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40" r:id="rId15"/>
    <p:sldMasterId id="2147483852" r:id="rId16"/>
  </p:sldMasterIdLst>
  <p:notesMasterIdLst>
    <p:notesMasterId r:id="rId39"/>
  </p:notesMasterIdLst>
  <p:sldIdLst>
    <p:sldId id="258" r:id="rId17"/>
    <p:sldId id="280" r:id="rId18"/>
    <p:sldId id="281" r:id="rId19"/>
    <p:sldId id="259" r:id="rId20"/>
    <p:sldId id="260" r:id="rId21"/>
    <p:sldId id="261" r:id="rId22"/>
    <p:sldId id="263" r:id="rId23"/>
    <p:sldId id="264" r:id="rId24"/>
    <p:sldId id="283" r:id="rId25"/>
    <p:sldId id="282" r:id="rId26"/>
    <p:sldId id="274" r:id="rId27"/>
    <p:sldId id="265" r:id="rId28"/>
    <p:sldId id="266" r:id="rId29"/>
    <p:sldId id="267" r:id="rId30"/>
    <p:sldId id="268" r:id="rId31"/>
    <p:sldId id="275" r:id="rId32"/>
    <p:sldId id="269" r:id="rId33"/>
    <p:sldId id="272" r:id="rId34"/>
    <p:sldId id="276" r:id="rId35"/>
    <p:sldId id="277" r:id="rId36"/>
    <p:sldId id="278" r:id="rId37"/>
    <p:sldId id="279" r:id="rId38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06" y="-101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E8DBD-8095-4F51-8251-B0FECAE80AFB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98E71-9C0A-4E80-B1EE-71CFA67FB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28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Cac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hãy</a:t>
            </a:r>
            <a:r>
              <a:rPr lang="en-US" dirty="0"/>
              <a:t> </a:t>
            </a:r>
            <a:r>
              <a:rPr lang="en-US" dirty="0" err="1"/>
              <a:t>quan</a:t>
            </a:r>
            <a:r>
              <a:rPr lang="en-US" dirty="0"/>
              <a:t> sat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ta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ngữ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lính</a:t>
            </a:r>
            <a:r>
              <a:rPr lang="en-US" dirty="0"/>
              <a:t> ….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cụm</a:t>
            </a:r>
            <a:r>
              <a:rPr lang="en-US" dirty="0"/>
              <a:t> </a:t>
            </a:r>
            <a:r>
              <a:rPr lang="en-US" dirty="0" err="1"/>
              <a:t>tuwfneen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laapj</a:t>
            </a:r>
            <a:r>
              <a:rPr lang="en-US" dirty="0"/>
              <a:t>,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2, </a:t>
            </a:r>
            <a:r>
              <a:rPr lang="en-US" dirty="0" err="1"/>
              <a:t>đầy</a:t>
            </a:r>
            <a:r>
              <a:rPr lang="en-US" dirty="0"/>
              <a:t> </a:t>
            </a:r>
            <a:r>
              <a:rPr lang="en-US" dirty="0" err="1"/>
              <a:t>tớ</a:t>
            </a:r>
            <a:r>
              <a:rPr lang="en-US" dirty="0"/>
              <a:t>,,, </a:t>
            </a:r>
            <a:r>
              <a:rPr lang="en-US" dirty="0" err="1"/>
              <a:t>cũng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cum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nk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dộc</a:t>
            </a:r>
            <a:r>
              <a:rPr lang="en-US" dirty="0"/>
              <a:t> </a:t>
            </a:r>
            <a:r>
              <a:rPr lang="en-US" dirty="0" err="1"/>
              <a:t>lập.Vậy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………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đấu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3 </a:t>
            </a:r>
            <a:r>
              <a:rPr lang="en-US" dirty="0" err="1"/>
              <a:t>ttooi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.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mmootj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phối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vơi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. </a:t>
            </a:r>
            <a:r>
              <a:rPr lang="en-US" dirty="0" err="1"/>
              <a:t>Vậy</a:t>
            </a:r>
            <a:r>
              <a:rPr lang="en-US" dirty="0"/>
              <a:t> …………Do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viest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ý </a:t>
            </a:r>
            <a:r>
              <a:rPr lang="en-US" dirty="0" err="1"/>
              <a:t>đẻ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 </a:t>
            </a:r>
            <a:r>
              <a:rPr lang="en-US" dirty="0" err="1"/>
              <a:t>xác</a:t>
            </a:r>
            <a:r>
              <a:rPr lang="en-US" dirty="0"/>
              <a:t> </a:t>
            </a:r>
            <a:r>
              <a:rPr lang="en-US" dirty="0" err="1"/>
              <a:t>nhé</a:t>
            </a:r>
            <a:r>
              <a:rPr lang="en-US" dirty="0"/>
              <a:t>.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5491F-00F6-4761-B01C-03589424DFCF}" type="slidenum">
              <a:rPr lang="vi-VN" smtClean="0">
                <a:solidFill>
                  <a:prstClr val="black"/>
                </a:solidFill>
              </a:rPr>
              <a:pPr/>
              <a:t>8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Cac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hãy</a:t>
            </a:r>
            <a:r>
              <a:rPr lang="en-US" dirty="0"/>
              <a:t> </a:t>
            </a:r>
            <a:r>
              <a:rPr lang="en-US" dirty="0" err="1"/>
              <a:t>quan</a:t>
            </a:r>
            <a:r>
              <a:rPr lang="en-US" dirty="0"/>
              <a:t> sat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ta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ngữ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lính</a:t>
            </a:r>
            <a:r>
              <a:rPr lang="en-US" dirty="0"/>
              <a:t> ….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cụm</a:t>
            </a:r>
            <a:r>
              <a:rPr lang="en-US" dirty="0"/>
              <a:t> </a:t>
            </a:r>
            <a:r>
              <a:rPr lang="en-US" dirty="0" err="1"/>
              <a:t>tuwfneen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laapj</a:t>
            </a:r>
            <a:r>
              <a:rPr lang="en-US" dirty="0"/>
              <a:t>,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2, </a:t>
            </a:r>
            <a:r>
              <a:rPr lang="en-US" dirty="0" err="1"/>
              <a:t>đầy</a:t>
            </a:r>
            <a:r>
              <a:rPr lang="en-US" dirty="0"/>
              <a:t> </a:t>
            </a:r>
            <a:r>
              <a:rPr lang="en-US" dirty="0" err="1"/>
              <a:t>tớ</a:t>
            </a:r>
            <a:r>
              <a:rPr lang="en-US" dirty="0"/>
              <a:t>,,, </a:t>
            </a:r>
            <a:r>
              <a:rPr lang="en-US" dirty="0" err="1"/>
              <a:t>cũng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cum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nk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dộc</a:t>
            </a:r>
            <a:r>
              <a:rPr lang="en-US" dirty="0"/>
              <a:t> </a:t>
            </a:r>
            <a:r>
              <a:rPr lang="en-US" dirty="0" err="1"/>
              <a:t>lập.Vậy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………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đấu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3 </a:t>
            </a:r>
            <a:r>
              <a:rPr lang="en-US" dirty="0" err="1"/>
              <a:t>ttooi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.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mmootj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phối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vơi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. </a:t>
            </a:r>
            <a:r>
              <a:rPr lang="en-US" dirty="0" err="1"/>
              <a:t>Vậy</a:t>
            </a:r>
            <a:r>
              <a:rPr lang="en-US" dirty="0"/>
              <a:t> …………Do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viest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ý </a:t>
            </a:r>
            <a:r>
              <a:rPr lang="en-US" dirty="0" err="1"/>
              <a:t>đẻ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ngoặc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 </a:t>
            </a:r>
            <a:r>
              <a:rPr lang="en-US" dirty="0" err="1"/>
              <a:t>xác</a:t>
            </a:r>
            <a:r>
              <a:rPr lang="en-US" dirty="0"/>
              <a:t> </a:t>
            </a:r>
            <a:r>
              <a:rPr lang="en-US" dirty="0" err="1"/>
              <a:t>nhé</a:t>
            </a:r>
            <a:r>
              <a:rPr lang="en-US" dirty="0"/>
              <a:t>.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5491F-00F6-4761-B01C-03589424DFCF}" type="slidenum">
              <a:rPr lang="vi-VN" smtClean="0">
                <a:solidFill>
                  <a:prstClr val="black"/>
                </a:solidFill>
              </a:rPr>
              <a:pPr/>
              <a:t>10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dân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trực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1 ng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thhif</a:t>
            </a:r>
            <a:r>
              <a:rPr lang="en-US" dirty="0"/>
              <a:t> </a:t>
            </a:r>
            <a:r>
              <a:rPr lang="en-US" dirty="0" err="1"/>
              <a:t>đâu</a:t>
            </a:r>
            <a:r>
              <a:rPr lang="en-US" dirty="0"/>
              <a:t> </a:t>
            </a:r>
            <a:r>
              <a:rPr lang="en-US" dirty="0" err="1"/>
              <a:t>ngoặ</a:t>
            </a:r>
            <a:r>
              <a:rPr lang="en-US" dirty="0"/>
              <a:t> </a:t>
            </a:r>
            <a:r>
              <a:rPr lang="en-US" dirty="0" err="1"/>
              <a:t>kép</a:t>
            </a:r>
            <a:r>
              <a:rPr lang="en-US" dirty="0"/>
              <a:t>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?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mời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dirty="0" err="1"/>
              <a:t>hiểu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 </a:t>
            </a:r>
            <a:r>
              <a:rPr lang="en-US" dirty="0" err="1"/>
              <a:t>bà</a:t>
            </a:r>
            <a:r>
              <a:rPr lang="en-US" dirty="0"/>
              <a:t> 3. </a:t>
            </a:r>
            <a:r>
              <a:rPr lang="en-US" dirty="0" err="1"/>
              <a:t>baif</a:t>
            </a:r>
            <a:r>
              <a:rPr lang="en-US" dirty="0"/>
              <a:t> 3….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biêt</a:t>
            </a:r>
            <a:r>
              <a:rPr lang="en-US" dirty="0"/>
              <a:t> </a:t>
            </a:r>
            <a:r>
              <a:rPr lang="en-US" dirty="0" err="1"/>
              <a:t>tắc</a:t>
            </a:r>
            <a:r>
              <a:rPr lang="en-US" dirty="0"/>
              <a:t> </a:t>
            </a:r>
            <a:r>
              <a:rPr lang="en-US" dirty="0" err="1"/>
              <a:t>kè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. </a:t>
            </a:r>
            <a:r>
              <a:rPr lang="en-US" dirty="0" err="1"/>
              <a:t>Tắc</a:t>
            </a:r>
            <a:r>
              <a:rPr lang="en-US" dirty="0"/>
              <a:t> </a:t>
            </a:r>
            <a:r>
              <a:rPr lang="en-US" dirty="0" err="1"/>
              <a:t>kè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loài</a:t>
            </a:r>
            <a:r>
              <a:rPr lang="en-US" dirty="0"/>
              <a:t> </a:t>
            </a:r>
            <a:r>
              <a:rPr lang="en-US" dirty="0" err="1"/>
              <a:t>bò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sống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,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văn</a:t>
            </a:r>
            <a:r>
              <a:rPr lang="en-US" dirty="0"/>
              <a:t> </a:t>
            </a:r>
            <a:r>
              <a:rPr lang="en-US" dirty="0" err="1"/>
              <a:t>rất</a:t>
            </a:r>
            <a:r>
              <a:rPr lang="en-US" dirty="0"/>
              <a:t> </a:t>
            </a:r>
            <a:r>
              <a:rPr lang="en-US" dirty="0" err="1"/>
              <a:t>đẹp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 </a:t>
            </a:r>
            <a:r>
              <a:rPr lang="en-US" dirty="0" err="1"/>
              <a:t>gọi</a:t>
            </a:r>
            <a:r>
              <a:rPr lang="en-US" dirty="0"/>
              <a:t>  </a:t>
            </a:r>
            <a:r>
              <a:rPr lang="en-US" dirty="0" err="1"/>
              <a:t>làt</a:t>
            </a:r>
            <a:r>
              <a:rPr lang="en-US" dirty="0"/>
              <a:t> </a:t>
            </a:r>
            <a:r>
              <a:rPr lang="en-US" dirty="0" err="1"/>
              <a:t>ắc</a:t>
            </a:r>
            <a:r>
              <a:rPr lang="en-US" dirty="0"/>
              <a:t> </a:t>
            </a:r>
            <a:r>
              <a:rPr lang="en-US" dirty="0" err="1"/>
              <a:t>kè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. 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5491F-00F6-4761-B01C-03589424DFCF}" type="slidenum">
              <a:rPr lang="vi-VN" smtClean="0">
                <a:solidFill>
                  <a:prstClr val="black"/>
                </a:solidFill>
              </a:rPr>
              <a:pPr/>
              <a:t>12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11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Theo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thơ</a:t>
            </a:r>
            <a:r>
              <a:rPr lang="en-US" dirty="0"/>
              <a:t>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Đình</a:t>
            </a:r>
            <a:r>
              <a:rPr lang="en-US" dirty="0"/>
              <a:t> </a:t>
            </a:r>
            <a:r>
              <a:rPr lang="en-US" dirty="0" err="1"/>
              <a:t>Ân</a:t>
            </a:r>
            <a:r>
              <a:rPr lang="en-US" dirty="0"/>
              <a:t> </a:t>
            </a:r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/>
              <a:t>tắc</a:t>
            </a:r>
            <a:r>
              <a:rPr lang="en-US" dirty="0"/>
              <a:t> </a:t>
            </a:r>
            <a:r>
              <a:rPr lang="en-US" dirty="0" err="1"/>
              <a:t>kè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lầu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đa</a:t>
            </a:r>
            <a:r>
              <a:rPr lang="en-US" dirty="0"/>
              <a:t>. </a:t>
            </a:r>
            <a:r>
              <a:rPr lang="en-US" dirty="0" err="1"/>
              <a:t>Vậy</a:t>
            </a:r>
            <a:r>
              <a:rPr lang="en-US" dirty="0"/>
              <a:t> </a:t>
            </a:r>
            <a:r>
              <a:rPr lang="en-US" dirty="0" err="1"/>
              <a:t>lầu</a:t>
            </a:r>
            <a:r>
              <a:rPr lang="en-US" dirty="0"/>
              <a:t> </a:t>
            </a:r>
            <a:r>
              <a:rPr lang="en-US" dirty="0" err="1"/>
              <a:t>owr</a:t>
            </a:r>
            <a:r>
              <a:rPr lang="en-US" dirty="0"/>
              <a:t> </a:t>
            </a:r>
            <a:r>
              <a:rPr lang="en-US" dirty="0" err="1"/>
              <a:t>đây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ngôi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lầu</a:t>
            </a:r>
            <a:r>
              <a:rPr lang="en-US" dirty="0"/>
              <a:t> </a:t>
            </a:r>
            <a:r>
              <a:rPr lang="en-US" dirty="0" err="1"/>
              <a:t>cao</a:t>
            </a:r>
            <a:r>
              <a:rPr lang="en-US" dirty="0"/>
              <a:t> </a:t>
            </a:r>
            <a:r>
              <a:rPr lang="en-US" dirty="0" err="1"/>
              <a:t>tầng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chắc</a:t>
            </a:r>
            <a:r>
              <a:rPr lang="en-US" dirty="0"/>
              <a:t> </a:t>
            </a:r>
            <a:r>
              <a:rPr lang="en-US" dirty="0" err="1"/>
              <a:t>cắn</a:t>
            </a:r>
            <a:r>
              <a:rPr lang="en-US" dirty="0"/>
              <a:t> </a:t>
            </a:r>
            <a:r>
              <a:rPr lang="en-US" dirty="0" err="1"/>
              <a:t>bafefng</a:t>
            </a:r>
            <a:r>
              <a:rPr lang="en-US" dirty="0"/>
              <a:t> </a:t>
            </a:r>
            <a:r>
              <a:rPr lang="en-US" dirty="0" err="1"/>
              <a:t>bê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cốt</a:t>
            </a:r>
            <a:r>
              <a:rPr lang="en-US" dirty="0"/>
              <a:t> </a:t>
            </a:r>
            <a:r>
              <a:rPr lang="en-US" dirty="0" err="1"/>
              <a:t>thép</a:t>
            </a:r>
            <a:r>
              <a:rPr lang="en-US" dirty="0"/>
              <a:t> k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.</a:t>
            </a:r>
            <a:r>
              <a:rPr lang="en-US" dirty="0" err="1"/>
              <a:t>tắc</a:t>
            </a:r>
            <a:r>
              <a:rPr lang="en-US" dirty="0"/>
              <a:t> </a:t>
            </a:r>
            <a:r>
              <a:rPr lang="en-US" dirty="0" err="1"/>
              <a:t>kè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1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bé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lầu</a:t>
            </a:r>
            <a:r>
              <a:rPr lang="en-US" dirty="0"/>
              <a:t> </a:t>
            </a:r>
            <a:r>
              <a:rPr lang="en-US" dirty="0" err="1"/>
              <a:t>như</a:t>
            </a:r>
            <a:r>
              <a:rPr lang="en-US" dirty="0"/>
              <a:t> con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.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5491F-00F6-4761-B01C-03589424DFCF}" type="slidenum">
              <a:rPr lang="vi-VN" smtClean="0">
                <a:solidFill>
                  <a:prstClr val="black"/>
                </a:solidFill>
              </a:rPr>
              <a:pPr/>
              <a:t>13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36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prstClr val="black"/>
                </a:solidFill>
              </a:rPr>
              <a:pPr eaLnBrk="1" hangingPunct="1"/>
              <a:t>14</a:t>
            </a:fld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194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19460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461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sz="1200" dirty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5491F-00F6-4761-B01C-03589424DFCF}" type="slidenum">
              <a:rPr lang="vi-VN" smtClean="0">
                <a:solidFill>
                  <a:prstClr val="black"/>
                </a:solidFill>
              </a:rPr>
              <a:pPr/>
              <a:t>15</a:t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8938" y="685800"/>
            <a:ext cx="60801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109498B-1A85-4FB5-9713-261F13ADD0D5}" type="slidenum">
              <a:rPr lang="vi-VN">
                <a:solidFill>
                  <a:prstClr val="black"/>
                </a:solidFill>
              </a:rPr>
              <a:pPr/>
              <a:t>21</a:t>
            </a:fld>
            <a:endParaRPr lang="vi-V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885" y="1196975"/>
            <a:ext cx="10916094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58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9884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7385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10008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733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9952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8733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8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8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02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02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221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300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72995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94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95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94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0209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94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95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94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3633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858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53746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885" y="1196975"/>
            <a:ext cx="10916094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58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161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8794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10004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729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6813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1924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8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8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02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02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7002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5456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9569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92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91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92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44446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92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91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92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3448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5929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32695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877" y="1196975"/>
            <a:ext cx="10916094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58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1328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95479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96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721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059170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9548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8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8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02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02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325516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9783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4881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86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83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86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965460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86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83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86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759637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72989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86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873" y="1196975"/>
            <a:ext cx="10916094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54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12610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05055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90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715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47476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58908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81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81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02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02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35088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84089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78515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82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77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82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86985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82" y="457200"/>
            <a:ext cx="39230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77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382" y="2057400"/>
            <a:ext cx="39230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798884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92278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348138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930" y="1196975"/>
            <a:ext cx="10916096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46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53346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559891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71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96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95358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324582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1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1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993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993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57077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920489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45993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58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74434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58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3940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55319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31177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292" y="1122363"/>
            <a:ext cx="912137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292" y="3602038"/>
            <a:ext cx="912137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648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374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69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94"/>
            <a:ext cx="1048958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634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126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57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5753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41" y="365129"/>
            <a:ext cx="1048958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774" y="1681163"/>
            <a:ext cx="51450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7774" y="2505075"/>
            <a:ext cx="514502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42" y="1681163"/>
            <a:ext cx="51703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42" y="2505075"/>
            <a:ext cx="51703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971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63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3352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73" y="457200"/>
            <a:ext cx="39225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365" y="987656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73" y="2057400"/>
            <a:ext cx="39225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884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73" y="457200"/>
            <a:ext cx="39225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365" y="987656"/>
            <a:ext cx="615693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73" y="2057400"/>
            <a:ext cx="39225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851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697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3316" y="365125"/>
            <a:ext cx="262239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127" y="365125"/>
            <a:ext cx="771516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6173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288" y="1122363"/>
            <a:ext cx="912137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288" y="3602038"/>
            <a:ext cx="912137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4725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5277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63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88"/>
            <a:ext cx="1048958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736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126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57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4689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41" y="365129"/>
            <a:ext cx="1048958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770" y="1681163"/>
            <a:ext cx="51450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7770" y="2505075"/>
            <a:ext cx="514502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42" y="1681163"/>
            <a:ext cx="51703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42" y="2505075"/>
            <a:ext cx="51703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3222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7676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597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69" y="457200"/>
            <a:ext cx="39225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365" y="987650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69" y="2057400"/>
            <a:ext cx="39225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715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69" y="457200"/>
            <a:ext cx="39225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365" y="987650"/>
            <a:ext cx="615693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69" y="2057400"/>
            <a:ext cx="39225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862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8629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3316" y="365125"/>
            <a:ext cx="262239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127" y="365125"/>
            <a:ext cx="771516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1258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284" y="1122363"/>
            <a:ext cx="912137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284" y="3602038"/>
            <a:ext cx="912137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0778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38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55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80"/>
            <a:ext cx="1048958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814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126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57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379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41" y="365129"/>
            <a:ext cx="1048958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766" y="1681163"/>
            <a:ext cx="51450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7766" y="2505075"/>
            <a:ext cx="514502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7042" y="1681163"/>
            <a:ext cx="51703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7042" y="2505075"/>
            <a:ext cx="51703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0576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746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623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65" y="457200"/>
            <a:ext cx="39225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365" y="987642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65" y="2057400"/>
            <a:ext cx="39225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8850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65" y="457200"/>
            <a:ext cx="39225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365" y="987642"/>
            <a:ext cx="615693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65" y="2057400"/>
            <a:ext cx="392250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998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9799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3316" y="365125"/>
            <a:ext cx="262239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127" y="365125"/>
            <a:ext cx="771516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234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916" y="1196975"/>
            <a:ext cx="10916096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31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13584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49427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43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68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508250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00377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1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1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981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981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664946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66847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157152"/>
      </p:ext>
    </p:extLst>
  </p:cSld>
  <p:clrMapOvr>
    <a:masterClrMapping/>
  </p:clrMapOvr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30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9485"/>
      </p:ext>
    </p:extLst>
  </p:cSld>
  <p:clrMapOvr>
    <a:masterClrMapping/>
  </p:clrMapOvr>
  <p:hf sldNum="0"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30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575637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800265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56664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908" y="1196975"/>
            <a:ext cx="10916096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23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147199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22995"/>
      </p:ext>
    </p:extLst>
  </p:cSld>
  <p:clrMapOvr>
    <a:masterClrMapping/>
  </p:clrMapOvr>
  <p:hf sldNum="0" hdr="0" ftr="0" dt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27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52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033047"/>
      </p:ext>
    </p:extLst>
  </p:cSld>
  <p:clrMapOvr>
    <a:masterClrMapping/>
  </p:clrMapOvr>
  <p:hf sldNum="0"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18102"/>
      </p:ext>
    </p:extLst>
  </p:cSld>
  <p:clrMapOvr>
    <a:masterClrMapping/>
  </p:clrMapOvr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1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1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972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972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44033"/>
      </p:ext>
    </p:extLst>
  </p:cSld>
  <p:clrMapOvr>
    <a:masterClrMapping/>
  </p:clrMapOvr>
  <p:hf sldNum="0"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940583"/>
      </p:ext>
    </p:extLst>
  </p:cSld>
  <p:clrMapOvr>
    <a:masterClrMapping/>
  </p:clrMapOvr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509120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614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70543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614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392005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051525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6679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2900" y="1196975"/>
            <a:ext cx="10916096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015" y="2422525"/>
            <a:ext cx="1092242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558250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864708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911"/>
            <a:ext cx="1048958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636"/>
            <a:ext cx="1048958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80936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174750"/>
            <a:ext cx="5371478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08360"/>
      </p:ext>
    </p:extLst>
  </p:cSld>
  <p:clrMapOvr>
    <a:masterClrMapping/>
  </p:clrMapOvr>
  <p:hf sldNum="0"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0" y="365129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13" y="1681163"/>
            <a:ext cx="51455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313" y="2505075"/>
            <a:ext cx="514555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964" y="1681163"/>
            <a:ext cx="51708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964" y="2505075"/>
            <a:ext cx="517089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690942"/>
      </p:ext>
    </p:extLst>
  </p:cSld>
  <p:clrMapOvr>
    <a:masterClrMapping/>
  </p:clrMapOvr>
  <p:hf sldNum="0"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25236"/>
      </p:ext>
    </p:extLst>
  </p:cSld>
  <p:clrMapOvr>
    <a:masterClrMapping/>
  </p:clrMapOvr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51149"/>
      </p:ext>
    </p:extLst>
  </p:cSld>
  <p:clrMapOvr>
    <a:masterClrMapping/>
  </p:clrMapOvr>
  <p:hf sldNum="0"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893" y="987598"/>
            <a:ext cx="615693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52583"/>
      </p:ext>
    </p:extLst>
  </p:cSld>
  <p:clrMapOvr>
    <a:masterClrMapping/>
  </p:clrMapOvr>
  <p:hf sldNum="0"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1" y="457200"/>
            <a:ext cx="39230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893" y="987598"/>
            <a:ext cx="615693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41" y="2057400"/>
            <a:ext cx="39230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019698"/>
      </p:ext>
    </p:extLst>
  </p:cSld>
  <p:clrMapOvr>
    <a:masterClrMapping/>
  </p:clrMapOvr>
  <p:hf sldNum="0"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0129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190500"/>
            <a:ext cx="2736414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190500"/>
            <a:ext cx="8006543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/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14983"/>
      </p:ext>
    </p:extLst>
  </p:cSld>
  <p:clrMapOvr>
    <a:masterClrMapping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518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8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C9FAE-1241-4154-BF67-0D6B82FB063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6707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414F-E6DA-4C83-A923-8D931A265DC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134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93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18BCA-8227-44E1-94E7-9E10E4FBAA8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5599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2222-381D-4650-A55E-9A60ADB01063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465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3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3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107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107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78892-740F-4737-B4B1-8E8DBC0DDD14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3053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832BE-BA4F-4BDB-9D2B-64E97C8465DA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550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8BE95-B6C3-4BAD-8CE4-F751983B9A93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1062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54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143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54" y="1435103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572EB-5CA0-4B5E-9A84-C93D79ED834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3701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E3BC2-16F2-4125-A8B3-19395C51B119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65120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E0DAC-E80C-40E6-9BFF-78BCF1FCA71F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2710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731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731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EDDB-9E00-4AA5-852D-D3EE30899B34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924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50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8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C9FAE-1241-4154-BF67-0D6B82FB063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91237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414F-E6DA-4C83-A923-8D931A265DC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17162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8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18BCA-8227-44E1-94E7-9E10E4FBAA8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012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2222-381D-4650-A55E-9A60ADB01063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51770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3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3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99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99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78892-740F-4737-B4B1-8E8DBC0DDD14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12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832BE-BA4F-4BDB-9D2B-64E97C8465DA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54415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8BE95-B6C3-4BAD-8CE4-F751983B9A93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8625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46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13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46" y="1435103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572EB-5CA0-4B5E-9A84-C93D79ED834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4437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E3BC2-16F2-4125-A8B3-19395C51B119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7139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E0DAC-E80C-40E6-9BFF-78BCF1FCA71F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97038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71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71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EDDB-9E00-4AA5-852D-D3EE30899B34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001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92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8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C9FAE-1241-4154-BF67-0D6B82FB063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1439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414F-E6DA-4C83-A923-8D931A265DC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60941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67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18BCA-8227-44E1-94E7-9E10E4FBAA85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0470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2222-381D-4650-A55E-9A60ADB01063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6299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3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3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90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90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78892-740F-4737-B4B1-8E8DBC0DDD14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83870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832BE-BA4F-4BDB-9D2B-64E97C8465DA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45928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8BE95-B6C3-4BAD-8CE4-F751983B9A93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062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36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117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36" y="1435103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572EB-5CA0-4B5E-9A84-C93D79ED834C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1025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E3BC2-16F2-4125-A8B3-19395C51B119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447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E0DAC-E80C-40E6-9BFF-78BCF1FCA71F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7869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705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705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EDDB-9E00-4AA5-852D-D3EE30899B34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1703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7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8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94130-2A1E-43D7-8300-7EBC19FAF9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7536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2B486-27C9-4220-B857-BB6E5CAAF09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2958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5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B5FB4-2DB3-4A89-9ED8-13F8FA04C11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997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6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4F927-B39C-4CE7-BF9A-ED1D15164E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3297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3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3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79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79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9043C-C212-4D56-925D-B21B2F9E5A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58772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81342-28A6-4B06-B8CF-54E5221E7A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2463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91545-9754-4E8E-B0AE-6F23A200DAC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18751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26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10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126" y="1435103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53EA9-C167-4242-B091-7A5E72F104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92172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A9C59-063F-4598-99F4-BB2F9EB7728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55099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64934-B94E-4A45-A32F-56211EF40D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04083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8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8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C79F-1853-4D30-A7F1-D26F606030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4442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279D-4726-4F5E-BA3D-2902AC8968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8942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F7781-8398-47AE-AC05-CE31510EF9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6242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2CAB9-656F-431D-B6C4-1CE54D0D25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05394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97BE7-22C3-4699-B3DA-44D10F288B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61959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AE16E-60A1-46A6-B58D-A06E50B2F5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880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DA7DB-2A7F-4CD8-82DE-5306976BB97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6435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9F41-EFC9-42B0-8FB4-9227BEA594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5811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2F211-8780-4B1B-8A1A-F9FC49B8DC6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8667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DCC0C-FAAF-4400-8B51-56FB309610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3018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A2523-F7E4-48E3-A514-D70F7DB3CD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1739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21779-E672-4B10-A16E-F29C7EC7E16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52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5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73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12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129" y="365129"/>
            <a:ext cx="10489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129" y="1825625"/>
            <a:ext cx="10489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126" y="6356581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8609" y="6356581"/>
            <a:ext cx="410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298" y="6356581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5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129" y="365129"/>
            <a:ext cx="10489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129" y="1825625"/>
            <a:ext cx="10489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126" y="6356575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8609" y="6356575"/>
            <a:ext cx="410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298" y="6356575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69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129" y="365129"/>
            <a:ext cx="10489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129" y="1825625"/>
            <a:ext cx="10489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126" y="635656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76F54-F901-49E1-AEB5-046F5A6C9501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26/10/2022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8609" y="6356567"/>
            <a:ext cx="410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298" y="635656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3D523-8F9E-4A3E-BCDD-04D879C29DF6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3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0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1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" y="0"/>
            <a:ext cx="12178729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8092" y="190503"/>
            <a:ext cx="10945654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8092" y="1174750"/>
            <a:ext cx="10945654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92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5297" y="6245225"/>
            <a:ext cx="38512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984" y="6245225"/>
            <a:ext cx="28377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en-US" altLang="en-US" dirty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3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8092" y="1600206"/>
            <a:ext cx="109456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443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7" y="6356443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443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64DC329-ADEB-4D6A-82B9-28BBC39C0888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1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8092" y="1600206"/>
            <a:ext cx="109456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43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7" y="635643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43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64DC329-ADEB-4D6A-82B9-28BBC39C0888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1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8092" y="1600206"/>
            <a:ext cx="109456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417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7" y="6356417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417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64DC329-ADEB-4D6A-82B9-28BBC39C0888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65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8092" y="1600206"/>
            <a:ext cx="109456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40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7" y="635640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40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620F05-75EA-45F2-BDEC-EE9E80611AFB}" type="slidenum">
              <a:rPr lang="en-US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00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8092" y="274638"/>
            <a:ext cx="109456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8092" y="1600201"/>
            <a:ext cx="1094565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88D4E-6D93-4F6F-8C69-82F27F94565D}" type="slidenum">
              <a:rPr lang="en-US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0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3.xml"/><Relationship Id="rId1" Type="http://schemas.openxmlformats.org/officeDocument/2006/relationships/tags" Target="../tags/tag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4.xml"/><Relationship Id="rId1" Type="http://schemas.openxmlformats.org/officeDocument/2006/relationships/tags" Target="../tags/tag4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2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2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20.gif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7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604" y="5376863"/>
            <a:ext cx="913721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Picture 17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280" y="5376863"/>
            <a:ext cx="913722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17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00" y="5702300"/>
            <a:ext cx="913722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17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216" y="5668201"/>
            <a:ext cx="913721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56" descr="chim ba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79" y="4343400"/>
            <a:ext cx="1903454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13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347" y="5683250"/>
            <a:ext cx="913722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16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47" y="5702300"/>
            <a:ext cx="913721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Picture 17" descr="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909" y="5668201"/>
            <a:ext cx="913722" cy="121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7" name="Rectangle 108557"/>
          <p:cNvSpPr/>
          <p:nvPr/>
        </p:nvSpPr>
        <p:spPr>
          <a:xfrm>
            <a:off x="2281944" y="152402"/>
            <a:ext cx="7531472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TRƯỜNG TIỂU HỌC </a:t>
            </a:r>
            <a:r>
              <a:rPr lang="en-US" sz="3200" b="1" dirty="0" smtClean="0"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TRẦN PHÚ</a:t>
            </a:r>
            <a:endParaRPr lang="en-US" sz="3200" b="1" dirty="0">
              <a:ln w="952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8559" name="Rectangle 108558"/>
          <p:cNvSpPr/>
          <p:nvPr/>
        </p:nvSpPr>
        <p:spPr>
          <a:xfrm>
            <a:off x="4319946" y="1634487"/>
            <a:ext cx="3727771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noProof="1">
                <a:ln w="9525" cap="flat" cmpd="sng"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Luyện từ và </a:t>
            </a:r>
            <a:r>
              <a:rPr lang="en-US" sz="3600" b="1" noProof="1" smtClean="0">
                <a:ln w="9525" cap="flat" cmpd="sng"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endParaRPr lang="en-US" sz="3600" b="1" noProof="1">
              <a:ln w="952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59" name="Rectangle 108559"/>
          <p:cNvSpPr/>
          <p:nvPr/>
        </p:nvSpPr>
        <p:spPr>
          <a:xfrm>
            <a:off x="2451428" y="5507038"/>
            <a:ext cx="6698513" cy="785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600" b="1" dirty="0" err="1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Vũ</a:t>
            </a:r>
            <a:r>
              <a:rPr lang="en-US" sz="1600" b="1" dirty="0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Thị</a:t>
            </a:r>
            <a:r>
              <a:rPr lang="en-US" sz="1600" b="1" dirty="0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Tuyết</a:t>
            </a:r>
            <a:r>
              <a:rPr lang="en-US" sz="1600" b="1" dirty="0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 smtClean="0">
                <a:ln w="9525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endParaRPr lang="en-US" sz="1600" b="1" dirty="0"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60" name="Picture 12" descr="Firewrk8"/>
          <p:cNvPicPr>
            <a:picLocks noChangeAspect="1"/>
          </p:cNvPicPr>
          <p:nvPr/>
        </p:nvPicPr>
        <p:blipFill>
          <a:blip r:embed="rId4">
            <a:lum bright="6000" contrast="29999"/>
          </a:blip>
          <a:stretch>
            <a:fillRect/>
          </a:stretch>
        </p:blipFill>
        <p:spPr>
          <a:xfrm>
            <a:off x="2180659" y="1270001"/>
            <a:ext cx="1205098" cy="1177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1" name="Picture 14" descr="Firewrk8"/>
          <p:cNvPicPr>
            <a:picLocks noChangeAspect="1"/>
          </p:cNvPicPr>
          <p:nvPr/>
        </p:nvPicPr>
        <p:blipFill>
          <a:blip r:embed="rId4">
            <a:lum bright="6000" contrast="29999"/>
          </a:blip>
          <a:stretch>
            <a:fillRect/>
          </a:stretch>
        </p:blipFill>
        <p:spPr>
          <a:xfrm>
            <a:off x="9957651" y="9525"/>
            <a:ext cx="635013" cy="908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65" descr="Firewrk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080" y="9525"/>
            <a:ext cx="745864" cy="908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3" name="Picture 65" descr="Firewrk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310" y="3864247"/>
            <a:ext cx="1787854" cy="1184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65" descr="Firewrk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730" y="4365897"/>
            <a:ext cx="1475890" cy="1141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5" name="Picture 65" descr="Firewrk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971" y="1268413"/>
            <a:ext cx="1263691" cy="127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6" name="Picture 108568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5273" y="623888"/>
            <a:ext cx="1596241" cy="141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7" name="Picture 108569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616" y="4800600"/>
            <a:ext cx="1596241" cy="141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8" name="Picture 108570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678" y="2447925"/>
            <a:ext cx="1596241" cy="141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9" name="Picture 108571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7717" y="2544763"/>
            <a:ext cx="1529732" cy="141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70" name="Picture 108572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6557" y="4800600"/>
            <a:ext cx="2076065" cy="141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71" name="Picture 108573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9530" y="3960813"/>
            <a:ext cx="1596241" cy="141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72" name="Picture 108574" descr="Pictur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174" y="2949575"/>
            <a:ext cx="1596241" cy="1416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8576" name="32-Point Star 108575"/>
          <p:cNvSpPr/>
          <p:nvPr/>
        </p:nvSpPr>
        <p:spPr>
          <a:xfrm>
            <a:off x="5170521" y="3830638"/>
            <a:ext cx="1653251" cy="1250950"/>
          </a:xfrm>
          <a:prstGeom prst="star32">
            <a:avLst>
              <a:gd name="adj" fmla="val 2301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2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OA\Khung nen bieu tuong\Khung nen bieu tuong\[Muare.asia]-FramesChildrenVol34\muare.asia - babyvol34 -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5"/>
            <a:ext cx="12265299" cy="683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4785519" y="2747966"/>
            <a:ext cx="5635784" cy="1441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Kiểm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tra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bài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cũ</a:t>
            </a:r>
            <a:endParaRPr lang="en-US" sz="5400" b="1" kern="10" dirty="0" smtClean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984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OA\Khung nen bieu tuong\Khung nen bieu tuong\[Muare.asia]-FramesChildrenVol34\muare.asia - babyvol34 -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5"/>
            <a:ext cx="12265299" cy="683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4785519" y="1828800"/>
            <a:ext cx="5635784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Hãy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viết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lại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tên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riêng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cho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đúng</a:t>
            </a:r>
            <a:r>
              <a:rPr lang="en-US" sz="5400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 qui </a:t>
            </a:r>
            <a:r>
              <a:rPr lang="en-US" sz="5400" b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/>
              </a:rPr>
              <a:t>tắc</a:t>
            </a:r>
            <a:endParaRPr lang="en-US" sz="5400" b="1" kern="10" dirty="0" smtClean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66519" y="3352800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6000" b="1" dirty="0" err="1" smtClean="0">
                <a:latin typeface="Times New Roman" pitchFamily="18" charset="0"/>
                <a:cs typeface="Times New Roman" pitchFamily="18" charset="0"/>
              </a:rPr>
              <a:t>nbe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 smtClean="0">
                <a:latin typeface="Times New Roman" pitchFamily="18" charset="0"/>
                <a:cs typeface="Times New Roman" pitchFamily="18" charset="0"/>
              </a:rPr>
              <a:t>anhxtanh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44503" y="3174831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6000" b="1" dirty="0" err="1" smtClean="0">
                <a:latin typeface="Times New Roman" pitchFamily="18" charset="0"/>
                <a:cs typeface="Times New Roman" pitchFamily="18" charset="0"/>
              </a:rPr>
              <a:t>madôn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6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inh-nen-powerpoint-thien-nhien-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8" y="17463"/>
            <a:ext cx="12104830" cy="6824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428" y="3581400"/>
            <a:ext cx="4792492" cy="25755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4108336" y="4267200"/>
            <a:ext cx="2963182" cy="684466"/>
          </a:xfrm>
          <a:prstGeom prst="rect">
            <a:avLst/>
          </a:prstGeom>
          <a:noFill/>
          <a:ln>
            <a:noFill/>
          </a:ln>
        </p:spPr>
        <p:txBody>
          <a:bodyPr wrap="square" lIns="68246" tIns="34123" rIns="68246" bIns="3412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40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Trang</a:t>
            </a:r>
            <a:r>
              <a:rPr lang="en-US" altLang="en-US" sz="4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82 </a:t>
            </a:r>
          </a:p>
        </p:txBody>
      </p:sp>
      <p:sp>
        <p:nvSpPr>
          <p:cNvPr id="5122" name="Text Box 8" descr="Thu Dong Nam 50"/>
          <p:cNvSpPr txBox="1">
            <a:spLocks noChangeArrowheads="1"/>
          </p:cNvSpPr>
          <p:nvPr/>
        </p:nvSpPr>
        <p:spPr bwMode="auto">
          <a:xfrm>
            <a:off x="173642" y="228602"/>
            <a:ext cx="11717171" cy="262345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99"/>
            </a:prstShdw>
          </a:effectLst>
        </p:spPr>
        <p:txBody>
          <a:bodyPr wrap="square" lIns="68246" tIns="34123" rIns="68246" bIns="34123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  năm </a:t>
            </a:r>
            <a:r>
              <a:rPr lang="en-US" altLang="vi-VN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en-US" altLang="vi-VN" sz="4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vi-VN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vi-VN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altLang="vi-VN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vi-VN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altLang="vi-VN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2022</a:t>
            </a: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4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từ v</a:t>
            </a:r>
            <a:r>
              <a:rPr lang="en-US" altLang="vi-VN" sz="4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vi-VN" sz="4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câu</a:t>
            </a: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8000" b="1" dirty="0">
              <a:solidFill>
                <a:srgbClr val="C00000"/>
              </a:solidFill>
              <a:latin typeface="Times New Roman" panose="02020603050405020304" pitchFamily="18" charset="0"/>
              <a:ea typeface="#9Slide03 Arima Madura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04318" y="16765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8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#9Slide03 Arima Madurai"/>
              </a:rPr>
              <a:t>Dấu</a:t>
            </a:r>
            <a:r>
              <a:rPr lang="en-US" altLang="en-US" sz="8000" b="1" dirty="0">
                <a:solidFill>
                  <a:srgbClr val="C00000"/>
                </a:solidFill>
                <a:latin typeface="Times New Roman" panose="02020603050405020304" pitchFamily="18" charset="0"/>
                <a:ea typeface="#9Slide03 Arima Madurai"/>
              </a:rPr>
              <a:t> </a:t>
            </a:r>
            <a:r>
              <a:rPr lang="en-US" altLang="en-US" sz="8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#9Slide03 Arima Madurai"/>
              </a:rPr>
              <a:t>ngoặc</a:t>
            </a:r>
            <a:r>
              <a:rPr lang="en-US" altLang="en-US" sz="8000" b="1" dirty="0">
                <a:solidFill>
                  <a:srgbClr val="C00000"/>
                </a:solidFill>
                <a:latin typeface="Times New Roman" panose="02020603050405020304" pitchFamily="18" charset="0"/>
                <a:ea typeface="#9Slide03 Arima Madurai"/>
              </a:rPr>
              <a:t> </a:t>
            </a:r>
            <a:r>
              <a:rPr lang="en-US" altLang="en-US" sz="8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#9Slide03 Arima Madurai"/>
              </a:rPr>
              <a:t>kép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954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 idx="4294967295"/>
          </p:nvPr>
        </p:nvSpPr>
        <p:spPr>
          <a:xfrm>
            <a:off x="79" y="1371600"/>
            <a:ext cx="3344504" cy="392430"/>
          </a:xfrm>
        </p:spPr>
        <p:txBody>
          <a:bodyPr vert="horz" wrap="square" lIns="91440" tIns="45720" rIns="91440" bIns="45720" anchor="ctr" anchorCtr="0"/>
          <a:lstStyle/>
          <a:p>
            <a:pPr algn="l">
              <a:spcBef>
                <a:spcPct val="50000"/>
              </a:spcBef>
            </a:pPr>
            <a:r>
              <a:rPr lang="en-US" alt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altLang="en-US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</a:t>
            </a: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en-US" sz="32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5" name="Rectangle 3"/>
          <p:cNvSpPr>
            <a:spLocks noGrp="1"/>
          </p:cNvSpPr>
          <p:nvPr>
            <p:ph type="body" idx="4294967295"/>
          </p:nvPr>
        </p:nvSpPr>
        <p:spPr>
          <a:xfrm>
            <a:off x="228034" y="1828800"/>
            <a:ext cx="11629758" cy="990600"/>
          </a:xfrm>
        </p:spPr>
        <p:txBody>
          <a:bodyPr vert="horz" wrap="square" lIns="91440" tIns="45720" rIns="91440" bIns="45720" anchor="t" anchorCtr="0"/>
          <a:lstStyle/>
          <a:p>
            <a:pPr marL="609600" indent="-609600" algn="just">
              <a:lnSpc>
                <a:spcPct val="90000"/>
              </a:lnSpc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1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Những từ ngữ v</a:t>
            </a:r>
            <a:r>
              <a:rPr lang="en-US" alt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câu đặt trong dấu ngoặc kép dưới đây l</a:t>
            </a:r>
            <a:r>
              <a:rPr lang="en-US" alt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lời của ai ? Nêu tác dụng của dấu ngoặc kép :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2800" b="1" dirty="0"/>
          </a:p>
        </p:txBody>
      </p:sp>
      <p:sp>
        <p:nvSpPr>
          <p:cNvPr id="3076" name="Text Box 29"/>
          <p:cNvSpPr txBox="1"/>
          <p:nvPr/>
        </p:nvSpPr>
        <p:spPr>
          <a:xfrm>
            <a:off x="2285174" y="38360"/>
            <a:ext cx="18473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53844" y="260"/>
            <a:ext cx="12022484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Thứ  năm </a:t>
            </a:r>
            <a:r>
              <a:rPr lang="en-US" altLang="vi-VN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</a:t>
            </a:r>
            <a:r>
              <a:rPr lang="en-US" altLang="vi-VN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à</a:t>
            </a:r>
            <a:r>
              <a:rPr lang="en-US" altLang="vi-VN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27 </a:t>
            </a:r>
            <a:r>
              <a:rPr lang="en-US" altLang="vi-VN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tháng</a:t>
            </a:r>
            <a:r>
              <a:rPr lang="en-US" alt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vi-VN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 </a:t>
            </a:r>
            <a:r>
              <a:rPr lang="en-US" altLang="vi-VN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năm 2022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556332" y="407295"/>
            <a:ext cx="283603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2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Luyện từ v</a:t>
            </a:r>
            <a:r>
              <a:rPr lang="en-US" altLang="vi-VN" sz="32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à</a:t>
            </a:r>
            <a:r>
              <a:rPr lang="en-US" altLang="vi-VN" sz="32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câu</a:t>
            </a: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151112" y="914401"/>
            <a:ext cx="3433952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#9Slide03 Arima Madurai"/>
                <a:sym typeface="+mn-ea"/>
              </a:rPr>
              <a:t>Dấu ngoặc kép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243679" y="3081530"/>
            <a:ext cx="112776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lvl="0" indent="-60960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3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3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trận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Ở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‘‘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ham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       </a:t>
            </a:r>
            <a:r>
              <a:rPr lang="en-US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alt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CHINH</a:t>
            </a:r>
          </a:p>
          <a:p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661319" y="4953000"/>
            <a:ext cx="9220200" cy="7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6667" y="5446713"/>
            <a:ext cx="104448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0161" y="5932488"/>
            <a:ext cx="104313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151757" y="4038600"/>
            <a:ext cx="5529366" cy="79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328319" y="3589338"/>
            <a:ext cx="65532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36667" y="6400800"/>
            <a:ext cx="2443852" cy="7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73181" y="4054476"/>
            <a:ext cx="57853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08548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  <p:bldP spid="3075" grpId="0" uiExpand="1" build="p"/>
      <p:bldP spid="5" grpId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2"/>
          <p:cNvSpPr/>
          <p:nvPr/>
        </p:nvSpPr>
        <p:spPr>
          <a:xfrm>
            <a:off x="442119" y="4114800"/>
            <a:ext cx="1056813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Những từ ngữ v</a:t>
            </a:r>
            <a:r>
              <a:rPr lang="en-US" altLang="en-US" sz="36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câu đặt trong dấu ngoặc kép l</a:t>
            </a:r>
            <a:r>
              <a:rPr lang="en-US" altLang="en-US" sz="36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lời của ai?</a:t>
            </a:r>
            <a:endParaRPr lang="en-US" altLang="en-US" sz="36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2"/>
          <p:cNvSpPr/>
          <p:nvPr/>
        </p:nvSpPr>
        <p:spPr>
          <a:xfrm>
            <a:off x="566653" y="4261217"/>
            <a:ext cx="10319193" cy="64516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Lời của </a:t>
            </a:r>
            <a:r>
              <a:rPr lang="en-US" altLang="en-US" sz="3600" b="1" dirty="0">
                <a:solidFill>
                  <a:srgbClr val="DD24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 Hồ. </a:t>
            </a:r>
            <a:endParaRPr lang="en-US" altLang="en-US" sz="3600" dirty="0">
              <a:solidFill>
                <a:srgbClr val="DD24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197" name="Text Box 10"/>
          <p:cNvSpPr txBox="1"/>
          <p:nvPr/>
        </p:nvSpPr>
        <p:spPr>
          <a:xfrm>
            <a:off x="365921" y="5181600"/>
            <a:ext cx="1111478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Nêu tác dụng của dấu ngoặc kép?</a:t>
            </a:r>
            <a:endParaRPr lang="en-US" altLang="en-US" sz="3600" b="1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9862" y="5105450"/>
            <a:ext cx="96458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Dấu ngoặc kép dùng để 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 lời nói trực tiếp của nhân vật hoặc của người n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đó.</a:t>
            </a:r>
            <a:endParaRPr lang="en-US" altLang="en-US" sz="36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3519" y="152450"/>
            <a:ext cx="112776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lvl="0" indent="-60960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3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3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trận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Ở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mãnh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‘‘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ham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tột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3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       </a:t>
            </a:r>
            <a:r>
              <a:rPr lang="en-US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alt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Theo 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CHINH</a:t>
            </a:r>
          </a:p>
          <a:p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118519" y="2023920"/>
            <a:ext cx="9220200" cy="7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93869" y="2517633"/>
            <a:ext cx="104448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7362" y="3003408"/>
            <a:ext cx="104313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608954" y="1109520"/>
            <a:ext cx="5529366" cy="79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785520" y="660258"/>
            <a:ext cx="65532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93868" y="3471720"/>
            <a:ext cx="2443852" cy="7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930380" y="1125396"/>
            <a:ext cx="57853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1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099" grpId="1"/>
      <p:bldP spid="4099" grpId="2"/>
      <p:bldP spid="6" grpId="0" bldLvl="0" animBg="1"/>
      <p:bldP spid="6" grpId="1" animBg="1"/>
      <p:bldP spid="8197" grpId="0"/>
      <p:bldP spid="8197" grpId="1"/>
      <p:bldP spid="8197" grpId="2"/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28094" y="533400"/>
            <a:ext cx="11303543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 đoạn văn trên, khi n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dấu ngoặc kép được dùng độc lập ? Khi n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dấu ngoặc kép được dùng phối hợp với dấu hai chấm ?</a:t>
            </a:r>
            <a:endParaRPr sz="3200" b="1" i="1" dirty="0">
              <a:solidFill>
                <a:srgbClr val="000000"/>
              </a:solidFill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4" name="Rectangle 2"/>
          <p:cNvSpPr>
            <a:spLocks noGrp="1"/>
          </p:cNvSpPr>
          <p:nvPr/>
        </p:nvSpPr>
        <p:spPr>
          <a:xfrm>
            <a:off x="152142" y="152400"/>
            <a:ext cx="2555887" cy="3924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altLang="en-US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</a:t>
            </a: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en-US" sz="32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3"/>
          <p:cNvSpPr txBox="1"/>
          <p:nvPr/>
        </p:nvSpPr>
        <p:spPr>
          <a:xfrm>
            <a:off x="182223" y="1989002"/>
            <a:ext cx="11751758" cy="4622863"/>
          </a:xfrm>
          <a:prstGeom prst="rect">
            <a:avLst/>
          </a:prstGeom>
          <a:noFill/>
        </p:spPr>
        <p:txBody>
          <a:bodyPr wrap="square" lIns="89373" tIns="44987" rIns="89373" bIns="44987">
            <a:spAutoFit/>
          </a:bodyPr>
          <a:lstStyle/>
          <a:p>
            <a:pPr marL="594995" indent="-594995"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trận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Ở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‘‘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ham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ai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en-US" altLang="vi-VN" sz="31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vi-VN" sz="31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altLang="vi-VN" sz="31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Chinh</a:t>
            </a:r>
            <a:endParaRPr lang="vi-VN" sz="3100" i="1" dirty="0">
              <a:solidFill>
                <a:prstClr val="black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612611" y="1834367"/>
            <a:ext cx="456069" cy="4516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221972" y="2548148"/>
            <a:ext cx="456069" cy="4516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8133229" y="3276459"/>
            <a:ext cx="456069" cy="4516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1385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2" grpId="0"/>
      <p:bldP spid="3" grpId="0" bldLvl="0" animBg="1"/>
      <p:bldP spid="16" grpId="0" bldLvl="0" animBg="1"/>
      <p:bldP spid="1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0" y="0"/>
          <a:ext cx="1216183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0919"/>
                <a:gridCol w="6080919"/>
              </a:tblGrid>
              <a:tr h="312256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 marL="91214" marR="91214"/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 marL="91214" marR="91214"/>
                </a:tc>
              </a:tr>
              <a:tr h="373544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 marL="91214" marR="91214"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vi-VN" dirty="0"/>
                    </a:p>
                  </a:txBody>
                  <a:tcPr marL="91214" marR="91214"/>
                </a:tc>
              </a:tr>
            </a:tbl>
          </a:graphicData>
        </a:graphic>
      </p:graphicFrame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260607" y="358862"/>
            <a:ext cx="5965092" cy="234473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trận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6225760" y="285093"/>
            <a:ext cx="4828544" cy="268162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Khi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3600" b="1" dirty="0">
                <a:solidFill>
                  <a:prstClr val="white"/>
                </a:solidFill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928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794"/>
    </mc:Choice>
    <mc:Fallback xmlns="">
      <p:transition spd="slow" advTm="9279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28094" y="533400"/>
            <a:ext cx="11303543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 đoạn văn trên, khi n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dấu ngoặc kép được dùng độc lập ? Khi n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200" b="1" i="1" dirty="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dấu ngoặc kép được dùng phối hợp với dấu hai chấm ?</a:t>
            </a:r>
            <a:endParaRPr sz="3200" b="1" i="1" dirty="0">
              <a:solidFill>
                <a:srgbClr val="000000"/>
              </a:solidFill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4" name="Rectangle 2"/>
          <p:cNvSpPr>
            <a:spLocks noGrp="1"/>
          </p:cNvSpPr>
          <p:nvPr/>
        </p:nvSpPr>
        <p:spPr>
          <a:xfrm>
            <a:off x="152142" y="152400"/>
            <a:ext cx="2555887" cy="3924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altLang="en-US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</a:t>
            </a: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en-US" sz="32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3"/>
          <p:cNvSpPr txBox="1"/>
          <p:nvPr/>
        </p:nvSpPr>
        <p:spPr>
          <a:xfrm>
            <a:off x="182223" y="1989002"/>
            <a:ext cx="11751758" cy="4622863"/>
          </a:xfrm>
          <a:prstGeom prst="rect">
            <a:avLst/>
          </a:prstGeom>
          <a:noFill/>
        </p:spPr>
        <p:txBody>
          <a:bodyPr wrap="square" lIns="89373" tIns="44987" rIns="89373" bIns="44987">
            <a:spAutoFit/>
          </a:bodyPr>
          <a:lstStyle/>
          <a:p>
            <a:pPr marL="594995" indent="-594995"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trận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Ở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mến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‘‘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ham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tột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ai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vi-VN" sz="3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4995" indent="-594995" defTabSz="8928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en-US" altLang="vi-VN" sz="31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altLang="vi-VN" sz="31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altLang="vi-VN" sz="31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1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Chinh</a:t>
            </a:r>
            <a:endParaRPr lang="vi-VN" sz="3100" i="1" dirty="0">
              <a:solidFill>
                <a:prstClr val="black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612611" y="1834367"/>
            <a:ext cx="456069" cy="4516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221972" y="2548148"/>
            <a:ext cx="456069" cy="4516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8133229" y="3276459"/>
            <a:ext cx="456069" cy="4516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2793257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30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0" y="0"/>
          <a:ext cx="1216183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0919"/>
                <a:gridCol w="6080919"/>
              </a:tblGrid>
              <a:tr h="312256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 marL="91214" marR="91214"/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 marL="91214" marR="91214"/>
                </a:tc>
              </a:tr>
              <a:tr h="373544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 marL="91214" marR="91214"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vi-VN" dirty="0"/>
                    </a:p>
                  </a:txBody>
                  <a:tcPr marL="91214" marR="91214"/>
                </a:tc>
              </a:tr>
            </a:tbl>
          </a:graphicData>
        </a:graphic>
      </p:graphicFrame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5" y="2966719"/>
            <a:ext cx="6225699" cy="297542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ham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tột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do,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ai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36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6080919" y="3186175"/>
            <a:ext cx="5863742" cy="268162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>
                <a:solidFill>
                  <a:srgbClr val="0070C0"/>
                </a:solidFill>
              </a:rPr>
              <a:t>- 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endParaRPr lang="en-US" altLang="en-US" sz="3600" dirty="0">
              <a:solidFill>
                <a:srgbClr val="0070C0"/>
              </a:solidFill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260607" y="358862"/>
            <a:ext cx="5965092" cy="234473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trận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6225760" y="285093"/>
            <a:ext cx="4828544" cy="268162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Khi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3600" b="1" dirty="0">
                <a:solidFill>
                  <a:prstClr val="white"/>
                </a:solidFill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altLang="en-US" sz="3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36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794"/>
    </mc:Choice>
    <mc:Fallback xmlns="">
      <p:transition spd="slow" advTm="9279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27062" y="626278"/>
            <a:ext cx="11049001" cy="192470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Khi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42120" y="2347574"/>
            <a:ext cx="11121542" cy="268162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- 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kumimoji="0" lang="en-US" altLang="en-US" sz="4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5036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229360" y="50"/>
            <a:ext cx="1178241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6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lầu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 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868009" y="1219300"/>
            <a:ext cx="734651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alt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lầu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endParaRPr lang="en-US" alt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Rét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</a:t>
            </a:r>
            <a:endParaRPr lang="en-US" alt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Đợi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altLang="en-US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altLang="en-US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altLang="en-US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endParaRPr lang="en-US" altLang="en-US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81" name="Picture 37" descr="tack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85" y="1219201"/>
            <a:ext cx="524538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5274" y="5257850"/>
            <a:ext cx="582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b="1" dirty="0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lầu</a:t>
            </a:r>
            <a:r>
              <a:rPr lang="en-US" sz="4400" b="1" dirty="0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4400" b="1" dirty="0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4400" b="1" dirty="0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400" b="1" dirty="0" smtClean="0">
                <a:solidFill>
                  <a:srgbClr val="150DB3"/>
                </a:solidFill>
                <a:latin typeface="Times New Roman" pitchFamily="18" charset="0"/>
                <a:cs typeface="Times New Roman" pitchFamily="18" charset="0"/>
              </a:rPr>
              <a:t> ?</a:t>
            </a:r>
            <a:endParaRPr lang="en-US" sz="4400" b="1" dirty="0">
              <a:solidFill>
                <a:srgbClr val="150DB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9" descr="14398-121594028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85" y="4114801"/>
            <a:ext cx="524505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607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33"/>
    </mc:Choice>
    <mc:Fallback xmlns="">
      <p:transition spd="slow" advTm="73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06" name="Group 18"/>
          <p:cNvGrpSpPr/>
          <p:nvPr/>
        </p:nvGrpSpPr>
        <p:grpSpPr bwMode="auto">
          <a:xfrm>
            <a:off x="6385719" y="28590"/>
            <a:ext cx="5638799" cy="3248010"/>
            <a:chOff x="3168" y="1633"/>
            <a:chExt cx="2520" cy="2520"/>
          </a:xfrm>
        </p:grpSpPr>
        <p:pic>
          <p:nvPicPr>
            <p:cNvPr id="11269" name="Picture 19" descr="caydadoanke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1633"/>
              <a:ext cx="2520" cy="2520"/>
            </a:xfrm>
            <a:prstGeom prst="rect">
              <a:avLst/>
            </a:prstGeom>
            <a:noFill/>
            <a:ln w="28575">
              <a:solidFill>
                <a:srgbClr val="99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0" name="Picture 20" descr="Going up Animation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4358447">
              <a:off x="4262" y="1426"/>
              <a:ext cx="354" cy="1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8" name="Text Box 23"/>
          <p:cNvSpPr txBox="1">
            <a:spLocks noChangeArrowheads="1"/>
          </p:cNvSpPr>
          <p:nvPr/>
        </p:nvSpPr>
        <p:spPr bwMode="auto">
          <a:xfrm>
            <a:off x="232433" y="115"/>
            <a:ext cx="4027064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altLang="en-US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lầu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endParaRPr lang="en-US" altLang="en-US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Rét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trốn</a:t>
            </a:r>
            <a:endParaRPr lang="en-US" altLang="en-US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Đợi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altLang="en-US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altLang="en-US" sz="2000" b="1" i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altLang="en-US" sz="2000" b="1" i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altLang="en-US" sz="2000" b="1" i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</a:t>
            </a:r>
            <a:endParaRPr lang="en-US" altLang="en-US" sz="2000" b="1" i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gray">
          <a:xfrm>
            <a:off x="226877" y="3429000"/>
            <a:ext cx="6080919" cy="762000"/>
          </a:xfrm>
          <a:prstGeom prst="roundRect">
            <a:avLst>
              <a:gd name="adj" fmla="val 10889"/>
            </a:avLst>
          </a:prstGeom>
          <a:solidFill>
            <a:schemeClr val="bg1"/>
          </a:solidFill>
          <a:ln w="38100">
            <a:solidFill>
              <a:schemeClr val="bg1"/>
            </a:solidFill>
            <a:round/>
          </a:ln>
          <a:effectLst>
            <a:outerShdw sy="50000" rotWithShape="0">
              <a:srgbClr val="FFC979">
                <a:alpha val="50000"/>
              </a:srgb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lầu</a:t>
            </a:r>
            <a:r>
              <a:rPr lang="en-US" alt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gray">
          <a:xfrm>
            <a:off x="594520" y="4343400"/>
            <a:ext cx="9906001" cy="213080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18900000" scaled="1"/>
          </a:gradFill>
          <a:ln w="38100">
            <a:solidFill>
              <a:srgbClr val="4E9853"/>
            </a:solidFill>
            <a:round/>
          </a:ln>
          <a:effectLst>
            <a:outerShdw dist="135003" dir="2928844" algn="ctr" rotWithShape="0">
              <a:srgbClr val="FFC979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lầu</a:t>
            </a:r>
            <a:r>
              <a:rPr lang="en-US" sz="4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en-US" sz="4000" b="1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n-US" sz="4000" b="1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lầu</a:t>
            </a:r>
            <a:r>
              <a:rPr lang="en-US" sz="4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gray">
          <a:xfrm>
            <a:off x="365921" y="3435733"/>
            <a:ext cx="10668000" cy="914400"/>
          </a:xfrm>
          <a:prstGeom prst="roundRect">
            <a:avLst>
              <a:gd name="adj" fmla="val 10889"/>
            </a:avLst>
          </a:prstGeom>
          <a:solidFill>
            <a:schemeClr val="bg1"/>
          </a:solidFill>
          <a:ln w="38100">
            <a:solidFill>
              <a:schemeClr val="bg1"/>
            </a:solidFill>
            <a:round/>
          </a:ln>
          <a:effectLst>
            <a:outerShdw sy="50000" rotWithShape="0">
              <a:srgbClr val="FFC979">
                <a:alpha val="50000"/>
              </a:srgb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endParaRPr lang="en-US" alt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gray">
          <a:xfrm>
            <a:off x="598554" y="4648200"/>
            <a:ext cx="11273631" cy="190220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FFCCFF"/>
              </a:gs>
              <a:gs pos="50000">
                <a:sysClr val="window" lastClr="FFFFFF"/>
              </a:gs>
              <a:gs pos="100000">
                <a:srgbClr val="FFCCFF"/>
              </a:gs>
            </a:gsLst>
            <a:lin ang="18900000" scaled="1"/>
          </a:gradFill>
          <a:ln w="38100">
            <a:solidFill>
              <a:srgbClr val="4E9853"/>
            </a:solidFill>
            <a:round/>
          </a:ln>
          <a:effectLst>
            <a:outerShdw dist="135003" dir="2928844" algn="ctr" rotWithShape="0">
              <a:srgbClr val="FFC979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991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92"/>
    </mc:Choice>
    <mc:Fallback xmlns="">
      <p:transition spd="slow" advTm="66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/>
          <p:nvPr/>
        </p:nvSpPr>
        <p:spPr>
          <a:xfrm>
            <a:off x="1824275" y="4724607"/>
            <a:ext cx="8817333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</a:rPr>
              <a:t>    </a:t>
            </a:r>
            <a:endParaRPr lang="en-US" altLang="en-US" sz="2200" dirty="0">
              <a:solidFill>
                <a:srgbClr val="000000"/>
              </a:solidFill>
              <a:latin typeface=".VnTime" panose="020B7200000000000000" pitchFamily="34" charset="0"/>
            </a:endParaRPr>
          </a:p>
        </p:txBody>
      </p:sp>
      <p:sp>
        <p:nvSpPr>
          <p:cNvPr id="10243" name="Text Box 5"/>
          <p:cNvSpPr txBox="1"/>
          <p:nvPr/>
        </p:nvSpPr>
        <p:spPr>
          <a:xfrm>
            <a:off x="1900287" y="5410407"/>
            <a:ext cx="8741321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</a:rPr>
              <a:t> </a:t>
            </a:r>
            <a:endParaRPr lang="en-US" altLang="en-US" sz="2200" dirty="0">
              <a:solidFill>
                <a:srgbClr val="000000"/>
              </a:solidFill>
              <a:latin typeface=".VnTime" panose="020B7200000000000000" pitchFamily="34" charset="0"/>
            </a:endParaRPr>
          </a:p>
        </p:txBody>
      </p:sp>
      <p:sp>
        <p:nvSpPr>
          <p:cNvPr id="13316" name="Text Box 2"/>
          <p:cNvSpPr txBox="1"/>
          <p:nvPr/>
        </p:nvSpPr>
        <p:spPr>
          <a:xfrm>
            <a:off x="518319" y="187437"/>
            <a:ext cx="676502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Ghi nhớ:</a:t>
            </a:r>
            <a:endParaRPr lang="en-US" altLang="en-US" sz="4000" b="1" u="sng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1356586" y="1066884"/>
            <a:ext cx="8633637" cy="5632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Dấu ngoặc kép thường dẫn lời nói trực tiếp của nhân vật hoặc của người n</a:t>
            </a:r>
            <a:r>
              <a:rPr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đó. 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nói trực tiếp l</a:t>
            </a:r>
            <a:r>
              <a:rPr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một câu trọn vẹn hay một đoạn văn thì trước dấu ngoặc kép ta thường phải thêm dấu hai chấm.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2. Dấu ngoặc kép còn được dùng để đánh dấu những từ ngữ được dùng với ý nghĩa đặc biệt.</a:t>
            </a:r>
            <a:endParaRPr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47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25" y="3352800"/>
            <a:ext cx="1456887" cy="278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AutoShape 6"/>
          <p:cNvSpPr>
            <a:spLocks noChangeArrowheads="1"/>
          </p:cNvSpPr>
          <p:nvPr/>
        </p:nvSpPr>
        <p:spPr bwMode="gray">
          <a:xfrm>
            <a:off x="550929" y="895362"/>
            <a:ext cx="11273631" cy="190220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FFCCFF"/>
              </a:gs>
              <a:gs pos="50000">
                <a:sysClr val="window" lastClr="FFFFFF"/>
              </a:gs>
              <a:gs pos="100000">
                <a:srgbClr val="FFCCFF"/>
              </a:gs>
            </a:gsLst>
            <a:lin ang="18900000" scaled="1"/>
          </a:gradFill>
          <a:ln w="38100">
            <a:solidFill>
              <a:srgbClr val="4E9853"/>
            </a:solidFill>
            <a:round/>
          </a:ln>
          <a:effectLst>
            <a:outerShdw dist="135003" dir="2928844" algn="ctr" rotWithShape="0">
              <a:srgbClr val="FFC979">
                <a:alpha val="50000"/>
              </a:srgbClr>
            </a:out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4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4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4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en-US" altLang="en-US" sz="4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4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88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8" grpId="0" bldLvl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52098" y="58"/>
            <a:ext cx="11892217" cy="369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737" tIns="44987" rIns="89737" bIns="44987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897255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 b="1" u="sng" dirty="0">
              <a:solidFill>
                <a:srgbClr val="0000FF"/>
              </a:solidFill>
            </a:endParaRPr>
          </a:p>
          <a:p>
            <a:pPr algn="just" defTabSz="897255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</a:t>
            </a:r>
            <a:r>
              <a:rPr lang="en-US" altLang="en-US" sz="3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altLang="en-US" sz="3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3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3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defTabSz="897255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</a:p>
          <a:p>
            <a:pPr algn="just" defTabSz="897255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loay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hoay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quét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rửa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giặt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</a:t>
            </a:r>
            <a:r>
              <a:rPr lang="en-US" alt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r>
              <a:rPr lang="en-US" altLang="en-US" sz="3600" b="1" dirty="0" smtClean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endParaRPr lang="en-US" altLang="en-US" sz="28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 flipV="1">
            <a:off x="10676033" y="2541826"/>
            <a:ext cx="1359506" cy="1125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7" tIns="44987" rIns="89737" bIns="44987"/>
          <a:lstStyle/>
          <a:p>
            <a:pPr defTabSz="897255"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100">
              <a:solidFill>
                <a:prstClr val="black"/>
              </a:solidFill>
            </a:endParaRPr>
          </a:p>
        </p:txBody>
      </p:sp>
      <p:sp>
        <p:nvSpPr>
          <p:cNvPr id="65542" name="Line 6"/>
          <p:cNvSpPr>
            <a:spLocks noChangeShapeType="1"/>
          </p:cNvSpPr>
          <p:nvPr/>
        </p:nvSpPr>
        <p:spPr bwMode="auto">
          <a:xfrm flipV="1">
            <a:off x="10099946" y="1595151"/>
            <a:ext cx="1824276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7" tIns="44987" rIns="89737" bIns="44987"/>
          <a:lstStyle/>
          <a:p>
            <a:pPr defTabSz="897255"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100">
              <a:solidFill>
                <a:prstClr val="black"/>
              </a:solidFill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605923" y="2087666"/>
            <a:ext cx="3001113" cy="2005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7" tIns="44987" rIns="89737" bIns="44987"/>
          <a:lstStyle/>
          <a:p>
            <a:pPr defTabSz="897255"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100" dirty="0">
              <a:solidFill>
                <a:prstClr val="black"/>
              </a:solidFill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69417" y="3040914"/>
            <a:ext cx="11354805" cy="1024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7" tIns="44987" rIns="89737" bIns="44987"/>
          <a:lstStyle/>
          <a:p>
            <a:pPr defTabSz="897255"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10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042" y="31540"/>
            <a:ext cx="4377699" cy="642620"/>
          </a:xfrm>
          <a:prstGeom prst="rect">
            <a:avLst/>
          </a:prstGeom>
          <a:noFill/>
        </p:spPr>
        <p:txBody>
          <a:bodyPr wrap="square" lIns="89737" tIns="44987" rIns="89737" bIns="44987">
            <a:spAutoFit/>
          </a:bodyPr>
          <a:lstStyle/>
          <a:p>
            <a:pPr algn="just" defTabSz="89725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53027" y="3753289"/>
            <a:ext cx="11596787" cy="107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783" tIns="44987" rIns="89783" bIns="44987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97255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188" y="4953000"/>
            <a:ext cx="11367781" cy="1596390"/>
          </a:xfrm>
          <a:prstGeom prst="rect">
            <a:avLst/>
          </a:prstGeom>
          <a:ln w="28575">
            <a:solidFill>
              <a:schemeClr val="accent2"/>
            </a:solidFill>
            <a:prstDash val="dash"/>
          </a:ln>
        </p:spPr>
        <p:txBody>
          <a:bodyPr wrap="square" lIns="119969" tIns="59985" rIns="119969" bIns="59985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viết </a:t>
            </a: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sau dấu gạch ngang đầu dòng. Vì đây không phải là lời nói trực tiếp giữa hai nhân vật đang nói chuyện với nhau.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515972" y="3608435"/>
            <a:ext cx="331907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7" tIns="44987" rIns="89737" bIns="44987"/>
          <a:lstStyle/>
          <a:p>
            <a:pPr defTabSz="897255" eaLnBrk="0" fontAlgn="base" hangingPunct="0">
              <a:spcBef>
                <a:spcPct val="0"/>
              </a:spcBef>
              <a:spcAft>
                <a:spcPct val="0"/>
              </a:spcAft>
            </a:pPr>
            <a:endParaRPr lang="vi-VN" sz="310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65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ldLvl="0" animBg="1"/>
      <p:bldP spid="11" grpId="0" bldLvl="0" animBg="1"/>
      <p:bldP spid="1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4139" y="-4703"/>
            <a:ext cx="1201554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defRPr/>
            </a:pPr>
            <a:r>
              <a:rPr lang="en-US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kumimoji="1" lang="en-US" sz="36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kumimoji="1"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kumimoji="1" lang="en-US" sz="24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4139" y="838250"/>
            <a:ext cx="12015546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endParaRPr kumimoji="1"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kumimoji="1"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Cả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bầy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ong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cùng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nhau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xây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tổ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Con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nào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con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nấy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hết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sức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tiết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kiệm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defRPr/>
            </a:pP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vôi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vữa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>
              <a:defRPr/>
            </a:pPr>
            <a:r>
              <a:rPr kumimoji="1"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b)</a:t>
            </a:r>
            <a:r>
              <a:rPr kumimoji="1" lang="en-US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Trạng</a:t>
            </a:r>
            <a:r>
              <a:rPr kumimoji="1"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Quỳnh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thấy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có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dâng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vua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một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mâm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đào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gọi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là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đào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thọ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thì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thản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nhiên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lấy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một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quả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mà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ăn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Vua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giận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ra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lệnh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chém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đầu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Quỳnh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Quỳnh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bèn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tâu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186055" indent="-186055" algn="just">
              <a:defRPr/>
            </a:pPr>
            <a:r>
              <a:rPr kumimoji="1"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-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Tâu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bệ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hạ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thần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thấy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quả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đào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gọi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là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thọ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mới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lấy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ăn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tưởng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ăn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vào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thì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sống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lâu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thờ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vua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Không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ngờ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nuốt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chưa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khỏi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miệng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mà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chết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đã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đến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cổ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Vậy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nên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xin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đức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vua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đổi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tên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quả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ấy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là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đoản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thọ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trị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tội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kẻ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xu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nịnh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dâng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đào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Vua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nghe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vậy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bật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cười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tha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tội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cho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Trạng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Quỳnh</a:t>
            </a:r>
            <a:r>
              <a:rPr kumimoji="1"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kumimoji="1"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kumimoji="1" lang="en-US" sz="24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kumimoji="1" lang="en-US" sz="2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DÂN GIAN VIỆT NAM</a:t>
            </a:r>
          </a:p>
        </p:txBody>
      </p:sp>
    </p:spTree>
    <p:extLst>
      <p:ext uri="{BB962C8B-B14F-4D97-AF65-F5344CB8AC3E}">
        <p14:creationId xmlns:p14="http://schemas.microsoft.com/office/powerpoint/2010/main" val="427426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hlinkClick r:id=""/>
          </p:cNvPr>
          <p:cNvSpPr>
            <a:spLocks noChangeArrowheads="1"/>
          </p:cNvSpPr>
          <p:nvPr/>
        </p:nvSpPr>
        <p:spPr bwMode="auto">
          <a:xfrm>
            <a:off x="374990" y="-266"/>
            <a:ext cx="11629758" cy="249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650" tIns="44987" rIns="89650" bIns="44987">
            <a:spAutoFit/>
          </a:bodyPr>
          <a:lstStyle/>
          <a:p>
            <a:pPr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endParaRPr kumimoji="1" lang="en-US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endParaRPr kumimoji="1"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3200" b="1" i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bầy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ong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Con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nấy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vôi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vữa</a:t>
            </a:r>
            <a:r>
              <a:rPr kumimoji="1" lang="en-US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just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1" lang="en-US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/>
          <p:nvPr/>
        </p:nvSpPr>
        <p:spPr>
          <a:xfrm>
            <a:off x="213520" y="1524001"/>
            <a:ext cx="1981633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vôi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vữa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21" y="2983836"/>
            <a:ext cx="4957909" cy="358873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678794" y="2896418"/>
            <a:ext cx="5664083" cy="3676169"/>
            <a:chOff x="5678128" y="2060091"/>
            <a:chExt cx="5678130" cy="434070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8128" y="2060091"/>
              <a:ext cx="5678130" cy="434070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928474" y="2187322"/>
              <a:ext cx="2085940" cy="1853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vôi</a:t>
              </a:r>
              <a:r>
                <a:rPr kumimoji="0" lang="en-US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 </a:t>
              </a:r>
              <a:r>
                <a:rPr kumimoji="0" lang="en-US" alt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vữa</a:t>
              </a:r>
              <a:endParaRPr kumimoji="0" lang="en-US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00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hlinkClick r:id=""/>
          </p:cNvPr>
          <p:cNvSpPr>
            <a:spLocks noChangeArrowheads="1"/>
          </p:cNvSpPr>
          <p:nvPr/>
        </p:nvSpPr>
        <p:spPr bwMode="auto">
          <a:xfrm>
            <a:off x="374990" y="-267"/>
            <a:ext cx="11629758" cy="495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650" tIns="44987" rIns="89650" bIns="44987">
            <a:spAutoFit/>
          </a:bodyPr>
          <a:lstStyle/>
          <a:p>
            <a:pPr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kumimoji="1"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r>
              <a:rPr kumimoji="1"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kép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1" lang="en-US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Quỳnh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dâng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mâm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thản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giận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chém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Quỳnh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Quỳnh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bèn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tâu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82245" indent="-182245" algn="just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Tâu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bệ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lâu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thờ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nuốt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khỏi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đức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đoản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en-US" sz="32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kumimoji="1" lang="en-US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tội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xu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nịnh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dâng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Vua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tội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Quỳnh</a:t>
            </a:r>
            <a:r>
              <a:rPr kumimoji="1" lang="en-US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 defTabSz="8959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kumimoji="1" lang="en-US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kumimoji="1" lang="en-US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DÂN GIAN VIỆT NAM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012" y="990650"/>
            <a:ext cx="2472907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0141" y="1905050"/>
            <a:ext cx="2590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3238" y="3371856"/>
            <a:ext cx="213085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đoản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kumimoji="1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25" y="4980067"/>
            <a:ext cx="2804696" cy="18375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01144" y="5295424"/>
            <a:ext cx="82525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Trường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thọ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: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tuổi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thọ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dài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sống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lâu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27128" y="5898804"/>
            <a:ext cx="80503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Đoản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thọ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: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tuổi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thọ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ngắn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chết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sớm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8198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4" grpId="2" animBg="1"/>
      <p:bldP spid="7" grpId="1" animBg="1"/>
      <p:bldP spid="7" grpId="2" animBg="1"/>
      <p:bldP spid="6" grpId="1" animBg="1"/>
      <p:bldP spid="6" grpId="2" animBg="1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AutoShape 6"/>
          <p:cNvSpPr>
            <a:spLocks noChangeArrowheads="1"/>
          </p:cNvSpPr>
          <p:nvPr/>
        </p:nvSpPr>
        <p:spPr bwMode="auto">
          <a:xfrm>
            <a:off x="-1520230" y="4267200"/>
            <a:ext cx="709441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56328" name="Picture 8" descr="CHA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27" y="5638800"/>
            <a:ext cx="2533716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04046" y="76200"/>
            <a:ext cx="11756443" cy="1295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1.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Dấu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ngoặc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kép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thường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được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dùng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để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dẫn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lời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nói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trực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tiếp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của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nhân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vật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hoặc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của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người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nào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8000"/>
                </a:solidFill>
                <a:latin typeface="Arial" charset="0"/>
              </a:rPr>
              <a:t>đó</a:t>
            </a:r>
            <a:r>
              <a:rPr lang="en-US" sz="3600" b="1" dirty="0">
                <a:solidFill>
                  <a:srgbClr val="008000"/>
                </a:solidFill>
                <a:latin typeface="Arial" charset="0"/>
              </a:rPr>
              <a:t>. 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3030718" y="1676400"/>
            <a:ext cx="8447643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Arial" charset="0"/>
              </a:rPr>
              <a:t>Sai</a:t>
            </a:r>
            <a:r>
              <a:rPr lang="en-US" sz="3600" b="1" dirty="0">
                <a:solidFill>
                  <a:prstClr val="black"/>
                </a:solidFill>
                <a:latin typeface="Arial" charset="0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 flipH="1">
            <a:off x="2118519" y="1676400"/>
            <a:ext cx="912138" cy="91440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Rectangle 20"/>
          <p:cNvSpPr/>
          <p:nvPr/>
        </p:nvSpPr>
        <p:spPr>
          <a:xfrm flipH="1">
            <a:off x="2998457" y="3124200"/>
            <a:ext cx="8416523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smtClean="0">
                <a:solidFill>
                  <a:prstClr val="black"/>
                </a:solidFill>
                <a:latin typeface="Arial" charset="0"/>
              </a:rPr>
              <a:t>  </a:t>
            </a:r>
            <a:r>
              <a:rPr lang="en-US" sz="3600" b="1" dirty="0" err="1" smtClean="0">
                <a:solidFill>
                  <a:prstClr val="black"/>
                </a:solidFill>
                <a:latin typeface="Arial" charset="0"/>
              </a:rPr>
              <a:t>Đúng</a:t>
            </a:r>
            <a:endParaRPr lang="en-US" sz="3400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2082681" y="3138948"/>
            <a:ext cx="912138" cy="91440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 flipH="1">
            <a:off x="2073186" y="3124200"/>
            <a:ext cx="912138" cy="914400"/>
          </a:xfrm>
          <a:prstGeom prst="rect">
            <a:avLst/>
          </a:prstGeom>
          <a:solidFill>
            <a:srgbClr val="33CC3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87778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03 -0.54838 C 0.23506 -0.59954 0.60233 -0.65 0.75999 -0.55463 C 0.91895 -0.45787 0.91804 -0.06481 0.8178 0.03056 C 0.71783 0.12731 0.27643 0.04144 0.15897 0.01875 C 0.04085 -0.0044 0.10128 -0.07847 0.11316 -0.10324 C 0.1253 -0.12801 0.17802 -0.12894 0.23167 -0.12986 " pathEditMode="relative" rAng="0" ptsTypes="aaaaaA">
                                      <p:cBhvr>
                                        <p:cTn id="6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93" y="28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AutoShape 6"/>
          <p:cNvSpPr>
            <a:spLocks noChangeArrowheads="1"/>
          </p:cNvSpPr>
          <p:nvPr/>
        </p:nvSpPr>
        <p:spPr bwMode="auto">
          <a:xfrm>
            <a:off x="-1520230" y="4267200"/>
            <a:ext cx="709441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56328" name="Picture 8" descr="CHA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719" y="5038804"/>
            <a:ext cx="2533716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9443" y="228600"/>
            <a:ext cx="10742957" cy="8382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2.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Khi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nào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dấu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ngoặc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kép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được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dùng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độc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charset="0"/>
              </a:rPr>
              <a:t>lập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 flipH="1">
            <a:off x="1824276" y="1524000"/>
            <a:ext cx="9932168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Dấu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ngoặc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kép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được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dùng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độc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lập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khi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lời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dẫn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trực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tiếp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chỉ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là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một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từ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hay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một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cụm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từ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 flipH="1">
            <a:off x="912138" y="1524000"/>
            <a:ext cx="912138" cy="91440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 flipH="1">
            <a:off x="1824276" y="3048000"/>
            <a:ext cx="9932168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Dấu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ngoặc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kép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được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dùng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độc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lập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khi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lời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dẫn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trực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tiếp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là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một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câu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hay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một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đoạn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văn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hoàn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charset="0"/>
              </a:rPr>
              <a:t>chỉnh</a:t>
            </a:r>
            <a:r>
              <a:rPr lang="en-US" sz="3200" b="1" dirty="0">
                <a:solidFill>
                  <a:prstClr val="black"/>
                </a:solidFill>
                <a:latin typeface="Arial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 flipH="1">
            <a:off x="912138" y="3048000"/>
            <a:ext cx="912138" cy="91440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6" name="Rectangle 15"/>
          <p:cNvSpPr/>
          <p:nvPr/>
        </p:nvSpPr>
        <p:spPr>
          <a:xfrm flipH="1">
            <a:off x="912138" y="1524000"/>
            <a:ext cx="912138" cy="914400"/>
          </a:xfrm>
          <a:prstGeom prst="rect">
            <a:avLst/>
          </a:prstGeom>
          <a:solidFill>
            <a:srgbClr val="33CC3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20746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5 -0.78171 C 0.14083 -0.83287 0.50836 -0.88333 0.66602 -0.78796 C 0.82498 -0.69074 0.82407 -0.29815 0.72383 -0.20278 C 0.62386 -0.10602 0.18246 -0.1919 0.065 -0.21458 C -0.05312 -0.23773 0.00731 -0.31181 0.01906 -0.33657 C 0.03133 -0.36134 0.08405 -0.3625 0.1377 -0.36343 " pathEditMode="relative" rAng="0" ptsTypes="aaaaaA">
                                      <p:cBhvr>
                                        <p:cTn id="6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93" y="28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AutoShape 6"/>
          <p:cNvSpPr>
            <a:spLocks noChangeArrowheads="1"/>
          </p:cNvSpPr>
          <p:nvPr/>
        </p:nvSpPr>
        <p:spPr bwMode="auto">
          <a:xfrm>
            <a:off x="-1520230" y="4267200"/>
            <a:ext cx="709441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56328" name="Picture 8" descr="CHA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919" y="6096000"/>
            <a:ext cx="192562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05397" y="152400"/>
            <a:ext cx="11351049" cy="12192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3/ 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1621579" y="1752600"/>
            <a:ext cx="10337562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thẳng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 flipH="1">
            <a:off x="709440" y="1752600"/>
            <a:ext cx="912138" cy="114300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Rectangle 20"/>
          <p:cNvSpPr/>
          <p:nvPr/>
        </p:nvSpPr>
        <p:spPr>
          <a:xfrm flipH="1">
            <a:off x="1621579" y="3429000"/>
            <a:ext cx="10337562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thẳng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.”</a:t>
            </a:r>
          </a:p>
        </p:txBody>
      </p:sp>
      <p:sp>
        <p:nvSpPr>
          <p:cNvPr id="22" name="Rectangle 21"/>
          <p:cNvSpPr/>
          <p:nvPr/>
        </p:nvSpPr>
        <p:spPr>
          <a:xfrm flipH="1">
            <a:off x="709440" y="3429000"/>
            <a:ext cx="912138" cy="91440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grpSp>
        <p:nvGrpSpPr>
          <p:cNvPr id="20497" name="Group 1"/>
          <p:cNvGrpSpPr>
            <a:grpSpLocks/>
          </p:cNvGrpSpPr>
          <p:nvPr/>
        </p:nvGrpSpPr>
        <p:grpSpPr bwMode="auto">
          <a:xfrm>
            <a:off x="760161" y="4800600"/>
            <a:ext cx="11264481" cy="1143000"/>
            <a:chOff x="521918" y="4800600"/>
            <a:chExt cx="8469682" cy="1143000"/>
          </a:xfrm>
        </p:grpSpPr>
        <p:sp>
          <p:nvSpPr>
            <p:cNvPr id="23" name="Rectangle 22"/>
            <p:cNvSpPr/>
            <p:nvPr/>
          </p:nvSpPr>
          <p:spPr>
            <a:xfrm flipH="1">
              <a:off x="1219200" y="4800600"/>
              <a:ext cx="7772400" cy="1143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 flipH="1">
              <a:off x="521918" y="4800600"/>
              <a:ext cx="685800" cy="1143000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400" b="1" dirty="0">
                  <a:solidFill>
                    <a:srgbClr val="003366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 flipH="1">
            <a:off x="780899" y="4800600"/>
            <a:ext cx="912138" cy="1143000"/>
          </a:xfrm>
          <a:prstGeom prst="rect">
            <a:avLst/>
          </a:prstGeom>
          <a:solidFill>
            <a:srgbClr val="33CC3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4" name="Rectangle 3"/>
          <p:cNvSpPr/>
          <p:nvPr/>
        </p:nvSpPr>
        <p:spPr>
          <a:xfrm>
            <a:off x="1813719" y="4724466"/>
            <a:ext cx="95617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dẫu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đốt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thẳng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828676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53 -0.28171 C 0.12856 -0.33287 0.49583 -0.38333 0.65349 -0.28796 C 0.81245 -0.1912 0.81154 0.20185 0.71131 0.29722 C 0.61133 0.39421 0.16993 0.3081 0.05247 0.28542 C -0.06565 0.26227 -0.00522 0.18819 0.00666 0.16343 C 0.0188 0.13889 0.07152 0.13773 0.12517 0.13681 " pathEditMode="relative" rAng="0" ptsTypes="aaaaaA">
                                      <p:cBhvr>
                                        <p:cTn id="6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93" y="28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i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12161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WordArt 5"/>
          <p:cNvSpPr>
            <a:spLocks noChangeArrowheads="1" noChangeShapeType="1" noTextEdit="1"/>
          </p:cNvSpPr>
          <p:nvPr/>
        </p:nvSpPr>
        <p:spPr bwMode="auto">
          <a:xfrm>
            <a:off x="3851249" y="1905000"/>
            <a:ext cx="6891708" cy="2286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Dặn</a:t>
            </a:r>
            <a:r>
              <a:rPr lang="en-US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</a:t>
            </a:r>
            <a:r>
              <a:rPr lang="en-US" sz="3600" b="1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dò</a:t>
            </a:r>
            <a:r>
              <a:rPr lang="en-US" sz="36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161622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27.1|7.3|2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27.1|7.3|2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26.6|4.9|1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0.9|8.6|16|0.8|3.4|11.2|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1.4|17.4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2157</Words>
  <Application>Microsoft Office PowerPoint</Application>
  <PresentationFormat>Custom</PresentationFormat>
  <Paragraphs>150</Paragraphs>
  <Slides>22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22</vt:i4>
      </vt:variant>
    </vt:vector>
  </HeadingPairs>
  <TitlesOfParts>
    <vt:vector size="38" baseType="lpstr">
      <vt:lpstr>Blue Waves</vt:lpstr>
      <vt:lpstr>1_Blue Waves</vt:lpstr>
      <vt:lpstr>2_Blue Waves</vt:lpstr>
      <vt:lpstr>3_Blue Waves</vt:lpstr>
      <vt:lpstr>5_Blue Waves</vt:lpstr>
      <vt:lpstr>1_Office Theme</vt:lpstr>
      <vt:lpstr>2_Office Theme</vt:lpstr>
      <vt:lpstr>3_Office Theme</vt:lpstr>
      <vt:lpstr>6_Blue Waves</vt:lpstr>
      <vt:lpstr>7_Blue Waves</vt:lpstr>
      <vt:lpstr>8_Blue Waves</vt:lpstr>
      <vt:lpstr>4_Office Theme</vt:lpstr>
      <vt:lpstr>5_Office Theme</vt:lpstr>
      <vt:lpstr>6_Office Theme</vt:lpstr>
      <vt:lpstr>7_Office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  I. Nhận xét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84949115599</dc:creator>
  <cp:lastModifiedBy>84949115599</cp:lastModifiedBy>
  <cp:revision>33</cp:revision>
  <dcterms:created xsi:type="dcterms:W3CDTF">2022-10-23T14:14:19Z</dcterms:created>
  <dcterms:modified xsi:type="dcterms:W3CDTF">2022-10-26T13:22:30Z</dcterms:modified>
</cp:coreProperties>
</file>