
<file path=[Content_Types].xml><?xml version="1.0" encoding="utf-8"?>
<Types xmlns="http://schemas.openxmlformats.org/package/2006/content-types">
  <Default Extension="png" ContentType="image/png"/>
  <Default Extension="mp3" ContentType="audio/mpe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vml" ContentType="application/vnd.openxmlformats-officedocument.vmlDrawing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26" r:id="rId6"/>
    <p:sldMasterId id="2147483739" r:id="rId7"/>
  </p:sldMasterIdLst>
  <p:notesMasterIdLst>
    <p:notesMasterId r:id="rId31"/>
  </p:notesMasterIdLst>
  <p:sldIdLst>
    <p:sldId id="291" r:id="rId8"/>
    <p:sldId id="293" r:id="rId9"/>
    <p:sldId id="294" r:id="rId10"/>
    <p:sldId id="295" r:id="rId11"/>
    <p:sldId id="296" r:id="rId12"/>
    <p:sldId id="292" r:id="rId13"/>
    <p:sldId id="280" r:id="rId14"/>
    <p:sldId id="260" r:id="rId15"/>
    <p:sldId id="261" r:id="rId16"/>
    <p:sldId id="281" r:id="rId17"/>
    <p:sldId id="276" r:id="rId18"/>
    <p:sldId id="264" r:id="rId19"/>
    <p:sldId id="265" r:id="rId20"/>
    <p:sldId id="266" r:id="rId21"/>
    <p:sldId id="267" r:id="rId22"/>
    <p:sldId id="268" r:id="rId23"/>
    <p:sldId id="269" r:id="rId24"/>
    <p:sldId id="272" r:id="rId25"/>
    <p:sldId id="271" r:id="rId26"/>
    <p:sldId id="273" r:id="rId27"/>
    <p:sldId id="274" r:id="rId28"/>
    <p:sldId id="288" r:id="rId29"/>
    <p:sldId id="289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11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ableStyles" Target="tableStyles.xml"/><Relationship Id="rId8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4" Type="http://schemas.openxmlformats.org/officeDocument/2006/relationships/image" Target="../media/image4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7AF278-8038-4FC6-935F-C4F6BE150E1C}" type="datetimeFigureOut">
              <a:rPr lang="en-GB" smtClean="0"/>
              <a:t>19/10/2022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E9890-43C6-42F4-BA6C-0CF0963DA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217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781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F7B65-F9B9-4E1B-AB97-37C071A0E9E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450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B2AC-0FF8-48F0-9A09-D7970F570589}" type="datetimeFigureOut">
              <a:rPr lang="en-GB" smtClean="0"/>
              <a:t>19/10/2022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B992-2CF9-4967-B99E-731D95F6F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084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B2AC-0FF8-48F0-9A09-D7970F570589}" type="datetimeFigureOut">
              <a:rPr lang="en-GB" smtClean="0"/>
              <a:t>19/10/2022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B992-2CF9-4967-B99E-731D95F6F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932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B2AC-0FF8-48F0-9A09-D7970F570589}" type="datetimeFigureOut">
              <a:rPr lang="en-GB" smtClean="0"/>
              <a:t>19/10/2022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B992-2CF9-4967-B99E-731D95F6F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634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B2AC-0FF8-48F0-9A09-D7970F570589}" type="datetimeFigureOut">
              <a:rPr lang="en-GB" smtClean="0"/>
              <a:t>19/10/2022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B992-2CF9-4967-B99E-731D95F6F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06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B2AC-0FF8-48F0-9A09-D7970F570589}" type="datetimeFigureOut">
              <a:rPr lang="en-GB" smtClean="0"/>
              <a:t>19/10/2022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B992-2CF9-4967-B99E-731D95F6F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260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B2AC-0FF8-48F0-9A09-D7970F570589}" type="datetimeFigureOut">
              <a:rPr lang="en-GB" smtClean="0"/>
              <a:t>19/10/2022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B992-2CF9-4967-B99E-731D95F6F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38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B2AC-0FF8-48F0-9A09-D7970F570589}" type="datetimeFigureOut">
              <a:rPr lang="en-GB" smtClean="0"/>
              <a:t>19/10/2022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B992-2CF9-4967-B99E-731D95F6F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930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B2AC-0FF8-48F0-9A09-D7970F570589}" type="datetimeFigureOut">
              <a:rPr lang="en-GB" smtClean="0"/>
              <a:t>19/10/2022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B992-2CF9-4967-B99E-731D95F6F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540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B2AC-0FF8-48F0-9A09-D7970F570589}" type="datetimeFigureOut">
              <a:rPr lang="en-GB" smtClean="0"/>
              <a:t>19/10/2022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B992-2CF9-4967-B99E-731D95F6F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62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B2AC-0FF8-48F0-9A09-D7970F570589}" type="datetimeFigureOut">
              <a:rPr lang="en-GB" smtClean="0"/>
              <a:t>19/10/2022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B992-2CF9-4967-B99E-731D95F6F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729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B2AC-0FF8-48F0-9A09-D7970F570589}" type="datetimeFigureOut">
              <a:rPr lang="en-GB" smtClean="0"/>
              <a:t>19/10/2022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B992-2CF9-4967-B99E-731D95F6F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24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7B120-B83A-423C-989D-76C386C9B9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6346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370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446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89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332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792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9885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469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441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772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2639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2736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7B120-B83A-423C-989D-76C386C9B94E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2518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5126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3304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0415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3818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5631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0096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1795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5498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9094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0457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976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7B120-B83A-423C-989D-76C386C9B94E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5790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5190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0575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7860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8232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9056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3360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224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36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05448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7145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5914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7B120-B83A-423C-989D-76C386C9B94E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1394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7362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2693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4639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02032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6386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09260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29176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97371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7773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2138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83257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7B120-B83A-423C-989D-76C386C9B94E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8991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7240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13382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5707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0179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838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98050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48142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09024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77964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0291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8491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7B120-B83A-423C-989D-76C386C9B94E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1470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47845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86642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685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3429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5102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98788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22604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26033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3902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8716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06668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7B120-B83A-423C-989D-76C386C9B94E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476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4B2AC-0FF8-48F0-9A09-D7970F570589}" type="datetimeFigureOut">
              <a:rPr lang="en-GB" smtClean="0"/>
              <a:t>19/10/2022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EB992-2CF9-4967-B99E-731D95F6F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727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586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084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10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097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779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44A04-C142-456B-9825-697B47B661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DDCBC-8013-4C95-985D-80F60ACF5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80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3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5.wdp"/><Relationship Id="rId18" Type="http://schemas.openxmlformats.org/officeDocument/2006/relationships/audio" Target="../media/audio1.wav"/><Relationship Id="rId3" Type="http://schemas.openxmlformats.org/officeDocument/2006/relationships/image" Target="../media/image10.png"/><Relationship Id="rId7" Type="http://schemas.microsoft.com/office/2007/relationships/hdphoto" Target="../media/hdphoto2.wdp"/><Relationship Id="rId12" Type="http://schemas.openxmlformats.org/officeDocument/2006/relationships/image" Target="../media/image15.png"/><Relationship Id="rId17" Type="http://schemas.microsoft.com/office/2007/relationships/hdphoto" Target="../media/hdphoto7.wdp"/><Relationship Id="rId2" Type="http://schemas.openxmlformats.org/officeDocument/2006/relationships/audio" Target="../media/audio1.wav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12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microsoft.com/office/2007/relationships/hdphoto" Target="../media/hdphoto3.wdp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2.png"/><Relationship Id="rId18" Type="http://schemas.openxmlformats.org/officeDocument/2006/relationships/image" Target="../media/image26.png"/><Relationship Id="rId3" Type="http://schemas.microsoft.com/office/2007/relationships/media" Target="../media/media3.mp4"/><Relationship Id="rId7" Type="http://schemas.openxmlformats.org/officeDocument/2006/relationships/audio" Target="../media/audio3.wav"/><Relationship Id="rId12" Type="http://schemas.openxmlformats.org/officeDocument/2006/relationships/image" Target="../media/image21.png"/><Relationship Id="rId17" Type="http://schemas.openxmlformats.org/officeDocument/2006/relationships/image" Target="../media/image25.png"/><Relationship Id="rId2" Type="http://schemas.openxmlformats.org/officeDocument/2006/relationships/audio" Target="../media/media2.mp3"/><Relationship Id="rId16" Type="http://schemas.openxmlformats.org/officeDocument/2006/relationships/image" Target="../media/image24.png"/><Relationship Id="rId20" Type="http://schemas.openxmlformats.org/officeDocument/2006/relationships/image" Target="../media/image27.png"/><Relationship Id="rId1" Type="http://schemas.microsoft.com/office/2007/relationships/media" Target="../media/media2.mp3"/><Relationship Id="rId6" Type="http://schemas.openxmlformats.org/officeDocument/2006/relationships/audio" Target="../media/audio2.wav"/><Relationship Id="rId11" Type="http://schemas.openxmlformats.org/officeDocument/2006/relationships/image" Target="../media/image20.gif"/><Relationship Id="rId5" Type="http://schemas.openxmlformats.org/officeDocument/2006/relationships/slideLayout" Target="../slideLayouts/slideLayout73.xml"/><Relationship Id="rId15" Type="http://schemas.microsoft.com/office/2007/relationships/hdphoto" Target="../media/hdphoto9.wdp"/><Relationship Id="rId10" Type="http://schemas.openxmlformats.org/officeDocument/2006/relationships/image" Target="../media/image19.png"/><Relationship Id="rId19" Type="http://schemas.openxmlformats.org/officeDocument/2006/relationships/image" Target="../media/image4.png"/><Relationship Id="rId4" Type="http://schemas.openxmlformats.org/officeDocument/2006/relationships/video" Target="../media/media3.mp4"/><Relationship Id="rId9" Type="http://schemas.microsoft.com/office/2007/relationships/hdphoto" Target="../media/hdphoto8.wdp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29.png"/><Relationship Id="rId18" Type="http://schemas.openxmlformats.org/officeDocument/2006/relationships/image" Target="../media/image26.png"/><Relationship Id="rId3" Type="http://schemas.microsoft.com/office/2007/relationships/media" Target="../media/media3.mp4"/><Relationship Id="rId21" Type="http://schemas.openxmlformats.org/officeDocument/2006/relationships/image" Target="../media/image31.png"/><Relationship Id="rId7" Type="http://schemas.openxmlformats.org/officeDocument/2006/relationships/audio" Target="../media/audio4.wav"/><Relationship Id="rId12" Type="http://schemas.openxmlformats.org/officeDocument/2006/relationships/image" Target="../media/image21.png"/><Relationship Id="rId17" Type="http://schemas.openxmlformats.org/officeDocument/2006/relationships/image" Target="../media/image24.png"/><Relationship Id="rId2" Type="http://schemas.openxmlformats.org/officeDocument/2006/relationships/audio" Target="../media/media2.mp3"/><Relationship Id="rId16" Type="http://schemas.openxmlformats.org/officeDocument/2006/relationships/image" Target="../media/image25.png"/><Relationship Id="rId20" Type="http://schemas.openxmlformats.org/officeDocument/2006/relationships/image" Target="../media/image4.png"/><Relationship Id="rId1" Type="http://schemas.microsoft.com/office/2007/relationships/media" Target="../media/media2.mp3"/><Relationship Id="rId6" Type="http://schemas.openxmlformats.org/officeDocument/2006/relationships/audio" Target="../media/audio2.wav"/><Relationship Id="rId11" Type="http://schemas.openxmlformats.org/officeDocument/2006/relationships/image" Target="../media/image20.gif"/><Relationship Id="rId5" Type="http://schemas.openxmlformats.org/officeDocument/2006/relationships/slideLayout" Target="../slideLayouts/slideLayout73.xml"/><Relationship Id="rId15" Type="http://schemas.microsoft.com/office/2007/relationships/hdphoto" Target="../media/hdphoto9.wdp"/><Relationship Id="rId23" Type="http://schemas.openxmlformats.org/officeDocument/2006/relationships/image" Target="../media/image27.png"/><Relationship Id="rId10" Type="http://schemas.openxmlformats.org/officeDocument/2006/relationships/image" Target="../media/image19.png"/><Relationship Id="rId19" Type="http://schemas.openxmlformats.org/officeDocument/2006/relationships/image" Target="../media/image30.png"/><Relationship Id="rId4" Type="http://schemas.openxmlformats.org/officeDocument/2006/relationships/video" Target="../media/media3.mp4"/><Relationship Id="rId9" Type="http://schemas.openxmlformats.org/officeDocument/2006/relationships/image" Target="../media/image28.jpeg"/><Relationship Id="rId14" Type="http://schemas.openxmlformats.org/officeDocument/2006/relationships/image" Target="../media/image23.png"/><Relationship Id="rId22" Type="http://schemas.microsoft.com/office/2007/relationships/hdphoto" Target="../media/hdphoto10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microsoft.com/office/2007/relationships/media" Target="../media/media5.mp3"/><Relationship Id="rId7" Type="http://schemas.openxmlformats.org/officeDocument/2006/relationships/image" Target="../media/image39.png"/><Relationship Id="rId12" Type="http://schemas.openxmlformats.org/officeDocument/2006/relationships/image" Target="../media/image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8.jpg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19.xml"/><Relationship Id="rId10" Type="http://schemas.microsoft.com/office/2007/relationships/hdphoto" Target="../media/hdphoto12.wdp"/><Relationship Id="rId4" Type="http://schemas.openxmlformats.org/officeDocument/2006/relationships/audio" Target="../media/media5.mp3"/><Relationship Id="rId9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microsoft.com/office/2007/relationships/media" Target="../media/media5.mp3"/><Relationship Id="rId7" Type="http://schemas.openxmlformats.org/officeDocument/2006/relationships/image" Target="../media/image39.png"/><Relationship Id="rId12" Type="http://schemas.openxmlformats.org/officeDocument/2006/relationships/image" Target="../media/image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2.jpg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43.xml"/><Relationship Id="rId10" Type="http://schemas.microsoft.com/office/2007/relationships/hdphoto" Target="../media/hdphoto12.wdp"/><Relationship Id="rId4" Type="http://schemas.openxmlformats.org/officeDocument/2006/relationships/audio" Target="../media/media5.mp3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.png"/><Relationship Id="rId18" Type="http://schemas.openxmlformats.org/officeDocument/2006/relationships/oleObject" Target="../embeddings/oleObject4.bin"/><Relationship Id="rId3" Type="http://schemas.openxmlformats.org/officeDocument/2006/relationships/audio" Target="../media/media4.mp3"/><Relationship Id="rId21" Type="http://schemas.openxmlformats.org/officeDocument/2006/relationships/image" Target="../media/image46.wmf"/><Relationship Id="rId7" Type="http://schemas.openxmlformats.org/officeDocument/2006/relationships/image" Target="../media/image47.jpg"/><Relationship Id="rId12" Type="http://schemas.openxmlformats.org/officeDocument/2006/relationships/image" Target="../media/image41.png"/><Relationship Id="rId17" Type="http://schemas.openxmlformats.org/officeDocument/2006/relationships/image" Target="../media/image44.wmf"/><Relationship Id="rId2" Type="http://schemas.microsoft.com/office/2007/relationships/media" Target="../media/media4.mp3"/><Relationship Id="rId16" Type="http://schemas.openxmlformats.org/officeDocument/2006/relationships/oleObject" Target="../embeddings/oleObject3.bin"/><Relationship Id="rId20" Type="http://schemas.openxmlformats.org/officeDocument/2006/relationships/oleObject" Target="../embeddings/oleObject5.bin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55.xml"/><Relationship Id="rId11" Type="http://schemas.microsoft.com/office/2007/relationships/hdphoto" Target="../media/hdphoto12.wdp"/><Relationship Id="rId5" Type="http://schemas.openxmlformats.org/officeDocument/2006/relationships/audio" Target="../media/media5.mp3"/><Relationship Id="rId15" Type="http://schemas.openxmlformats.org/officeDocument/2006/relationships/image" Target="../media/image43.wmf"/><Relationship Id="rId10" Type="http://schemas.openxmlformats.org/officeDocument/2006/relationships/image" Target="../media/image40.png"/><Relationship Id="rId19" Type="http://schemas.openxmlformats.org/officeDocument/2006/relationships/image" Target="../media/image45.wmf"/><Relationship Id="rId4" Type="http://schemas.microsoft.com/office/2007/relationships/media" Target="../media/media5.mp3"/><Relationship Id="rId9" Type="http://schemas.microsoft.com/office/2007/relationships/hdphoto" Target="../media/hdphoto11.wdp"/><Relationship Id="rId14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51.jpeg"/><Relationship Id="rId2" Type="http://schemas.openxmlformats.org/officeDocument/2006/relationships/slideLayout" Target="../slideLayouts/slideLayout5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0.gif"/><Relationship Id="rId5" Type="http://schemas.openxmlformats.org/officeDocument/2006/relationships/image" Target="../media/image49.png"/><Relationship Id="rId4" Type="http://schemas.openxmlformats.org/officeDocument/2006/relationships/image" Target="../media/image4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19"/>
          <p:cNvSpPr>
            <a:spLocks noChangeArrowheads="1" noChangeShapeType="1" noTextEdit="1"/>
          </p:cNvSpPr>
          <p:nvPr/>
        </p:nvSpPr>
        <p:spPr bwMode="auto">
          <a:xfrm>
            <a:off x="457200" y="762000"/>
            <a:ext cx="83058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vi-VN" b="1" kern="1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C000">
                    <a:alpha val="98822"/>
                  </a:srgb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TRƯỜNG TH TRẦN PHÚ</a:t>
            </a:r>
            <a:endParaRPr lang="en-US" b="1" kern="10">
              <a:ln w="9525">
                <a:solidFill>
                  <a:srgbClr val="FF00FF"/>
                </a:solidFill>
                <a:round/>
                <a:headEnd/>
                <a:tailEnd/>
              </a:ln>
              <a:solidFill>
                <a:srgbClr val="FFC000">
                  <a:alpha val="98822"/>
                </a:srgbClr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grpSp>
        <p:nvGrpSpPr>
          <p:cNvPr id="2051" name="Group 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8" y="0"/>
            <a:chExt cx="5760" cy="4320"/>
          </a:xfrm>
        </p:grpSpPr>
        <p:pic>
          <p:nvPicPr>
            <p:cNvPr id="2054" name="Picture 6" descr="GRANS02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31882" flipH="1">
              <a:off x="4848" y="3394"/>
              <a:ext cx="912" cy="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5" name="Picture 7" descr="GRANS02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5066">
              <a:off x="96" y="3394"/>
              <a:ext cx="961" cy="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56" name="Group 8"/>
            <p:cNvGrpSpPr>
              <a:grpSpLocks/>
            </p:cNvGrpSpPr>
            <p:nvPr/>
          </p:nvGrpSpPr>
          <p:grpSpPr bwMode="auto">
            <a:xfrm>
              <a:off x="8" y="0"/>
              <a:ext cx="5760" cy="4320"/>
              <a:chOff x="672" y="0"/>
              <a:chExt cx="5760" cy="4320"/>
            </a:xfrm>
          </p:grpSpPr>
          <p:pic>
            <p:nvPicPr>
              <p:cNvPr id="2057" name="Picture 9" descr="BD21325_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4176"/>
                <a:ext cx="5760" cy="14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8" name="Picture 10" descr="BD21325_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0"/>
                <a:ext cx="5760" cy="14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9" name="Picture 11" descr="BD21325_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8" y="192"/>
                <a:ext cx="144" cy="398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0" name="Picture 12" descr="BD21325_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0"/>
                <a:ext cx="153" cy="422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052" name="WordArt 20"/>
          <p:cNvSpPr>
            <a:spLocks noChangeArrowheads="1" noChangeShapeType="1" noTextEdit="1"/>
          </p:cNvSpPr>
          <p:nvPr/>
        </p:nvSpPr>
        <p:spPr bwMode="auto">
          <a:xfrm>
            <a:off x="539552" y="2141538"/>
            <a:ext cx="8147248" cy="28716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CHÀO MỪNG CÁC EM ĐẾN VỚI TIẾT HỌC</a:t>
            </a:r>
          </a:p>
          <a:p>
            <a:pPr algn="ctr"/>
            <a:r>
              <a:rPr lang="en-US" sz="36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Môn :Toán </a:t>
            </a:r>
          </a:p>
        </p:txBody>
      </p:sp>
      <p:pic>
        <p:nvPicPr>
          <p:cNvPr id="2" name="EB673067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0960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381004"/>
      </p:ext>
    </p:extLst>
  </p:cSld>
  <p:clrMapOvr>
    <a:masterClrMapping/>
  </p:clrMapOvr>
  <p:transition advTm="23614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2768">
            <a:off x="1303495" y="2251537"/>
            <a:ext cx="1531010" cy="182415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0041">
            <a:off x="2465673" y="1168916"/>
            <a:ext cx="946406" cy="1091168"/>
          </a:xfrm>
          <a:prstGeom prst="rect">
            <a:avLst/>
          </a:prstGeom>
        </p:spPr>
      </p:pic>
      <p:pic>
        <p:nvPicPr>
          <p:cNvPr id="35" name="图片 34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073" y="3757623"/>
            <a:ext cx="6865501" cy="2287429"/>
          </a:xfrm>
          <a:prstGeom prst="rect">
            <a:avLst/>
          </a:prstGeom>
        </p:spPr>
      </p:pic>
      <p:pic>
        <p:nvPicPr>
          <p:cNvPr id="52" name="图片 51" descr="36f9a2a7dc2088575b3175c2c9b2462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09028" y="4403884"/>
            <a:ext cx="2198489" cy="1545908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275" y="4457711"/>
            <a:ext cx="654725" cy="1438751"/>
          </a:xfrm>
          <a:prstGeom prst="rect">
            <a:avLst/>
          </a:prstGeom>
        </p:spPr>
      </p:pic>
      <p:sp>
        <p:nvSpPr>
          <p:cNvPr id="16" name="WordArt 5"/>
          <p:cNvSpPr>
            <a:spLocks noChangeArrowheads="1" noChangeShapeType="1" noTextEdit="1"/>
          </p:cNvSpPr>
          <p:nvPr/>
        </p:nvSpPr>
        <p:spPr bwMode="auto">
          <a:xfrm>
            <a:off x="2343155" y="2057400"/>
            <a:ext cx="4971542" cy="2514600"/>
          </a:xfrm>
          <a:prstGeom prst="rect">
            <a:avLst/>
          </a:prstGeom>
        </p:spPr>
        <p:txBody>
          <a:bodyPr wrap="none" lIns="68548" tIns="34274" rIns="68548" bIns="34274" numCol="1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58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defTabSz="68547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700" b="1" kern="10" dirty="0">
                <a:ln w="9525">
                  <a:round/>
                  <a:headEnd/>
                  <a:tailEnd/>
                </a:ln>
                <a:solidFill>
                  <a:srgbClr val="002060"/>
                </a:solidFill>
                <a:latin typeface="Arial"/>
                <a:cs typeface="Arial"/>
              </a:rPr>
              <a:t>KHỞI ĐỘNG</a:t>
            </a:r>
          </a:p>
        </p:txBody>
      </p:sp>
      <p:pic>
        <p:nvPicPr>
          <p:cNvPr id="18" name="图片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2768">
            <a:off x="4063417" y="963721"/>
            <a:ext cx="1531010" cy="18241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490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5"/>
          <p:cNvSpPr>
            <a:spLocks noChangeArrowheads="1" noChangeShapeType="1" noTextEdit="1"/>
          </p:cNvSpPr>
          <p:nvPr/>
        </p:nvSpPr>
        <p:spPr bwMode="auto">
          <a:xfrm>
            <a:off x="-113480" y="1709904"/>
            <a:ext cx="8582139" cy="4032017"/>
          </a:xfrm>
          <a:prstGeom prst="rect">
            <a:avLst/>
          </a:prstGeom>
          <a:noFill/>
        </p:spPr>
        <p:txBody>
          <a:bodyPr wrap="none" lIns="68548" tIns="34274" rIns="68548" bIns="34274" numCol="1" fromWordArt="1">
            <a:prstTxWarp prst="textCascadeUp">
              <a:avLst>
                <a:gd name="adj" fmla="val 75564"/>
              </a:avLst>
            </a:prstTxWarp>
            <a:scene3d>
              <a:camera prst="legacyPerspectiveFront">
                <a:rot lat="20519958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>
              <a:defRPr/>
            </a:pPr>
            <a:r>
              <a:rPr lang="en-US" sz="2700" b="1" kern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TRÒ CHƠI: </a:t>
            </a:r>
          </a:p>
          <a:p>
            <a:pPr algn="ctr">
              <a:defRPr/>
            </a:pPr>
            <a:r>
              <a:rPr lang="en-US" sz="2700" b="1" kern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aril"/>
              </a:rPr>
              <a:t>Trốn</a:t>
            </a:r>
            <a:r>
              <a:rPr lang="en-US" sz="2700" b="1" kern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aril"/>
              </a:rPr>
              <a:t> </a:t>
            </a:r>
            <a:r>
              <a:rPr lang="en-US" sz="2700" b="1" kern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aril"/>
              </a:rPr>
              <a:t>tìm</a:t>
            </a:r>
            <a:r>
              <a:rPr lang="en-US" sz="2700" b="1" kern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aril"/>
              </a:rPr>
              <a:t> </a:t>
            </a:r>
            <a:r>
              <a:rPr lang="en-US" sz="2700" b="1" kern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aril"/>
              </a:rPr>
              <a:t>cùng</a:t>
            </a:r>
            <a:r>
              <a:rPr lang="en-US" sz="2700" b="1" kern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aril"/>
              </a:rPr>
              <a:t> </a:t>
            </a:r>
            <a:r>
              <a:rPr lang="en-US" sz="2700" b="1" kern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aril"/>
              </a:rPr>
              <a:t>Bạch</a:t>
            </a:r>
            <a:r>
              <a:rPr lang="en-US" sz="2700" b="1" kern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aril"/>
              </a:rPr>
              <a:t> </a:t>
            </a:r>
            <a:r>
              <a:rPr lang="en-US" sz="2700" b="1" kern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aril"/>
              </a:rPr>
              <a:t>Tuyết</a:t>
            </a:r>
            <a:r>
              <a:rPr lang="en-US" sz="2700" b="1" kern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aril"/>
              </a:rPr>
              <a:t> </a:t>
            </a:r>
            <a:r>
              <a:rPr lang="en-US" sz="2700" b="1" kern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aril"/>
              </a:rPr>
              <a:t>và</a:t>
            </a:r>
            <a:r>
              <a:rPr lang="en-US" sz="2700" b="1" kern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aril"/>
              </a:rPr>
              <a:t> 7 </a:t>
            </a:r>
            <a:r>
              <a:rPr lang="en-US" sz="2700" b="1" kern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aril"/>
              </a:rPr>
              <a:t>chú</a:t>
            </a:r>
            <a:r>
              <a:rPr lang="en-US" sz="2700" b="1" kern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aril"/>
              </a:rPr>
              <a:t> </a:t>
            </a:r>
            <a:r>
              <a:rPr lang="en-US" sz="2700" b="1" kern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aril"/>
              </a:rPr>
              <a:t>lùn</a:t>
            </a:r>
            <a:r>
              <a:rPr lang="en-US" sz="2700" b="1" kern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aril"/>
              </a:rPr>
              <a:t> </a:t>
            </a:r>
          </a:p>
        </p:txBody>
      </p:sp>
      <p:sp>
        <p:nvSpPr>
          <p:cNvPr id="6" name="Rectangle 36"/>
          <p:cNvSpPr>
            <a:spLocks noChangeArrowheads="1"/>
          </p:cNvSpPr>
          <p:nvPr/>
        </p:nvSpPr>
        <p:spPr bwMode="auto">
          <a:xfrm>
            <a:off x="280931" y="857250"/>
            <a:ext cx="8766672" cy="5066992"/>
          </a:xfrm>
          <a:prstGeom prst="rect">
            <a:avLst/>
          </a:prstGeom>
          <a:noFill/>
          <a:ln w="57150">
            <a:pattFill prst="sphere">
              <a:fgClr>
                <a:srgbClr val="0000FF"/>
              </a:fgClr>
              <a:bgClr>
                <a:srgbClr val="FF0000"/>
              </a:bgClr>
            </a:patt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vi-VN" alt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pic>
        <p:nvPicPr>
          <p:cNvPr id="7" name="Picture 3" descr="C:\Users\ADMIN\Desktop\Bach tuyet\Snow_white_transparent.png">
            <a:extLst>
              <a:ext uri="{FF2B5EF4-FFF2-40B4-BE49-F238E27FC236}">
                <a16:creationId xmlns:a16="http://schemas.microsoft.com/office/drawing/2014/main" id="{4423F0F7-0D8A-44E8-A51F-71929C2CB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19" y="1061907"/>
            <a:ext cx="932654" cy="201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C:\Users\ADMIN\Desktop\Bach tuyet\RjAwOTQ4MTUyNEI3QjJCRTc2RjA6ZDA1ZjJmYTY2MjBkNDYzY2ZlZDNiOTA1Y2YxYTk1NzA6Ojo6OjA=.png">
            <a:extLst>
              <a:ext uri="{FF2B5EF4-FFF2-40B4-BE49-F238E27FC236}">
                <a16:creationId xmlns:a16="http://schemas.microsoft.com/office/drawing/2014/main" id="{E881D8CE-CF45-4D23-9F1E-6047450B0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0431" y1="17647" x2="56466" y2="31120"/>
                        <a14:foregroundMark x1="79526" y1="14611" x2="53879" y2="29412"/>
                        <a14:foregroundMark x1="77586" y1="15180" x2="59914" y2="22960"/>
                        <a14:foregroundMark x1="53017" y1="6641" x2="44397" y2="25427"/>
                        <a14:foregroundMark x1="57328" y1="8918" x2="88793" y2="17837"/>
                        <a14:foregroundMark x1="54526" y1="6072" x2="66810" y2="9488"/>
                        <a14:foregroundMark x1="76509" y1="31499" x2="69397" y2="43643"/>
                        <a14:foregroundMark x1="95690" y1="16698" x2="76940" y2="10247"/>
                        <a14:foregroundMark x1="77586" y1="33776" x2="74353" y2="40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3735">
            <a:off x="105893" y="3089518"/>
            <a:ext cx="1057237" cy="120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C:\Users\ADMIN\Desktop\Bach tuyet\43ebd44d263606f876d42fd2f199ea61 (3).jpg">
            <a:extLst>
              <a:ext uri="{FF2B5EF4-FFF2-40B4-BE49-F238E27FC236}">
                <a16:creationId xmlns:a16="http://schemas.microsoft.com/office/drawing/2014/main" id="{6F5860F5-D0AB-4579-A792-E10D0088E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47640" y1="33252" x2="54382" y2="60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894" y="3261681"/>
            <a:ext cx="1101461" cy="101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:\Users\ADMIN\Desktop\Bach tuyet\43ebd44d263606f876d42fd2f199ea61 (5).jpg">
            <a:extLst>
              <a:ext uri="{FF2B5EF4-FFF2-40B4-BE49-F238E27FC236}">
                <a16:creationId xmlns:a16="http://schemas.microsoft.com/office/drawing/2014/main" id="{D518F294-BB35-4E77-B01C-B68FC29D7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0482" y1="26157" x2="67203" y2="63581"/>
                        <a14:foregroundMark x1="38907" y1="22133" x2="24116" y2="46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8799">
            <a:off x="928321" y="2795373"/>
            <a:ext cx="824915" cy="131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\Desktop\Bach tuyet\43ebd44d263606f876d42fd2f199ea61 (4).jpg">
            <a:extLst>
              <a:ext uri="{FF2B5EF4-FFF2-40B4-BE49-F238E27FC236}">
                <a16:creationId xmlns:a16="http://schemas.microsoft.com/office/drawing/2014/main" id="{3CA17E2D-5761-41C8-9C37-2B5527A07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98837">
                        <a14:foregroundMark x1="40116" y1="26626" x2="70349" y2="59553"/>
                        <a14:foregroundMark x1="64535" y1="35366" x2="77035" y2="44715"/>
                        <a14:foregroundMark x1="45640" y1="16463" x2="28198" y2="36585"/>
                        <a14:foregroundMark x1="44186" y1="40244" x2="60174" y2="57724"/>
                        <a14:foregroundMark x1="67151" y1="58943" x2="86628" y2="573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8519">
            <a:off x="7916354" y="1160047"/>
            <a:ext cx="962253" cy="137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ADMIN\Desktop\Bach tuyet\43ebd44d263606f876d42fd2f199ea61 (7).jpg">
            <a:extLst>
              <a:ext uri="{FF2B5EF4-FFF2-40B4-BE49-F238E27FC236}">
                <a16:creationId xmlns:a16="http://schemas.microsoft.com/office/drawing/2014/main" id="{60BEAEA2-1058-40D2-95B4-EE304EF9A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36022" y1="32480" x2="72849" y2="41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63489" y="1154974"/>
            <a:ext cx="979115" cy="130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 descr="C:\Users\ADMIN\Desktop\Bach tuyet\43ebd44d263606f876d42fd2f199ea61 (2).jpg">
            <a:extLst>
              <a:ext uri="{FF2B5EF4-FFF2-40B4-BE49-F238E27FC236}">
                <a16:creationId xmlns:a16="http://schemas.microsoft.com/office/drawing/2014/main" id="{494589B6-B6A4-4C62-9BAB-EDEB1A2CE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44267" y1="18935" x2="28800" y2="43984"/>
                        <a14:foregroundMark x1="27200" y1="21696" x2="14667" y2="33728"/>
                        <a14:foregroundMark x1="36533" y1="32150" x2="35467" y2="44576"/>
                        <a14:foregroundMark x1="32533" y1="42801" x2="63733" y2="3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2978">
            <a:off x="5942579" y="1417236"/>
            <a:ext cx="937547" cy="126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C:\Users\ADMIN\Desktop\Bach tuyet\43ebd44d263606f876d42fd2f199ea61 (8).jpg">
            <a:extLst>
              <a:ext uri="{FF2B5EF4-FFF2-40B4-BE49-F238E27FC236}">
                <a16:creationId xmlns:a16="http://schemas.microsoft.com/office/drawing/2014/main" id="{F3CC9617-5C5F-44E5-AA6E-9C0576C58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>
                        <a14:foregroundMark x1="53350" y1="9206" x2="64268" y2="52888"/>
                        <a14:foregroundMark x1="50372" y1="21841" x2="42432" y2="44585"/>
                        <a14:foregroundMark x1="38462" y1="36643" x2="57320" y2="45668"/>
                        <a14:foregroundMark x1="75682" y1="36282" x2="60298" y2="47834"/>
                        <a14:foregroundMark x1="71712" y1="29422" x2="76179" y2="37365"/>
                        <a14:foregroundMark x1="44417" y1="31949" x2="32506" y2="47112"/>
                        <a14:foregroundMark x1="35484" y1="33755" x2="44417" y2="42780"/>
                        <a14:foregroundMark x1="48387" y1="85740" x2="36476" y2="93321"/>
                        <a14:foregroundMark x1="46402" y1="14982" x2="37965" y2="30505"/>
                        <a14:foregroundMark x1="61787" y1="20397" x2="71216" y2="32310"/>
                        <a14:foregroundMark x1="50656" y1="20076" x2="55381" y2="26769"/>
                        <a14:foregroundMark x1="57743" y1="14532" x2="70341" y2="25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034" y="1010265"/>
            <a:ext cx="1080531" cy="148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85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1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 a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1"/>
            <a:ext cx="9144000" cy="51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5834594" y="3855263"/>
            <a:ext cx="99060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3814061" y="4502617"/>
            <a:ext cx="990600" cy="1084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1852783" y="4603487"/>
            <a:ext cx="819150" cy="114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esktop\Bach tuyet\Doc23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2646">
            <a:off x="7515244" y="3878722"/>
            <a:ext cx="1157369" cy="171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47068"/>
            <a:ext cx="5257800" cy="5901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499" y="160020"/>
            <a:ext cx="5410200" cy="570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685" y="454841"/>
            <a:ext cx="5410200" cy="570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78" y="-737706"/>
            <a:ext cx="6656805" cy="364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ounded Rectangle 26"/>
          <p:cNvSpPr/>
          <p:nvPr/>
        </p:nvSpPr>
        <p:spPr>
          <a:xfrm>
            <a:off x="769184" y="3772346"/>
            <a:ext cx="8123296" cy="1801634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00FF"/>
                </a:solidFill>
              </a:rPr>
              <a:t>Mỗi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số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thập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phân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gồm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hai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phần</a:t>
            </a:r>
            <a:r>
              <a:rPr lang="en-US" sz="3600" dirty="0" smtClean="0">
                <a:solidFill>
                  <a:srgbClr val="0000FF"/>
                </a:solidFill>
              </a:rPr>
              <a:t>: </a:t>
            </a:r>
            <a:r>
              <a:rPr lang="en-US" sz="3600" dirty="0" err="1" smtClean="0">
                <a:solidFill>
                  <a:srgbClr val="0000FF"/>
                </a:solidFill>
              </a:rPr>
              <a:t>phần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nguyên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và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phần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thập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phân</a:t>
            </a:r>
            <a:r>
              <a:rPr lang="en-US" sz="3600" dirty="0" smtClean="0">
                <a:solidFill>
                  <a:srgbClr val="0000FF"/>
                </a:solidFill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</a:rPr>
              <a:t>chúng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được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phân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cách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bởi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dấu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</a:rPr>
              <a:t>phẩy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4377" y="1866890"/>
            <a:ext cx="58419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thập</a:t>
            </a:r>
            <a:r>
              <a:rPr lang="en-US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mấy</a:t>
            </a:r>
            <a:r>
              <a:rPr lang="en-US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3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Oval 107"/>
          <p:cNvSpPr>
            <a:spLocks noChangeArrowheads="1"/>
          </p:cNvSpPr>
          <p:nvPr/>
        </p:nvSpPr>
        <p:spPr bwMode="auto">
          <a:xfrm>
            <a:off x="944484" y="1856242"/>
            <a:ext cx="67794" cy="57440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677400" y="5109028"/>
            <a:ext cx="609600" cy="609600"/>
          </a:xfrm>
          <a:prstGeom prst="rect">
            <a:avLst/>
          </a:prstGeom>
        </p:spPr>
      </p:pic>
      <p:pic>
        <p:nvPicPr>
          <p:cNvPr id="6" name="Nhạc Hài Hước">
            <a:hlinkClick r:id="" action="ppaction://media"/>
            <a:extLst>
              <a:ext uri="{FF2B5EF4-FFF2-40B4-BE49-F238E27FC236}">
                <a16:creationId xmlns:a16="http://schemas.microsoft.com/office/drawing/2014/main" id="{1FE2EA5E-CCF7-4296-BA15-AC310AB3655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8667520" y="5732730"/>
            <a:ext cx="476480" cy="26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0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31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55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video>
              <p:cMediaNode vol="80000">
                <p:cTn id="7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Bach tuyet\51832wid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9042"/>
            <a:ext cx="9144000" cy="527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842807" y="3752702"/>
            <a:ext cx="99060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520515" y="3913780"/>
            <a:ext cx="990600" cy="1084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2133046" y="4294971"/>
            <a:ext cx="819150" cy="114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Bach tuyet\happy-dwarf-png-disney-art-1061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6539">
            <a:off x="5507019" y="3620998"/>
            <a:ext cx="987874" cy="1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14230"/>
            <a:ext cx="5257800" cy="5901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93370"/>
            <a:ext cx="5410200" cy="570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000" y="83820"/>
            <a:ext cx="5410200" cy="570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675" y="364480"/>
            <a:ext cx="5257800" cy="5901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344" y="-905800"/>
            <a:ext cx="7995656" cy="374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1674406" y="1439794"/>
            <a:ext cx="63212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</a:rPr>
              <a:t>Viết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số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thập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phân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sau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thành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phân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số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thập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phân</a:t>
            </a:r>
            <a:r>
              <a:rPr lang="en-US" sz="3600" dirty="0" smtClean="0">
                <a:solidFill>
                  <a:schemeClr val="bg1"/>
                </a:solidFill>
              </a:rPr>
              <a:t>:</a:t>
            </a:r>
            <a:r>
              <a:rPr lang="en-US" sz="3600" dirty="0" smtClean="0"/>
              <a:t> 0,02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>
              <a:xfrm>
                <a:off x="3749452" y="4077072"/>
                <a:ext cx="1889348" cy="1224136"/>
              </a:xfrm>
              <a:prstGeom prst="roundRect">
                <a:avLst/>
              </a:prstGeom>
              <a:solidFill>
                <a:srgbClr val="FFFF66"/>
              </a:solidFill>
              <a:ln>
                <a:solidFill>
                  <a:srgbClr val="00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en-US" sz="4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452" y="4077072"/>
                <a:ext cx="1889348" cy="1224136"/>
              </a:xfrm>
              <a:prstGeom prst="round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rgbClr val="0099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491086" y="1566100"/>
            <a:ext cx="90244" cy="76328"/>
            <a:chOff x="2455863" y="2411803"/>
            <a:chExt cx="566738" cy="566738"/>
          </a:xfrm>
        </p:grpSpPr>
        <p:sp>
          <p:nvSpPr>
            <p:cNvPr id="4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492431" y="2118400"/>
            <a:ext cx="90244" cy="76328"/>
            <a:chOff x="2455863" y="2411803"/>
            <a:chExt cx="566738" cy="566738"/>
          </a:xfrm>
        </p:grpSpPr>
        <p:sp>
          <p:nvSpPr>
            <p:cNvPr id="5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89467" y="1859119"/>
            <a:ext cx="90244" cy="76328"/>
            <a:chOff x="2455863" y="2411803"/>
            <a:chExt cx="566738" cy="566738"/>
          </a:xfrm>
        </p:grpSpPr>
        <p:sp>
          <p:nvSpPr>
            <p:cNvPr id="56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219733" y="1884058"/>
            <a:ext cx="90244" cy="76328"/>
            <a:chOff x="2455863" y="2411803"/>
            <a:chExt cx="566738" cy="566738"/>
          </a:xfrm>
        </p:grpSpPr>
        <p:sp>
          <p:nvSpPr>
            <p:cNvPr id="6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7" name="Oval 107"/>
          <p:cNvSpPr>
            <a:spLocks noChangeArrowheads="1"/>
          </p:cNvSpPr>
          <p:nvPr/>
        </p:nvSpPr>
        <p:spPr bwMode="auto">
          <a:xfrm>
            <a:off x="1502322" y="1856242"/>
            <a:ext cx="67794" cy="57440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9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9677400" y="5109028"/>
            <a:ext cx="609600" cy="60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C84606-FC5A-4451-A284-E7366AA5B929}"/>
              </a:ext>
            </a:extLst>
          </p:cNvPr>
          <p:cNvSpPr txBox="1"/>
          <p:nvPr/>
        </p:nvSpPr>
        <p:spPr>
          <a:xfrm>
            <a:off x="511713" y="3783059"/>
            <a:ext cx="70560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pic>
        <p:nvPicPr>
          <p:cNvPr id="70" name="Picture 3" descr="C:\Users\ADMIN\Desktop\Bach tuyet\43ebd44d263606f876d42fd2f199ea61 (6).jpg">
            <a:extLst>
              <a:ext uri="{FF2B5EF4-FFF2-40B4-BE49-F238E27FC236}">
                <a16:creationId xmlns:a16="http://schemas.microsoft.com/office/drawing/2014/main" id="{D3122B55-14F3-47A7-949E-EE4B33161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93170" y="2606114"/>
            <a:ext cx="3428999" cy="33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Nhạc Hài Hước">
            <a:hlinkClick r:id="" action="ppaction://media"/>
            <a:extLst>
              <a:ext uri="{FF2B5EF4-FFF2-40B4-BE49-F238E27FC236}">
                <a16:creationId xmlns:a16="http://schemas.microsoft.com/office/drawing/2014/main" id="{39612266-6C4A-4AEA-B1E8-CEBB0E447CF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8642449" y="5718628"/>
            <a:ext cx="501551" cy="28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1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595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  <p:video>
              <p:cMediaNode vol="80000">
                <p:cTn id="5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0" grpId="0"/>
      <p:bldP spid="45" grpId="0" animBg="1"/>
      <p:bldP spid="4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756592" y="2348880"/>
            <a:ext cx="10794776" cy="403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HÀNG </a:t>
            </a:r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 SỐ THẬP PHÂN. </a:t>
            </a:r>
          </a:p>
          <a:p>
            <a:pPr algn="ctr">
              <a:lnSpc>
                <a:spcPct val="150000"/>
              </a:lnSpc>
            </a:pPr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ĐỌC, VIẾT SỐ THẬP 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</a:p>
          <a:p>
            <a:pPr algn="ctr">
              <a:lnSpc>
                <a:spcPct val="150000"/>
              </a:lnSpc>
            </a:pPr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SGK/37</a:t>
            </a:r>
          </a:p>
          <a:p>
            <a:pPr algn="ctr">
              <a:lnSpc>
                <a:spcPct val="150000"/>
              </a:lnSpc>
            </a:pPr>
            <a:endParaRPr lang="en-US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38433" y="1291407"/>
            <a:ext cx="18047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sz="4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404664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Thứ năm ngày 20 tháng 10 năm 2022</a:t>
            </a:r>
            <a:endParaRPr lang="en-US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72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041961" y="2475473"/>
            <a:ext cx="708660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7000" b="1" dirty="0" smtClean="0">
                <a:solidFill>
                  <a:srgbClr val="0070C0"/>
                </a:solidFill>
                <a:latin typeface="Times New Roman" pitchFamily="18" charset="0"/>
              </a:rPr>
              <a:t>375,406</a:t>
            </a:r>
            <a:endParaRPr lang="en-US" altLang="en-US" sz="7000" b="1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195736" y="4442336"/>
            <a:ext cx="2968567" cy="1938992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6000" b="1" dirty="0" err="1">
                <a:solidFill>
                  <a:srgbClr val="0070C0"/>
                </a:solidFill>
                <a:latin typeface="Times New Roman" pitchFamily="18" charset="0"/>
              </a:rPr>
              <a:t>Phần</a:t>
            </a:r>
            <a:r>
              <a:rPr lang="en-US" altLang="en-US" sz="6000" b="1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6000" b="1" dirty="0" err="1" smtClean="0">
                <a:solidFill>
                  <a:srgbClr val="0070C0"/>
                </a:solidFill>
                <a:latin typeface="Times New Roman" pitchFamily="18" charset="0"/>
              </a:rPr>
              <a:t>nguyên</a:t>
            </a:r>
            <a:endParaRPr lang="en-US" altLang="en-US" sz="6000" b="1" dirty="0" smtClean="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7" name="AutoShape 6"/>
          <p:cNvSpPr>
            <a:spLocks/>
          </p:cNvSpPr>
          <p:nvPr/>
        </p:nvSpPr>
        <p:spPr bwMode="auto">
          <a:xfrm rot="-5400000">
            <a:off x="4665042" y="2930395"/>
            <a:ext cx="163557" cy="1121685"/>
          </a:xfrm>
          <a:prstGeom prst="leftBrace">
            <a:avLst>
              <a:gd name="adj1" fmla="val 41667"/>
              <a:gd name="adj2" fmla="val 5000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vi-VN" altLang="en-US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580112" y="4442336"/>
            <a:ext cx="3793803" cy="1938992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6000" b="1" dirty="0" err="1">
                <a:solidFill>
                  <a:srgbClr val="0070C0"/>
                </a:solidFill>
                <a:latin typeface="Times New Roman" pitchFamily="18" charset="0"/>
              </a:rPr>
              <a:t>Phần</a:t>
            </a:r>
            <a:r>
              <a:rPr lang="en-US" altLang="en-US" sz="6000" b="1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6000" b="1" dirty="0" err="1">
                <a:solidFill>
                  <a:srgbClr val="0070C0"/>
                </a:solidFill>
                <a:latin typeface="Times New Roman" pitchFamily="18" charset="0"/>
              </a:rPr>
              <a:t>thập</a:t>
            </a:r>
            <a:r>
              <a:rPr lang="en-US" altLang="en-US" sz="6000" b="1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6000" b="1" dirty="0" err="1">
                <a:solidFill>
                  <a:srgbClr val="0070C0"/>
                </a:solidFill>
                <a:latin typeface="Times New Roman" pitchFamily="18" charset="0"/>
              </a:rPr>
              <a:t>phân</a:t>
            </a:r>
            <a:endParaRPr lang="en-US" altLang="en-US" sz="6000" b="1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10" name="AutoShape 7"/>
          <p:cNvSpPr>
            <a:spLocks/>
          </p:cNvSpPr>
          <p:nvPr/>
        </p:nvSpPr>
        <p:spPr bwMode="auto">
          <a:xfrm rot="-5400000">
            <a:off x="6243537" y="2994533"/>
            <a:ext cx="174132" cy="982834"/>
          </a:xfrm>
          <a:prstGeom prst="leftBrace">
            <a:avLst>
              <a:gd name="adj1" fmla="val 41667"/>
              <a:gd name="adj2" fmla="val 5000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vi-VN" altLang="en-US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>
            <a:off x="3680020" y="3573017"/>
            <a:ext cx="891980" cy="7920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70C0"/>
              </a:solidFill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6386498" y="3606881"/>
            <a:ext cx="838200" cy="68621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95736" y="-27384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Thứ năm ngày 20 tháng 10 năm 2022</a:t>
            </a:r>
            <a:endParaRPr lang="en-US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02131" y="548680"/>
            <a:ext cx="12153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3848" y="1124744"/>
            <a:ext cx="5940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 CỦA SỐ THẬP PHÂN. ĐỌC, VIẾT SỐ THẬP PHÂN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94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9" grpId="0" animBg="1"/>
      <p:bldP spid="10" grpId="0" animBg="1"/>
      <p:bldP spid="11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" name="Rectangle 2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vi-VN" altLang="en-US">
              <a:latin typeface="Times New Roman" pitchFamily="18" charset="0"/>
            </a:endParaRPr>
          </a:p>
        </p:txBody>
      </p:sp>
      <p:pic>
        <p:nvPicPr>
          <p:cNvPr id="822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22424"/>
            <a:ext cx="9443886" cy="777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23" name="Text Box 5"/>
          <p:cNvSpPr txBox="1">
            <a:spLocks noChangeArrowheads="1"/>
          </p:cNvSpPr>
          <p:nvPr/>
        </p:nvSpPr>
        <p:spPr bwMode="auto">
          <a:xfrm>
            <a:off x="-12177" y="322093"/>
            <a:ext cx="358431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600" b="1" dirty="0" err="1">
                <a:solidFill>
                  <a:srgbClr val="FF0000"/>
                </a:solidFill>
                <a:latin typeface="Times New Roman" pitchFamily="18" charset="0"/>
              </a:rPr>
              <a:t>Số</a:t>
            </a:r>
            <a:r>
              <a:rPr lang="en-US" altLang="en-US" sz="36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latin typeface="Times New Roman" pitchFamily="18" charset="0"/>
              </a:rPr>
              <a:t>thập</a:t>
            </a:r>
            <a:r>
              <a:rPr lang="en-US" altLang="en-US" sz="36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latin typeface="Times New Roman" pitchFamily="18" charset="0"/>
              </a:rPr>
              <a:t>phân</a:t>
            </a:r>
            <a:endParaRPr lang="en-US" altLang="en-US" sz="36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8224" name="Text Box 6"/>
          <p:cNvSpPr txBox="1">
            <a:spLocks noChangeArrowheads="1"/>
          </p:cNvSpPr>
          <p:nvPr/>
        </p:nvSpPr>
        <p:spPr bwMode="auto">
          <a:xfrm>
            <a:off x="405069" y="1254991"/>
            <a:ext cx="23622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dirty="0" err="1">
                <a:solidFill>
                  <a:srgbClr val="FF0000"/>
                </a:solidFill>
                <a:latin typeface="Times New Roman" pitchFamily="18" charset="0"/>
              </a:rPr>
              <a:t>Hàng</a:t>
            </a:r>
            <a:endParaRPr lang="en-US" altLang="en-US" sz="45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71397" y="3068960"/>
            <a:ext cx="3417169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dirty="0" err="1">
                <a:solidFill>
                  <a:srgbClr val="FF0000"/>
                </a:solidFill>
                <a:latin typeface="Times New Roman" pitchFamily="18" charset="0"/>
              </a:rPr>
              <a:t>Quan</a:t>
            </a:r>
            <a:r>
              <a:rPr lang="en-US" altLang="en-US" sz="45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rgbClr val="FF0000"/>
                </a:solidFill>
                <a:latin typeface="Times New Roman" pitchFamily="18" charset="0"/>
              </a:rPr>
              <a:t>hệ</a:t>
            </a:r>
            <a:r>
              <a:rPr lang="en-US" altLang="en-US" sz="45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rgbClr val="FF0000"/>
                </a:solidFill>
                <a:latin typeface="Times New Roman" pitchFamily="18" charset="0"/>
              </a:rPr>
              <a:t>giữa</a:t>
            </a:r>
            <a:r>
              <a:rPr lang="en-US" altLang="en-US" sz="45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rgbClr val="FF0000"/>
                </a:solidFill>
                <a:latin typeface="Times New Roman" pitchFamily="18" charset="0"/>
              </a:rPr>
              <a:t>các</a:t>
            </a:r>
            <a:r>
              <a:rPr lang="en-US" altLang="en-US" sz="45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vi-VN" altLang="en-US" sz="4500" dirty="0">
                <a:solidFill>
                  <a:srgbClr val="FF0000"/>
                </a:solidFill>
                <a:latin typeface="Times New Roman" pitchFamily="18" charset="0"/>
              </a:rPr>
              <a:t>đơ</a:t>
            </a:r>
            <a:r>
              <a:rPr lang="en-US" altLang="en-US" sz="4500" dirty="0">
                <a:solidFill>
                  <a:srgbClr val="FF0000"/>
                </a:solidFill>
                <a:latin typeface="Times New Roman" pitchFamily="18" charset="0"/>
              </a:rPr>
              <a:t>n </a:t>
            </a:r>
            <a:r>
              <a:rPr lang="en-US" altLang="en-US" sz="4500" dirty="0" err="1">
                <a:solidFill>
                  <a:srgbClr val="FF0000"/>
                </a:solidFill>
                <a:latin typeface="Times New Roman" pitchFamily="18" charset="0"/>
              </a:rPr>
              <a:t>vị</a:t>
            </a:r>
            <a:r>
              <a:rPr lang="en-US" altLang="en-US" sz="45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rgbClr val="FF0000"/>
                </a:solidFill>
                <a:latin typeface="Times New Roman" pitchFamily="18" charset="0"/>
              </a:rPr>
              <a:t>của</a:t>
            </a:r>
            <a:r>
              <a:rPr lang="en-US" altLang="en-US" sz="45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rgbClr val="FF0000"/>
                </a:solidFill>
                <a:latin typeface="Times New Roman" pitchFamily="18" charset="0"/>
              </a:rPr>
              <a:t>hai</a:t>
            </a:r>
            <a:r>
              <a:rPr lang="en-US" altLang="en-US" sz="45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rgbClr val="FF0000"/>
                </a:solidFill>
                <a:latin typeface="Times New Roman" pitchFamily="18" charset="0"/>
              </a:rPr>
              <a:t>hàng</a:t>
            </a:r>
            <a:r>
              <a:rPr lang="en-US" altLang="en-US" sz="45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rgbClr val="FF0000"/>
                </a:solidFill>
                <a:latin typeface="Times New Roman" pitchFamily="18" charset="0"/>
              </a:rPr>
              <a:t>liền</a:t>
            </a:r>
            <a:r>
              <a:rPr lang="en-US" altLang="en-US" sz="45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rgbClr val="FF0000"/>
                </a:solidFill>
                <a:latin typeface="Times New Roman" pitchFamily="18" charset="0"/>
              </a:rPr>
              <a:t>nhau</a:t>
            </a:r>
            <a:endParaRPr lang="en-US" altLang="en-US" sz="45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3651762" y="2397573"/>
            <a:ext cx="1507102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 flipV="1">
            <a:off x="7525038" y="4725144"/>
            <a:ext cx="1518186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3605213" y="140965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solidFill>
                  <a:srgbClr val="0000FF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4390953" y="186353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solidFill>
                  <a:srgbClr val="0000FF"/>
                </a:solidFill>
                <a:latin typeface="Times New Roman" pitchFamily="18" charset="0"/>
              </a:rPr>
              <a:t>7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5218779" y="191197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solidFill>
                  <a:srgbClr val="0000FF"/>
                </a:solidFill>
                <a:latin typeface="Times New Roman" pitchFamily="18" charset="0"/>
              </a:rPr>
              <a:t>5</a:t>
            </a: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5992584" y="135678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solidFill>
                  <a:srgbClr val="FF0000"/>
                </a:solidFill>
                <a:latin typeface="Times New Roman" pitchFamily="18" charset="0"/>
              </a:rPr>
              <a:t>,</a:t>
            </a:r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6711056" y="140965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solidFill>
                  <a:srgbClr val="0000FF"/>
                </a:solidFill>
                <a:latin typeface="Times New Roman" pitchFamily="18" charset="0"/>
              </a:rPr>
              <a:t>4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7585394" y="183594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solidFill>
                  <a:srgbClr val="0000FF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8410268" y="166633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solidFill>
                  <a:srgbClr val="0000FF"/>
                </a:solidFill>
                <a:latin typeface="Times New Roman" pitchFamily="18" charset="0"/>
              </a:rPr>
              <a:t>6</a:t>
            </a:r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3400353" y="1275466"/>
            <a:ext cx="990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dirty="0" err="1">
                <a:solidFill>
                  <a:srgbClr val="0000FF"/>
                </a:solidFill>
                <a:latin typeface="Times New Roman" pitchFamily="18" charset="0"/>
              </a:rPr>
              <a:t>Tr</a:t>
            </a:r>
            <a:r>
              <a:rPr lang="vi-VN" altLang="en-US" sz="2800" dirty="0">
                <a:solidFill>
                  <a:srgbClr val="0000FF"/>
                </a:solidFill>
                <a:latin typeface="Times New Roman" pitchFamily="18" charset="0"/>
              </a:rPr>
              <a:t>ă</a:t>
            </a:r>
            <a:r>
              <a:rPr lang="en-US" altLang="en-US" sz="2800" dirty="0">
                <a:solidFill>
                  <a:srgbClr val="0000FF"/>
                </a:solidFill>
                <a:latin typeface="Times New Roman" pitchFamily="18" charset="0"/>
              </a:rPr>
              <a:t>m</a:t>
            </a:r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auto">
          <a:xfrm>
            <a:off x="4216349" y="1254991"/>
            <a:ext cx="990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dirty="0" err="1">
                <a:solidFill>
                  <a:srgbClr val="0000FF"/>
                </a:solidFill>
                <a:latin typeface="Times New Roman" pitchFamily="18" charset="0"/>
              </a:rPr>
              <a:t>Chục</a:t>
            </a:r>
            <a:endParaRPr lang="en-US" altLang="en-US" sz="2800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4990179" y="1131115"/>
            <a:ext cx="9906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</a:rPr>
              <a:t>Đ</a:t>
            </a:r>
            <a:r>
              <a:rPr lang="vi-VN" altLang="en-US" sz="3000" dirty="0">
                <a:solidFill>
                  <a:srgbClr val="0000FF"/>
                </a:solidFill>
                <a:latin typeface="Times New Roman" pitchFamily="18" charset="0"/>
              </a:rPr>
              <a:t>ơ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</a:rPr>
              <a:t>n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</a:rPr>
              <a:t>vị</a:t>
            </a:r>
            <a:endParaRPr lang="en-US" altLang="en-US" sz="3000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5140" name="Text Box 20"/>
          <p:cNvSpPr txBox="1">
            <a:spLocks noChangeArrowheads="1"/>
          </p:cNvSpPr>
          <p:nvPr/>
        </p:nvSpPr>
        <p:spPr bwMode="auto">
          <a:xfrm>
            <a:off x="6691314" y="1163270"/>
            <a:ext cx="9906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dirty="0" err="1">
                <a:solidFill>
                  <a:srgbClr val="0000FF"/>
                </a:solidFill>
                <a:latin typeface="Times New Roman" pitchFamily="18" charset="0"/>
              </a:rPr>
              <a:t>Phần</a:t>
            </a:r>
            <a:r>
              <a:rPr lang="en-US" altLang="en-US" sz="2800" dirty="0">
                <a:solidFill>
                  <a:srgbClr val="0000FF"/>
                </a:solidFill>
                <a:latin typeface="Times New Roman" pitchFamily="18" charset="0"/>
              </a:rPr>
              <a:t> m</a:t>
            </a:r>
            <a:r>
              <a:rPr lang="vi-VN" altLang="en-US" sz="2800" dirty="0">
                <a:solidFill>
                  <a:srgbClr val="0000FF"/>
                </a:solidFill>
                <a:latin typeface="Times New Roman" pitchFamily="18" charset="0"/>
              </a:rPr>
              <a:t>ư</a:t>
            </a:r>
            <a:r>
              <a:rPr lang="en-US" altLang="en-US" sz="2800" dirty="0" err="1">
                <a:solidFill>
                  <a:srgbClr val="0000FF"/>
                </a:solidFill>
                <a:latin typeface="Times New Roman" pitchFamily="18" charset="0"/>
              </a:rPr>
              <a:t>ời</a:t>
            </a:r>
            <a:endParaRPr lang="en-US" altLang="en-US" sz="2800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7478299" y="1163270"/>
            <a:ext cx="9906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</a:rPr>
              <a:t>Phần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</a:rPr>
              <a:t>tr</a:t>
            </a:r>
            <a:r>
              <a:rPr lang="vi-VN" altLang="en-US" sz="3000" dirty="0">
                <a:solidFill>
                  <a:srgbClr val="0000FF"/>
                </a:solidFill>
                <a:latin typeface="Times New Roman" pitchFamily="18" charset="0"/>
              </a:rPr>
              <a:t>ă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</a:rPr>
              <a:t>m</a:t>
            </a:r>
          </a:p>
        </p:txBody>
      </p:sp>
      <p:sp>
        <p:nvSpPr>
          <p:cNvPr id="5142" name="Text Box 22"/>
          <p:cNvSpPr txBox="1">
            <a:spLocks noChangeArrowheads="1"/>
          </p:cNvSpPr>
          <p:nvPr/>
        </p:nvSpPr>
        <p:spPr bwMode="auto">
          <a:xfrm>
            <a:off x="8246031" y="1194049"/>
            <a:ext cx="109537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dirty="0" err="1">
                <a:solidFill>
                  <a:srgbClr val="0000FF"/>
                </a:solidFill>
                <a:latin typeface="Times New Roman" pitchFamily="18" charset="0"/>
              </a:rPr>
              <a:t>Phần</a:t>
            </a:r>
            <a:r>
              <a:rPr lang="en-US" altLang="en-US" sz="28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800" dirty="0" err="1">
                <a:solidFill>
                  <a:srgbClr val="0000FF"/>
                </a:solidFill>
                <a:latin typeface="Times New Roman" pitchFamily="18" charset="0"/>
              </a:rPr>
              <a:t>nghìn</a:t>
            </a:r>
            <a:endParaRPr lang="en-US" altLang="en-US" sz="2800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5143" name="Text Box 23"/>
          <p:cNvSpPr txBox="1">
            <a:spLocks noChangeArrowheads="1"/>
          </p:cNvSpPr>
          <p:nvPr/>
        </p:nvSpPr>
        <p:spPr bwMode="auto">
          <a:xfrm>
            <a:off x="3550096" y="2396512"/>
            <a:ext cx="54864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4000" dirty="0" err="1">
                <a:solidFill>
                  <a:srgbClr val="0000FF"/>
                </a:solidFill>
                <a:latin typeface="Times New Roman" pitchFamily="18" charset="0"/>
              </a:rPr>
              <a:t>Mỗi</a:t>
            </a:r>
            <a:r>
              <a:rPr lang="en-US" altLang="en-US" sz="40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vi-VN" altLang="en-US" sz="4000" dirty="0">
                <a:solidFill>
                  <a:srgbClr val="0000FF"/>
                </a:solidFill>
                <a:latin typeface="Times New Roman" pitchFamily="18" charset="0"/>
              </a:rPr>
              <a:t>đơ</a:t>
            </a:r>
            <a:r>
              <a:rPr lang="en-US" altLang="en-US" sz="4000" dirty="0">
                <a:solidFill>
                  <a:srgbClr val="0000FF"/>
                </a:solidFill>
                <a:latin typeface="Times New Roman" pitchFamily="18" charset="0"/>
              </a:rPr>
              <a:t>n </a:t>
            </a:r>
            <a:r>
              <a:rPr lang="en-US" altLang="en-US" sz="4000" dirty="0" err="1">
                <a:solidFill>
                  <a:srgbClr val="0000FF"/>
                </a:solidFill>
                <a:latin typeface="Times New Roman" pitchFamily="18" charset="0"/>
              </a:rPr>
              <a:t>vị</a:t>
            </a:r>
            <a:r>
              <a:rPr lang="en-US" altLang="en-US" sz="40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4000" dirty="0" err="1">
                <a:solidFill>
                  <a:srgbClr val="0000FF"/>
                </a:solidFill>
                <a:latin typeface="Times New Roman" pitchFamily="18" charset="0"/>
              </a:rPr>
              <a:t>của</a:t>
            </a:r>
            <a:r>
              <a:rPr lang="en-US" altLang="en-US" sz="40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4000" dirty="0" err="1">
                <a:solidFill>
                  <a:srgbClr val="0000FF"/>
                </a:solidFill>
                <a:latin typeface="Times New Roman" pitchFamily="18" charset="0"/>
              </a:rPr>
              <a:t>một</a:t>
            </a:r>
            <a:r>
              <a:rPr lang="en-US" altLang="en-US" sz="40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4000" dirty="0" err="1">
                <a:solidFill>
                  <a:srgbClr val="0000FF"/>
                </a:solidFill>
                <a:latin typeface="Times New Roman" pitchFamily="18" charset="0"/>
              </a:rPr>
              <a:t>hàng</a:t>
            </a:r>
            <a:r>
              <a:rPr lang="en-US" altLang="en-US" sz="40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4000" dirty="0" err="1">
                <a:solidFill>
                  <a:srgbClr val="0000FF"/>
                </a:solidFill>
                <a:latin typeface="Times New Roman" pitchFamily="18" charset="0"/>
              </a:rPr>
              <a:t>bằng</a:t>
            </a:r>
            <a:r>
              <a:rPr lang="en-US" altLang="en-US" sz="4000" dirty="0">
                <a:solidFill>
                  <a:srgbClr val="0000FF"/>
                </a:solidFill>
                <a:latin typeface="Times New Roman" pitchFamily="18" charset="0"/>
              </a:rPr>
              <a:t> 10 </a:t>
            </a:r>
            <a:r>
              <a:rPr lang="vi-VN" altLang="en-US" sz="4000" dirty="0">
                <a:solidFill>
                  <a:srgbClr val="0000FF"/>
                </a:solidFill>
                <a:latin typeface="Times New Roman" pitchFamily="18" charset="0"/>
              </a:rPr>
              <a:t>đơ</a:t>
            </a:r>
            <a:r>
              <a:rPr lang="en-US" altLang="en-US" sz="4000" dirty="0">
                <a:solidFill>
                  <a:srgbClr val="0000FF"/>
                </a:solidFill>
                <a:latin typeface="Times New Roman" pitchFamily="18" charset="0"/>
              </a:rPr>
              <a:t>n </a:t>
            </a:r>
            <a:r>
              <a:rPr lang="en-US" altLang="en-US" sz="4000" dirty="0" err="1">
                <a:solidFill>
                  <a:srgbClr val="0000FF"/>
                </a:solidFill>
                <a:latin typeface="Times New Roman" pitchFamily="18" charset="0"/>
              </a:rPr>
              <a:t>vị</a:t>
            </a:r>
            <a:r>
              <a:rPr lang="en-US" altLang="en-US" sz="40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4000" dirty="0" err="1">
                <a:solidFill>
                  <a:srgbClr val="0000FF"/>
                </a:solidFill>
                <a:latin typeface="Times New Roman" pitchFamily="18" charset="0"/>
              </a:rPr>
              <a:t>của</a:t>
            </a:r>
            <a:r>
              <a:rPr lang="en-US" altLang="en-US" sz="40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4000" dirty="0" err="1">
                <a:solidFill>
                  <a:srgbClr val="0000FF"/>
                </a:solidFill>
                <a:latin typeface="Times New Roman" pitchFamily="18" charset="0"/>
              </a:rPr>
              <a:t>hàng</a:t>
            </a:r>
            <a:r>
              <a:rPr lang="en-US" altLang="en-US" sz="40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4000" dirty="0" err="1">
                <a:solidFill>
                  <a:srgbClr val="0000FF"/>
                </a:solidFill>
                <a:latin typeface="Times New Roman" pitchFamily="18" charset="0"/>
              </a:rPr>
              <a:t>thấp</a:t>
            </a:r>
            <a:r>
              <a:rPr lang="en-US" altLang="en-US" sz="4000" dirty="0">
                <a:solidFill>
                  <a:srgbClr val="0000FF"/>
                </a:solidFill>
                <a:latin typeface="Times New Roman" pitchFamily="18" charset="0"/>
              </a:rPr>
              <a:t> h</a:t>
            </a:r>
            <a:r>
              <a:rPr lang="vi-VN" altLang="en-US" sz="4000" dirty="0">
                <a:solidFill>
                  <a:srgbClr val="0000FF"/>
                </a:solidFill>
                <a:latin typeface="Times New Roman" pitchFamily="18" charset="0"/>
              </a:rPr>
              <a:t>ơ</a:t>
            </a:r>
            <a:r>
              <a:rPr lang="en-US" altLang="en-US" sz="4000" dirty="0">
                <a:solidFill>
                  <a:srgbClr val="0000FF"/>
                </a:solidFill>
                <a:latin typeface="Times New Roman" pitchFamily="18" charset="0"/>
              </a:rPr>
              <a:t>n </a:t>
            </a:r>
            <a:r>
              <a:rPr lang="en-US" altLang="en-US" sz="4000" dirty="0" err="1">
                <a:solidFill>
                  <a:srgbClr val="0000FF"/>
                </a:solidFill>
                <a:latin typeface="Times New Roman" pitchFamily="18" charset="0"/>
              </a:rPr>
              <a:t>liền</a:t>
            </a:r>
            <a:r>
              <a:rPr lang="en-US" altLang="en-US" sz="40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4000" dirty="0" err="1">
                <a:solidFill>
                  <a:srgbClr val="0000FF"/>
                </a:solidFill>
                <a:latin typeface="Times New Roman" pitchFamily="18" charset="0"/>
              </a:rPr>
              <a:t>sau</a:t>
            </a:r>
            <a:r>
              <a:rPr lang="en-US" altLang="en-US" sz="4000" dirty="0">
                <a:solidFill>
                  <a:srgbClr val="0000FF"/>
                </a:solidFill>
                <a:latin typeface="Times New Roman" pitchFamily="18" charset="0"/>
              </a:rPr>
              <a:t>.</a:t>
            </a:r>
          </a:p>
        </p:txBody>
      </p:sp>
      <p:grpSp>
        <p:nvGrpSpPr>
          <p:cNvPr id="5145" name="Group 25"/>
          <p:cNvGrpSpPr>
            <a:grpSpLocks/>
          </p:cNvGrpSpPr>
          <p:nvPr/>
        </p:nvGrpSpPr>
        <p:grpSpPr bwMode="auto">
          <a:xfrm>
            <a:off x="3491880" y="4751213"/>
            <a:ext cx="6120680" cy="1846139"/>
            <a:chOff x="2369" y="2718"/>
            <a:chExt cx="3906" cy="1453"/>
          </a:xfrm>
        </p:grpSpPr>
        <p:sp>
          <p:nvSpPr>
            <p:cNvPr id="8220" name="Text Box 26"/>
            <p:cNvSpPr txBox="1">
              <a:spLocks noChangeArrowheads="1"/>
            </p:cNvSpPr>
            <p:nvPr/>
          </p:nvSpPr>
          <p:spPr bwMode="auto">
            <a:xfrm>
              <a:off x="2369" y="2718"/>
              <a:ext cx="3906" cy="14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r>
                <a:rPr lang="en-US" altLang="en-US" sz="3800" dirty="0" err="1">
                  <a:solidFill>
                    <a:srgbClr val="0000FF"/>
                  </a:solidFill>
                  <a:latin typeface="Times New Roman" pitchFamily="18" charset="0"/>
                </a:rPr>
                <a:t>Mỗi</a:t>
              </a:r>
              <a:r>
                <a:rPr lang="en-US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r>
                <a:rPr lang="vi-VN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đơ</a:t>
              </a:r>
              <a:r>
                <a:rPr lang="en-US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n </a:t>
              </a:r>
              <a:r>
                <a:rPr lang="en-US" altLang="en-US" sz="3800" dirty="0" err="1">
                  <a:solidFill>
                    <a:srgbClr val="0000FF"/>
                  </a:solidFill>
                  <a:latin typeface="Times New Roman" pitchFamily="18" charset="0"/>
                </a:rPr>
                <a:t>vị</a:t>
              </a:r>
              <a:r>
                <a:rPr lang="en-US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r>
                <a:rPr lang="en-US" altLang="en-US" sz="3800" dirty="0" err="1">
                  <a:solidFill>
                    <a:srgbClr val="0000FF"/>
                  </a:solidFill>
                  <a:latin typeface="Times New Roman" pitchFamily="18" charset="0"/>
                </a:rPr>
                <a:t>của</a:t>
              </a:r>
              <a:r>
                <a:rPr lang="en-US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r>
                <a:rPr lang="en-US" altLang="en-US" sz="3800" dirty="0" err="1">
                  <a:solidFill>
                    <a:srgbClr val="0000FF"/>
                  </a:solidFill>
                  <a:latin typeface="Times New Roman" pitchFamily="18" charset="0"/>
                </a:rPr>
                <a:t>một</a:t>
              </a:r>
              <a:r>
                <a:rPr lang="en-US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r>
                <a:rPr lang="en-US" altLang="en-US" sz="3800" dirty="0" err="1">
                  <a:solidFill>
                    <a:srgbClr val="0000FF"/>
                  </a:solidFill>
                  <a:latin typeface="Times New Roman" pitchFamily="18" charset="0"/>
                </a:rPr>
                <a:t>hàng</a:t>
              </a:r>
              <a:r>
                <a:rPr lang="en-US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r>
                <a:rPr lang="en-US" altLang="en-US" sz="3800" dirty="0" err="1">
                  <a:solidFill>
                    <a:srgbClr val="0000FF"/>
                  </a:solidFill>
                  <a:latin typeface="Times New Roman" pitchFamily="18" charset="0"/>
                </a:rPr>
                <a:t>bằng</a:t>
              </a:r>
              <a:r>
                <a:rPr lang="en-US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      (hay 0,1) </a:t>
              </a:r>
              <a:r>
                <a:rPr lang="vi-VN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đơ</a:t>
              </a:r>
              <a:r>
                <a:rPr lang="en-US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n </a:t>
              </a:r>
              <a:r>
                <a:rPr lang="en-US" altLang="en-US" sz="3800" dirty="0" err="1">
                  <a:solidFill>
                    <a:srgbClr val="0000FF"/>
                  </a:solidFill>
                  <a:latin typeface="Times New Roman" pitchFamily="18" charset="0"/>
                </a:rPr>
                <a:t>vị</a:t>
              </a:r>
              <a:r>
                <a:rPr lang="en-US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r>
                <a:rPr lang="en-US" altLang="en-US" sz="3800" dirty="0" err="1">
                  <a:solidFill>
                    <a:srgbClr val="0000FF"/>
                  </a:solidFill>
                  <a:latin typeface="Times New Roman" pitchFamily="18" charset="0"/>
                </a:rPr>
                <a:t>của</a:t>
              </a:r>
              <a:r>
                <a:rPr lang="en-US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r>
                <a:rPr lang="en-US" altLang="en-US" sz="3800" dirty="0" err="1">
                  <a:solidFill>
                    <a:srgbClr val="0000FF"/>
                  </a:solidFill>
                  <a:latin typeface="Times New Roman" pitchFamily="18" charset="0"/>
                </a:rPr>
                <a:t>hàng</a:t>
              </a:r>
              <a:r>
                <a:rPr lang="en-US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r>
                <a:rPr lang="en-US" altLang="en-US" sz="3800" dirty="0" err="1">
                  <a:solidFill>
                    <a:srgbClr val="0000FF"/>
                  </a:solidFill>
                  <a:latin typeface="Times New Roman" pitchFamily="18" charset="0"/>
                </a:rPr>
                <a:t>cao</a:t>
              </a:r>
              <a:r>
                <a:rPr lang="en-US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 h</a:t>
              </a:r>
              <a:r>
                <a:rPr lang="vi-VN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ơ</a:t>
              </a:r>
              <a:r>
                <a:rPr lang="en-US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n </a:t>
              </a:r>
              <a:r>
                <a:rPr lang="en-US" altLang="en-US" sz="3800" dirty="0" err="1">
                  <a:solidFill>
                    <a:srgbClr val="0000FF"/>
                  </a:solidFill>
                  <a:latin typeface="Times New Roman" pitchFamily="18" charset="0"/>
                </a:rPr>
                <a:t>liền</a:t>
              </a:r>
              <a:r>
                <a:rPr lang="en-US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r>
                <a:rPr lang="en-US" altLang="en-US" sz="3800" dirty="0" err="1">
                  <a:solidFill>
                    <a:srgbClr val="0000FF"/>
                  </a:solidFill>
                  <a:latin typeface="Times New Roman" pitchFamily="18" charset="0"/>
                </a:rPr>
                <a:t>tr</a:t>
              </a:r>
              <a:r>
                <a:rPr lang="vi-VN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ư</a:t>
              </a:r>
              <a:r>
                <a:rPr lang="en-US" altLang="en-US" sz="3800" dirty="0" err="1">
                  <a:solidFill>
                    <a:srgbClr val="0000FF"/>
                  </a:solidFill>
                  <a:latin typeface="Times New Roman" pitchFamily="18" charset="0"/>
                </a:rPr>
                <a:t>ớc</a:t>
              </a:r>
              <a:r>
                <a:rPr lang="en-US" altLang="en-US" sz="3800" dirty="0">
                  <a:solidFill>
                    <a:srgbClr val="0000FF"/>
                  </a:solidFill>
                  <a:latin typeface="Times New Roman" pitchFamily="18" charset="0"/>
                </a:rPr>
                <a:t>.</a:t>
              </a:r>
            </a:p>
          </p:txBody>
        </p:sp>
        <p:graphicFrame>
          <p:nvGraphicFramePr>
            <p:cNvPr id="8221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8463380"/>
                </p:ext>
              </p:extLst>
            </p:nvPr>
          </p:nvGraphicFramePr>
          <p:xfrm>
            <a:off x="3101" y="3082"/>
            <a:ext cx="371" cy="7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7" name="Equation" r:id="rId4" imgW="203040" imgH="393480" progId="Equation.3">
                    <p:embed/>
                  </p:oleObj>
                </mc:Choice>
                <mc:Fallback>
                  <p:oleObj name="Equation" r:id="rId4" imgW="20304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1" y="3082"/>
                          <a:ext cx="371" cy="7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6" name="Freeform 74"/>
          <p:cNvSpPr>
            <a:spLocks/>
          </p:cNvSpPr>
          <p:nvPr/>
        </p:nvSpPr>
        <p:spPr bwMode="auto">
          <a:xfrm rot="21292108">
            <a:off x="7198792" y="2022006"/>
            <a:ext cx="657908" cy="196993"/>
          </a:xfrm>
          <a:custGeom>
            <a:avLst/>
            <a:gdLst>
              <a:gd name="T0" fmla="*/ 0 w 816"/>
              <a:gd name="T1" fmla="*/ 0 h 152"/>
              <a:gd name="T2" fmla="*/ 2147483647 w 816"/>
              <a:gd name="T3" fmla="*/ 2147483647 h 152"/>
              <a:gd name="T4" fmla="*/ 2147483647 w 816"/>
              <a:gd name="T5" fmla="*/ 2147483647 h 152"/>
              <a:gd name="T6" fmla="*/ 0 60000 65536"/>
              <a:gd name="T7" fmla="*/ 0 60000 65536"/>
              <a:gd name="T8" fmla="*/ 0 60000 65536"/>
              <a:gd name="T9" fmla="*/ 0 w 816"/>
              <a:gd name="T10" fmla="*/ 0 h 152"/>
              <a:gd name="T11" fmla="*/ 816 w 816"/>
              <a:gd name="T12" fmla="*/ 152 h 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152">
                <a:moveTo>
                  <a:pt x="0" y="0"/>
                </a:moveTo>
                <a:cubicBezTo>
                  <a:pt x="124" y="68"/>
                  <a:pt x="248" y="136"/>
                  <a:pt x="384" y="144"/>
                </a:cubicBezTo>
                <a:cubicBezTo>
                  <a:pt x="520" y="152"/>
                  <a:pt x="744" y="64"/>
                  <a:pt x="816" y="48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Freeform 74"/>
          <p:cNvSpPr>
            <a:spLocks/>
          </p:cNvSpPr>
          <p:nvPr/>
        </p:nvSpPr>
        <p:spPr bwMode="auto">
          <a:xfrm rot="21292108">
            <a:off x="8018440" y="2048282"/>
            <a:ext cx="657908" cy="196993"/>
          </a:xfrm>
          <a:custGeom>
            <a:avLst/>
            <a:gdLst>
              <a:gd name="T0" fmla="*/ 0 w 816"/>
              <a:gd name="T1" fmla="*/ 0 h 152"/>
              <a:gd name="T2" fmla="*/ 2147483647 w 816"/>
              <a:gd name="T3" fmla="*/ 2147483647 h 152"/>
              <a:gd name="T4" fmla="*/ 2147483647 w 816"/>
              <a:gd name="T5" fmla="*/ 2147483647 h 152"/>
              <a:gd name="T6" fmla="*/ 0 60000 65536"/>
              <a:gd name="T7" fmla="*/ 0 60000 65536"/>
              <a:gd name="T8" fmla="*/ 0 60000 65536"/>
              <a:gd name="T9" fmla="*/ 0 w 816"/>
              <a:gd name="T10" fmla="*/ 0 h 152"/>
              <a:gd name="T11" fmla="*/ 816 w 816"/>
              <a:gd name="T12" fmla="*/ 152 h 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152">
                <a:moveTo>
                  <a:pt x="0" y="0"/>
                </a:moveTo>
                <a:cubicBezTo>
                  <a:pt x="124" y="68"/>
                  <a:pt x="248" y="136"/>
                  <a:pt x="384" y="144"/>
                </a:cubicBezTo>
                <a:cubicBezTo>
                  <a:pt x="520" y="152"/>
                  <a:pt x="744" y="64"/>
                  <a:pt x="816" y="48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Freeform 74"/>
          <p:cNvSpPr>
            <a:spLocks/>
          </p:cNvSpPr>
          <p:nvPr/>
        </p:nvSpPr>
        <p:spPr bwMode="auto">
          <a:xfrm rot="10384801">
            <a:off x="7200860" y="1071342"/>
            <a:ext cx="648358" cy="275681"/>
          </a:xfrm>
          <a:custGeom>
            <a:avLst/>
            <a:gdLst>
              <a:gd name="T0" fmla="*/ 0 w 816"/>
              <a:gd name="T1" fmla="*/ 0 h 152"/>
              <a:gd name="T2" fmla="*/ 2147483647 w 816"/>
              <a:gd name="T3" fmla="*/ 2147483647 h 152"/>
              <a:gd name="T4" fmla="*/ 2147483647 w 816"/>
              <a:gd name="T5" fmla="*/ 2147483647 h 152"/>
              <a:gd name="T6" fmla="*/ 0 60000 65536"/>
              <a:gd name="T7" fmla="*/ 0 60000 65536"/>
              <a:gd name="T8" fmla="*/ 0 60000 65536"/>
              <a:gd name="T9" fmla="*/ 0 w 816"/>
              <a:gd name="T10" fmla="*/ 0 h 152"/>
              <a:gd name="T11" fmla="*/ 816 w 816"/>
              <a:gd name="T12" fmla="*/ 152 h 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152">
                <a:moveTo>
                  <a:pt x="0" y="0"/>
                </a:moveTo>
                <a:cubicBezTo>
                  <a:pt x="124" y="68"/>
                  <a:pt x="248" y="136"/>
                  <a:pt x="384" y="144"/>
                </a:cubicBezTo>
                <a:cubicBezTo>
                  <a:pt x="520" y="152"/>
                  <a:pt x="744" y="64"/>
                  <a:pt x="816" y="48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Freeform 74"/>
          <p:cNvSpPr>
            <a:spLocks/>
          </p:cNvSpPr>
          <p:nvPr/>
        </p:nvSpPr>
        <p:spPr bwMode="auto">
          <a:xfrm rot="10384801">
            <a:off x="8023214" y="1137625"/>
            <a:ext cx="648358" cy="275681"/>
          </a:xfrm>
          <a:custGeom>
            <a:avLst/>
            <a:gdLst>
              <a:gd name="T0" fmla="*/ 0 w 816"/>
              <a:gd name="T1" fmla="*/ 0 h 152"/>
              <a:gd name="T2" fmla="*/ 2147483647 w 816"/>
              <a:gd name="T3" fmla="*/ 2147483647 h 152"/>
              <a:gd name="T4" fmla="*/ 2147483647 w 816"/>
              <a:gd name="T5" fmla="*/ 2147483647 h 152"/>
              <a:gd name="T6" fmla="*/ 0 60000 65536"/>
              <a:gd name="T7" fmla="*/ 0 60000 65536"/>
              <a:gd name="T8" fmla="*/ 0 60000 65536"/>
              <a:gd name="T9" fmla="*/ 0 w 816"/>
              <a:gd name="T10" fmla="*/ 0 h 152"/>
              <a:gd name="T11" fmla="*/ 816 w 816"/>
              <a:gd name="T12" fmla="*/ 152 h 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152">
                <a:moveTo>
                  <a:pt x="0" y="0"/>
                </a:moveTo>
                <a:cubicBezTo>
                  <a:pt x="124" y="68"/>
                  <a:pt x="248" y="136"/>
                  <a:pt x="384" y="144"/>
                </a:cubicBezTo>
                <a:cubicBezTo>
                  <a:pt x="520" y="152"/>
                  <a:pt x="744" y="64"/>
                  <a:pt x="816" y="48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Text Box 28"/>
          <p:cNvSpPr txBox="1">
            <a:spLocks noChangeArrowheads="1"/>
          </p:cNvSpPr>
          <p:nvPr/>
        </p:nvSpPr>
        <p:spPr bwMode="auto">
          <a:xfrm>
            <a:off x="-166128" y="0"/>
            <a:ext cx="7620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rgbClr val="0000FF"/>
                </a:solidFill>
                <a:latin typeface="Times New Roman" pitchFamily="18" charset="0"/>
              </a:rPr>
              <a:t>a</a:t>
            </a:r>
            <a:r>
              <a:rPr lang="en-US" altLang="en-US" b="1" dirty="0" smtClean="0">
                <a:solidFill>
                  <a:srgbClr val="0000FF"/>
                </a:solidFill>
                <a:latin typeface="Times New Roman" pitchFamily="18" charset="0"/>
              </a:rPr>
              <a:t>)</a:t>
            </a:r>
            <a:endParaRPr lang="en-US" altLang="en-US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4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5128" grpId="0" animBg="1"/>
      <p:bldP spid="5129" grpId="0" animBg="1"/>
      <p:bldP spid="5133" grpId="0"/>
      <p:bldP spid="5134" grpId="0"/>
      <p:bldP spid="5135" grpId="0"/>
      <p:bldP spid="5136" grpId="0"/>
      <p:bldP spid="5137" grpId="0"/>
      <p:bldP spid="5138" grpId="0"/>
      <p:bldP spid="5139" grpId="0"/>
      <p:bldP spid="5140" grpId="0"/>
      <p:bldP spid="5141" grpId="0"/>
      <p:bldP spid="5142" grpId="0"/>
      <p:bldP spid="5143" grpId="0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3" name="Text Box 5"/>
          <p:cNvSpPr txBox="1">
            <a:spLocks noChangeArrowheads="1"/>
          </p:cNvSpPr>
          <p:nvPr/>
        </p:nvSpPr>
        <p:spPr bwMode="auto">
          <a:xfrm>
            <a:off x="443472" y="329170"/>
            <a:ext cx="2667000" cy="523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Số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thập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phân</a:t>
            </a:r>
            <a:endParaRPr lang="en-US" altLang="en-US" sz="2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8212" name="Rectangle 2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vi-VN" altLang="en-US">
              <a:latin typeface="Times New Roman" pitchFamily="18" charset="0"/>
            </a:endParaRPr>
          </a:p>
        </p:txBody>
      </p:sp>
      <p:sp>
        <p:nvSpPr>
          <p:cNvPr id="8214" name="Text Box 28"/>
          <p:cNvSpPr txBox="1">
            <a:spLocks noChangeArrowheads="1"/>
          </p:cNvSpPr>
          <p:nvPr/>
        </p:nvSpPr>
        <p:spPr bwMode="auto">
          <a:xfrm>
            <a:off x="-166128" y="0"/>
            <a:ext cx="7620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vi-VN" altLang="en-US" b="1" dirty="0">
                <a:solidFill>
                  <a:srgbClr val="0000FF"/>
                </a:solidFill>
                <a:latin typeface="Times New Roman" pitchFamily="18" charset="0"/>
              </a:rPr>
              <a:t>b</a:t>
            </a:r>
            <a:r>
              <a:rPr lang="en-US" altLang="en-US" b="1" dirty="0">
                <a:solidFill>
                  <a:srgbClr val="0000FF"/>
                </a:solidFill>
                <a:latin typeface="Times New Roman" pitchFamily="18" charset="0"/>
              </a:rPr>
              <a:t>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376938"/>
              </p:ext>
            </p:extLst>
          </p:nvPr>
        </p:nvGraphicFramePr>
        <p:xfrm>
          <a:off x="214876" y="184150"/>
          <a:ext cx="8852925" cy="1876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5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2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5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52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52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52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56955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9743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Text Box 21"/>
          <p:cNvSpPr txBox="1">
            <a:spLocks noChangeArrowheads="1"/>
          </p:cNvSpPr>
          <p:nvPr/>
        </p:nvSpPr>
        <p:spPr bwMode="auto">
          <a:xfrm>
            <a:off x="7247746" y="1100295"/>
            <a:ext cx="9906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000" dirty="0" err="1">
                <a:latin typeface="Times New Roman" pitchFamily="18" charset="0"/>
              </a:rPr>
              <a:t>Phần</a:t>
            </a:r>
            <a:r>
              <a:rPr lang="en-US" altLang="en-US" sz="3000" dirty="0">
                <a:latin typeface="Times New Roman" pitchFamily="18" charset="0"/>
              </a:rPr>
              <a:t> </a:t>
            </a:r>
            <a:r>
              <a:rPr lang="en-US" altLang="en-US" sz="3000" dirty="0" err="1">
                <a:latin typeface="Times New Roman" pitchFamily="18" charset="0"/>
              </a:rPr>
              <a:t>tr</a:t>
            </a:r>
            <a:r>
              <a:rPr lang="vi-VN" altLang="en-US" sz="3000" dirty="0">
                <a:latin typeface="Times New Roman" pitchFamily="18" charset="0"/>
              </a:rPr>
              <a:t>ă</a:t>
            </a:r>
            <a:r>
              <a:rPr lang="en-US" altLang="en-US" sz="3000" dirty="0">
                <a:latin typeface="Times New Roman" pitchFamily="18" charset="0"/>
              </a:rPr>
              <a:t>m</a:t>
            </a:r>
          </a:p>
        </p:txBody>
      </p:sp>
      <p:sp>
        <p:nvSpPr>
          <p:cNvPr id="36" name="Text Box 22"/>
          <p:cNvSpPr txBox="1">
            <a:spLocks noChangeArrowheads="1"/>
          </p:cNvSpPr>
          <p:nvPr/>
        </p:nvSpPr>
        <p:spPr bwMode="auto">
          <a:xfrm>
            <a:off x="8095092" y="1100294"/>
            <a:ext cx="111475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000" dirty="0" err="1">
                <a:latin typeface="Times New Roman" pitchFamily="18" charset="0"/>
              </a:rPr>
              <a:t>Phần</a:t>
            </a:r>
            <a:r>
              <a:rPr lang="en-US" altLang="en-US" sz="3000" dirty="0">
                <a:latin typeface="Times New Roman" pitchFamily="18" charset="0"/>
              </a:rPr>
              <a:t> </a:t>
            </a:r>
            <a:r>
              <a:rPr lang="en-US" altLang="en-US" sz="3000" dirty="0" err="1">
                <a:latin typeface="Times New Roman" pitchFamily="18" charset="0"/>
              </a:rPr>
              <a:t>nghìn</a:t>
            </a:r>
            <a:endParaRPr lang="en-US" altLang="en-US" sz="3000" dirty="0">
              <a:latin typeface="Times New Roman" pitchFamily="18" charset="0"/>
            </a:endParaRP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6240497" y="1052690"/>
            <a:ext cx="122944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000" dirty="0" err="1">
                <a:latin typeface="Times New Roman" pitchFamily="18" charset="0"/>
              </a:rPr>
              <a:t>Phần</a:t>
            </a:r>
            <a:r>
              <a:rPr lang="en-US" altLang="en-US" sz="3000" dirty="0">
                <a:latin typeface="Times New Roman" pitchFamily="18" charset="0"/>
              </a:rPr>
              <a:t> m</a:t>
            </a:r>
            <a:r>
              <a:rPr lang="vi-VN" altLang="en-US" sz="3000" dirty="0">
                <a:latin typeface="Times New Roman" pitchFamily="18" charset="0"/>
              </a:rPr>
              <a:t>ư</a:t>
            </a:r>
            <a:r>
              <a:rPr lang="en-US" altLang="en-US" sz="3000" dirty="0" err="1">
                <a:latin typeface="Times New Roman" pitchFamily="18" charset="0"/>
              </a:rPr>
              <a:t>ời</a:t>
            </a:r>
            <a:endParaRPr lang="en-US" altLang="en-US" sz="3000" dirty="0">
              <a:latin typeface="Times New Roman" pitchFamily="18" charset="0"/>
            </a:endParaRPr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5650356" y="184150"/>
            <a:ext cx="533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5000" b="1" dirty="0">
                <a:latin typeface="Times New Roman" pitchFamily="18" charset="0"/>
              </a:rPr>
              <a:t>,</a:t>
            </a:r>
          </a:p>
        </p:txBody>
      </p:sp>
      <p:sp>
        <p:nvSpPr>
          <p:cNvPr id="39" name="Text Box 19"/>
          <p:cNvSpPr txBox="1">
            <a:spLocks noChangeArrowheads="1"/>
          </p:cNvSpPr>
          <p:nvPr/>
        </p:nvSpPr>
        <p:spPr bwMode="auto">
          <a:xfrm>
            <a:off x="4609959" y="1065836"/>
            <a:ext cx="9906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000" dirty="0">
                <a:latin typeface="Times New Roman" pitchFamily="18" charset="0"/>
              </a:rPr>
              <a:t>Đ</a:t>
            </a:r>
            <a:r>
              <a:rPr lang="vi-VN" altLang="en-US" sz="3000" dirty="0">
                <a:latin typeface="Times New Roman" pitchFamily="18" charset="0"/>
              </a:rPr>
              <a:t>ơ</a:t>
            </a:r>
            <a:r>
              <a:rPr lang="en-US" altLang="en-US" sz="3000" dirty="0">
                <a:latin typeface="Times New Roman" pitchFamily="18" charset="0"/>
              </a:rPr>
              <a:t>n </a:t>
            </a:r>
            <a:r>
              <a:rPr lang="en-US" altLang="en-US" sz="3000" dirty="0" err="1">
                <a:latin typeface="Times New Roman" pitchFamily="18" charset="0"/>
              </a:rPr>
              <a:t>vị</a:t>
            </a:r>
            <a:endParaRPr lang="en-US" altLang="en-US" sz="3000" dirty="0">
              <a:latin typeface="Times New Roman" pitchFamily="18" charset="0"/>
            </a:endParaRPr>
          </a:p>
        </p:txBody>
      </p:sp>
      <p:sp>
        <p:nvSpPr>
          <p:cNvPr id="40" name="Text Box 18"/>
          <p:cNvSpPr txBox="1">
            <a:spLocks noChangeArrowheads="1"/>
          </p:cNvSpPr>
          <p:nvPr/>
        </p:nvSpPr>
        <p:spPr bwMode="auto">
          <a:xfrm>
            <a:off x="3727351" y="1221625"/>
            <a:ext cx="9906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000" dirty="0" err="1">
                <a:latin typeface="Times New Roman" pitchFamily="18" charset="0"/>
              </a:rPr>
              <a:t>Chục</a:t>
            </a:r>
            <a:endParaRPr lang="en-US" altLang="en-US" sz="3000" dirty="0">
              <a:latin typeface="Times New Roman" pitchFamily="18" charset="0"/>
            </a:endParaRPr>
          </a:p>
        </p:txBody>
      </p:sp>
      <p:sp>
        <p:nvSpPr>
          <p:cNvPr id="41" name="Text Box 17"/>
          <p:cNvSpPr txBox="1">
            <a:spLocks noChangeArrowheads="1"/>
          </p:cNvSpPr>
          <p:nvPr/>
        </p:nvSpPr>
        <p:spPr bwMode="auto">
          <a:xfrm>
            <a:off x="2740727" y="1217356"/>
            <a:ext cx="114626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000" dirty="0" err="1">
                <a:latin typeface="Times New Roman" pitchFamily="18" charset="0"/>
              </a:rPr>
              <a:t>Tr</a:t>
            </a:r>
            <a:r>
              <a:rPr lang="vi-VN" altLang="en-US" sz="3000" dirty="0">
                <a:latin typeface="Times New Roman" pitchFamily="18" charset="0"/>
              </a:rPr>
              <a:t>ă</a:t>
            </a:r>
            <a:r>
              <a:rPr lang="en-US" altLang="en-US" sz="3000" dirty="0">
                <a:latin typeface="Times New Roman" pitchFamily="18" charset="0"/>
              </a:rPr>
              <a:t>m</a:t>
            </a:r>
          </a:p>
        </p:txBody>
      </p:sp>
      <p:sp>
        <p:nvSpPr>
          <p:cNvPr id="42" name="Text Box 16"/>
          <p:cNvSpPr txBox="1">
            <a:spLocks noChangeArrowheads="1"/>
          </p:cNvSpPr>
          <p:nvPr/>
        </p:nvSpPr>
        <p:spPr bwMode="auto">
          <a:xfrm>
            <a:off x="8371445" y="332411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latin typeface="Times New Roman" pitchFamily="18" charset="0"/>
              </a:rPr>
              <a:t>6</a:t>
            </a: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7561692" y="363368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latin typeface="Times New Roman" pitchFamily="18" charset="0"/>
              </a:rPr>
              <a:t>0</a:t>
            </a:r>
          </a:p>
        </p:txBody>
      </p:sp>
      <p:sp>
        <p:nvSpPr>
          <p:cNvPr id="44" name="Text Box 14"/>
          <p:cNvSpPr txBox="1">
            <a:spLocks noChangeArrowheads="1"/>
          </p:cNvSpPr>
          <p:nvPr/>
        </p:nvSpPr>
        <p:spPr bwMode="auto">
          <a:xfrm>
            <a:off x="6667500" y="332411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latin typeface="Times New Roman" pitchFamily="18" charset="0"/>
              </a:rPr>
              <a:t>4</a:t>
            </a: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4938411" y="329170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latin typeface="Times New Roman" pitchFamily="18" charset="0"/>
              </a:rPr>
              <a:t>5</a:t>
            </a:r>
          </a:p>
        </p:txBody>
      </p:sp>
      <p:sp>
        <p:nvSpPr>
          <p:cNvPr id="46" name="Text Box 11"/>
          <p:cNvSpPr txBox="1">
            <a:spLocks noChangeArrowheads="1"/>
          </p:cNvSpPr>
          <p:nvPr/>
        </p:nvSpPr>
        <p:spPr bwMode="auto">
          <a:xfrm>
            <a:off x="4104332" y="329170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latin typeface="Times New Roman" pitchFamily="18" charset="0"/>
              </a:rPr>
              <a:t>7</a:t>
            </a:r>
          </a:p>
        </p:txBody>
      </p:sp>
      <p:sp>
        <p:nvSpPr>
          <p:cNvPr id="47" name="Text Box 10"/>
          <p:cNvSpPr txBox="1">
            <a:spLocks noChangeArrowheads="1"/>
          </p:cNvSpPr>
          <p:nvPr/>
        </p:nvSpPr>
        <p:spPr bwMode="auto">
          <a:xfrm>
            <a:off x="3252575" y="298837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latin typeface="Times New Roman" pitchFamily="18" charset="0"/>
              </a:rPr>
              <a:t>3</a:t>
            </a:r>
          </a:p>
        </p:txBody>
      </p:sp>
      <p:sp>
        <p:nvSpPr>
          <p:cNvPr id="49" name="Text Box 6"/>
          <p:cNvSpPr txBox="1">
            <a:spLocks noChangeArrowheads="1"/>
          </p:cNvSpPr>
          <p:nvPr/>
        </p:nvSpPr>
        <p:spPr bwMode="auto">
          <a:xfrm>
            <a:off x="595872" y="1219200"/>
            <a:ext cx="2362200" cy="523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Hàng</a:t>
            </a:r>
            <a:endParaRPr lang="en-US" altLang="en-US" sz="2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0" name="Text Box 3"/>
          <p:cNvSpPr txBox="1">
            <a:spLocks noChangeArrowheads="1"/>
          </p:cNvSpPr>
          <p:nvPr/>
        </p:nvSpPr>
        <p:spPr bwMode="auto">
          <a:xfrm>
            <a:off x="94199" y="2105781"/>
            <a:ext cx="7315200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500" dirty="0" err="1">
                <a:latin typeface="Times New Roman" pitchFamily="18" charset="0"/>
              </a:rPr>
              <a:t>Trong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số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thập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phân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>
                <a:solidFill>
                  <a:srgbClr val="FF0000"/>
                </a:solidFill>
                <a:latin typeface="Times New Roman" pitchFamily="18" charset="0"/>
              </a:rPr>
              <a:t>375, 406:</a:t>
            </a:r>
          </a:p>
        </p:txBody>
      </p:sp>
      <p:sp>
        <p:nvSpPr>
          <p:cNvPr id="51" name="Text Box 4"/>
          <p:cNvSpPr txBox="1">
            <a:spLocks noChangeArrowheads="1"/>
          </p:cNvSpPr>
          <p:nvPr/>
        </p:nvSpPr>
        <p:spPr bwMode="auto">
          <a:xfrm>
            <a:off x="43248" y="2850004"/>
            <a:ext cx="4761470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500" dirty="0">
                <a:latin typeface="Times New Roman" pitchFamily="18" charset="0"/>
              </a:rPr>
              <a:t>- </a:t>
            </a:r>
            <a:r>
              <a:rPr lang="en-US" altLang="en-US" sz="3500" dirty="0" err="1">
                <a:latin typeface="Times New Roman" pitchFamily="18" charset="0"/>
              </a:rPr>
              <a:t>Phần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nguyên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gồm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có</a:t>
            </a:r>
            <a:r>
              <a:rPr lang="en-US" altLang="en-US" sz="3500" dirty="0">
                <a:latin typeface="Times New Roman" pitchFamily="18" charset="0"/>
              </a:rPr>
              <a:t>:</a:t>
            </a:r>
            <a:r>
              <a:rPr lang="en-US" altLang="en-US" sz="35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52" name="Text Box 6"/>
          <p:cNvSpPr txBox="1">
            <a:spLocks noChangeArrowheads="1"/>
          </p:cNvSpPr>
          <p:nvPr/>
        </p:nvSpPr>
        <p:spPr bwMode="auto">
          <a:xfrm>
            <a:off x="85040" y="3418329"/>
            <a:ext cx="5746064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500" dirty="0">
                <a:latin typeface="Times New Roman" pitchFamily="18" charset="0"/>
              </a:rPr>
              <a:t>- </a:t>
            </a:r>
            <a:r>
              <a:rPr lang="en-US" altLang="en-US" sz="3500" dirty="0" err="1">
                <a:latin typeface="Times New Roman" pitchFamily="18" charset="0"/>
              </a:rPr>
              <a:t>Phần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vi-VN" altLang="en-US" sz="3500" dirty="0">
                <a:latin typeface="Times New Roman" pitchFamily="18" charset="0"/>
              </a:rPr>
              <a:t>t</a:t>
            </a:r>
            <a:r>
              <a:rPr lang="en-US" altLang="en-US" sz="3500" dirty="0" err="1">
                <a:latin typeface="Times New Roman" pitchFamily="18" charset="0"/>
              </a:rPr>
              <a:t>hập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phân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gồm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có</a:t>
            </a:r>
            <a:r>
              <a:rPr lang="en-US" altLang="en-US" sz="3500" dirty="0">
                <a:solidFill>
                  <a:srgbClr val="0000FF"/>
                </a:solidFill>
                <a:latin typeface="Times New Roman" pitchFamily="18" charset="0"/>
              </a:rPr>
              <a:t>: </a:t>
            </a:r>
          </a:p>
        </p:txBody>
      </p:sp>
      <p:sp>
        <p:nvSpPr>
          <p:cNvPr id="53" name="Text Box 7"/>
          <p:cNvSpPr txBox="1">
            <a:spLocks noChangeArrowheads="1"/>
          </p:cNvSpPr>
          <p:nvPr/>
        </p:nvSpPr>
        <p:spPr bwMode="auto">
          <a:xfrm>
            <a:off x="755577" y="4005064"/>
            <a:ext cx="8712968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4 </a:t>
            </a:r>
            <a:r>
              <a:rPr lang="en-US" altLang="en-US" sz="3500" b="1" dirty="0" err="1">
                <a:solidFill>
                  <a:srgbClr val="0070C0"/>
                </a:solidFill>
                <a:latin typeface="Times New Roman" pitchFamily="18" charset="0"/>
              </a:rPr>
              <a:t>phần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 m</a:t>
            </a:r>
            <a:r>
              <a:rPr lang="vi-VN" altLang="en-US" sz="3500" b="1" dirty="0">
                <a:solidFill>
                  <a:srgbClr val="0070C0"/>
                </a:solidFill>
                <a:latin typeface="Times New Roman" pitchFamily="18" charset="0"/>
              </a:rPr>
              <a:t>ư</a:t>
            </a:r>
            <a:r>
              <a:rPr lang="en-US" altLang="en-US" sz="3500" b="1" dirty="0" err="1">
                <a:solidFill>
                  <a:srgbClr val="0070C0"/>
                </a:solidFill>
                <a:latin typeface="Times New Roman" pitchFamily="18" charset="0"/>
              </a:rPr>
              <a:t>ời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, 0 </a:t>
            </a:r>
            <a:r>
              <a:rPr lang="en-US" altLang="en-US" sz="3500" b="1" dirty="0" err="1">
                <a:solidFill>
                  <a:srgbClr val="0070C0"/>
                </a:solidFill>
                <a:latin typeface="Times New Roman" pitchFamily="18" charset="0"/>
              </a:rPr>
              <a:t>phần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rgbClr val="0070C0"/>
                </a:solidFill>
                <a:latin typeface="Times New Roman" pitchFamily="18" charset="0"/>
              </a:rPr>
              <a:t>tr</a:t>
            </a:r>
            <a:r>
              <a:rPr lang="vi-VN" altLang="en-US" sz="3500" b="1" dirty="0">
                <a:solidFill>
                  <a:srgbClr val="0070C0"/>
                </a:solidFill>
                <a:latin typeface="Times New Roman" pitchFamily="18" charset="0"/>
              </a:rPr>
              <a:t>ă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m, 6 </a:t>
            </a:r>
            <a:r>
              <a:rPr lang="en-US" altLang="en-US" sz="3500" b="1" dirty="0" err="1">
                <a:solidFill>
                  <a:srgbClr val="0070C0"/>
                </a:solidFill>
                <a:latin typeface="Times New Roman" pitchFamily="18" charset="0"/>
              </a:rPr>
              <a:t>phần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rgbClr val="0070C0"/>
                </a:solidFill>
                <a:latin typeface="Times New Roman" pitchFamily="18" charset="0"/>
              </a:rPr>
              <a:t>nghìn</a:t>
            </a:r>
            <a:r>
              <a:rPr lang="vi-VN" altLang="en-US" sz="3500" b="1" dirty="0">
                <a:solidFill>
                  <a:srgbClr val="0070C0"/>
                </a:solidFill>
                <a:latin typeface="Times New Roman" pitchFamily="18" charset="0"/>
              </a:rPr>
              <a:t>.</a:t>
            </a:r>
            <a:endParaRPr lang="en-US" altLang="en-US" sz="3500" b="1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54" name="Text Box 5"/>
          <p:cNvSpPr txBox="1">
            <a:spLocks noChangeArrowheads="1"/>
          </p:cNvSpPr>
          <p:nvPr/>
        </p:nvSpPr>
        <p:spPr bwMode="auto">
          <a:xfrm>
            <a:off x="4347591" y="2850331"/>
            <a:ext cx="5048945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3 </a:t>
            </a:r>
            <a:r>
              <a:rPr lang="en-US" altLang="en-US" sz="3500" b="1" dirty="0" err="1">
                <a:solidFill>
                  <a:srgbClr val="0070C0"/>
                </a:solidFill>
                <a:latin typeface="Times New Roman" pitchFamily="18" charset="0"/>
              </a:rPr>
              <a:t>tr</a:t>
            </a:r>
            <a:r>
              <a:rPr lang="vi-VN" altLang="en-US" sz="3500" b="1" dirty="0">
                <a:solidFill>
                  <a:srgbClr val="0070C0"/>
                </a:solidFill>
                <a:latin typeface="Times New Roman" pitchFamily="18" charset="0"/>
              </a:rPr>
              <a:t>ă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m, 7 </a:t>
            </a:r>
            <a:r>
              <a:rPr lang="en-US" altLang="en-US" sz="3500" b="1" dirty="0" err="1">
                <a:solidFill>
                  <a:srgbClr val="0070C0"/>
                </a:solidFill>
                <a:latin typeface="Times New Roman" pitchFamily="18" charset="0"/>
              </a:rPr>
              <a:t>chục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, 5 </a:t>
            </a:r>
            <a:r>
              <a:rPr lang="vi-VN" altLang="en-US" sz="3500" b="1" dirty="0">
                <a:solidFill>
                  <a:srgbClr val="0070C0"/>
                </a:solidFill>
                <a:latin typeface="Times New Roman" pitchFamily="18" charset="0"/>
              </a:rPr>
              <a:t>đơ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n </a:t>
            </a:r>
            <a:r>
              <a:rPr lang="en-US" altLang="en-US" sz="3500" b="1" dirty="0" err="1">
                <a:solidFill>
                  <a:srgbClr val="0070C0"/>
                </a:solidFill>
                <a:latin typeface="Times New Roman" pitchFamily="18" charset="0"/>
              </a:rPr>
              <a:t>vị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55" name="Text Box 8"/>
          <p:cNvSpPr txBox="1">
            <a:spLocks noChangeArrowheads="1"/>
          </p:cNvSpPr>
          <p:nvPr/>
        </p:nvSpPr>
        <p:spPr bwMode="auto">
          <a:xfrm>
            <a:off x="92075" y="4581128"/>
            <a:ext cx="8906046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  </a:t>
            </a:r>
            <a:r>
              <a:rPr lang="en-US" altLang="en-US" sz="3500" b="1" dirty="0" err="1">
                <a:latin typeface="Times New Roman" pitchFamily="18" charset="0"/>
              </a:rPr>
              <a:t>Số</a:t>
            </a:r>
            <a:r>
              <a:rPr lang="en-US" altLang="en-US" sz="3500" b="1" dirty="0">
                <a:latin typeface="Times New Roman" pitchFamily="18" charset="0"/>
              </a:rPr>
              <a:t> </a:t>
            </a:r>
            <a:r>
              <a:rPr lang="en-US" altLang="en-US" sz="3500" b="1" dirty="0" err="1">
                <a:latin typeface="Times New Roman" pitchFamily="18" charset="0"/>
              </a:rPr>
              <a:t>thập</a:t>
            </a:r>
            <a:r>
              <a:rPr lang="en-US" altLang="en-US" sz="3500" b="1" dirty="0">
                <a:latin typeface="Times New Roman" pitchFamily="18" charset="0"/>
              </a:rPr>
              <a:t> </a:t>
            </a:r>
            <a:r>
              <a:rPr lang="en-US" altLang="en-US" sz="3500" b="1" dirty="0" err="1">
                <a:latin typeface="Times New Roman" pitchFamily="18" charset="0"/>
              </a:rPr>
              <a:t>phân</a:t>
            </a:r>
            <a:r>
              <a:rPr lang="en-US" altLang="en-US" sz="3500" b="1" dirty="0">
                <a:latin typeface="Times New Roman" pitchFamily="18" charset="0"/>
              </a:rPr>
              <a:t> </a:t>
            </a:r>
            <a:r>
              <a:rPr lang="en-US" altLang="en-US" sz="3500" b="1" dirty="0">
                <a:solidFill>
                  <a:srgbClr val="FF0000"/>
                </a:solidFill>
                <a:latin typeface="Times New Roman" pitchFamily="18" charset="0"/>
              </a:rPr>
              <a:t>375,406 </a:t>
            </a:r>
            <a:r>
              <a:rPr lang="vi-VN" altLang="en-US" sz="3500" b="1" dirty="0">
                <a:latin typeface="Times New Roman" pitchFamily="18" charset="0"/>
              </a:rPr>
              <a:t>đ</a:t>
            </a:r>
            <a:r>
              <a:rPr lang="en-US" altLang="en-US" sz="3500" b="1" dirty="0" err="1">
                <a:latin typeface="Times New Roman" pitchFamily="18" charset="0"/>
              </a:rPr>
              <a:t>ọc</a:t>
            </a:r>
            <a:r>
              <a:rPr lang="en-US" altLang="en-US" sz="3500" b="1" dirty="0">
                <a:latin typeface="Times New Roman" pitchFamily="18" charset="0"/>
              </a:rPr>
              <a:t> </a:t>
            </a:r>
            <a:r>
              <a:rPr lang="en-US" altLang="en-US" sz="3500" b="1" dirty="0" err="1">
                <a:latin typeface="Times New Roman" pitchFamily="18" charset="0"/>
              </a:rPr>
              <a:t>là</a:t>
            </a:r>
            <a:r>
              <a:rPr lang="en-US" altLang="en-US" sz="3500" b="1" dirty="0">
                <a:latin typeface="Times New Roman" pitchFamily="18" charset="0"/>
              </a:rPr>
              <a:t>: </a:t>
            </a:r>
            <a:r>
              <a:rPr lang="vi-VN" altLang="en-US" sz="3500" b="1" dirty="0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en-US" sz="3500" b="1" dirty="0">
                <a:solidFill>
                  <a:srgbClr val="FF0000"/>
                </a:solidFill>
                <a:latin typeface="Times New Roman" pitchFamily="18" charset="0"/>
              </a:rPr>
              <a:t>a </a:t>
            </a:r>
            <a:r>
              <a:rPr lang="en-US" altLang="en-US" sz="3500" b="1" dirty="0" err="1">
                <a:solidFill>
                  <a:srgbClr val="FF0000"/>
                </a:solidFill>
                <a:latin typeface="Times New Roman" pitchFamily="18" charset="0"/>
              </a:rPr>
              <a:t>tr</a:t>
            </a:r>
            <a:r>
              <a:rPr lang="vi-VN" altLang="en-US" sz="3500" b="1" dirty="0">
                <a:solidFill>
                  <a:srgbClr val="FF0000"/>
                </a:solidFill>
                <a:latin typeface="Times New Roman" pitchFamily="18" charset="0"/>
              </a:rPr>
              <a:t>ă</a:t>
            </a:r>
            <a:r>
              <a:rPr lang="en-US" altLang="en-US" sz="3500" b="1" dirty="0">
                <a:solidFill>
                  <a:srgbClr val="FF0000"/>
                </a:solidFill>
                <a:latin typeface="Times New Roman" pitchFamily="18" charset="0"/>
              </a:rPr>
              <a:t>m </a:t>
            </a:r>
            <a:r>
              <a:rPr lang="en-US" altLang="en-US" sz="3500" b="1" dirty="0" err="1">
                <a:solidFill>
                  <a:srgbClr val="FF0000"/>
                </a:solidFill>
                <a:latin typeface="Times New Roman" pitchFamily="18" charset="0"/>
              </a:rPr>
              <a:t>bảy</a:t>
            </a:r>
            <a:r>
              <a:rPr lang="en-US" altLang="en-US" sz="3500" b="1" dirty="0">
                <a:solidFill>
                  <a:srgbClr val="FF0000"/>
                </a:solidFill>
                <a:latin typeface="Times New Roman" pitchFamily="18" charset="0"/>
              </a:rPr>
              <a:t> m</a:t>
            </a:r>
            <a:r>
              <a:rPr lang="vi-VN" altLang="en-US" sz="3500" b="1" dirty="0">
                <a:solidFill>
                  <a:srgbClr val="FF0000"/>
                </a:solidFill>
                <a:latin typeface="Times New Roman" pitchFamily="18" charset="0"/>
              </a:rPr>
              <a:t>ươ</a:t>
            </a:r>
            <a:r>
              <a:rPr lang="en-US" altLang="en-US" sz="3500" b="1" dirty="0">
                <a:solidFill>
                  <a:srgbClr val="FF0000"/>
                </a:solidFill>
                <a:latin typeface="Times New Roman" pitchFamily="18" charset="0"/>
              </a:rPr>
              <a:t>i l</a:t>
            </a:r>
            <a:r>
              <a:rPr lang="vi-VN" altLang="en-US" sz="3500" b="1" dirty="0">
                <a:solidFill>
                  <a:srgbClr val="FF0000"/>
                </a:solidFill>
                <a:latin typeface="Times New Roman" pitchFamily="18" charset="0"/>
              </a:rPr>
              <a:t>ă</a:t>
            </a:r>
            <a:r>
              <a:rPr lang="en-US" altLang="en-US" sz="3500" b="1" dirty="0">
                <a:solidFill>
                  <a:srgbClr val="FF0000"/>
                </a:solidFill>
                <a:latin typeface="Times New Roman" pitchFamily="18" charset="0"/>
              </a:rPr>
              <a:t>m </a:t>
            </a:r>
            <a:r>
              <a:rPr lang="en-US" altLang="en-US" sz="3500" b="1" dirty="0" err="1">
                <a:solidFill>
                  <a:srgbClr val="FF0000"/>
                </a:solidFill>
                <a:latin typeface="Times New Roman" pitchFamily="18" charset="0"/>
              </a:rPr>
              <a:t>phẩy</a:t>
            </a:r>
            <a:r>
              <a:rPr lang="en-US" altLang="en-US" sz="35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rgbClr val="FF0000"/>
                </a:solidFill>
                <a:latin typeface="Times New Roman" pitchFamily="18" charset="0"/>
              </a:rPr>
              <a:t>bốn</a:t>
            </a:r>
            <a:r>
              <a:rPr lang="en-US" altLang="en-US" sz="35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rgbClr val="FF0000"/>
                </a:solidFill>
                <a:latin typeface="Times New Roman" pitchFamily="18" charset="0"/>
              </a:rPr>
              <a:t>tr</a:t>
            </a:r>
            <a:r>
              <a:rPr lang="vi-VN" altLang="en-US" sz="3500" b="1" dirty="0">
                <a:solidFill>
                  <a:srgbClr val="FF0000"/>
                </a:solidFill>
                <a:latin typeface="Times New Roman" pitchFamily="18" charset="0"/>
              </a:rPr>
              <a:t>ă</a:t>
            </a:r>
            <a:r>
              <a:rPr lang="en-US" altLang="en-US" sz="3500" b="1" dirty="0">
                <a:solidFill>
                  <a:srgbClr val="FF0000"/>
                </a:solidFill>
                <a:latin typeface="Times New Roman" pitchFamily="18" charset="0"/>
              </a:rPr>
              <a:t>m </a:t>
            </a:r>
            <a:r>
              <a:rPr lang="en-US" altLang="en-US" sz="3500" b="1" dirty="0" err="1">
                <a:solidFill>
                  <a:srgbClr val="FF0000"/>
                </a:solidFill>
                <a:latin typeface="Times New Roman" pitchFamily="18" charset="0"/>
              </a:rPr>
              <a:t>linh</a:t>
            </a:r>
            <a:r>
              <a:rPr lang="en-US" altLang="en-US" sz="35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rgbClr val="FF0000"/>
                </a:solidFill>
                <a:latin typeface="Times New Roman" pitchFamily="18" charset="0"/>
              </a:rPr>
              <a:t>sáu</a:t>
            </a:r>
            <a:r>
              <a:rPr lang="vi-VN" altLang="en-US" sz="3500" b="1" dirty="0">
                <a:solidFill>
                  <a:srgbClr val="FF0000"/>
                </a:solidFill>
                <a:latin typeface="Times New Roman" pitchFamily="18" charset="0"/>
              </a:rPr>
              <a:t>.</a:t>
            </a:r>
            <a:endParaRPr lang="en-US" altLang="en-US" sz="35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23343" y="5661248"/>
            <a:ext cx="9145201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vi-VN" altLang="en-US" sz="3500" dirty="0">
                <a:solidFill>
                  <a:srgbClr val="0070C0"/>
                </a:solidFill>
                <a:latin typeface="Times New Roman" pitchFamily="18" charset="0"/>
              </a:rPr>
              <a:t>Ba trăm bảy mươi lăm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vi-VN" altLang="en-US" sz="3500" dirty="0">
                <a:solidFill>
                  <a:srgbClr val="0070C0"/>
                </a:solidFill>
                <a:latin typeface="Times New Roman" pitchFamily="18" charset="0"/>
              </a:rPr>
              <a:t>đơ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</a:rPr>
              <a:t>n 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</a:rPr>
              <a:t>vị</a:t>
            </a:r>
            <a:r>
              <a:rPr lang="vi-VN" altLang="en-US" sz="3500" dirty="0">
                <a:solidFill>
                  <a:srgbClr val="0070C0"/>
                </a:solidFill>
                <a:latin typeface="Times New Roman" pitchFamily="18" charset="0"/>
              </a:rPr>
              <a:t>, bốn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</a:rPr>
              <a:t>phần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</a:rPr>
              <a:t> m</a:t>
            </a:r>
            <a:r>
              <a:rPr lang="vi-VN" altLang="en-US" sz="3500" dirty="0">
                <a:solidFill>
                  <a:srgbClr val="0070C0"/>
                </a:solidFill>
                <a:latin typeface="Times New Roman" pitchFamily="18" charset="0"/>
              </a:rPr>
              <a:t>ư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</a:rPr>
              <a:t>ời</a:t>
            </a:r>
            <a:r>
              <a:rPr lang="vi-VN" altLang="en-US" sz="3500" dirty="0">
                <a:solidFill>
                  <a:srgbClr val="0070C0"/>
                </a:solidFill>
                <a:latin typeface="Times New Roman" pitchFamily="18" charset="0"/>
              </a:rPr>
              <a:t>, sáu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</a:rPr>
              <a:t>phần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</a:rPr>
              <a:t>nghìn</a:t>
            </a:r>
            <a:r>
              <a:rPr lang="vi-VN" altLang="en-US" sz="3500" dirty="0">
                <a:solidFill>
                  <a:srgbClr val="0070C0"/>
                </a:solidFill>
                <a:latin typeface="Times New Roman" pitchFamily="18" charset="0"/>
              </a:rPr>
              <a:t>.</a:t>
            </a:r>
            <a:endParaRPr lang="en-US" altLang="en-US" sz="3500" dirty="0">
              <a:solidFill>
                <a:srgbClr val="0070C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vi-VN" altLang="en-US" sz="28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endParaRPr lang="en-US" altLang="en-US" sz="2800" dirty="0">
              <a:solidFill>
                <a:srgbClr val="0070C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22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3" name="Text Box 5"/>
          <p:cNvSpPr txBox="1">
            <a:spLocks noChangeArrowheads="1"/>
          </p:cNvSpPr>
          <p:nvPr/>
        </p:nvSpPr>
        <p:spPr bwMode="auto">
          <a:xfrm>
            <a:off x="443472" y="329170"/>
            <a:ext cx="2667000" cy="523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Số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thập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phân</a:t>
            </a:r>
            <a:endParaRPr lang="en-US" altLang="en-US" sz="2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8212" name="Rectangle 2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vi-VN" altLang="en-US">
              <a:latin typeface="Times New Roman" pitchFamily="18" charset="0"/>
            </a:endParaRPr>
          </a:p>
        </p:txBody>
      </p:sp>
      <p:sp>
        <p:nvSpPr>
          <p:cNvPr id="8214" name="Text Box 28"/>
          <p:cNvSpPr txBox="1">
            <a:spLocks noChangeArrowheads="1"/>
          </p:cNvSpPr>
          <p:nvPr/>
        </p:nvSpPr>
        <p:spPr bwMode="auto">
          <a:xfrm>
            <a:off x="-166128" y="0"/>
            <a:ext cx="7620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rgbClr val="0000FF"/>
                </a:solidFill>
                <a:latin typeface="Times New Roman" pitchFamily="18" charset="0"/>
              </a:rPr>
              <a:t>c</a:t>
            </a:r>
            <a:r>
              <a:rPr lang="en-US" altLang="en-US" b="1" dirty="0" smtClean="0">
                <a:solidFill>
                  <a:srgbClr val="0000FF"/>
                </a:solidFill>
                <a:latin typeface="Times New Roman" pitchFamily="18" charset="0"/>
              </a:rPr>
              <a:t>)</a:t>
            </a:r>
            <a:endParaRPr lang="en-US" altLang="en-US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286848"/>
              </p:ext>
            </p:extLst>
          </p:nvPr>
        </p:nvGraphicFramePr>
        <p:xfrm>
          <a:off x="214876" y="67750"/>
          <a:ext cx="9037644" cy="2137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5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3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66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5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03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56955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3759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3000" dirty="0" err="1" smtClean="0">
                          <a:latin typeface="Times New Roman" pitchFamily="18" charset="0"/>
                        </a:rPr>
                        <a:t>Phần</a:t>
                      </a:r>
                      <a:r>
                        <a:rPr lang="en-US" altLang="en-US" sz="3000" baseline="0" dirty="0" smtClean="0">
                          <a:latin typeface="Times New Roman" pitchFamily="18" charset="0"/>
                        </a:rPr>
                        <a:t> </a:t>
                      </a:r>
                      <a:r>
                        <a:rPr lang="en-US" altLang="en-US" sz="3000" dirty="0" err="1" smtClean="0">
                          <a:latin typeface="Times New Roman" pitchFamily="18" charset="0"/>
                        </a:rPr>
                        <a:t>chục</a:t>
                      </a:r>
                      <a:r>
                        <a:rPr lang="en-US" altLang="en-US" sz="3000" baseline="0" dirty="0" smtClean="0">
                          <a:latin typeface="Times New Roman" pitchFamily="18" charset="0"/>
                        </a:rPr>
                        <a:t>    </a:t>
                      </a:r>
                      <a:r>
                        <a:rPr lang="en-US" altLang="en-US" sz="3000" dirty="0" err="1" smtClean="0">
                          <a:latin typeface="Times New Roman" pitchFamily="18" charset="0"/>
                        </a:rPr>
                        <a:t>nghìn</a:t>
                      </a:r>
                      <a:endParaRPr lang="en-US" altLang="en-US" sz="3000" dirty="0" smtClean="0">
                        <a:latin typeface="Times New Roman" pitchFamily="18" charset="0"/>
                      </a:endParaRPr>
                    </a:p>
                    <a:p>
                      <a:endParaRPr lang="en-US" dirty="0">
                        <a:solidFill>
                          <a:srgbClr val="2B09F7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Text Box 21"/>
          <p:cNvSpPr txBox="1">
            <a:spLocks noChangeArrowheads="1"/>
          </p:cNvSpPr>
          <p:nvPr/>
        </p:nvSpPr>
        <p:spPr bwMode="auto">
          <a:xfrm>
            <a:off x="5487788" y="1027099"/>
            <a:ext cx="9906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000" dirty="0" err="1">
                <a:latin typeface="Times New Roman" pitchFamily="18" charset="0"/>
              </a:rPr>
              <a:t>Phần</a:t>
            </a:r>
            <a:r>
              <a:rPr lang="en-US" altLang="en-US" sz="3000" dirty="0">
                <a:latin typeface="Times New Roman" pitchFamily="18" charset="0"/>
              </a:rPr>
              <a:t> </a:t>
            </a:r>
            <a:r>
              <a:rPr lang="en-US" altLang="en-US" sz="3000" dirty="0" err="1">
                <a:latin typeface="Times New Roman" pitchFamily="18" charset="0"/>
              </a:rPr>
              <a:t>tr</a:t>
            </a:r>
            <a:r>
              <a:rPr lang="vi-VN" altLang="en-US" sz="3000" dirty="0">
                <a:latin typeface="Times New Roman" pitchFamily="18" charset="0"/>
              </a:rPr>
              <a:t>ă</a:t>
            </a:r>
            <a:r>
              <a:rPr lang="en-US" altLang="en-US" sz="3000" dirty="0">
                <a:latin typeface="Times New Roman" pitchFamily="18" charset="0"/>
              </a:rPr>
              <a:t>m</a:t>
            </a:r>
          </a:p>
        </p:txBody>
      </p:sp>
      <p:sp>
        <p:nvSpPr>
          <p:cNvPr id="36" name="Text Box 22"/>
          <p:cNvSpPr txBox="1">
            <a:spLocks noChangeArrowheads="1"/>
          </p:cNvSpPr>
          <p:nvPr/>
        </p:nvSpPr>
        <p:spPr bwMode="auto">
          <a:xfrm>
            <a:off x="6410207" y="1014776"/>
            <a:ext cx="111475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000" dirty="0" err="1">
                <a:latin typeface="Times New Roman" pitchFamily="18" charset="0"/>
              </a:rPr>
              <a:t>Phần</a:t>
            </a:r>
            <a:r>
              <a:rPr lang="en-US" altLang="en-US" sz="3000" dirty="0">
                <a:latin typeface="Times New Roman" pitchFamily="18" charset="0"/>
              </a:rPr>
              <a:t> </a:t>
            </a:r>
            <a:r>
              <a:rPr lang="en-US" altLang="en-US" sz="3000" dirty="0" err="1">
                <a:latin typeface="Times New Roman" pitchFamily="18" charset="0"/>
              </a:rPr>
              <a:t>nghìn</a:t>
            </a:r>
            <a:endParaRPr lang="en-US" altLang="en-US" sz="3000" dirty="0">
              <a:latin typeface="Times New Roman" pitchFamily="18" charset="0"/>
            </a:endParaRP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4402907" y="998479"/>
            <a:ext cx="122944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000" dirty="0" err="1">
                <a:latin typeface="Times New Roman" pitchFamily="18" charset="0"/>
              </a:rPr>
              <a:t>Phần</a:t>
            </a:r>
            <a:r>
              <a:rPr lang="en-US" altLang="en-US" sz="3000" dirty="0">
                <a:latin typeface="Times New Roman" pitchFamily="18" charset="0"/>
              </a:rPr>
              <a:t> m</a:t>
            </a:r>
            <a:r>
              <a:rPr lang="vi-VN" altLang="en-US" sz="3000" dirty="0">
                <a:latin typeface="Times New Roman" pitchFamily="18" charset="0"/>
              </a:rPr>
              <a:t>ư</a:t>
            </a:r>
            <a:r>
              <a:rPr lang="en-US" altLang="en-US" sz="3000" dirty="0" err="1">
                <a:latin typeface="Times New Roman" pitchFamily="18" charset="0"/>
              </a:rPr>
              <a:t>ời</a:t>
            </a:r>
            <a:endParaRPr lang="en-US" altLang="en-US" sz="3000" dirty="0">
              <a:latin typeface="Times New Roman" pitchFamily="18" charset="0"/>
            </a:endParaRPr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5710275" y="159944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latin typeface="Times New Roman" pitchFamily="18" charset="0"/>
              </a:rPr>
              <a:t>9</a:t>
            </a:r>
          </a:p>
        </p:txBody>
      </p:sp>
      <p:sp>
        <p:nvSpPr>
          <p:cNvPr id="39" name="Text Box 19"/>
          <p:cNvSpPr txBox="1">
            <a:spLocks noChangeArrowheads="1"/>
          </p:cNvSpPr>
          <p:nvPr/>
        </p:nvSpPr>
        <p:spPr bwMode="auto">
          <a:xfrm>
            <a:off x="2795375" y="944774"/>
            <a:ext cx="9906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000" dirty="0">
                <a:latin typeface="Times New Roman" pitchFamily="18" charset="0"/>
              </a:rPr>
              <a:t>Đ</a:t>
            </a:r>
            <a:r>
              <a:rPr lang="vi-VN" altLang="en-US" sz="3000" dirty="0">
                <a:latin typeface="Times New Roman" pitchFamily="18" charset="0"/>
              </a:rPr>
              <a:t>ơ</a:t>
            </a:r>
            <a:r>
              <a:rPr lang="en-US" altLang="en-US" sz="3000" dirty="0">
                <a:latin typeface="Times New Roman" pitchFamily="18" charset="0"/>
              </a:rPr>
              <a:t>n </a:t>
            </a:r>
            <a:r>
              <a:rPr lang="en-US" altLang="en-US" sz="3000" dirty="0" err="1">
                <a:latin typeface="Times New Roman" pitchFamily="18" charset="0"/>
              </a:rPr>
              <a:t>vị</a:t>
            </a:r>
            <a:endParaRPr lang="en-US" altLang="en-US" sz="3000" dirty="0">
              <a:latin typeface="Times New Roman" pitchFamily="18" charset="0"/>
            </a:endParaRP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7828392" y="160946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latin typeface="Times New Roman" pitchFamily="18" charset="0"/>
              </a:rPr>
              <a:t>5</a:t>
            </a:r>
          </a:p>
        </p:txBody>
      </p:sp>
      <p:sp>
        <p:nvSpPr>
          <p:cNvPr id="44" name="Text Box 14"/>
          <p:cNvSpPr txBox="1">
            <a:spLocks noChangeArrowheads="1"/>
          </p:cNvSpPr>
          <p:nvPr/>
        </p:nvSpPr>
        <p:spPr bwMode="auto">
          <a:xfrm>
            <a:off x="6700883" y="184150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latin typeface="Times New Roman" pitchFamily="18" charset="0"/>
              </a:rPr>
              <a:t>8</a:t>
            </a: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4804718" y="159944"/>
            <a:ext cx="41637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latin typeface="Times New Roman" pitchFamily="18" charset="0"/>
              </a:rPr>
              <a:t>1</a:t>
            </a:r>
          </a:p>
        </p:txBody>
      </p:sp>
      <p:sp>
        <p:nvSpPr>
          <p:cNvPr id="46" name="Text Box 11"/>
          <p:cNvSpPr txBox="1">
            <a:spLocks noChangeArrowheads="1"/>
          </p:cNvSpPr>
          <p:nvPr/>
        </p:nvSpPr>
        <p:spPr bwMode="auto">
          <a:xfrm>
            <a:off x="3862646" y="111033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latin typeface="Times New Roman" pitchFamily="18" charset="0"/>
              </a:rPr>
              <a:t>,</a:t>
            </a:r>
          </a:p>
        </p:txBody>
      </p:sp>
      <p:sp>
        <p:nvSpPr>
          <p:cNvPr id="47" name="Text Box 10"/>
          <p:cNvSpPr txBox="1">
            <a:spLocks noChangeArrowheads="1"/>
          </p:cNvSpPr>
          <p:nvPr/>
        </p:nvSpPr>
        <p:spPr bwMode="auto">
          <a:xfrm>
            <a:off x="3110472" y="184150"/>
            <a:ext cx="53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500" b="1" dirty="0">
                <a:latin typeface="Times New Roman" pitchFamily="18" charset="0"/>
              </a:rPr>
              <a:t>0</a:t>
            </a:r>
          </a:p>
        </p:txBody>
      </p:sp>
      <p:sp>
        <p:nvSpPr>
          <p:cNvPr id="49" name="Text Box 6"/>
          <p:cNvSpPr txBox="1">
            <a:spLocks noChangeArrowheads="1"/>
          </p:cNvSpPr>
          <p:nvPr/>
        </p:nvSpPr>
        <p:spPr bwMode="auto">
          <a:xfrm>
            <a:off x="595872" y="1219200"/>
            <a:ext cx="2362200" cy="523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</a:rPr>
              <a:t>Hàng</a:t>
            </a:r>
            <a:endParaRPr lang="en-US" altLang="en-US" sz="2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0" name="Text Box 3"/>
          <p:cNvSpPr txBox="1">
            <a:spLocks noChangeArrowheads="1"/>
          </p:cNvSpPr>
          <p:nvPr/>
        </p:nvSpPr>
        <p:spPr bwMode="auto">
          <a:xfrm>
            <a:off x="94199" y="2219062"/>
            <a:ext cx="7315200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500" dirty="0" err="1">
                <a:latin typeface="Times New Roman" pitchFamily="18" charset="0"/>
              </a:rPr>
              <a:t>Trong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số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thập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phân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smtClean="0">
                <a:solidFill>
                  <a:srgbClr val="FF0000"/>
                </a:solidFill>
                <a:latin typeface="Times New Roman" pitchFamily="18" charset="0"/>
              </a:rPr>
              <a:t>0,1985:</a:t>
            </a:r>
            <a:endParaRPr lang="en-US" altLang="en-US" sz="35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1" name="Text Box 4"/>
          <p:cNvSpPr txBox="1">
            <a:spLocks noChangeArrowheads="1"/>
          </p:cNvSpPr>
          <p:nvPr/>
        </p:nvSpPr>
        <p:spPr bwMode="auto">
          <a:xfrm>
            <a:off x="61874" y="2787387"/>
            <a:ext cx="4761470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500" dirty="0">
                <a:latin typeface="Times New Roman" pitchFamily="18" charset="0"/>
              </a:rPr>
              <a:t>- </a:t>
            </a:r>
            <a:r>
              <a:rPr lang="en-US" altLang="en-US" sz="3500" dirty="0" err="1">
                <a:latin typeface="Times New Roman" pitchFamily="18" charset="0"/>
              </a:rPr>
              <a:t>Phần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nguyên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gồm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có</a:t>
            </a:r>
            <a:r>
              <a:rPr lang="en-US" altLang="en-US" sz="3500" dirty="0">
                <a:latin typeface="Times New Roman" pitchFamily="18" charset="0"/>
              </a:rPr>
              <a:t>:</a:t>
            </a:r>
            <a:r>
              <a:rPr lang="en-US" altLang="en-US" sz="35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52" name="Text Box 6"/>
          <p:cNvSpPr txBox="1">
            <a:spLocks noChangeArrowheads="1"/>
          </p:cNvSpPr>
          <p:nvPr/>
        </p:nvSpPr>
        <p:spPr bwMode="auto">
          <a:xfrm>
            <a:off x="47459" y="3284984"/>
            <a:ext cx="5746064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500" dirty="0">
                <a:latin typeface="Times New Roman" pitchFamily="18" charset="0"/>
              </a:rPr>
              <a:t>- </a:t>
            </a:r>
            <a:r>
              <a:rPr lang="en-US" altLang="en-US" sz="3500" dirty="0" err="1">
                <a:latin typeface="Times New Roman" pitchFamily="18" charset="0"/>
              </a:rPr>
              <a:t>Phần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vi-VN" altLang="en-US" sz="3500" dirty="0">
                <a:latin typeface="Times New Roman" pitchFamily="18" charset="0"/>
              </a:rPr>
              <a:t>t</a:t>
            </a:r>
            <a:r>
              <a:rPr lang="en-US" altLang="en-US" sz="3500" dirty="0" err="1">
                <a:latin typeface="Times New Roman" pitchFamily="18" charset="0"/>
              </a:rPr>
              <a:t>hập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phân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gồm</a:t>
            </a:r>
            <a:r>
              <a:rPr lang="en-US" altLang="en-US" sz="3500" dirty="0">
                <a:latin typeface="Times New Roman" pitchFamily="18" charset="0"/>
              </a:rPr>
              <a:t> </a:t>
            </a:r>
            <a:r>
              <a:rPr lang="en-US" altLang="en-US" sz="3500" dirty="0" err="1">
                <a:latin typeface="Times New Roman" pitchFamily="18" charset="0"/>
              </a:rPr>
              <a:t>có</a:t>
            </a:r>
            <a:r>
              <a:rPr lang="en-US" altLang="en-US" sz="3500" dirty="0">
                <a:solidFill>
                  <a:srgbClr val="0000FF"/>
                </a:solidFill>
                <a:latin typeface="Times New Roman" pitchFamily="18" charset="0"/>
              </a:rPr>
              <a:t>: </a:t>
            </a:r>
          </a:p>
        </p:txBody>
      </p:sp>
      <p:sp>
        <p:nvSpPr>
          <p:cNvPr id="53" name="Text Box 7"/>
          <p:cNvSpPr txBox="1">
            <a:spLocks noChangeArrowheads="1"/>
          </p:cNvSpPr>
          <p:nvPr/>
        </p:nvSpPr>
        <p:spPr bwMode="auto">
          <a:xfrm>
            <a:off x="61874" y="3785904"/>
            <a:ext cx="9262654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1</a:t>
            </a:r>
            <a:r>
              <a:rPr lang="en-US" altLang="en-US" sz="3500" b="1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rgbClr val="0070C0"/>
                </a:solidFill>
                <a:latin typeface="Times New Roman" pitchFamily="18" charset="0"/>
              </a:rPr>
              <a:t>phần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 m</a:t>
            </a:r>
            <a:r>
              <a:rPr lang="vi-VN" altLang="en-US" sz="3500" b="1" dirty="0">
                <a:solidFill>
                  <a:srgbClr val="0070C0"/>
                </a:solidFill>
                <a:latin typeface="Times New Roman" pitchFamily="18" charset="0"/>
              </a:rPr>
              <a:t>ư</a:t>
            </a:r>
            <a:r>
              <a:rPr lang="en-US" altLang="en-US" sz="3500" b="1" dirty="0" err="1">
                <a:solidFill>
                  <a:srgbClr val="0070C0"/>
                </a:solidFill>
                <a:latin typeface="Times New Roman" pitchFamily="18" charset="0"/>
              </a:rPr>
              <a:t>ời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, </a:t>
            </a:r>
            <a:r>
              <a:rPr lang="en-US" altLang="en-US" sz="3500" b="1" dirty="0" smtClean="0">
                <a:solidFill>
                  <a:srgbClr val="0070C0"/>
                </a:solidFill>
                <a:latin typeface="Times New Roman" pitchFamily="18" charset="0"/>
              </a:rPr>
              <a:t>9 </a:t>
            </a:r>
            <a:r>
              <a:rPr lang="en-US" altLang="en-US" sz="3500" b="1" dirty="0" err="1">
                <a:solidFill>
                  <a:srgbClr val="0070C0"/>
                </a:solidFill>
                <a:latin typeface="Times New Roman" pitchFamily="18" charset="0"/>
              </a:rPr>
              <a:t>phần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rgbClr val="0070C0"/>
                </a:solidFill>
                <a:latin typeface="Times New Roman" pitchFamily="18" charset="0"/>
              </a:rPr>
              <a:t>tr</a:t>
            </a:r>
            <a:r>
              <a:rPr lang="vi-VN" altLang="en-US" sz="3500" b="1" dirty="0">
                <a:solidFill>
                  <a:srgbClr val="0070C0"/>
                </a:solidFill>
                <a:latin typeface="Times New Roman" pitchFamily="18" charset="0"/>
              </a:rPr>
              <a:t>ă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m, </a:t>
            </a:r>
            <a:r>
              <a:rPr lang="en-US" altLang="en-US" sz="3500" b="1" dirty="0" smtClean="0">
                <a:solidFill>
                  <a:srgbClr val="0070C0"/>
                </a:solidFill>
                <a:latin typeface="Times New Roman" pitchFamily="18" charset="0"/>
              </a:rPr>
              <a:t>8 </a:t>
            </a:r>
            <a:r>
              <a:rPr lang="en-US" altLang="en-US" sz="3500" b="1" dirty="0" err="1">
                <a:solidFill>
                  <a:srgbClr val="0070C0"/>
                </a:solidFill>
                <a:latin typeface="Times New Roman" pitchFamily="18" charset="0"/>
              </a:rPr>
              <a:t>phần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0070C0"/>
                </a:solidFill>
                <a:latin typeface="Times New Roman" pitchFamily="18" charset="0"/>
              </a:rPr>
              <a:t>nghìn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, </a:t>
            </a:r>
            <a:r>
              <a:rPr lang="en-US" altLang="en-US" sz="3500" b="1" dirty="0" smtClean="0">
                <a:solidFill>
                  <a:srgbClr val="0070C0"/>
                </a:solidFill>
                <a:latin typeface="Times New Roman" pitchFamily="18" charset="0"/>
              </a:rPr>
              <a:t>5 </a:t>
            </a:r>
            <a:r>
              <a:rPr lang="en-US" altLang="en-US" sz="3500" b="1" dirty="0" err="1">
                <a:solidFill>
                  <a:srgbClr val="0070C0"/>
                </a:solidFill>
                <a:latin typeface="Times New Roman" pitchFamily="18" charset="0"/>
              </a:rPr>
              <a:t>phần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0070C0"/>
                </a:solidFill>
                <a:latin typeface="Times New Roman" pitchFamily="18" charset="0"/>
              </a:rPr>
              <a:t>chục</a:t>
            </a:r>
            <a:r>
              <a:rPr lang="en-US" altLang="en-US" sz="3500" b="1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0070C0"/>
                </a:solidFill>
                <a:latin typeface="Times New Roman" pitchFamily="18" charset="0"/>
              </a:rPr>
              <a:t>nghìn</a:t>
            </a:r>
            <a:r>
              <a:rPr lang="vi-VN" altLang="en-US" sz="3500" b="1" dirty="0" smtClean="0">
                <a:solidFill>
                  <a:srgbClr val="0070C0"/>
                </a:solidFill>
                <a:latin typeface="Times New Roman" pitchFamily="18" charset="0"/>
              </a:rPr>
              <a:t>.</a:t>
            </a:r>
            <a:endParaRPr lang="en-US" altLang="en-US" sz="3500" b="1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54" name="Text Box 5"/>
          <p:cNvSpPr txBox="1">
            <a:spLocks noChangeArrowheads="1"/>
          </p:cNvSpPr>
          <p:nvPr/>
        </p:nvSpPr>
        <p:spPr bwMode="auto">
          <a:xfrm>
            <a:off x="4579710" y="2787387"/>
            <a:ext cx="2121173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3500" b="1" dirty="0" smtClean="0">
                <a:solidFill>
                  <a:srgbClr val="0070C0"/>
                </a:solidFill>
                <a:latin typeface="Times New Roman" pitchFamily="18" charset="0"/>
              </a:rPr>
              <a:t>0 </a:t>
            </a:r>
            <a:r>
              <a:rPr lang="vi-VN" altLang="en-US" sz="3500" b="1" dirty="0" smtClean="0">
                <a:solidFill>
                  <a:srgbClr val="0070C0"/>
                </a:solidFill>
                <a:latin typeface="Times New Roman" pitchFamily="18" charset="0"/>
              </a:rPr>
              <a:t>đơ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n </a:t>
            </a:r>
            <a:r>
              <a:rPr lang="en-US" altLang="en-US" sz="3500" b="1" dirty="0" err="1">
                <a:solidFill>
                  <a:srgbClr val="0070C0"/>
                </a:solidFill>
                <a:latin typeface="Times New Roman" pitchFamily="18" charset="0"/>
              </a:rPr>
              <a:t>vị</a:t>
            </a:r>
            <a:r>
              <a:rPr lang="en-US" altLang="en-US" sz="3500" b="1" dirty="0">
                <a:solidFill>
                  <a:srgbClr val="0070C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55" name="Text Box 8"/>
          <p:cNvSpPr txBox="1">
            <a:spLocks noChangeArrowheads="1"/>
          </p:cNvSpPr>
          <p:nvPr/>
        </p:nvSpPr>
        <p:spPr bwMode="auto">
          <a:xfrm>
            <a:off x="48146" y="4797152"/>
            <a:ext cx="8906046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</a:rPr>
              <a:t>  </a:t>
            </a:r>
            <a:r>
              <a:rPr lang="en-US" altLang="en-US" sz="3500" b="1" dirty="0" err="1">
                <a:latin typeface="Times New Roman" pitchFamily="18" charset="0"/>
              </a:rPr>
              <a:t>Số</a:t>
            </a:r>
            <a:r>
              <a:rPr lang="en-US" altLang="en-US" sz="3500" b="1" dirty="0">
                <a:latin typeface="Times New Roman" pitchFamily="18" charset="0"/>
              </a:rPr>
              <a:t> </a:t>
            </a:r>
            <a:r>
              <a:rPr lang="en-US" altLang="en-US" sz="3500" b="1" dirty="0" err="1">
                <a:latin typeface="Times New Roman" pitchFamily="18" charset="0"/>
              </a:rPr>
              <a:t>thập</a:t>
            </a:r>
            <a:r>
              <a:rPr lang="en-US" altLang="en-US" sz="3500" b="1" dirty="0">
                <a:latin typeface="Times New Roman" pitchFamily="18" charset="0"/>
              </a:rPr>
              <a:t> </a:t>
            </a:r>
            <a:r>
              <a:rPr lang="en-US" altLang="en-US" sz="3500" b="1" dirty="0" err="1">
                <a:latin typeface="Times New Roman" pitchFamily="18" charset="0"/>
              </a:rPr>
              <a:t>phân</a:t>
            </a:r>
            <a:r>
              <a:rPr lang="en-US" altLang="en-US" sz="3500" b="1" dirty="0">
                <a:latin typeface="Times New Roman" pitchFamily="18" charset="0"/>
              </a:rPr>
              <a:t> </a:t>
            </a:r>
            <a:r>
              <a:rPr lang="en-US" altLang="en-US" sz="3500" b="1" dirty="0" smtClean="0">
                <a:solidFill>
                  <a:srgbClr val="FF0000"/>
                </a:solidFill>
                <a:latin typeface="Times New Roman" pitchFamily="18" charset="0"/>
              </a:rPr>
              <a:t>0,1985 </a:t>
            </a:r>
            <a:r>
              <a:rPr lang="vi-VN" altLang="en-US" sz="3500" b="1" dirty="0">
                <a:latin typeface="Times New Roman" pitchFamily="18" charset="0"/>
              </a:rPr>
              <a:t>đ</a:t>
            </a:r>
            <a:r>
              <a:rPr lang="en-US" altLang="en-US" sz="3500" b="1" dirty="0" err="1">
                <a:latin typeface="Times New Roman" pitchFamily="18" charset="0"/>
              </a:rPr>
              <a:t>ọc</a:t>
            </a:r>
            <a:r>
              <a:rPr lang="en-US" altLang="en-US" sz="3500" b="1" dirty="0">
                <a:latin typeface="Times New Roman" pitchFamily="18" charset="0"/>
              </a:rPr>
              <a:t> </a:t>
            </a:r>
            <a:r>
              <a:rPr lang="en-US" altLang="en-US" sz="3500" b="1" dirty="0" err="1">
                <a:latin typeface="Times New Roman" pitchFamily="18" charset="0"/>
              </a:rPr>
              <a:t>là</a:t>
            </a:r>
            <a:r>
              <a:rPr lang="en-US" altLang="en-US" sz="3500" b="1" dirty="0">
                <a:latin typeface="Times New Roman" pitchFamily="18" charset="0"/>
              </a:rPr>
              <a:t>:</a:t>
            </a:r>
            <a:r>
              <a:rPr lang="en-US" altLang="en-US" sz="35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FF0000"/>
                </a:solidFill>
                <a:latin typeface="Times New Roman" pitchFamily="18" charset="0"/>
              </a:rPr>
              <a:t>Không</a:t>
            </a:r>
            <a:r>
              <a:rPr lang="en-US" altLang="en-US" sz="35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FF0000"/>
                </a:solidFill>
                <a:latin typeface="Times New Roman" pitchFamily="18" charset="0"/>
              </a:rPr>
              <a:t>phẩy</a:t>
            </a:r>
            <a:r>
              <a:rPr lang="en-US" altLang="en-US" sz="35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FF0000"/>
                </a:solidFill>
                <a:latin typeface="Times New Roman" pitchFamily="18" charset="0"/>
              </a:rPr>
              <a:t>một</a:t>
            </a:r>
            <a:r>
              <a:rPr lang="en-US" altLang="en-US" sz="35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FF0000"/>
                </a:solidFill>
                <a:latin typeface="Times New Roman" pitchFamily="18" charset="0"/>
              </a:rPr>
              <a:t>nghìn</a:t>
            </a:r>
            <a:r>
              <a:rPr lang="en-US" altLang="en-US" sz="35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FF0000"/>
                </a:solidFill>
                <a:latin typeface="Times New Roman" pitchFamily="18" charset="0"/>
              </a:rPr>
              <a:t>chín</a:t>
            </a:r>
            <a:r>
              <a:rPr lang="en-US" altLang="en-US" sz="35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FF0000"/>
                </a:solidFill>
                <a:latin typeface="Times New Roman" pitchFamily="18" charset="0"/>
              </a:rPr>
              <a:t>tám</a:t>
            </a:r>
            <a:r>
              <a:rPr lang="en-US" altLang="en-US" sz="35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FF0000"/>
                </a:solidFill>
                <a:latin typeface="Times New Roman" pitchFamily="18" charset="0"/>
              </a:rPr>
              <a:t>mươi</a:t>
            </a:r>
            <a:r>
              <a:rPr lang="en-US" altLang="en-US" sz="35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FF0000"/>
                </a:solidFill>
                <a:latin typeface="Times New Roman" pitchFamily="18" charset="0"/>
              </a:rPr>
              <a:t>lăm</a:t>
            </a:r>
            <a:r>
              <a:rPr lang="vi-VN" altLang="en-US" sz="3500" b="1" dirty="0" smtClean="0">
                <a:solidFill>
                  <a:srgbClr val="FF0000"/>
                </a:solidFill>
                <a:latin typeface="Times New Roman" pitchFamily="18" charset="0"/>
              </a:rPr>
              <a:t>.</a:t>
            </a:r>
            <a:endParaRPr lang="en-US" altLang="en-US" sz="35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23343" y="5778043"/>
            <a:ext cx="9145201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3500" dirty="0" err="1" smtClean="0">
                <a:solidFill>
                  <a:srgbClr val="0070C0"/>
                </a:solidFill>
                <a:latin typeface="Times New Roman" pitchFamily="18" charset="0"/>
              </a:rPr>
              <a:t>Không</a:t>
            </a:r>
            <a:r>
              <a:rPr lang="en-GB" altLang="en-US" sz="3500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vi-VN" altLang="en-US" sz="3500" dirty="0" smtClean="0">
                <a:solidFill>
                  <a:srgbClr val="0070C0"/>
                </a:solidFill>
                <a:latin typeface="Times New Roman" pitchFamily="18" charset="0"/>
              </a:rPr>
              <a:t>đơ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</a:rPr>
              <a:t>n 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</a:rPr>
              <a:t>vị</a:t>
            </a:r>
            <a:r>
              <a:rPr lang="vi-VN" altLang="en-US" sz="3500" dirty="0">
                <a:solidFill>
                  <a:srgbClr val="0070C0"/>
                </a:solidFill>
                <a:latin typeface="Times New Roman" pitchFamily="18" charset="0"/>
              </a:rPr>
              <a:t>, </a:t>
            </a:r>
            <a:r>
              <a:rPr lang="en-GB" altLang="en-US" sz="3500" dirty="0" err="1" smtClean="0">
                <a:solidFill>
                  <a:srgbClr val="0070C0"/>
                </a:solidFill>
                <a:latin typeface="Times New Roman" pitchFamily="18" charset="0"/>
              </a:rPr>
              <a:t>một</a:t>
            </a:r>
            <a:r>
              <a:rPr lang="en-GB" altLang="en-US" sz="3500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dirty="0" err="1" smtClean="0">
                <a:solidFill>
                  <a:srgbClr val="0070C0"/>
                </a:solidFill>
                <a:latin typeface="Times New Roman" pitchFamily="18" charset="0"/>
              </a:rPr>
              <a:t>phần</a:t>
            </a:r>
            <a:r>
              <a:rPr lang="en-US" altLang="en-US" sz="3500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</a:rPr>
              <a:t>m</a:t>
            </a:r>
            <a:r>
              <a:rPr lang="vi-VN" altLang="en-US" sz="3500" dirty="0">
                <a:solidFill>
                  <a:srgbClr val="0070C0"/>
                </a:solidFill>
                <a:latin typeface="Times New Roman" pitchFamily="18" charset="0"/>
              </a:rPr>
              <a:t>ư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</a:rPr>
              <a:t>ời</a:t>
            </a:r>
            <a:r>
              <a:rPr lang="vi-VN" altLang="en-US" sz="3500" dirty="0">
                <a:solidFill>
                  <a:srgbClr val="0070C0"/>
                </a:solidFill>
                <a:latin typeface="Times New Roman" pitchFamily="18" charset="0"/>
              </a:rPr>
              <a:t>, </a:t>
            </a:r>
            <a:r>
              <a:rPr lang="en-GB" altLang="en-US" sz="3500" dirty="0" err="1" smtClean="0">
                <a:solidFill>
                  <a:srgbClr val="0070C0"/>
                </a:solidFill>
                <a:latin typeface="Times New Roman" pitchFamily="18" charset="0"/>
              </a:rPr>
              <a:t>chín</a:t>
            </a:r>
            <a:r>
              <a:rPr lang="en-GB" altLang="en-US" sz="3500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GB" altLang="en-US" sz="3500" dirty="0" err="1" smtClean="0">
                <a:solidFill>
                  <a:srgbClr val="0070C0"/>
                </a:solidFill>
                <a:latin typeface="Times New Roman" pitchFamily="18" charset="0"/>
              </a:rPr>
              <a:t>phần</a:t>
            </a:r>
            <a:r>
              <a:rPr lang="en-GB" altLang="en-US" sz="3500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GB" altLang="en-US" sz="3500" dirty="0" err="1" smtClean="0">
                <a:solidFill>
                  <a:srgbClr val="0070C0"/>
                </a:solidFill>
                <a:latin typeface="Times New Roman" pitchFamily="18" charset="0"/>
              </a:rPr>
              <a:t>trăm</a:t>
            </a:r>
            <a:r>
              <a:rPr lang="en-GB" altLang="en-US" sz="3500" dirty="0" smtClean="0">
                <a:solidFill>
                  <a:srgbClr val="0070C0"/>
                </a:solidFill>
                <a:latin typeface="Times New Roman" pitchFamily="18" charset="0"/>
              </a:rPr>
              <a:t>, </a:t>
            </a:r>
            <a:r>
              <a:rPr lang="en-GB" altLang="en-US" sz="3500" dirty="0" err="1" smtClean="0">
                <a:solidFill>
                  <a:srgbClr val="0070C0"/>
                </a:solidFill>
                <a:latin typeface="Times New Roman" pitchFamily="18" charset="0"/>
              </a:rPr>
              <a:t>tám</a:t>
            </a:r>
            <a:r>
              <a:rPr lang="en-GB" altLang="en-US" sz="3500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dirty="0" err="1" smtClean="0">
                <a:solidFill>
                  <a:srgbClr val="0070C0"/>
                </a:solidFill>
                <a:latin typeface="Times New Roman" pitchFamily="18" charset="0"/>
              </a:rPr>
              <a:t>phần</a:t>
            </a:r>
            <a:r>
              <a:rPr lang="en-US" altLang="en-US" sz="3500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dirty="0" err="1" smtClean="0">
                <a:solidFill>
                  <a:srgbClr val="0070C0"/>
                </a:solidFill>
                <a:latin typeface="Times New Roman" pitchFamily="18" charset="0"/>
              </a:rPr>
              <a:t>nghìn</a:t>
            </a:r>
            <a:r>
              <a:rPr lang="en-US" altLang="en-US" sz="3500" dirty="0" smtClean="0">
                <a:solidFill>
                  <a:srgbClr val="0070C0"/>
                </a:solidFill>
                <a:latin typeface="Times New Roman" pitchFamily="18" charset="0"/>
              </a:rPr>
              <a:t>, </a:t>
            </a:r>
            <a:r>
              <a:rPr lang="en-US" altLang="en-US" sz="3500" dirty="0" err="1" smtClean="0">
                <a:solidFill>
                  <a:srgbClr val="0070C0"/>
                </a:solidFill>
                <a:latin typeface="Times New Roman" pitchFamily="18" charset="0"/>
              </a:rPr>
              <a:t>năm</a:t>
            </a:r>
            <a:r>
              <a:rPr lang="en-US" altLang="en-US" sz="3500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dirty="0" err="1" smtClean="0">
                <a:solidFill>
                  <a:srgbClr val="0070C0"/>
                </a:solidFill>
                <a:latin typeface="Times New Roman" pitchFamily="18" charset="0"/>
              </a:rPr>
              <a:t>phần</a:t>
            </a:r>
            <a:r>
              <a:rPr lang="en-US" altLang="en-US" sz="3500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dirty="0" err="1" smtClean="0">
                <a:solidFill>
                  <a:srgbClr val="0070C0"/>
                </a:solidFill>
                <a:latin typeface="Times New Roman" pitchFamily="18" charset="0"/>
              </a:rPr>
              <a:t>chục</a:t>
            </a:r>
            <a:r>
              <a:rPr lang="en-US" altLang="en-US" sz="3500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500" dirty="0" err="1" smtClean="0">
                <a:solidFill>
                  <a:srgbClr val="0070C0"/>
                </a:solidFill>
                <a:latin typeface="Times New Roman" pitchFamily="18" charset="0"/>
              </a:rPr>
              <a:t>nghìn</a:t>
            </a:r>
            <a:r>
              <a:rPr lang="vi-VN" altLang="en-US" sz="3500" dirty="0" smtClean="0">
                <a:solidFill>
                  <a:srgbClr val="0070C0"/>
                </a:solidFill>
                <a:latin typeface="Times New Roman" pitchFamily="18" charset="0"/>
              </a:rPr>
              <a:t>.</a:t>
            </a:r>
            <a:endParaRPr lang="en-US" altLang="en-US" sz="3500" dirty="0">
              <a:solidFill>
                <a:srgbClr val="0070C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vi-VN" altLang="en-US" sz="28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endParaRPr lang="en-US" altLang="en-US" sz="2800" dirty="0">
              <a:solidFill>
                <a:srgbClr val="0070C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49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0" y="286136"/>
            <a:ext cx="9144000" cy="59785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>
            <a:solidFill>
              <a:srgbClr val="2B09F7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en-US" sz="3500" dirty="0" smtClean="0">
                <a:solidFill>
                  <a:srgbClr val="2B09F7"/>
                </a:solidFill>
                <a:latin typeface="Times New Roman" pitchFamily="18" charset="0"/>
              </a:rPr>
              <a:t> </a:t>
            </a:r>
            <a:r>
              <a:rPr lang="en-US" altLang="en-US" sz="3500" dirty="0" smtClean="0">
                <a:solidFill>
                  <a:srgbClr val="FF0000"/>
                </a:solidFill>
                <a:latin typeface="Times New Roman" pitchFamily="18" charset="0"/>
              </a:rPr>
              <a:t>*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Muốn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vi-VN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đ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ọc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vi-VN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một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số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thập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phân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, ta </a:t>
            </a:r>
            <a:r>
              <a:rPr lang="vi-VN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đ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ọc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lần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l</a:t>
            </a:r>
            <a:r>
              <a:rPr lang="vi-VN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ư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ợt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từ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hàng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cao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vi-VN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đ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ến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hàng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thấp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: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tr</a:t>
            </a:r>
            <a:r>
              <a:rPr lang="vi-VN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ư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ớc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hết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vi-VN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đ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ọc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phần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nguyên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, </a:t>
            </a:r>
            <a:r>
              <a:rPr lang="vi-VN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đ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ọc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dấu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“</a:t>
            </a:r>
            <a:r>
              <a:rPr lang="en-US" altLang="en-US" sz="4500" dirty="0" err="1" smtClean="0">
                <a:solidFill>
                  <a:srgbClr val="FF0000"/>
                </a:solidFill>
                <a:latin typeface="Times New Roman" pitchFamily="18" charset="0"/>
              </a:rPr>
              <a:t>phẩy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”,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sau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vi-VN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đ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ó </a:t>
            </a:r>
            <a:r>
              <a:rPr lang="vi-VN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đ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ọc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phần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thập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phân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. </a:t>
            </a:r>
            <a:endParaRPr lang="vi-VN" altLang="en-US" sz="4500" dirty="0">
              <a:solidFill>
                <a:schemeClr val="bg1"/>
              </a:solidFill>
              <a:latin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>
                <a:solidFill>
                  <a:srgbClr val="FF0000"/>
                </a:solidFill>
                <a:latin typeface="Times New Roman" pitchFamily="18" charset="0"/>
              </a:rPr>
              <a:t>*</a:t>
            </a:r>
            <a:r>
              <a:rPr lang="en-US" altLang="en-US" sz="4500" dirty="0" err="1" smtClean="0">
                <a:solidFill>
                  <a:schemeClr val="bg1"/>
                </a:solidFill>
                <a:latin typeface="Times New Roman" pitchFamily="18" charset="0"/>
              </a:rPr>
              <a:t>Muốn</a:t>
            </a:r>
            <a:r>
              <a:rPr lang="en-US" altLang="en-US" sz="45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viết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vi-VN" altLang="en-US" sz="4500" dirty="0">
                <a:solidFill>
                  <a:schemeClr val="bg1"/>
                </a:solidFill>
                <a:latin typeface="Times New Roman" pitchFamily="18" charset="0"/>
              </a:rPr>
              <a:t>một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số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thập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phân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, ta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viết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lần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l</a:t>
            </a:r>
            <a:r>
              <a:rPr lang="vi-VN" altLang="en-US" sz="4500" dirty="0">
                <a:solidFill>
                  <a:schemeClr val="bg1"/>
                </a:solidFill>
                <a:latin typeface="Times New Roman" pitchFamily="18" charset="0"/>
              </a:rPr>
              <a:t>ư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ợt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từ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hàng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cao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vi-VN" altLang="en-US" sz="4500" dirty="0">
                <a:solidFill>
                  <a:schemeClr val="bg1"/>
                </a:solidFill>
                <a:latin typeface="Times New Roman" pitchFamily="18" charset="0"/>
              </a:rPr>
              <a:t>đ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ến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hàng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thấp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: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tr</a:t>
            </a:r>
            <a:r>
              <a:rPr lang="vi-VN" altLang="en-US" sz="4500" dirty="0">
                <a:solidFill>
                  <a:schemeClr val="bg1"/>
                </a:solidFill>
                <a:latin typeface="Times New Roman" pitchFamily="18" charset="0"/>
              </a:rPr>
              <a:t>ư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ớc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hết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viết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phần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nguyên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,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viết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dấu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“</a:t>
            </a:r>
            <a:r>
              <a:rPr lang="en-US" altLang="en-US" sz="4500" dirty="0" err="1">
                <a:solidFill>
                  <a:srgbClr val="FF0000"/>
                </a:solidFill>
                <a:latin typeface="Times New Roman" pitchFamily="18" charset="0"/>
              </a:rPr>
              <a:t>phẩy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”,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sau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vi-VN" altLang="en-US" sz="4500" dirty="0">
                <a:solidFill>
                  <a:schemeClr val="bg1"/>
                </a:solidFill>
                <a:latin typeface="Times New Roman" pitchFamily="18" charset="0"/>
              </a:rPr>
              <a:t>đ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ó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viết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phần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thập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en-US" sz="4500" dirty="0" err="1">
                <a:solidFill>
                  <a:schemeClr val="bg1"/>
                </a:solidFill>
                <a:latin typeface="Times New Roman" pitchFamily="18" charset="0"/>
              </a:rPr>
              <a:t>phân</a:t>
            </a:r>
            <a:r>
              <a:rPr lang="en-US" altLang="en-US" sz="4500" dirty="0">
                <a:solidFill>
                  <a:schemeClr val="bg1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0" y="3356992"/>
            <a:ext cx="9067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b="1" dirty="0">
                <a:solidFill>
                  <a:srgbClr val="2B09F7"/>
                </a:solidFill>
                <a:latin typeface="Times New Roman" pitchFamily="18" charset="0"/>
              </a:rPr>
              <a:t>  </a:t>
            </a:r>
            <a:endParaRPr lang="en-US" altLang="en-US" sz="3600" b="1" dirty="0">
              <a:solidFill>
                <a:srgbClr val="2B09F7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82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503841" y="2610778"/>
            <a:ext cx="896470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marL="0" indent="0">
              <a:spcBef>
                <a:spcPct val="50000"/>
              </a:spcBef>
            </a:pPr>
            <a:r>
              <a:rPr lang="en-US" altLang="en-US" sz="3600" b="1" u="sng" dirty="0" err="1" smtClean="0">
                <a:solidFill>
                  <a:srgbClr val="0070C0"/>
                </a:solidFill>
                <a:latin typeface="Times New Roman" pitchFamily="18" charset="0"/>
              </a:rPr>
              <a:t>Bài</a:t>
            </a:r>
            <a:r>
              <a:rPr lang="en-US" altLang="en-US" sz="3600" b="1" u="sng" dirty="0" smtClean="0">
                <a:solidFill>
                  <a:srgbClr val="0070C0"/>
                </a:solidFill>
                <a:latin typeface="Times New Roman" pitchFamily="18" charset="0"/>
              </a:rPr>
              <a:t> 1</a:t>
            </a:r>
            <a:r>
              <a:rPr lang="en-US" altLang="en-US" sz="3600" b="1" u="sng" dirty="0">
                <a:solidFill>
                  <a:srgbClr val="0070C0"/>
                </a:solidFill>
                <a:latin typeface="Times New Roman" pitchFamily="18" charset="0"/>
              </a:rPr>
              <a:t>:</a:t>
            </a:r>
            <a:r>
              <a:rPr lang="en-US" altLang="en-US" sz="3600" b="1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Đọc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số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thập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 smtClean="0">
                <a:latin typeface="Times New Roman" pitchFamily="18" charset="0"/>
              </a:rPr>
              <a:t>phân</a:t>
            </a:r>
            <a:r>
              <a:rPr lang="en-US" altLang="en-US" sz="3600" dirty="0" smtClean="0">
                <a:latin typeface="Times New Roman" pitchFamily="18" charset="0"/>
              </a:rPr>
              <a:t>; </a:t>
            </a:r>
            <a:r>
              <a:rPr lang="en-US" altLang="en-US" sz="3600" dirty="0" err="1">
                <a:latin typeface="Times New Roman" pitchFamily="18" charset="0"/>
              </a:rPr>
              <a:t>nêu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phần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nguyên</a:t>
            </a:r>
            <a:r>
              <a:rPr lang="en-US" altLang="en-US" sz="3600" dirty="0">
                <a:latin typeface="Times New Roman" pitchFamily="18" charset="0"/>
              </a:rPr>
              <a:t>, </a:t>
            </a:r>
            <a:r>
              <a:rPr lang="en-US" altLang="en-US" sz="3600" dirty="0" err="1">
                <a:latin typeface="Times New Roman" pitchFamily="18" charset="0"/>
              </a:rPr>
              <a:t>phần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thập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phân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và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giá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trị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theo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vị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trí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của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mỗi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chữ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số</a:t>
            </a:r>
            <a:r>
              <a:rPr lang="en-US" altLang="en-US" sz="3600" dirty="0">
                <a:latin typeface="Times New Roman" pitchFamily="18" charset="0"/>
              </a:rPr>
              <a:t> ở </a:t>
            </a:r>
            <a:r>
              <a:rPr lang="en-US" altLang="en-US" sz="3600" dirty="0" err="1">
                <a:latin typeface="Times New Roman" pitchFamily="18" charset="0"/>
              </a:rPr>
              <a:t>từng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hàng</a:t>
            </a:r>
            <a:r>
              <a:rPr lang="en-US" altLang="en-US" sz="3600" dirty="0">
                <a:latin typeface="Times New Roman" pitchFamily="18" charset="0"/>
              </a:rPr>
              <a:t>.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500688" y="4531767"/>
            <a:ext cx="292729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400" dirty="0">
                <a:latin typeface="Times New Roman" pitchFamily="18" charset="0"/>
              </a:rPr>
              <a:t>a) 2,35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5220072" y="4459759"/>
            <a:ext cx="362629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400" dirty="0">
                <a:latin typeface="Times New Roman" pitchFamily="18" charset="0"/>
              </a:rPr>
              <a:t>b) 301,80</a:t>
            </a: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1475974" y="5467871"/>
            <a:ext cx="417614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400" dirty="0">
                <a:latin typeface="Times New Roman" pitchFamily="18" charset="0"/>
              </a:rPr>
              <a:t>c) 1942,54</a:t>
            </a: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5194176" y="5467871"/>
            <a:ext cx="384232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vi-VN" altLang="en-US" sz="4400" dirty="0">
                <a:latin typeface="Times New Roman" pitchFamily="18" charset="0"/>
              </a:rPr>
              <a:t>d</a:t>
            </a:r>
            <a:r>
              <a:rPr lang="en-US" altLang="en-US" sz="4400" dirty="0">
                <a:latin typeface="Times New Roman" pitchFamily="18" charset="0"/>
              </a:rPr>
              <a:t>) 0,032</a:t>
            </a:r>
          </a:p>
        </p:txBody>
      </p:sp>
      <p:pic>
        <p:nvPicPr>
          <p:cNvPr id="39" name="Picture 4" descr="FLOWERS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297" y="5494246"/>
            <a:ext cx="1363753" cy="1363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4" descr="FLOWERS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0247" y="5417054"/>
            <a:ext cx="1363753" cy="1363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899592" y="260648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Thứ năm ngày 20 tháng 10 năm 2022</a:t>
            </a:r>
            <a:endParaRPr lang="en-US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95212" y="836712"/>
            <a:ext cx="15100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56592" y="1340768"/>
            <a:ext cx="107947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HÀNG 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CỦA SỐ THẬP PHÂN. </a:t>
            </a: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ĐỌC, VIẾT SỐ THẬP </a:t>
            </a:r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</a:p>
          <a:p>
            <a:pPr algn="ctr">
              <a:lnSpc>
                <a:spcPct val="150000"/>
              </a:lnSpc>
            </a:pPr>
            <a:endParaRPr lang="en-US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907704" y="3140968"/>
            <a:ext cx="3097537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90887" y="3140968"/>
            <a:ext cx="3097537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11560" y="3717032"/>
            <a:ext cx="27363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994743" y="3717032"/>
            <a:ext cx="3097537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732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0" grpId="0"/>
      <p:bldP spid="9226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108223" y="-171400"/>
            <a:ext cx="22098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0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2,35</a:t>
            </a:r>
            <a:r>
              <a:rPr lang="en-US" sz="90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9000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3108223" y="1124744"/>
            <a:ext cx="533400" cy="0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171950" y="1124743"/>
            <a:ext cx="857250" cy="20767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H="1">
            <a:off x="2133599" y="1145511"/>
            <a:ext cx="1241323" cy="483289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6"/>
          <p:cNvSpPr>
            <a:spLocks noChangeShapeType="1"/>
          </p:cNvSpPr>
          <p:nvPr/>
        </p:nvSpPr>
        <p:spPr bwMode="auto">
          <a:xfrm>
            <a:off x="4495800" y="1145511"/>
            <a:ext cx="1228328" cy="483289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133963" y="1649950"/>
            <a:ext cx="3861973" cy="861774"/>
          </a:xfrm>
          <a:prstGeom prst="rect">
            <a:avLst/>
          </a:prstGeom>
          <a:noFill/>
          <a:ln w="38100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dirty="0">
                <a:solidFill>
                  <a:srgbClr val="800000"/>
                </a:solidFill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phần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nguyên</a:t>
            </a:r>
            <a:endParaRPr lang="en-US" sz="5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4414753" y="1573006"/>
            <a:ext cx="4536251" cy="861774"/>
          </a:xfrm>
          <a:prstGeom prst="rect">
            <a:avLst/>
          </a:prstGeom>
          <a:noFill/>
          <a:ln w="38100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phần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thập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phân</a:t>
            </a:r>
            <a:endParaRPr lang="en-US" sz="5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H="1">
            <a:off x="1835696" y="2406998"/>
            <a:ext cx="0" cy="114300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766429" y="3501580"/>
            <a:ext cx="2138533" cy="1785104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5500" b="1" dirty="0">
                <a:solidFill>
                  <a:srgbClr val="000066"/>
                </a:solidFill>
                <a:latin typeface="Times New Roman" pitchFamily="18" charset="0"/>
              </a:rPr>
              <a:t>2 </a:t>
            </a:r>
            <a:r>
              <a:rPr lang="en-US" sz="5500" b="1" dirty="0" err="1">
                <a:solidFill>
                  <a:srgbClr val="000066"/>
                </a:solidFill>
                <a:latin typeface="Times New Roman" pitchFamily="18" charset="0"/>
              </a:rPr>
              <a:t>đơn</a:t>
            </a:r>
            <a:r>
              <a:rPr lang="en-US" sz="55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sz="5500" b="1" dirty="0" err="1">
                <a:solidFill>
                  <a:srgbClr val="000066"/>
                </a:solidFill>
                <a:latin typeface="Times New Roman" pitchFamily="18" charset="0"/>
              </a:rPr>
              <a:t>vị</a:t>
            </a:r>
            <a:endParaRPr lang="en-US" sz="5500" b="1" dirty="0"/>
          </a:p>
        </p:txBody>
      </p:sp>
      <p:sp>
        <p:nvSpPr>
          <p:cNvPr id="19" name="Line 11"/>
          <p:cNvSpPr>
            <a:spLocks noChangeShapeType="1"/>
          </p:cNvSpPr>
          <p:nvPr/>
        </p:nvSpPr>
        <p:spPr bwMode="auto">
          <a:xfrm flipH="1">
            <a:off x="5257800" y="2434780"/>
            <a:ext cx="1104900" cy="1087437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7069347" y="2434780"/>
            <a:ext cx="1143000" cy="106680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4000500" y="3522217"/>
            <a:ext cx="2362200" cy="1785104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5500" b="1" dirty="0">
                <a:solidFill>
                  <a:srgbClr val="000066"/>
                </a:solidFill>
                <a:latin typeface="Times New Roman" pitchFamily="18" charset="0"/>
              </a:rPr>
              <a:t>3 </a:t>
            </a:r>
            <a:r>
              <a:rPr lang="en-US" sz="5500" b="1" dirty="0" err="1">
                <a:solidFill>
                  <a:srgbClr val="000066"/>
                </a:solidFill>
                <a:latin typeface="Times New Roman" pitchFamily="18" charset="0"/>
              </a:rPr>
              <a:t>phần</a:t>
            </a:r>
            <a:r>
              <a:rPr lang="en-US" sz="55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sz="5500" b="1" dirty="0" err="1">
                <a:solidFill>
                  <a:srgbClr val="000066"/>
                </a:solidFill>
                <a:latin typeface="Times New Roman" pitchFamily="18" charset="0"/>
              </a:rPr>
              <a:t>mười</a:t>
            </a:r>
            <a:endParaRPr lang="en-US" sz="5500" b="1" dirty="0"/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6682879" y="3500650"/>
            <a:ext cx="2353618" cy="1785104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5500" b="1" dirty="0">
                <a:solidFill>
                  <a:srgbClr val="000066"/>
                </a:solidFill>
                <a:latin typeface="Times New Roman" pitchFamily="18" charset="0"/>
              </a:rPr>
              <a:t>5 </a:t>
            </a:r>
            <a:r>
              <a:rPr lang="en-US" sz="5500" b="1" dirty="0" err="1">
                <a:solidFill>
                  <a:srgbClr val="000066"/>
                </a:solidFill>
                <a:latin typeface="Times New Roman" pitchFamily="18" charset="0"/>
              </a:rPr>
              <a:t>phần</a:t>
            </a:r>
            <a:r>
              <a:rPr lang="en-US" sz="55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sz="5500" b="1" dirty="0" err="1">
                <a:solidFill>
                  <a:srgbClr val="000066"/>
                </a:solidFill>
                <a:latin typeface="Times New Roman" pitchFamily="18" charset="0"/>
              </a:rPr>
              <a:t>trăm</a:t>
            </a:r>
            <a:endParaRPr lang="en-US" sz="55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11560" y="44624"/>
            <a:ext cx="6655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a)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88264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941167" y="-171400"/>
            <a:ext cx="453995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400" dirty="0">
                <a:solidFill>
                  <a:srgbClr val="800000"/>
                </a:solidFill>
              </a:rPr>
              <a:t> </a:t>
            </a:r>
            <a:r>
              <a:rPr lang="en-US" sz="90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301,80</a:t>
            </a:r>
            <a:r>
              <a:rPr lang="en-US" sz="6000" dirty="0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4625445" y="1670777"/>
            <a:ext cx="4518555" cy="861774"/>
          </a:xfrm>
          <a:prstGeom prst="rect">
            <a:avLst/>
          </a:prstGeom>
          <a:noFill/>
          <a:ln w="57150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phần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thập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phân</a:t>
            </a:r>
            <a:endParaRPr lang="en-US" sz="5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3223618" y="3257261"/>
            <a:ext cx="1708422" cy="1477328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1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đơn</a:t>
            </a: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vị</a:t>
            </a:r>
            <a:endParaRPr lang="en-US" sz="4500" b="1" dirty="0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5835776" y="1052736"/>
            <a:ext cx="1371600" cy="60960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3223618" y="1052736"/>
            <a:ext cx="1487394" cy="0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5334000" y="1052736"/>
            <a:ext cx="1066800" cy="0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421877" y="1668322"/>
            <a:ext cx="3807136" cy="861774"/>
          </a:xfrm>
          <a:prstGeom prst="rect">
            <a:avLst/>
          </a:prstGeom>
          <a:noFill/>
          <a:ln w="57150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rgbClr val="800000"/>
                </a:solidFill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phần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nguyên</a:t>
            </a:r>
            <a:endParaRPr lang="en-US" sz="5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 flipH="1">
            <a:off x="5865273" y="2495261"/>
            <a:ext cx="914400" cy="821724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>
            <a:off x="7420896" y="2495261"/>
            <a:ext cx="838200" cy="821724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 flipH="1">
            <a:off x="2571750" y="1052736"/>
            <a:ext cx="1600200" cy="68580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>
            <a:off x="2843808" y="2495261"/>
            <a:ext cx="1543050" cy="76200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7260352" y="3316985"/>
            <a:ext cx="1883648" cy="1477328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0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phần</a:t>
            </a: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trăm</a:t>
            </a:r>
            <a:endParaRPr lang="en-US" sz="4500" b="1" dirty="0"/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5075836" y="3330006"/>
            <a:ext cx="1944436" cy="1477328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8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phần</a:t>
            </a: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mười</a:t>
            </a:r>
            <a:endParaRPr lang="en-US" sz="4500" b="1" dirty="0"/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>
            <a:off x="2325445" y="2455607"/>
            <a:ext cx="0" cy="76200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 flipH="1">
            <a:off x="247650" y="2495261"/>
            <a:ext cx="952500" cy="76200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3" name="Text Box 19"/>
          <p:cNvSpPr txBox="1">
            <a:spLocks noChangeArrowheads="1"/>
          </p:cNvSpPr>
          <p:nvPr/>
        </p:nvSpPr>
        <p:spPr bwMode="auto">
          <a:xfrm>
            <a:off x="-14808" y="3280978"/>
            <a:ext cx="1447800" cy="1477328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3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trăm</a:t>
            </a:r>
            <a:endParaRPr lang="en-US" sz="4500" b="1" dirty="0"/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1601545" y="3265499"/>
            <a:ext cx="1447800" cy="1477328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0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chục</a:t>
            </a:r>
            <a:endParaRPr lang="en-US" sz="45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11560" y="44624"/>
            <a:ext cx="6944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b</a:t>
            </a:r>
            <a:r>
              <a:rPr lang="en-US" sz="4800" dirty="0" smtClean="0"/>
              <a:t>)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62653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 animBg="1"/>
      <p:bldP spid="26629" grpId="0" animBg="1"/>
      <p:bldP spid="26630" grpId="0" animBg="1"/>
      <p:bldP spid="26632" grpId="0" animBg="1"/>
      <p:bldP spid="26633" grpId="0" animBg="1"/>
      <p:bldP spid="26634" grpId="0" animBg="1"/>
      <p:bldP spid="26635" grpId="0" animBg="1"/>
      <p:bldP spid="26636" grpId="0" animBg="1"/>
      <p:bldP spid="26637" grpId="0" animBg="1"/>
      <p:bldP spid="26638" grpId="0" animBg="1"/>
      <p:bldP spid="26639" grpId="0" animBg="1"/>
      <p:bldP spid="26640" grpId="0" animBg="1"/>
      <p:bldP spid="26641" grpId="0" animBg="1"/>
      <p:bldP spid="26642" grpId="0" animBg="1"/>
      <p:bldP spid="26643" grpId="0" animBg="1"/>
      <p:bldP spid="2664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746886" y="-7343"/>
            <a:ext cx="440116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400" dirty="0">
                <a:solidFill>
                  <a:srgbClr val="800000"/>
                </a:solidFill>
              </a:rPr>
              <a:t> </a:t>
            </a:r>
            <a:r>
              <a:rPr lang="en-US" sz="90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1942,54</a:t>
            </a:r>
            <a:r>
              <a:rPr lang="en-US" sz="60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4716016" y="1939204"/>
            <a:ext cx="4639390" cy="861774"/>
          </a:xfrm>
          <a:prstGeom prst="rect">
            <a:avLst/>
          </a:prstGeom>
          <a:noFill/>
          <a:ln w="57150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phần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thập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phân</a:t>
            </a:r>
            <a:endParaRPr lang="en-US" sz="5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4451555" y="3823968"/>
            <a:ext cx="1366551" cy="2169825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2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đơn</a:t>
            </a: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vị</a:t>
            </a:r>
            <a:endParaRPr lang="en-US" sz="4500" b="1" dirty="0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6012160" y="1268760"/>
            <a:ext cx="1503106" cy="68580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3276600" y="1268760"/>
            <a:ext cx="1828800" cy="0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5715000" y="1268760"/>
            <a:ext cx="914400" cy="0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182903" y="1895394"/>
            <a:ext cx="4238613" cy="861774"/>
          </a:xfrm>
          <a:prstGeom prst="rect">
            <a:avLst/>
          </a:prstGeom>
          <a:noFill/>
          <a:ln w="57150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rgbClr val="800000"/>
                </a:solidFill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phần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nguyên</a:t>
            </a:r>
            <a:endParaRPr lang="en-US" sz="5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 flipH="1">
            <a:off x="3124200" y="1268760"/>
            <a:ext cx="1219200" cy="68580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>
            <a:off x="2622755" y="2739390"/>
            <a:ext cx="2324714" cy="112305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>
            <a:off x="2590800" y="2726318"/>
            <a:ext cx="901080" cy="1136121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 flipH="1">
            <a:off x="2051720" y="2739389"/>
            <a:ext cx="500980" cy="1094477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3" name="Text Box 19"/>
          <p:cNvSpPr txBox="1">
            <a:spLocks noChangeArrowheads="1"/>
          </p:cNvSpPr>
          <p:nvPr/>
        </p:nvSpPr>
        <p:spPr bwMode="auto">
          <a:xfrm>
            <a:off x="1555955" y="3823968"/>
            <a:ext cx="1358375" cy="1892826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9 </a:t>
            </a:r>
            <a:r>
              <a:rPr lang="en-US" sz="4000" b="1" dirty="0" err="1">
                <a:solidFill>
                  <a:srgbClr val="000066"/>
                </a:solidFill>
                <a:latin typeface="Times New Roman" pitchFamily="18" charset="0"/>
              </a:rPr>
              <a:t>tră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m</a:t>
            </a:r>
            <a:endParaRPr lang="en-US" sz="4500" b="1" dirty="0">
              <a:solidFill>
                <a:srgbClr val="000066"/>
              </a:solidFill>
              <a:latin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en-US" b="1" dirty="0"/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3048000" y="3862440"/>
            <a:ext cx="1276670" cy="1815882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4 </a:t>
            </a:r>
            <a:r>
              <a:rPr lang="en-US" sz="4000" b="1" dirty="0" err="1">
                <a:solidFill>
                  <a:srgbClr val="000066"/>
                </a:solidFill>
                <a:latin typeface="Times New Roman" pitchFamily="18" charset="0"/>
              </a:rPr>
              <a:t>chục</a:t>
            </a:r>
            <a:endParaRPr lang="en-US" sz="4000" b="1" dirty="0">
              <a:solidFill>
                <a:srgbClr val="000066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b="1" dirty="0"/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-129736" y="3833867"/>
            <a:ext cx="1533384" cy="1815882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1 </a:t>
            </a:r>
            <a:r>
              <a:rPr lang="en-US" sz="4000" b="1" dirty="0" err="1">
                <a:solidFill>
                  <a:srgbClr val="000066"/>
                </a:solidFill>
                <a:latin typeface="Times New Roman" pitchFamily="18" charset="0"/>
              </a:rPr>
              <a:t>nghìn</a:t>
            </a:r>
            <a:endParaRPr lang="en-US" sz="4000" b="1" dirty="0">
              <a:solidFill>
                <a:srgbClr val="000066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b="1" dirty="0"/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 flipH="1">
            <a:off x="571500" y="2757168"/>
            <a:ext cx="1981200" cy="106680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1"/>
          <p:cNvSpPr>
            <a:spLocks noChangeShapeType="1"/>
          </p:cNvSpPr>
          <p:nvPr/>
        </p:nvSpPr>
        <p:spPr bwMode="auto">
          <a:xfrm flipH="1">
            <a:off x="6387281" y="2718945"/>
            <a:ext cx="914400" cy="106680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16"/>
          <p:cNvSpPr txBox="1">
            <a:spLocks noChangeArrowheads="1"/>
          </p:cNvSpPr>
          <p:nvPr/>
        </p:nvSpPr>
        <p:spPr bwMode="auto">
          <a:xfrm>
            <a:off x="5981700" y="3780829"/>
            <a:ext cx="1533566" cy="2816156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5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phần</a:t>
            </a: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mười</a:t>
            </a:r>
            <a:endParaRPr lang="en-US" sz="4500" b="1" dirty="0">
              <a:solidFill>
                <a:srgbClr val="000066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sz="28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7258665" y="2746326"/>
            <a:ext cx="1143000" cy="106680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Text Box 15"/>
          <p:cNvSpPr txBox="1">
            <a:spLocks noChangeArrowheads="1"/>
          </p:cNvSpPr>
          <p:nvPr/>
        </p:nvSpPr>
        <p:spPr bwMode="auto">
          <a:xfrm>
            <a:off x="7647039" y="3823968"/>
            <a:ext cx="1447800" cy="2816156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4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phần</a:t>
            </a: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trăm</a:t>
            </a:r>
            <a:endParaRPr lang="en-US" sz="4500" b="1" dirty="0">
              <a:solidFill>
                <a:srgbClr val="000066"/>
              </a:solidFill>
              <a:latin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en-US" sz="28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11560" y="44624"/>
            <a:ext cx="6303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c</a:t>
            </a:r>
            <a:r>
              <a:rPr lang="en-US" sz="4800" dirty="0" smtClean="0"/>
              <a:t>)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614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 animBg="1"/>
      <p:bldP spid="26629" grpId="0" animBg="1"/>
      <p:bldP spid="26630" grpId="0" animBg="1"/>
      <p:bldP spid="26632" grpId="0" animBg="1"/>
      <p:bldP spid="26633" grpId="0" animBg="1"/>
      <p:bldP spid="26634" grpId="0" animBg="1"/>
      <p:bldP spid="26637" grpId="0" animBg="1"/>
      <p:bldP spid="26638" grpId="0" animBg="1"/>
      <p:bldP spid="26641" grpId="0" animBg="1"/>
      <p:bldP spid="26642" grpId="0" animBg="1"/>
      <p:bldP spid="26643" grpId="0" animBg="1"/>
      <p:bldP spid="26644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725615" y="-56504"/>
            <a:ext cx="33528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0,032</a:t>
            </a:r>
            <a:r>
              <a:rPr lang="en-US" sz="90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4402015" y="1781105"/>
            <a:ext cx="4569708" cy="861774"/>
          </a:xfrm>
          <a:prstGeom prst="rect">
            <a:avLst/>
          </a:prstGeom>
          <a:noFill/>
          <a:ln w="38100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phần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thập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phân</a:t>
            </a:r>
            <a:endParaRPr lang="en-US" sz="5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7380312" y="3767129"/>
            <a:ext cx="1585784" cy="2169825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2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phần</a:t>
            </a: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nghìn</a:t>
            </a:r>
            <a:endParaRPr lang="en-US" sz="4500" b="1" dirty="0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4586416" y="1196752"/>
            <a:ext cx="1371600" cy="60960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2904767" y="1196752"/>
            <a:ext cx="609600" cy="0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>
            <a:off x="4042804" y="1196752"/>
            <a:ext cx="1465299" cy="0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0" y="1857945"/>
            <a:ext cx="4104456" cy="861774"/>
          </a:xfrm>
          <a:prstGeom prst="rect">
            <a:avLst/>
          </a:prstGeom>
          <a:noFill/>
          <a:ln w="57150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rgbClr val="800000"/>
                </a:solidFill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phần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</a:rPr>
              <a:t>nguyên</a:t>
            </a:r>
            <a:endParaRPr lang="en-US" sz="5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>
            <a:off x="6405341" y="2588058"/>
            <a:ext cx="0" cy="1225061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>
            <a:off x="6405340" y="2604598"/>
            <a:ext cx="1551035" cy="1162532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 flipH="1">
            <a:off x="1736854" y="1196752"/>
            <a:ext cx="1600200" cy="68580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523932" y="3606948"/>
            <a:ext cx="2260908" cy="784830"/>
          </a:xfrm>
          <a:prstGeom prst="rect">
            <a:avLst/>
          </a:prstGeom>
          <a:noFill/>
          <a:ln w="57150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0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đơn</a:t>
            </a: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sz="4500" b="1" dirty="0" err="1" smtClean="0">
                <a:solidFill>
                  <a:srgbClr val="000066"/>
                </a:solidFill>
                <a:latin typeface="Times New Roman" pitchFamily="18" charset="0"/>
              </a:rPr>
              <a:t>vị</a:t>
            </a:r>
            <a:endParaRPr lang="en-US" sz="45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 flipH="1">
            <a:off x="1782891" y="2685894"/>
            <a:ext cx="46037" cy="99060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 flipH="1">
            <a:off x="4721827" y="2565935"/>
            <a:ext cx="1679533" cy="1181663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3" name="Text Box 19"/>
          <p:cNvSpPr txBox="1">
            <a:spLocks noChangeArrowheads="1"/>
          </p:cNvSpPr>
          <p:nvPr/>
        </p:nvSpPr>
        <p:spPr bwMode="auto">
          <a:xfrm>
            <a:off x="3744267" y="3767130"/>
            <a:ext cx="1763836" cy="2169825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0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phần</a:t>
            </a: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mười</a:t>
            </a:r>
            <a:endParaRPr lang="en-US" sz="4500" b="1" dirty="0"/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5677461" y="3767130"/>
            <a:ext cx="1447800" cy="2169825"/>
          </a:xfrm>
          <a:prstGeom prst="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3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phần</a:t>
            </a:r>
            <a:r>
              <a:rPr lang="en-US" sz="45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sz="4500" b="1" dirty="0" err="1">
                <a:solidFill>
                  <a:srgbClr val="000066"/>
                </a:solidFill>
                <a:latin typeface="Times New Roman" pitchFamily="18" charset="0"/>
              </a:rPr>
              <a:t>trăm</a:t>
            </a:r>
            <a:endParaRPr lang="en-US" sz="45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11560" y="44624"/>
            <a:ext cx="6944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d</a:t>
            </a:r>
            <a:r>
              <a:rPr lang="en-US" sz="4800" dirty="0" smtClean="0"/>
              <a:t>)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36495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 animBg="1"/>
      <p:bldP spid="26629" grpId="0" animBg="1"/>
      <p:bldP spid="26630" grpId="0" animBg="1"/>
      <p:bldP spid="26632" grpId="0" animBg="1"/>
      <p:bldP spid="18441" grpId="0" animBg="1"/>
      <p:bldP spid="26634" grpId="0" animBg="1"/>
      <p:bldP spid="26635" grpId="0" animBg="1"/>
      <p:bldP spid="26636" grpId="0" animBg="1"/>
      <p:bldP spid="26637" grpId="0" animBg="1"/>
      <p:bldP spid="26639" grpId="0" animBg="1"/>
      <p:bldP spid="26641" grpId="0" animBg="1"/>
      <p:bldP spid="26642" grpId="0" animBg="1"/>
      <p:bldP spid="26643" grpId="0" animBg="1"/>
      <p:bldP spid="2664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577504" y="-23129"/>
            <a:ext cx="96111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marL="0" indent="0">
              <a:spcBef>
                <a:spcPct val="50000"/>
              </a:spcBef>
            </a:pPr>
            <a:r>
              <a:rPr lang="en-US" altLang="en-US" sz="3600" b="1" u="sng" dirty="0" err="1" smtClean="0">
                <a:solidFill>
                  <a:srgbClr val="0070C0"/>
                </a:solidFill>
                <a:latin typeface="Times New Roman" pitchFamily="18" charset="0"/>
              </a:rPr>
              <a:t>Bài</a:t>
            </a:r>
            <a:r>
              <a:rPr lang="en-US" altLang="en-US" sz="3600" b="1" u="sng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en-US" sz="3600" b="1" u="sng" dirty="0">
                <a:solidFill>
                  <a:srgbClr val="0070C0"/>
                </a:solidFill>
                <a:latin typeface="Times New Roman" pitchFamily="18" charset="0"/>
              </a:rPr>
              <a:t>2: </a:t>
            </a:r>
            <a:r>
              <a:rPr lang="en-US" altLang="en-US" sz="3600" dirty="0" err="1">
                <a:latin typeface="Times New Roman" pitchFamily="18" charset="0"/>
              </a:rPr>
              <a:t>Viết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số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thập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</a:rPr>
              <a:t>phân</a:t>
            </a:r>
            <a:r>
              <a:rPr lang="en-US" altLang="en-US" sz="3600" dirty="0">
                <a:latin typeface="Times New Roman" pitchFamily="18" charset="0"/>
              </a:rPr>
              <a:t> </a:t>
            </a:r>
            <a:r>
              <a:rPr lang="en-US" altLang="en-US" sz="3600" dirty="0" err="1" smtClean="0">
                <a:latin typeface="Times New Roman" pitchFamily="18" charset="0"/>
              </a:rPr>
              <a:t>có</a:t>
            </a:r>
            <a:r>
              <a:rPr lang="en-US" altLang="en-US" sz="3600" dirty="0" smtClean="0">
                <a:latin typeface="Times New Roman" pitchFamily="18" charset="0"/>
              </a:rPr>
              <a:t>:</a:t>
            </a:r>
            <a:endParaRPr lang="en-US" altLang="en-US" sz="3600" dirty="0">
              <a:latin typeface="Times New Roman" pitchFamily="18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94260" y="1107295"/>
            <a:ext cx="5787082" cy="144655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400" dirty="0">
                <a:latin typeface="Times New Roman" pitchFamily="18" charset="0"/>
              </a:rPr>
              <a:t>a) N</a:t>
            </a:r>
            <a:r>
              <a:rPr lang="vi-VN" altLang="en-US" sz="4400" dirty="0">
                <a:latin typeface="Times New Roman" pitchFamily="18" charset="0"/>
              </a:rPr>
              <a:t>ă</a:t>
            </a:r>
            <a:r>
              <a:rPr lang="en-US" altLang="en-US" sz="4400" dirty="0">
                <a:latin typeface="Times New Roman" pitchFamily="18" charset="0"/>
              </a:rPr>
              <a:t>m </a:t>
            </a:r>
            <a:r>
              <a:rPr lang="vi-VN" altLang="en-US" sz="4400" dirty="0">
                <a:latin typeface="Times New Roman" pitchFamily="18" charset="0"/>
              </a:rPr>
              <a:t>đơ</a:t>
            </a:r>
            <a:r>
              <a:rPr lang="en-US" altLang="en-US" sz="4400" dirty="0">
                <a:latin typeface="Times New Roman" pitchFamily="18" charset="0"/>
              </a:rPr>
              <a:t>n </a:t>
            </a:r>
            <a:r>
              <a:rPr lang="en-US" altLang="en-US" sz="4400" dirty="0" err="1">
                <a:latin typeface="Times New Roman" pitchFamily="18" charset="0"/>
              </a:rPr>
              <a:t>vị</a:t>
            </a:r>
            <a:r>
              <a:rPr lang="en-US" altLang="en-US" sz="4400" dirty="0">
                <a:latin typeface="Times New Roman" pitchFamily="18" charset="0"/>
              </a:rPr>
              <a:t>, </a:t>
            </a:r>
            <a:r>
              <a:rPr lang="en-US" altLang="en-US" sz="4400" dirty="0" err="1">
                <a:latin typeface="Times New Roman" pitchFamily="18" charset="0"/>
              </a:rPr>
              <a:t>chín</a:t>
            </a:r>
            <a:r>
              <a:rPr lang="en-US" altLang="en-US" sz="4400" dirty="0">
                <a:latin typeface="Times New Roman" pitchFamily="18" charset="0"/>
              </a:rPr>
              <a:t> </a:t>
            </a:r>
            <a:r>
              <a:rPr lang="en-US" altLang="en-US" sz="4400" dirty="0" err="1">
                <a:latin typeface="Times New Roman" pitchFamily="18" charset="0"/>
              </a:rPr>
              <a:t>phần</a:t>
            </a:r>
            <a:r>
              <a:rPr lang="en-US" altLang="en-US" sz="4400" dirty="0">
                <a:latin typeface="Times New Roman" pitchFamily="18" charset="0"/>
              </a:rPr>
              <a:t> m</a:t>
            </a:r>
            <a:r>
              <a:rPr lang="vi-VN" altLang="en-US" sz="4400" dirty="0">
                <a:latin typeface="Times New Roman" pitchFamily="18" charset="0"/>
              </a:rPr>
              <a:t>ư</a:t>
            </a:r>
            <a:r>
              <a:rPr lang="en-US" altLang="en-US" sz="4400" dirty="0" err="1">
                <a:latin typeface="Times New Roman" pitchFamily="18" charset="0"/>
              </a:rPr>
              <a:t>ời</a:t>
            </a:r>
            <a:r>
              <a:rPr lang="en-US" altLang="en-US" sz="4400" dirty="0">
                <a:latin typeface="Times New Roman" pitchFamily="18" charset="0"/>
              </a:rPr>
              <a:t>.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6872343" y="1412776"/>
            <a:ext cx="1516081" cy="769441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400" dirty="0">
                <a:solidFill>
                  <a:srgbClr val="FF0000"/>
                </a:solidFill>
                <a:latin typeface="Times New Roman" pitchFamily="18" charset="0"/>
              </a:rPr>
              <a:t> 5,9</a:t>
            </a:r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 flipV="1">
            <a:off x="5913924" y="1844824"/>
            <a:ext cx="962332" cy="0"/>
          </a:xfrm>
          <a:prstGeom prst="line">
            <a:avLst/>
          </a:prstGeom>
          <a:noFill/>
          <a:ln w="762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22852" y="3393574"/>
            <a:ext cx="4896544" cy="212365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en-US" sz="4400" dirty="0">
                <a:latin typeface="Times New Roman" pitchFamily="18" charset="0"/>
              </a:rPr>
              <a:t>b</a:t>
            </a:r>
            <a:r>
              <a:rPr lang="en-US" altLang="en-US" sz="4400" dirty="0" smtClean="0">
                <a:latin typeface="Times New Roman" pitchFamily="18" charset="0"/>
              </a:rPr>
              <a:t>) </a:t>
            </a:r>
            <a:r>
              <a:rPr lang="en-US" altLang="en-US" sz="4400" dirty="0" err="1" smtClean="0">
                <a:latin typeface="Times New Roman" pitchFamily="18" charset="0"/>
              </a:rPr>
              <a:t>Hai</a:t>
            </a:r>
            <a:r>
              <a:rPr lang="en-US" altLang="en-US" sz="4400" dirty="0" smtClean="0">
                <a:latin typeface="Times New Roman" pitchFamily="18" charset="0"/>
              </a:rPr>
              <a:t> </a:t>
            </a:r>
            <a:r>
              <a:rPr lang="en-US" altLang="en-US" sz="4400" dirty="0" err="1" smtClean="0">
                <a:latin typeface="Times New Roman" pitchFamily="18" charset="0"/>
              </a:rPr>
              <a:t>mươi</a:t>
            </a:r>
            <a:r>
              <a:rPr lang="en-US" altLang="en-US" sz="4400" dirty="0" smtClean="0">
                <a:latin typeface="Times New Roman" pitchFamily="18" charset="0"/>
              </a:rPr>
              <a:t> </a:t>
            </a:r>
            <a:r>
              <a:rPr lang="en-US" altLang="en-US" sz="4400" dirty="0" err="1" smtClean="0">
                <a:latin typeface="Times New Roman" pitchFamily="18" charset="0"/>
              </a:rPr>
              <a:t>bốn</a:t>
            </a:r>
            <a:r>
              <a:rPr lang="en-US" altLang="en-US" sz="4400" dirty="0" smtClean="0">
                <a:latin typeface="Times New Roman" pitchFamily="18" charset="0"/>
              </a:rPr>
              <a:t> </a:t>
            </a:r>
            <a:r>
              <a:rPr lang="en-US" altLang="en-US" sz="4400" dirty="0" err="1" smtClean="0">
                <a:latin typeface="Times New Roman" pitchFamily="18" charset="0"/>
              </a:rPr>
              <a:t>đơn</a:t>
            </a:r>
            <a:r>
              <a:rPr lang="en-US" altLang="en-US" sz="4400" dirty="0" smtClean="0">
                <a:latin typeface="Times New Roman" pitchFamily="18" charset="0"/>
              </a:rPr>
              <a:t> </a:t>
            </a:r>
            <a:r>
              <a:rPr lang="en-US" altLang="en-US" sz="4400" dirty="0" err="1" smtClean="0">
                <a:latin typeface="Times New Roman" pitchFamily="18" charset="0"/>
              </a:rPr>
              <a:t>vị</a:t>
            </a:r>
            <a:r>
              <a:rPr lang="en-US" altLang="en-US" sz="4400" dirty="0" smtClean="0">
                <a:latin typeface="Times New Roman" pitchFamily="18" charset="0"/>
              </a:rPr>
              <a:t>, </a:t>
            </a:r>
            <a:r>
              <a:rPr lang="en-US" altLang="en-US" sz="4400" dirty="0" err="1" smtClean="0">
                <a:latin typeface="Times New Roman" pitchFamily="18" charset="0"/>
              </a:rPr>
              <a:t>một</a:t>
            </a:r>
            <a:r>
              <a:rPr lang="en-US" altLang="en-US" sz="4400" dirty="0" smtClean="0">
                <a:latin typeface="Times New Roman" pitchFamily="18" charset="0"/>
              </a:rPr>
              <a:t> </a:t>
            </a:r>
            <a:r>
              <a:rPr lang="en-US" altLang="en-US" sz="4400" dirty="0" err="1" smtClean="0">
                <a:latin typeface="Times New Roman" pitchFamily="18" charset="0"/>
              </a:rPr>
              <a:t>phần</a:t>
            </a:r>
            <a:r>
              <a:rPr lang="en-US" altLang="en-US" sz="4400" dirty="0" smtClean="0">
                <a:latin typeface="Times New Roman" pitchFamily="18" charset="0"/>
              </a:rPr>
              <a:t> </a:t>
            </a:r>
            <a:r>
              <a:rPr lang="en-US" altLang="en-US" sz="4400" dirty="0" err="1" smtClean="0">
                <a:latin typeface="Times New Roman" pitchFamily="18" charset="0"/>
              </a:rPr>
              <a:t>mười</a:t>
            </a:r>
            <a:r>
              <a:rPr lang="en-US" altLang="en-US" sz="4400" dirty="0" smtClean="0">
                <a:latin typeface="Times New Roman" pitchFamily="18" charset="0"/>
              </a:rPr>
              <a:t>, </a:t>
            </a:r>
            <a:r>
              <a:rPr lang="en-US" altLang="en-US" sz="4400" dirty="0" err="1" smtClean="0">
                <a:latin typeface="Times New Roman" pitchFamily="18" charset="0"/>
              </a:rPr>
              <a:t>tám</a:t>
            </a:r>
            <a:r>
              <a:rPr lang="en-US" altLang="en-US" sz="4400" dirty="0" smtClean="0">
                <a:latin typeface="Times New Roman" pitchFamily="18" charset="0"/>
              </a:rPr>
              <a:t> </a:t>
            </a:r>
            <a:r>
              <a:rPr lang="en-US" altLang="en-US" sz="4400" dirty="0" err="1" smtClean="0">
                <a:latin typeface="Times New Roman" pitchFamily="18" charset="0"/>
              </a:rPr>
              <a:t>phần</a:t>
            </a:r>
            <a:r>
              <a:rPr lang="en-US" altLang="en-US" sz="4400" dirty="0" smtClean="0">
                <a:latin typeface="Times New Roman" pitchFamily="18" charset="0"/>
              </a:rPr>
              <a:t> </a:t>
            </a:r>
            <a:r>
              <a:rPr lang="en-US" altLang="en-US" sz="4400" dirty="0" err="1" smtClean="0">
                <a:latin typeface="Times New Roman" pitchFamily="18" charset="0"/>
              </a:rPr>
              <a:t>trăm</a:t>
            </a:r>
            <a:endParaRPr lang="en-US" altLang="en-US" sz="4400" dirty="0">
              <a:latin typeface="Times New Roman" pitchFamily="18" charset="0"/>
            </a:endParaRPr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 flipV="1">
            <a:off x="5193844" y="4509120"/>
            <a:ext cx="962332" cy="0"/>
          </a:xfrm>
          <a:prstGeom prst="line">
            <a:avLst/>
          </a:prstGeom>
          <a:noFill/>
          <a:ln w="762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6225744" y="4027711"/>
            <a:ext cx="2018664" cy="769441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4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4400" dirty="0" smtClean="0">
                <a:solidFill>
                  <a:srgbClr val="FF0000"/>
                </a:solidFill>
                <a:latin typeface="Times New Roman" pitchFamily="18" charset="0"/>
              </a:rPr>
              <a:t>24,18</a:t>
            </a:r>
            <a:endParaRPr lang="en-US" altLang="en-US" sz="4400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46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animBg="1"/>
      <p:bldP spid="11278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936789" y="533400"/>
            <a:ext cx="5638800" cy="1261620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sz="5400" b="1" dirty="0" err="1">
                <a:ln w="1905"/>
                <a:solidFill>
                  <a:srgbClr val="1F497D">
                    <a:lumMod val="60000"/>
                    <a:lumOff val="4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Sóc</a:t>
            </a:r>
            <a:r>
              <a:rPr lang="en-US" sz="5400" b="1" dirty="0">
                <a:ln w="1905"/>
                <a:solidFill>
                  <a:srgbClr val="1F497D">
                    <a:lumMod val="60000"/>
                    <a:lumOff val="4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ln w="1905"/>
                <a:solidFill>
                  <a:srgbClr val="1F497D">
                    <a:lumMod val="60000"/>
                    <a:lumOff val="4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nhặt</a:t>
            </a:r>
            <a:r>
              <a:rPr lang="en-US" sz="5400" b="1" dirty="0">
                <a:ln w="1905"/>
                <a:solidFill>
                  <a:srgbClr val="1F497D">
                    <a:lumMod val="60000"/>
                    <a:lumOff val="4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ln w="1905"/>
                <a:solidFill>
                  <a:srgbClr val="1F497D">
                    <a:lumMod val="60000"/>
                    <a:lumOff val="4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sz="5400" b="1" dirty="0">
                <a:ln w="1905"/>
                <a:solidFill>
                  <a:srgbClr val="1F497D">
                    <a:lumMod val="60000"/>
                    <a:lumOff val="4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ln w="1905"/>
                <a:solidFill>
                  <a:srgbClr val="1F497D">
                    <a:lumMod val="60000"/>
                    <a:lumOff val="4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dẻ</a:t>
            </a:r>
            <a:endParaRPr lang="en-US" sz="5400" b="1" dirty="0">
              <a:ln w="1905"/>
              <a:solidFill>
                <a:srgbClr val="1F497D">
                  <a:lumMod val="60000"/>
                  <a:lumOff val="4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74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27584" y="6251"/>
            <a:ext cx="7263471" cy="1262509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8007" y="90680"/>
            <a:ext cx="78397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thập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3,195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5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1730742"/>
            <a:ext cx="5391442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A:Ba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phẩy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trăm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chín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mươi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lăm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6496" y="3632681"/>
            <a:ext cx="4221026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C:Ba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phẩy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trăm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chín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7983" y="3645024"/>
            <a:ext cx="4008513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D:Ba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phẩy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chín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lăm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18019" y="1730742"/>
            <a:ext cx="2831232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B:Ba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phẩy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chín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lăm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Đ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96" b="100000" l="9933" r="89899">
                        <a14:foregroundMark x1="72727" y1="27564" x2="42929" y2="1709"/>
                        <a14:foregroundMark x1="76768" y1="4060" x2="44108" y2="27564"/>
                        <a14:foregroundMark x1="44108" y1="6410" x2="44108" y2="25000"/>
                        <a14:foregroundMark x1="50168" y1="9188" x2="48316" y2="27137"/>
                        <a14:foregroundMark x1="56397" y1="8120" x2="61279" y2="33761"/>
                        <a14:foregroundMark x1="73064" y1="10897" x2="58249" y2="29915"/>
                        <a14:foregroundMark x1="66835" y1="4487" x2="52694" y2="11538"/>
                        <a14:foregroundMark x1="48822" y1="27991" x2="59091" y2="279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57" r="19395"/>
          <a:stretch/>
        </p:blipFill>
        <p:spPr>
          <a:xfrm>
            <a:off x="2225274" y="1175755"/>
            <a:ext cx="4468090" cy="5487820"/>
          </a:xfrm>
          <a:prstGeom prst="rect">
            <a:avLst/>
          </a:prstGeom>
        </p:spPr>
      </p:pic>
      <p:pic>
        <p:nvPicPr>
          <p:cNvPr id="13" name="B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2580718" y="2031306"/>
            <a:ext cx="4800601" cy="4826694"/>
          </a:xfrm>
          <a:prstGeom prst="rect">
            <a:avLst/>
          </a:prstGeom>
        </p:spPr>
      </p:pic>
      <p:pic>
        <p:nvPicPr>
          <p:cNvPr id="16" name="C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2557858" y="2226681"/>
            <a:ext cx="4800601" cy="4826694"/>
          </a:xfrm>
          <a:prstGeom prst="rect">
            <a:avLst/>
          </a:prstGeom>
        </p:spPr>
      </p:pic>
      <p:pic>
        <p:nvPicPr>
          <p:cNvPr id="17" name="D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2546593" y="2212151"/>
            <a:ext cx="4800601" cy="4826694"/>
          </a:xfrm>
          <a:prstGeom prst="rect">
            <a:avLst/>
          </a:prstGeom>
        </p:spPr>
      </p:pic>
      <p:pic>
        <p:nvPicPr>
          <p:cNvPr id="18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72600" y="216767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412514" y="1168687"/>
            <a:ext cx="609600" cy="609600"/>
          </a:xfrm>
          <a:prstGeom prst="rect">
            <a:avLst/>
          </a:prstGeom>
        </p:spPr>
      </p:pic>
      <p:pic>
        <p:nvPicPr>
          <p:cNvPr id="21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408885" y="2283397"/>
            <a:ext cx="609600" cy="609600"/>
          </a:xfrm>
          <a:prstGeom prst="rect">
            <a:avLst/>
          </a:prstGeom>
        </p:spPr>
      </p:pic>
      <p:pic>
        <p:nvPicPr>
          <p:cNvPr id="2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372600" y="35044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21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809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12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812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812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 animBg="1"/>
      <p:bldP spid="3" grpId="0"/>
      <p:bldP spid="7" grpId="0" animBg="1"/>
      <p:bldP spid="8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5496" y="-49212"/>
            <a:ext cx="9000492" cy="2422013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508" y="70105"/>
            <a:ext cx="874846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5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4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4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thập</a:t>
            </a:r>
            <a:r>
              <a:rPr lang="en-US" sz="4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4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: “ </a:t>
            </a:r>
            <a:r>
              <a:rPr lang="en-US" sz="45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Mười</a:t>
            </a:r>
            <a:r>
              <a:rPr lang="en-US" sz="4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tám</a:t>
            </a:r>
            <a:r>
              <a:rPr lang="en-US" sz="4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sz="4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4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5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sáu</a:t>
            </a:r>
            <a:r>
              <a:rPr lang="en-US" sz="4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4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trăm</a:t>
            </a:r>
            <a:r>
              <a:rPr lang="en-US" sz="4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4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4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nghìn</a:t>
            </a:r>
            <a:r>
              <a:rPr lang="en-US" sz="4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”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48064" y="4581128"/>
            <a:ext cx="3440198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D: 18,065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8681" y="4568273"/>
            <a:ext cx="3487255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C: 18,605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552" y="2947591"/>
            <a:ext cx="334837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A: 18,65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32592" y="2947591"/>
            <a:ext cx="3499848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B: 18,6005</a:t>
            </a:r>
          </a:p>
        </p:txBody>
      </p:sp>
      <p:pic>
        <p:nvPicPr>
          <p:cNvPr id="12" name="Đ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96" b="100000" l="9933" r="89899">
                        <a14:foregroundMark x1="72727" y1="27564" x2="42929" y2="1709"/>
                        <a14:foregroundMark x1="76768" y1="4060" x2="44108" y2="27564"/>
                        <a14:foregroundMark x1="44108" y1="6410" x2="44108" y2="25000"/>
                        <a14:foregroundMark x1="50168" y1="9188" x2="48316" y2="27137"/>
                        <a14:foregroundMark x1="56397" y1="8120" x2="61279" y2="33761"/>
                        <a14:foregroundMark x1="73064" y1="10897" x2="58249" y2="29915"/>
                        <a14:foregroundMark x1="66835" y1="4487" x2="52694" y2="11538"/>
                        <a14:foregroundMark x1="48822" y1="27991" x2="59091" y2="279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57" r="19395"/>
          <a:stretch/>
        </p:blipFill>
        <p:spPr>
          <a:xfrm>
            <a:off x="2906289" y="2247514"/>
            <a:ext cx="4468090" cy="5487820"/>
          </a:xfrm>
          <a:prstGeom prst="rect">
            <a:avLst/>
          </a:prstGeom>
        </p:spPr>
      </p:pic>
      <p:pic>
        <p:nvPicPr>
          <p:cNvPr id="13" name="B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2720337" y="2531989"/>
            <a:ext cx="4800601" cy="4826694"/>
          </a:xfrm>
          <a:prstGeom prst="rect">
            <a:avLst/>
          </a:prstGeom>
        </p:spPr>
      </p:pic>
      <p:pic>
        <p:nvPicPr>
          <p:cNvPr id="16" name="C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2573778" y="2372801"/>
            <a:ext cx="4800601" cy="4826694"/>
          </a:xfrm>
          <a:prstGeom prst="rect">
            <a:avLst/>
          </a:prstGeom>
        </p:spPr>
      </p:pic>
      <p:pic>
        <p:nvPicPr>
          <p:cNvPr id="17" name="D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2573778" y="2620605"/>
            <a:ext cx="4800601" cy="4826694"/>
          </a:xfrm>
          <a:prstGeom prst="rect">
            <a:avLst/>
          </a:prstGeom>
        </p:spPr>
      </p:pic>
      <p:pic>
        <p:nvPicPr>
          <p:cNvPr id="18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72600" y="216767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412514" y="1168687"/>
            <a:ext cx="609600" cy="609600"/>
          </a:xfrm>
          <a:prstGeom prst="rect">
            <a:avLst/>
          </a:prstGeom>
        </p:spPr>
      </p:pic>
      <p:pic>
        <p:nvPicPr>
          <p:cNvPr id="21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408885" y="2283397"/>
            <a:ext cx="609600" cy="609600"/>
          </a:xfrm>
          <a:prstGeom prst="rect">
            <a:avLst/>
          </a:prstGeom>
        </p:spPr>
      </p:pic>
      <p:pic>
        <p:nvPicPr>
          <p:cNvPr id="2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372600" y="35044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99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809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12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812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812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 animBg="1"/>
      <p:bldP spid="3" grpId="0"/>
      <p:bldP spid="7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07638" y="-27384"/>
            <a:ext cx="7092754" cy="1656184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6832" y="43486"/>
            <a:ext cx="67603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en-US" sz="4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48,651 </a:t>
            </a:r>
            <a:r>
              <a:rPr lang="en-US" sz="4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48632" y="2132856"/>
            <a:ext cx="2795776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9632" y="4582257"/>
            <a:ext cx="2829020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61463" y="4535249"/>
            <a:ext cx="2489057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7584" y="2138743"/>
            <a:ext cx="3888432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Đ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96" b="100000" l="9933" r="89899">
                        <a14:foregroundMark x1="72727" y1="27564" x2="42929" y2="1709"/>
                        <a14:foregroundMark x1="76768" y1="4060" x2="44108" y2="27564"/>
                        <a14:foregroundMark x1="44108" y1="6410" x2="44108" y2="25000"/>
                        <a14:foregroundMark x1="50168" y1="9188" x2="48316" y2="27137"/>
                        <a14:foregroundMark x1="56397" y1="8120" x2="61279" y2="33761"/>
                        <a14:foregroundMark x1="73064" y1="10897" x2="58249" y2="29915"/>
                        <a14:foregroundMark x1="66835" y1="4487" x2="52694" y2="11538"/>
                        <a14:foregroundMark x1="48822" y1="27991" x2="59091" y2="279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57" r="19395"/>
          <a:stretch/>
        </p:blipFill>
        <p:spPr>
          <a:xfrm>
            <a:off x="3970204" y="1845592"/>
            <a:ext cx="4468090" cy="5487820"/>
          </a:xfrm>
          <a:prstGeom prst="rect">
            <a:avLst/>
          </a:prstGeom>
        </p:spPr>
      </p:pic>
      <p:pic>
        <p:nvPicPr>
          <p:cNvPr id="13" name="B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1547664" y="2892997"/>
            <a:ext cx="4800601" cy="4826694"/>
          </a:xfrm>
          <a:prstGeom prst="rect">
            <a:avLst/>
          </a:prstGeom>
        </p:spPr>
      </p:pic>
      <p:pic>
        <p:nvPicPr>
          <p:cNvPr id="16" name="C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1403648" y="2031306"/>
            <a:ext cx="4800601" cy="4826694"/>
          </a:xfrm>
          <a:prstGeom prst="rect">
            <a:avLst/>
          </a:prstGeom>
        </p:spPr>
      </p:pic>
      <p:pic>
        <p:nvPicPr>
          <p:cNvPr id="17" name="D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69381" y1="39844" x2="63518" y2="37240"/>
                        <a14:foregroundMark x1="44300" y1="15365" x2="65147" y2="28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94" t="11179" r="13523" b="18755"/>
          <a:stretch/>
        </p:blipFill>
        <p:spPr>
          <a:xfrm>
            <a:off x="875297" y="2934865"/>
            <a:ext cx="4800601" cy="4826694"/>
          </a:xfrm>
          <a:prstGeom prst="rect">
            <a:avLst/>
          </a:prstGeom>
        </p:spPr>
      </p:pic>
      <p:pic>
        <p:nvPicPr>
          <p:cNvPr id="18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372600" y="216767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412514" y="1168687"/>
            <a:ext cx="609600" cy="609600"/>
          </a:xfrm>
          <a:prstGeom prst="rect">
            <a:avLst/>
          </a:prstGeom>
        </p:spPr>
      </p:pic>
      <p:pic>
        <p:nvPicPr>
          <p:cNvPr id="21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408885" y="2283397"/>
            <a:ext cx="609600" cy="609600"/>
          </a:xfrm>
          <a:prstGeom prst="rect">
            <a:avLst/>
          </a:prstGeom>
        </p:spPr>
      </p:pic>
      <p:pic>
        <p:nvPicPr>
          <p:cNvPr id="2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372600" y="3504490"/>
            <a:ext cx="609600" cy="60960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6116031"/>
              </p:ext>
            </p:extLst>
          </p:nvPr>
        </p:nvGraphicFramePr>
        <p:xfrm>
          <a:off x="5630641" y="2132856"/>
          <a:ext cx="2457640" cy="2062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" name="Equation" r:id="rId14" imgW="469800" imgH="393480" progId="Equation.3">
                  <p:embed/>
                </p:oleObj>
              </mc:Choice>
              <mc:Fallback>
                <p:oleObj name="Equation" r:id="rId14" imgW="469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0641" y="2132856"/>
                        <a:ext cx="2457640" cy="20621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0693352"/>
              </p:ext>
            </p:extLst>
          </p:nvPr>
        </p:nvGraphicFramePr>
        <p:xfrm>
          <a:off x="5730645" y="4654395"/>
          <a:ext cx="2369747" cy="18709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3" name="Equation" r:id="rId16" imgW="406080" imgH="393480" progId="Equation.3">
                  <p:embed/>
                </p:oleObj>
              </mc:Choice>
              <mc:Fallback>
                <p:oleObj name="Equation" r:id="rId16" imgW="4060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645" y="4654395"/>
                        <a:ext cx="2369747" cy="18709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075076"/>
              </p:ext>
            </p:extLst>
          </p:nvPr>
        </p:nvGraphicFramePr>
        <p:xfrm>
          <a:off x="1187624" y="4591769"/>
          <a:ext cx="2895384" cy="193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4" name="Equation" r:id="rId18" imgW="545760" imgH="393480" progId="Equation.3">
                  <p:embed/>
                </p:oleObj>
              </mc:Choice>
              <mc:Fallback>
                <p:oleObj name="Equation" r:id="rId18" imgW="545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4591769"/>
                        <a:ext cx="2895384" cy="193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158891"/>
              </p:ext>
            </p:extLst>
          </p:nvPr>
        </p:nvGraphicFramePr>
        <p:xfrm>
          <a:off x="1207808" y="1965281"/>
          <a:ext cx="3637302" cy="2235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5" name="Equation" r:id="rId20" imgW="634680" imgH="393480" progId="Equation.3">
                  <p:embed/>
                </p:oleObj>
              </mc:Choice>
              <mc:Fallback>
                <p:oleObj name="Equation" r:id="rId20" imgW="634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7808" y="1965281"/>
                        <a:ext cx="3637302" cy="22355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717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809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812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812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812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 animBg="1"/>
      <p:bldP spid="3" grpId="0"/>
      <p:bldP spid="7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1189435" y="2852738"/>
            <a:ext cx="681156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dirty="0">
              <a:solidFill>
                <a:srgbClr val="FF0000"/>
              </a:solidFill>
            </a:endParaRPr>
          </a:p>
          <a:p>
            <a:pPr eaLnBrk="1" hangingPunct="1">
              <a:buFontTx/>
              <a:buChar char="-"/>
            </a:pP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</a:rPr>
              <a:t>Chuẩn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</a:rPr>
              <a:t>bị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</a:rPr>
              <a:t>bài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</a:rPr>
              <a:t>sau</a:t>
            </a:r>
            <a:r>
              <a:rPr lang="en-US" altLang="en-US" b="1" dirty="0">
                <a:solidFill>
                  <a:srgbClr val="FF0000"/>
                </a:solidFill>
              </a:rPr>
              <a:t>:</a:t>
            </a:r>
          </a:p>
          <a:p>
            <a:pPr eaLnBrk="1" hangingPunct="1"/>
            <a:r>
              <a:rPr lang="en-US" altLang="en-US" b="1" dirty="0">
                <a:solidFill>
                  <a:srgbClr val="FF0000"/>
                </a:solidFill>
              </a:rPr>
              <a:t>                         </a:t>
            </a:r>
            <a:r>
              <a:rPr lang="en-US" altLang="en-US" b="1" dirty="0" err="1" smtClean="0">
                <a:solidFill>
                  <a:srgbClr val="250DD5"/>
                </a:solidFill>
              </a:rPr>
              <a:t>Luyện</a:t>
            </a:r>
            <a:r>
              <a:rPr lang="en-US" altLang="en-US" b="1" dirty="0" smtClean="0">
                <a:solidFill>
                  <a:srgbClr val="250DD5"/>
                </a:solidFill>
              </a:rPr>
              <a:t> </a:t>
            </a:r>
            <a:r>
              <a:rPr lang="en-US" altLang="en-US" b="1" dirty="0" err="1" smtClean="0">
                <a:solidFill>
                  <a:srgbClr val="250DD5"/>
                </a:solidFill>
              </a:rPr>
              <a:t>tập</a:t>
            </a:r>
            <a:endParaRPr lang="en-US" altLang="en-US" b="1" dirty="0">
              <a:solidFill>
                <a:srgbClr val="250DD5"/>
              </a:solidFill>
            </a:endParaRPr>
          </a:p>
        </p:txBody>
      </p:sp>
      <p:sp>
        <p:nvSpPr>
          <p:cNvPr id="14339" name="WordArt 5"/>
          <p:cNvSpPr>
            <a:spLocks noChangeArrowheads="1" noChangeShapeType="1" noTextEdit="1"/>
          </p:cNvSpPr>
          <p:nvPr/>
        </p:nvSpPr>
        <p:spPr bwMode="auto">
          <a:xfrm>
            <a:off x="2743200" y="1943100"/>
            <a:ext cx="2800350" cy="514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7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Times New Roman" panose="02020603050405020304" pitchFamily="18" charset="0"/>
              </a:rPr>
              <a:t>Dặn dò:</a:t>
            </a:r>
          </a:p>
        </p:txBody>
      </p:sp>
    </p:spTree>
    <p:extLst>
      <p:ext uri="{BB962C8B-B14F-4D97-AF65-F5344CB8AC3E}">
        <p14:creationId xmlns:p14="http://schemas.microsoft.com/office/powerpoint/2010/main" val="131212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1371600" y="4000500"/>
          <a:ext cx="1409700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Clip" r:id="rId3" imgW="11049000" imgH="13906500" progId="MS_ClipArt_Gallery.2">
                  <p:embed/>
                </p:oleObj>
              </mc:Choice>
              <mc:Fallback>
                <p:oleObj name="Clip" r:id="rId3" imgW="11049000" imgH="13906500" progId="MS_ClipArt_Gallery.2">
                  <p:embed/>
                  <p:pic>
                    <p:nvPicPr>
                      <p:cNvPr id="4710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000500"/>
                        <a:ext cx="1409700" cy="200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7109" name="Picture 5" descr="Rose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2664">
            <a:off x="6524625" y="4229100"/>
            <a:ext cx="147637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6" descr="3d butterfly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5869">
            <a:off x="7277100" y="3486150"/>
            <a:ext cx="723900" cy="100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TOP 30+] Hình ảnh nền đẹp về &amp;quot;Thank You&amp;quot; Không nên bỏ qu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3691"/>
            <a:ext cx="9144000" cy="5047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6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1696</TotalTime>
  <Words>840</Words>
  <Application>Microsoft Office PowerPoint</Application>
  <PresentationFormat>On-screen Show (4:3)</PresentationFormat>
  <Paragraphs>163</Paragraphs>
  <Slides>23</Slides>
  <Notes>2</Notes>
  <HiddenSlides>0</HiddenSlides>
  <MMClips>17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8" baseType="lpstr">
      <vt:lpstr>宋体</vt:lpstr>
      <vt:lpstr>Aaril</vt:lpstr>
      <vt:lpstr>Arial</vt:lpstr>
      <vt:lpstr>Calibri</vt:lpstr>
      <vt:lpstr>Cambria Math</vt:lpstr>
      <vt:lpstr>Times New Roman</vt:lpstr>
      <vt:lpstr>Office Theme</vt:lpstr>
      <vt:lpstr>1_Office Theme</vt:lpstr>
      <vt:lpstr>2_Office Theme</vt:lpstr>
      <vt:lpstr>3_Office Theme</vt:lpstr>
      <vt:lpstr>4_Office Theme</vt:lpstr>
      <vt:lpstr>6_Office Theme</vt:lpstr>
      <vt:lpstr>7_Office Theme</vt:lpstr>
      <vt:lpstr>Equation</vt:lpstr>
      <vt:lpstr>Clip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Windows User</cp:lastModifiedBy>
  <cp:revision>53</cp:revision>
  <dcterms:created xsi:type="dcterms:W3CDTF">2021-11-10T12:55:24Z</dcterms:created>
  <dcterms:modified xsi:type="dcterms:W3CDTF">2022-10-19T16:00:03Z</dcterms:modified>
</cp:coreProperties>
</file>