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391" r:id="rId3"/>
    <p:sldId id="364" r:id="rId4"/>
    <p:sldId id="365" r:id="rId5"/>
    <p:sldId id="366" r:id="rId6"/>
    <p:sldId id="368" r:id="rId7"/>
    <p:sldId id="367" r:id="rId8"/>
    <p:sldId id="369" r:id="rId9"/>
    <p:sldId id="370" r:id="rId10"/>
    <p:sldId id="371" r:id="rId11"/>
    <p:sldId id="372" r:id="rId12"/>
    <p:sldId id="373" r:id="rId13"/>
    <p:sldId id="374" r:id="rId14"/>
    <p:sldId id="266" r:id="rId15"/>
    <p:sldId id="338" r:id="rId16"/>
    <p:sldId id="340" r:id="rId17"/>
    <p:sldId id="263" r:id="rId18"/>
    <p:sldId id="269" r:id="rId19"/>
    <p:sldId id="390" r:id="rId20"/>
    <p:sldId id="388" r:id="rId21"/>
    <p:sldId id="379" r:id="rId22"/>
    <p:sldId id="380" r:id="rId23"/>
    <p:sldId id="389" r:id="rId24"/>
    <p:sldId id="381" r:id="rId25"/>
    <p:sldId id="383" r:id="rId26"/>
  </p:sldIdLst>
  <p:sldSz cx="9144000" cy="5715000" type="screen16x10"/>
  <p:notesSz cx="6858000" cy="9144000"/>
  <p:defaultTextStyle>
    <a:defPPr>
      <a:defRPr lang="en-US"/>
    </a:defPPr>
    <a:lvl1pPr marL="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CC3300"/>
    <a:srgbClr val="000000"/>
    <a:srgbClr val="F9F9F9"/>
    <a:srgbClr val="1E3660"/>
    <a:srgbClr val="6D6D6D"/>
    <a:srgbClr val="C7C7C7"/>
    <a:srgbClr val="F3A691"/>
    <a:srgbClr val="3864B2"/>
    <a:srgbClr val="1D34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033" autoAdjust="0"/>
  </p:normalViewPr>
  <p:slideViewPr>
    <p:cSldViewPr snapToGrid="0">
      <p:cViewPr>
        <p:scale>
          <a:sx n="75" d="100"/>
          <a:sy n="75" d="100"/>
        </p:scale>
        <p:origin x="-1260" y="-25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15C6F-CF49-40A8-B68C-7CA509F35666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07133-FF9A-414D-B6E1-42F4D803F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65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Times New Roman" pitchFamily="18" charset="0"/>
              </a:rPr>
              <a:t>+ </a:t>
            </a:r>
            <a:r>
              <a:rPr lang="en-US" altLang="en-US" dirty="0" err="1" smtClean="0">
                <a:cs typeface="Times New Roman" pitchFamily="18" charset="0"/>
              </a:rPr>
              <a:t>Mỗi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tên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riêng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đã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cho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gồm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mấy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tiếng</a:t>
            </a:r>
            <a:r>
              <a:rPr lang="en-US" altLang="en-US" dirty="0" smtClean="0">
                <a:cs typeface="Times New Roman" pitchFamily="18" charset="0"/>
              </a:rPr>
              <a:t>?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Times New Roman" pitchFamily="18" charset="0"/>
              </a:rPr>
              <a:t>+ </a:t>
            </a:r>
            <a:r>
              <a:rPr lang="en-US" altLang="en-US" dirty="0" err="1" smtClean="0">
                <a:cs typeface="Times New Roman" pitchFamily="18" charset="0"/>
              </a:rPr>
              <a:t>Mỗi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tiếng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cần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được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viết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như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thế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nào</a:t>
            </a:r>
            <a:r>
              <a:rPr lang="en-US" altLang="en-US" dirty="0" smtClean="0">
                <a:cs typeface="Times New Roman" pitchFamily="18" charset="0"/>
              </a:rPr>
              <a:t>?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Times New Roman" pitchFamily="18" charset="0"/>
              </a:rPr>
              <a:t>+ </a:t>
            </a:r>
            <a:r>
              <a:rPr lang="en-US" altLang="en-US" dirty="0" err="1" smtClean="0">
                <a:cs typeface="Times New Roman" pitchFamily="18" charset="0"/>
              </a:rPr>
              <a:t>Em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có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nhận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xét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gì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về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cách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viết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tên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người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và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tên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địa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lí</a:t>
            </a:r>
            <a:r>
              <a:rPr lang="en-US" altLang="en-US" dirty="0" smtClean="0">
                <a:cs typeface="Times New Roman" pitchFamily="18" charset="0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07133-FF9A-414D-B6E1-42F4D803F5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Times New Roman" pitchFamily="18" charset="0"/>
              </a:rPr>
              <a:t>+ </a:t>
            </a:r>
            <a:r>
              <a:rPr lang="en-US" altLang="en-US" dirty="0" err="1" smtClean="0">
                <a:cs typeface="Times New Roman" pitchFamily="18" charset="0"/>
              </a:rPr>
              <a:t>Mỗi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tên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riêng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đã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cho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gồm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mấy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tiếng</a:t>
            </a:r>
            <a:r>
              <a:rPr lang="en-US" altLang="en-US" dirty="0" smtClean="0">
                <a:cs typeface="Times New Roman" pitchFamily="18" charset="0"/>
              </a:rPr>
              <a:t>?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Times New Roman" pitchFamily="18" charset="0"/>
              </a:rPr>
              <a:t>+ </a:t>
            </a:r>
            <a:r>
              <a:rPr lang="en-US" altLang="en-US" dirty="0" err="1" smtClean="0">
                <a:cs typeface="Times New Roman" pitchFamily="18" charset="0"/>
              </a:rPr>
              <a:t>Mỗi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tiếng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cần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được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viết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như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thế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nào</a:t>
            </a:r>
            <a:r>
              <a:rPr lang="en-US" altLang="en-US" dirty="0" smtClean="0">
                <a:cs typeface="Times New Roman" pitchFamily="18" charset="0"/>
              </a:rPr>
              <a:t>?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Times New Roman" pitchFamily="18" charset="0"/>
              </a:rPr>
              <a:t>+ </a:t>
            </a:r>
            <a:r>
              <a:rPr lang="en-US" altLang="en-US" dirty="0" err="1" smtClean="0">
                <a:cs typeface="Times New Roman" pitchFamily="18" charset="0"/>
              </a:rPr>
              <a:t>Em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có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nhận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xét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gì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về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cách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viết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tên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người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và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tên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địa</a:t>
            </a:r>
            <a:r>
              <a:rPr lang="en-US" altLang="en-US" dirty="0" smtClean="0">
                <a:cs typeface="Times New Roman" pitchFamily="18" charset="0"/>
              </a:rPr>
              <a:t> </a:t>
            </a:r>
            <a:r>
              <a:rPr lang="en-US" altLang="en-US" dirty="0" err="1" smtClean="0">
                <a:cs typeface="Times New Roman" pitchFamily="18" charset="0"/>
              </a:rPr>
              <a:t>lí</a:t>
            </a:r>
            <a:r>
              <a:rPr lang="en-US" altLang="en-US" dirty="0" smtClean="0">
                <a:cs typeface="Times New Roman" pitchFamily="18" charset="0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07133-FF9A-414D-B6E1-42F4D803F5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01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807133-FF9A-414D-B6E1-42F4D803F5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04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Dựa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TT </a:t>
            </a:r>
            <a:r>
              <a:rPr lang="en-US" dirty="0" err="1"/>
              <a:t>số</a:t>
            </a:r>
            <a:r>
              <a:rPr lang="en-US" dirty="0"/>
              <a:t> 01/2011/TT-BNV </a:t>
            </a:r>
            <a:r>
              <a:rPr lang="en-US" dirty="0" err="1"/>
              <a:t>hướng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thức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kỹ</a:t>
            </a:r>
            <a:r>
              <a:rPr lang="en-US" dirty="0"/>
              <a:t> </a:t>
            </a:r>
            <a:r>
              <a:rPr lang="en-US" dirty="0" err="1"/>
              <a:t>thuật</a:t>
            </a:r>
            <a:r>
              <a:rPr lang="en-US" dirty="0"/>
              <a:t>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bày</a:t>
            </a:r>
            <a:r>
              <a:rPr lang="en-US" dirty="0"/>
              <a:t> </a:t>
            </a:r>
            <a:r>
              <a:rPr lang="en-US" dirty="0" err="1"/>
              <a:t>văn</a:t>
            </a:r>
            <a:r>
              <a:rPr lang="en-US" dirty="0"/>
              <a:t> </a:t>
            </a:r>
            <a:r>
              <a:rPr lang="en-US" dirty="0" err="1"/>
              <a:t>bản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</a:t>
            </a:r>
            <a:r>
              <a:rPr lang="en-US" dirty="0" err="1"/>
              <a:t>chính</a:t>
            </a:r>
            <a:r>
              <a:rPr lang="en-US" dirty="0"/>
              <a:t>, </a:t>
            </a:r>
            <a:r>
              <a:rPr lang="en-US" dirty="0" err="1"/>
              <a:t>được</a:t>
            </a:r>
            <a:r>
              <a:rPr lang="en-US" dirty="0"/>
              <a:t> ban </a:t>
            </a:r>
            <a:r>
              <a:rPr lang="en-US" dirty="0" err="1"/>
              <a:t>hành</a:t>
            </a:r>
            <a:r>
              <a:rPr lang="en-US" dirty="0"/>
              <a:t> </a:t>
            </a:r>
            <a:r>
              <a:rPr lang="en-US" dirty="0" err="1"/>
              <a:t>ngày</a:t>
            </a:r>
            <a:r>
              <a:rPr lang="en-US" dirty="0"/>
              <a:t> 19-01-2011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807133-FF9A-414D-B6E1-42F4D803F5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43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807133-FF9A-414D-B6E1-42F4D803F5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108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07133-FF9A-414D-B6E1-42F4D803F5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66C3A2-5831-48DA-B630-C84F1FCB7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8EA31F1-18A3-4DCF-96D0-613966A17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900"/>
            </a:lvl1pPr>
            <a:lvl2pPr marL="356616" indent="0" algn="ctr">
              <a:buNone/>
              <a:defRPr sz="1600"/>
            </a:lvl2pPr>
            <a:lvl3pPr marL="713232" indent="0" algn="ctr">
              <a:buNone/>
              <a:defRPr sz="1400"/>
            </a:lvl3pPr>
            <a:lvl4pPr marL="1069848" indent="0" algn="ctr">
              <a:buNone/>
              <a:defRPr sz="1200"/>
            </a:lvl4pPr>
            <a:lvl5pPr marL="1426464" indent="0" algn="ctr">
              <a:buNone/>
              <a:defRPr sz="1200"/>
            </a:lvl5pPr>
            <a:lvl6pPr marL="1783080" indent="0" algn="ctr">
              <a:buNone/>
              <a:defRPr sz="1200"/>
            </a:lvl6pPr>
            <a:lvl7pPr marL="2139696" indent="0" algn="ctr">
              <a:buNone/>
              <a:defRPr sz="1200"/>
            </a:lvl7pPr>
            <a:lvl8pPr marL="2496312" indent="0" algn="ctr">
              <a:buNone/>
              <a:defRPr sz="1200"/>
            </a:lvl8pPr>
            <a:lvl9pPr marL="2852928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37ACF1-4A4E-4C77-806B-D263E1F67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843BBC-CE47-40C7-98DC-48A505F0D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29F2BE-ACEC-4B63-AE21-7B1C8D92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B21242-E248-4273-8402-37DE7959B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1A5B0E-BE27-4D6D-AAEA-6091F1A8E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4F5070-5FAE-40CF-9D22-47821B1DD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E60F639-87F6-489B-B958-9B345BC69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F2C5BE-68AA-4FAE-A088-D630556CB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7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90734C-C175-446D-A5CE-DCE41235A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3212DB6-DD11-47BE-95AD-A56790289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356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132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698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426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830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13969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9631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8529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4978A0C-6CE1-4890-8408-CC74ED40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8FDB6A0-CBD3-42F4-9A58-5A1D5339C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C698AD-F1A8-4B3C-8C82-3E67ED238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4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3508F0-F7FB-42F3-BF45-2B02A694A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93DD9C-D4B1-428A-A5D3-206964788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9CAD58-B26D-4B2F-81F6-DB4FA1500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719A4A3-F2FD-4E46-9522-37F8F5087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2D0006F-2488-4160-8AA8-DF848F5B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E186478-7A04-4216-B89A-000F4ED40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95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AE873C-DF7F-4F66-80B9-CAE165FD1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441607A-1EF9-4548-B003-6EF42424B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16" indent="0">
              <a:buNone/>
              <a:defRPr sz="1600" b="1"/>
            </a:lvl2pPr>
            <a:lvl3pPr marL="713232" indent="0">
              <a:buNone/>
              <a:defRPr sz="1400" b="1"/>
            </a:lvl3pPr>
            <a:lvl4pPr marL="1069848" indent="0">
              <a:buNone/>
              <a:defRPr sz="1200" b="1"/>
            </a:lvl4pPr>
            <a:lvl5pPr marL="1426464" indent="0">
              <a:buNone/>
              <a:defRPr sz="1200" b="1"/>
            </a:lvl5pPr>
            <a:lvl6pPr marL="1783080" indent="0">
              <a:buNone/>
              <a:defRPr sz="1200" b="1"/>
            </a:lvl6pPr>
            <a:lvl7pPr marL="2139696" indent="0">
              <a:buNone/>
              <a:defRPr sz="1200" b="1"/>
            </a:lvl7pPr>
            <a:lvl8pPr marL="2496312" indent="0">
              <a:buNone/>
              <a:defRPr sz="1200" b="1"/>
            </a:lvl8pPr>
            <a:lvl9pPr marL="285292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F1407C3-44CB-44C8-8837-7D7E1764A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568E63E-4BA2-46CC-85DE-8C313BC2F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16" indent="0">
              <a:buNone/>
              <a:defRPr sz="1600" b="1"/>
            </a:lvl2pPr>
            <a:lvl3pPr marL="713232" indent="0">
              <a:buNone/>
              <a:defRPr sz="1400" b="1"/>
            </a:lvl3pPr>
            <a:lvl4pPr marL="1069848" indent="0">
              <a:buNone/>
              <a:defRPr sz="1200" b="1"/>
            </a:lvl4pPr>
            <a:lvl5pPr marL="1426464" indent="0">
              <a:buNone/>
              <a:defRPr sz="1200" b="1"/>
            </a:lvl5pPr>
            <a:lvl6pPr marL="1783080" indent="0">
              <a:buNone/>
              <a:defRPr sz="1200" b="1"/>
            </a:lvl6pPr>
            <a:lvl7pPr marL="2139696" indent="0">
              <a:buNone/>
              <a:defRPr sz="1200" b="1"/>
            </a:lvl7pPr>
            <a:lvl8pPr marL="2496312" indent="0">
              <a:buNone/>
              <a:defRPr sz="1200" b="1"/>
            </a:lvl8pPr>
            <a:lvl9pPr marL="285292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97A4995-1F0E-4756-A407-CF2C64B423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17C0605-12AF-4EFD-93A3-59630404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3EDF251-3B34-4BDB-8D8C-8C2A0DC97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34E1E0F-A205-4561-8A90-B545A47E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098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FE28D4-7F14-4A86-B597-A00746EFA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2571573-C7F0-43D4-8E98-84EBE6508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5EEB7BA-A5FF-4B0A-B747-8C8DCAFD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D3B1A3-778B-4B4D-9207-75B066798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82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F6EDB4C-B616-4634-9A40-10D90F2C6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80F642C-3EE7-4344-A03C-6A9AA5951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45A87F1-4B0F-45D7-B648-56DB117F3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04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D346D2-FE15-45F9-858D-BD5B70C7E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145C52-E9B4-49C7-988D-30D904CA2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36EA4C1-13F4-4455-AD4D-A66759F267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56616" indent="0">
              <a:buNone/>
              <a:defRPr sz="1100"/>
            </a:lvl2pPr>
            <a:lvl3pPr marL="713232" indent="0">
              <a:buNone/>
              <a:defRPr sz="900"/>
            </a:lvl3pPr>
            <a:lvl4pPr marL="1069848" indent="0">
              <a:buNone/>
              <a:defRPr sz="800"/>
            </a:lvl4pPr>
            <a:lvl5pPr marL="1426464" indent="0">
              <a:buNone/>
              <a:defRPr sz="800"/>
            </a:lvl5pPr>
            <a:lvl6pPr marL="1783080" indent="0">
              <a:buNone/>
              <a:defRPr sz="800"/>
            </a:lvl6pPr>
            <a:lvl7pPr marL="2139696" indent="0">
              <a:buNone/>
              <a:defRPr sz="800"/>
            </a:lvl7pPr>
            <a:lvl8pPr marL="2496312" indent="0">
              <a:buNone/>
              <a:defRPr sz="800"/>
            </a:lvl8pPr>
            <a:lvl9pPr marL="2852928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F1595B-91BD-4574-9892-2545184E3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76733D-07E5-4899-BA37-70BF5FB29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0276634-6D20-4857-94FB-1AB46A329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5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6C7A67-6125-4C87-836E-CB9502A0E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5221ADF-3B0F-4F3C-9DDC-5BCC96D4F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500"/>
            </a:lvl1pPr>
            <a:lvl2pPr marL="356616" indent="0">
              <a:buNone/>
              <a:defRPr sz="2200"/>
            </a:lvl2pPr>
            <a:lvl3pPr marL="713232" indent="0">
              <a:buNone/>
              <a:defRPr sz="1900"/>
            </a:lvl3pPr>
            <a:lvl4pPr marL="1069848" indent="0">
              <a:buNone/>
              <a:defRPr sz="1600"/>
            </a:lvl4pPr>
            <a:lvl5pPr marL="1426464" indent="0">
              <a:buNone/>
              <a:defRPr sz="1600"/>
            </a:lvl5pPr>
            <a:lvl6pPr marL="1783080" indent="0">
              <a:buNone/>
              <a:defRPr sz="1600"/>
            </a:lvl6pPr>
            <a:lvl7pPr marL="2139696" indent="0">
              <a:buNone/>
              <a:defRPr sz="1600"/>
            </a:lvl7pPr>
            <a:lvl8pPr marL="2496312" indent="0">
              <a:buNone/>
              <a:defRPr sz="1600"/>
            </a:lvl8pPr>
            <a:lvl9pPr marL="2852928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5B5D79A-5B65-4FC0-ABDD-F46316573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56616" indent="0">
              <a:buNone/>
              <a:defRPr sz="1100"/>
            </a:lvl2pPr>
            <a:lvl3pPr marL="713232" indent="0">
              <a:buNone/>
              <a:defRPr sz="900"/>
            </a:lvl3pPr>
            <a:lvl4pPr marL="1069848" indent="0">
              <a:buNone/>
              <a:defRPr sz="800"/>
            </a:lvl4pPr>
            <a:lvl5pPr marL="1426464" indent="0">
              <a:buNone/>
              <a:defRPr sz="800"/>
            </a:lvl5pPr>
            <a:lvl6pPr marL="1783080" indent="0">
              <a:buNone/>
              <a:defRPr sz="800"/>
            </a:lvl6pPr>
            <a:lvl7pPr marL="2139696" indent="0">
              <a:buNone/>
              <a:defRPr sz="800"/>
            </a:lvl7pPr>
            <a:lvl8pPr marL="2496312" indent="0">
              <a:buNone/>
              <a:defRPr sz="800"/>
            </a:lvl8pPr>
            <a:lvl9pPr marL="2852928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2110621-DFB7-4ECB-B883-D9DABDD81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E299A03-170D-47FA-8794-3B675101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E296518-88F7-45B1-86B9-441676648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550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99DBDA-4CEF-4280-AFB6-E791FB3E7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06EB5D0-CAA0-4759-A440-8FDC3417C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6A1546-C86B-45FB-A906-3A335424D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5CEE95-8C14-4038-B1A7-0153C42A4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703F09-2B23-440A-A9A2-609A5DC2C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2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59D2447-12B5-40EC-A4BE-92111AB2FC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3034D15-13C3-4E1D-8E3C-BBF378A54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31D291-7A8B-43F1-9776-1500397CC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31FCA5-1F30-452B-A4ED-AF7B53DFC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66F31A-F2CA-46F2-BAD8-87300CA28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20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3"/>
          </a:xfrm>
        </p:spPr>
        <p:txBody>
          <a:bodyPr/>
          <a:lstStyle>
            <a:lvl1pPr marL="0" indent="0" algn="ctr">
              <a:buNone/>
              <a:defRPr sz="1900"/>
            </a:lvl1pPr>
            <a:lvl2pPr marL="356607" indent="0" algn="ctr">
              <a:buNone/>
              <a:defRPr sz="1600"/>
            </a:lvl2pPr>
            <a:lvl3pPr marL="713214" indent="0" algn="ctr">
              <a:buNone/>
              <a:defRPr sz="1400"/>
            </a:lvl3pPr>
            <a:lvl4pPr marL="1069821" indent="0" algn="ctr">
              <a:buNone/>
              <a:defRPr sz="1200"/>
            </a:lvl4pPr>
            <a:lvl5pPr marL="1426428" indent="0" algn="ctr">
              <a:buNone/>
              <a:defRPr sz="1200"/>
            </a:lvl5pPr>
            <a:lvl6pPr marL="1783036" indent="0" algn="ctr">
              <a:buNone/>
              <a:defRPr sz="1200"/>
            </a:lvl6pPr>
            <a:lvl7pPr marL="2139642" indent="0" algn="ctr">
              <a:buNone/>
              <a:defRPr sz="1200"/>
            </a:lvl7pPr>
            <a:lvl8pPr marL="2496250" indent="0" algn="ctr">
              <a:buNone/>
              <a:defRPr sz="1200"/>
            </a:lvl8pPr>
            <a:lvl9pPr marL="2852857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960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500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424784"/>
            <a:ext cx="7886700" cy="2377281"/>
          </a:xfrm>
        </p:spPr>
        <p:txBody>
          <a:bodyPr anchor="b"/>
          <a:lstStyle>
            <a:lvl1pPr>
              <a:defRPr sz="4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824554"/>
            <a:ext cx="7886700" cy="1250156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3566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132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6982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4264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8303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13964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9625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8528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614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262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07" indent="0">
              <a:buNone/>
              <a:defRPr sz="1600" b="1"/>
            </a:lvl2pPr>
            <a:lvl3pPr marL="713214" indent="0">
              <a:buNone/>
              <a:defRPr sz="1400" b="1"/>
            </a:lvl3pPr>
            <a:lvl4pPr marL="1069821" indent="0">
              <a:buNone/>
              <a:defRPr sz="1200" b="1"/>
            </a:lvl4pPr>
            <a:lvl5pPr marL="1426428" indent="0">
              <a:buNone/>
              <a:defRPr sz="1200" b="1"/>
            </a:lvl5pPr>
            <a:lvl6pPr marL="1783036" indent="0">
              <a:buNone/>
              <a:defRPr sz="1200" b="1"/>
            </a:lvl6pPr>
            <a:lvl7pPr marL="2139642" indent="0">
              <a:buNone/>
              <a:defRPr sz="1200" b="1"/>
            </a:lvl7pPr>
            <a:lvl8pPr marL="2496250" indent="0">
              <a:buNone/>
              <a:defRPr sz="1200" b="1"/>
            </a:lvl8pPr>
            <a:lvl9pPr marL="2852857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1" y="1400969"/>
            <a:ext cx="3887391" cy="68659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07" indent="0">
              <a:buNone/>
              <a:defRPr sz="1600" b="1"/>
            </a:lvl2pPr>
            <a:lvl3pPr marL="713214" indent="0">
              <a:buNone/>
              <a:defRPr sz="1400" b="1"/>
            </a:lvl3pPr>
            <a:lvl4pPr marL="1069821" indent="0">
              <a:buNone/>
              <a:defRPr sz="1200" b="1"/>
            </a:lvl4pPr>
            <a:lvl5pPr marL="1426428" indent="0">
              <a:buNone/>
              <a:defRPr sz="1200" b="1"/>
            </a:lvl5pPr>
            <a:lvl6pPr marL="1783036" indent="0">
              <a:buNone/>
              <a:defRPr sz="1200" b="1"/>
            </a:lvl6pPr>
            <a:lvl7pPr marL="2139642" indent="0">
              <a:buNone/>
              <a:defRPr sz="1200" b="1"/>
            </a:lvl7pPr>
            <a:lvl8pPr marL="2496250" indent="0">
              <a:buNone/>
              <a:defRPr sz="1200" b="1"/>
            </a:lvl8pPr>
            <a:lvl9pPr marL="2852857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1" y="2087563"/>
            <a:ext cx="3887391" cy="30704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058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640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576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822856"/>
            <a:ext cx="4629150" cy="406135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714501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56607" indent="0">
              <a:buNone/>
              <a:defRPr sz="1100"/>
            </a:lvl2pPr>
            <a:lvl3pPr marL="713214" indent="0">
              <a:buNone/>
              <a:defRPr sz="900"/>
            </a:lvl3pPr>
            <a:lvl4pPr marL="1069821" indent="0">
              <a:buNone/>
              <a:defRPr sz="800"/>
            </a:lvl4pPr>
            <a:lvl5pPr marL="1426428" indent="0">
              <a:buNone/>
              <a:defRPr sz="800"/>
            </a:lvl5pPr>
            <a:lvl6pPr marL="1783036" indent="0">
              <a:buNone/>
              <a:defRPr sz="800"/>
            </a:lvl6pPr>
            <a:lvl7pPr marL="2139642" indent="0">
              <a:buNone/>
              <a:defRPr sz="800"/>
            </a:lvl7pPr>
            <a:lvl8pPr marL="2496250" indent="0">
              <a:buNone/>
              <a:defRPr sz="800"/>
            </a:lvl8pPr>
            <a:lvl9pPr marL="2852857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654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822856"/>
            <a:ext cx="4629150" cy="4061354"/>
          </a:xfrm>
        </p:spPr>
        <p:txBody>
          <a:bodyPr/>
          <a:lstStyle>
            <a:lvl1pPr marL="0" indent="0">
              <a:buNone/>
              <a:defRPr sz="2500"/>
            </a:lvl1pPr>
            <a:lvl2pPr marL="356607" indent="0">
              <a:buNone/>
              <a:defRPr sz="2200"/>
            </a:lvl2pPr>
            <a:lvl3pPr marL="713214" indent="0">
              <a:buNone/>
              <a:defRPr sz="1900"/>
            </a:lvl3pPr>
            <a:lvl4pPr marL="1069821" indent="0">
              <a:buNone/>
              <a:defRPr sz="1600"/>
            </a:lvl4pPr>
            <a:lvl5pPr marL="1426428" indent="0">
              <a:buNone/>
              <a:defRPr sz="1600"/>
            </a:lvl5pPr>
            <a:lvl6pPr marL="1783036" indent="0">
              <a:buNone/>
              <a:defRPr sz="1600"/>
            </a:lvl6pPr>
            <a:lvl7pPr marL="2139642" indent="0">
              <a:buNone/>
              <a:defRPr sz="1600"/>
            </a:lvl7pPr>
            <a:lvl8pPr marL="2496250" indent="0">
              <a:buNone/>
              <a:defRPr sz="1600"/>
            </a:lvl8pPr>
            <a:lvl9pPr marL="2852857" indent="0">
              <a:buNone/>
              <a:defRPr sz="1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714501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56607" indent="0">
              <a:buNone/>
              <a:defRPr sz="1100"/>
            </a:lvl2pPr>
            <a:lvl3pPr marL="713214" indent="0">
              <a:buNone/>
              <a:defRPr sz="900"/>
            </a:lvl3pPr>
            <a:lvl4pPr marL="1069821" indent="0">
              <a:buNone/>
              <a:defRPr sz="800"/>
            </a:lvl4pPr>
            <a:lvl5pPr marL="1426428" indent="0">
              <a:buNone/>
              <a:defRPr sz="800"/>
            </a:lvl5pPr>
            <a:lvl6pPr marL="1783036" indent="0">
              <a:buNone/>
              <a:defRPr sz="800"/>
            </a:lvl6pPr>
            <a:lvl7pPr marL="2139642" indent="0">
              <a:buNone/>
              <a:defRPr sz="800"/>
            </a:lvl7pPr>
            <a:lvl8pPr marL="2496250" indent="0">
              <a:buNone/>
              <a:defRPr sz="800"/>
            </a:lvl8pPr>
            <a:lvl9pPr marL="2852857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538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92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04272"/>
            <a:ext cx="1971675" cy="484319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304272"/>
            <a:ext cx="5800725" cy="484319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6217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5238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CB9E187-EAAB-491B-83DF-DFEB92B6A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71323" tIns="35662" rIns="71323" bIns="3566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70D7A8-572E-41F4-B2F3-2C235D011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F642AB-656E-4F07-8D3E-27F7E9D7CA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2CA29-8E79-4008-8CAA-CB2E897D7A4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2235CA1-DF5A-48BE-8528-0FCB9812DC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977FE3-4489-4962-93FC-15B915DC6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1F5B3-C5F5-4086-AD7B-9081871E8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8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13232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308" indent="-178308" algn="l" defTabSz="7132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815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772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61388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1800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7462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3123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323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308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969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631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292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71323" tIns="35662" rIns="71323" bIns="35662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6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5296960"/>
            <a:ext cx="20574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cs typeface="Arial"/>
                <a:sym typeface="Arial"/>
              </a:rPr>
              <a:pPr/>
              <a:t>2022/10/17</a:t>
            </a:fld>
            <a:endParaRPr lang="zh-CN" altLang="en-US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5296960"/>
            <a:ext cx="30861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5296960"/>
            <a:ext cx="20574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cs typeface="Arial"/>
                <a:sym typeface="Arial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83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713214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303" indent="-178303" algn="l" defTabSz="713214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11" indent="-178303" algn="l" defTabSz="713214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91517" indent="-178303" algn="l" defTabSz="713214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8125" indent="-178303" algn="l" defTabSz="713214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732" indent="-178303" algn="l" defTabSz="713214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61339" indent="-178303" algn="l" defTabSz="713214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17946" indent="-178303" algn="l" defTabSz="713214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74553" indent="-178303" algn="l" defTabSz="713214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31160" indent="-178303" algn="l" defTabSz="713214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132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07" algn="l" defTabSz="7132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3214" algn="l" defTabSz="7132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21" algn="l" defTabSz="7132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28" algn="l" defTabSz="7132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3036" algn="l" defTabSz="7132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9642" algn="l" defTabSz="7132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6250" algn="l" defTabSz="7132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2857" algn="l" defTabSz="71321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ổng hợp những địa điểm du lịch ở Thanh Hóa hấp dẫn và thú vị nhất không thể bỏ qua"/>
          <p:cNvPicPr>
            <a:picLocks noGrp="1" noChangeAspect="1" noChangeArrowheads="1"/>
          </p:cNvPicPr>
          <p:nvPr>
            <p:ph type="ctr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7150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59" name="WordArt 3"/>
          <p:cNvSpPr>
            <a:spLocks noChangeArrowheads="1" noChangeShapeType="1" noTextEdit="1"/>
          </p:cNvSpPr>
          <p:nvPr/>
        </p:nvSpPr>
        <p:spPr bwMode="auto">
          <a:xfrm>
            <a:off x="1371600" y="317500"/>
            <a:ext cx="6527800" cy="968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11"/>
              </a:avLst>
            </a:prstTxWarp>
          </a:bodyPr>
          <a:lstStyle/>
          <a:p>
            <a:pPr algn="ctr"/>
            <a:r>
              <a:rPr lang="en-US" sz="40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</a:t>
            </a:r>
            <a:r>
              <a:rPr lang="vi-VN" sz="40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hào mừng</a:t>
            </a:r>
            <a:r>
              <a:rPr lang="en-US" sz="40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vi-VN" sz="40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các </a:t>
            </a:r>
            <a:r>
              <a:rPr lang="vi-VN" sz="40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thầy </a:t>
            </a:r>
            <a:r>
              <a:rPr lang="vi-VN" sz="40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cô</a:t>
            </a:r>
            <a:endParaRPr lang="en-US" sz="4000" b="1" kern="1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vi-VN" sz="40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vi-VN" sz="40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về dự giờ, thăm lớp!</a:t>
            </a:r>
            <a:endParaRPr lang="en-US" sz="40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5060" name="WordArt 4"/>
          <p:cNvSpPr>
            <a:spLocks noChangeArrowheads="1" noChangeShapeType="1" noTextEdit="1"/>
          </p:cNvSpPr>
          <p:nvPr/>
        </p:nvSpPr>
        <p:spPr bwMode="auto">
          <a:xfrm>
            <a:off x="990601" y="1778000"/>
            <a:ext cx="7362825" cy="968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0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Môn:   Luyện từ và câu</a:t>
            </a:r>
          </a:p>
        </p:txBody>
      </p:sp>
      <p:sp>
        <p:nvSpPr>
          <p:cNvPr id="45061" name="WordArt 5"/>
          <p:cNvSpPr>
            <a:spLocks noChangeArrowheads="1" noChangeShapeType="1" noTextEdit="1"/>
          </p:cNvSpPr>
          <p:nvPr/>
        </p:nvSpPr>
        <p:spPr bwMode="auto">
          <a:xfrm>
            <a:off x="2219326" y="3162300"/>
            <a:ext cx="4684713" cy="14525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310"/>
              </a:avLst>
            </a:prstTxWarp>
          </a:bodyPr>
          <a:lstStyle/>
          <a:p>
            <a:pPr algn="ctr"/>
            <a:r>
              <a:rPr lang="en-US" sz="40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Lớp: </a:t>
            </a:r>
            <a:r>
              <a:rPr lang="en-US" sz="40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4/9</a:t>
            </a:r>
            <a:endParaRPr lang="en-US" sz="40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en-US" sz="40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Giaó viên: </a:t>
            </a:r>
            <a:r>
              <a:rPr lang="en-US" sz="40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Lê </a:t>
            </a:r>
            <a:r>
              <a:rPr lang="en-US" sz="40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Hữu Toán</a:t>
            </a:r>
            <a:endParaRPr lang="en-US" sz="40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5062" name="WordArt 6"/>
          <p:cNvSpPr>
            <a:spLocks noChangeArrowheads="1" noChangeShapeType="1" noTextEdit="1"/>
          </p:cNvSpPr>
          <p:nvPr/>
        </p:nvSpPr>
        <p:spPr bwMode="auto">
          <a:xfrm>
            <a:off x="2666999" y="5016500"/>
            <a:ext cx="4237039" cy="4365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Năm học </a:t>
            </a:r>
            <a:r>
              <a:rPr lang="vi-VN" sz="36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20</a:t>
            </a:r>
            <a:r>
              <a:rPr lang="en-US" sz="36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22</a:t>
            </a:r>
            <a:r>
              <a:rPr lang="vi-VN" sz="36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vi-VN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- </a:t>
            </a:r>
            <a:r>
              <a:rPr lang="vi-VN" sz="36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20</a:t>
            </a:r>
            <a:r>
              <a:rPr lang="en-US" sz="36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23</a:t>
            </a:r>
            <a:endParaRPr lang="en-US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7849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5" decel="100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5" decel="100000"/>
                                        <p:tgtEl>
                                          <p:spTgt spid="450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5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5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925" decel="100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925" decel="100000"/>
                                        <p:tgtEl>
                                          <p:spTgt spid="4506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1925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925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925" decel="100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925" decel="100000"/>
                                        <p:tgtEl>
                                          <p:spTgt spid="4506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1925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1925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925" decel="100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925" decel="100000"/>
                                        <p:tgtEl>
                                          <p:spTgt spid="450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1925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1925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nimBg="1"/>
      <p:bldP spid="45060" grpId="0" animBg="1"/>
      <p:bldP spid="45061" grpId="0" animBg="1"/>
      <p:bldP spid="4506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326315" y="2599869"/>
            <a:ext cx="2485466" cy="45674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800415" y="208127"/>
            <a:ext cx="1741289" cy="910241"/>
            <a:chOff x="3868995" y="124307"/>
            <a:chExt cx="1741289" cy="910241"/>
          </a:xfrm>
        </p:grpSpPr>
        <p:sp>
          <p:nvSpPr>
            <p:cNvPr id="5" name="Rounded Rectangle 4"/>
            <p:cNvSpPr/>
            <p:nvPr/>
          </p:nvSpPr>
          <p:spPr>
            <a:xfrm>
              <a:off x="3868995" y="124307"/>
              <a:ext cx="1567160" cy="74481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6" name="Group 5"/>
            <p:cNvGrpSpPr/>
            <p:nvPr/>
          </p:nvGrpSpPr>
          <p:grpSpPr>
            <a:xfrm>
              <a:off x="4043124" y="289729"/>
              <a:ext cx="1567160" cy="744819"/>
              <a:chOff x="2351484" y="166208"/>
              <a:chExt cx="1567160" cy="995146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2351484" y="166208"/>
                <a:ext cx="1567160" cy="99514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" name="Rounded Rectangle 5"/>
              <p:cNvSpPr/>
              <p:nvPr/>
            </p:nvSpPr>
            <p:spPr>
              <a:xfrm>
                <a:off x="2380631" y="195355"/>
                <a:ext cx="1508866" cy="93685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4300" tIns="114300" rIns="114300" bIns="114300" numCol="1" spcCol="1270" anchor="ctr" anchorCtr="0">
                <a:noAutofit/>
              </a:bodyPr>
              <a:lstStyle/>
              <a:p>
                <a:pPr lvl="0" algn="ctr" defTabSz="1333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800" b="1" kern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Danh</a:t>
                </a:r>
                <a:r>
                  <a:rPr lang="en-US" sz="2800" b="1" kern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kern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từ</a:t>
                </a:r>
                <a:endParaRPr lang="en-US" sz="28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3698111" y="1135380"/>
            <a:ext cx="1915417" cy="455782"/>
            <a:chOff x="3766691" y="975360"/>
            <a:chExt cx="1915417" cy="455782"/>
          </a:xfrm>
        </p:grpSpPr>
        <p:sp>
          <p:nvSpPr>
            <p:cNvPr id="10" name="Straight Connector 3"/>
            <p:cNvSpPr/>
            <p:nvPr/>
          </p:nvSpPr>
          <p:spPr>
            <a:xfrm>
              <a:off x="4724400" y="975360"/>
              <a:ext cx="957708" cy="45578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10602"/>
                  </a:lnTo>
                  <a:lnTo>
                    <a:pt x="957708" y="310602"/>
                  </a:lnTo>
                  <a:lnTo>
                    <a:pt x="957708" y="45578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Straight Connector 4"/>
            <p:cNvSpPr/>
            <p:nvPr/>
          </p:nvSpPr>
          <p:spPr>
            <a:xfrm>
              <a:off x="3766691" y="975360"/>
              <a:ext cx="957708" cy="45578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957708" y="0"/>
                  </a:moveTo>
                  <a:lnTo>
                    <a:pt x="957708" y="310602"/>
                  </a:lnTo>
                  <a:lnTo>
                    <a:pt x="0" y="310602"/>
                  </a:lnTo>
                  <a:lnTo>
                    <a:pt x="0" y="45578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1" name="Group 30"/>
          <p:cNvGrpSpPr/>
          <p:nvPr/>
        </p:nvGrpSpPr>
        <p:grpSpPr>
          <a:xfrm>
            <a:off x="2740402" y="1514962"/>
            <a:ext cx="1741289" cy="910241"/>
            <a:chOff x="2808982" y="1431142"/>
            <a:chExt cx="1741289" cy="910241"/>
          </a:xfrm>
        </p:grpSpPr>
        <p:sp>
          <p:nvSpPr>
            <p:cNvPr id="12" name="Rounded Rectangle 11"/>
            <p:cNvSpPr/>
            <p:nvPr/>
          </p:nvSpPr>
          <p:spPr>
            <a:xfrm>
              <a:off x="2808982" y="1431142"/>
              <a:ext cx="1567160" cy="74481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3" name="Group 12"/>
            <p:cNvGrpSpPr/>
            <p:nvPr/>
          </p:nvGrpSpPr>
          <p:grpSpPr>
            <a:xfrm>
              <a:off x="2983111" y="1596564"/>
              <a:ext cx="1567160" cy="744819"/>
              <a:chOff x="1393775" y="1617137"/>
              <a:chExt cx="1567160" cy="995146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1393775" y="1617137"/>
                <a:ext cx="1567160" cy="99514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5" name="Rounded Rectangle 5"/>
              <p:cNvSpPr/>
              <p:nvPr/>
            </p:nvSpPr>
            <p:spPr>
              <a:xfrm>
                <a:off x="1422922" y="1646284"/>
                <a:ext cx="1508866" cy="93685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9060" tIns="99060" rIns="99060" bIns="9906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600" b="1" kern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Danh</a:t>
                </a:r>
                <a:r>
                  <a:rPr lang="en-US" sz="2600" b="1" kern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b="1" kern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từ</a:t>
                </a:r>
                <a:r>
                  <a:rPr lang="en-US" sz="2600" b="1" kern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b="1" kern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chung</a:t>
                </a:r>
                <a:endParaRPr lang="en-US" sz="26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4655820" y="1535803"/>
            <a:ext cx="1741289" cy="910241"/>
            <a:chOff x="4724400" y="1451983"/>
            <a:chExt cx="1741289" cy="910241"/>
          </a:xfrm>
        </p:grpSpPr>
        <p:sp>
          <p:nvSpPr>
            <p:cNvPr id="16" name="Rounded Rectangle 15"/>
            <p:cNvSpPr/>
            <p:nvPr/>
          </p:nvSpPr>
          <p:spPr>
            <a:xfrm>
              <a:off x="4724400" y="1451983"/>
              <a:ext cx="1567160" cy="74481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7" name="Group 16"/>
            <p:cNvGrpSpPr/>
            <p:nvPr/>
          </p:nvGrpSpPr>
          <p:grpSpPr>
            <a:xfrm>
              <a:off x="4898529" y="1617405"/>
              <a:ext cx="1567160" cy="744819"/>
              <a:chOff x="3309193" y="1617137"/>
              <a:chExt cx="1567160" cy="995146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3309193" y="1617137"/>
                <a:ext cx="1567160" cy="99514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9" name="Rounded Rectangle 5"/>
              <p:cNvSpPr/>
              <p:nvPr/>
            </p:nvSpPr>
            <p:spPr>
              <a:xfrm>
                <a:off x="3338340" y="1646284"/>
                <a:ext cx="1508866" cy="93685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9060" tIns="99060" rIns="99060" bIns="9906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600" b="1" kern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Danh</a:t>
                </a:r>
                <a:r>
                  <a:rPr lang="en-US" sz="2600" b="1" kern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b="1" kern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từ</a:t>
                </a:r>
                <a:r>
                  <a:rPr lang="en-US" sz="2600" b="1" kern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b="1" kern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riêng</a:t>
                </a:r>
                <a:endParaRPr lang="en-US" sz="26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1890676" y="2600859"/>
            <a:ext cx="7199984" cy="456741"/>
          </a:xfrm>
          <a:prstGeom prst="rect">
            <a:avLst/>
          </a:prstGeom>
          <a:solidFill>
            <a:schemeClr val="bg1"/>
          </a:solidFill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5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333934" y="3887649"/>
            <a:ext cx="3709189" cy="45674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2778502" y="3888639"/>
            <a:ext cx="6335018" cy="456741"/>
          </a:xfrm>
          <a:prstGeom prst="rect">
            <a:avLst/>
          </a:prstGeom>
          <a:solidFill>
            <a:schemeClr val="bg1"/>
          </a:solidFill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5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chung của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326314" y="4367709"/>
            <a:ext cx="3709189" cy="45674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2656582" y="4368699"/>
            <a:ext cx="6335018" cy="456741"/>
          </a:xfrm>
          <a:prstGeom prst="rect">
            <a:avLst/>
          </a:prstGeom>
          <a:solidFill>
            <a:schemeClr val="bg1"/>
          </a:solidFill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313147" y="3003499"/>
            <a:ext cx="5640484" cy="45674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651076" y="3438140"/>
            <a:ext cx="7487084" cy="45674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629662" y="4835269"/>
            <a:ext cx="6335018" cy="456741"/>
          </a:xfrm>
          <a:prstGeom prst="rect">
            <a:avLst/>
          </a:prstGeom>
          <a:solidFill>
            <a:schemeClr val="bg1"/>
          </a:solidFill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5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5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219909" y="123795"/>
            <a:ext cx="2959200" cy="502908"/>
          </a:xfrm>
          <a:prstGeom prst="rect">
            <a:avLst/>
          </a:prstGeom>
          <a:solidFill>
            <a:schemeClr val="bg1"/>
          </a:solidFill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8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ĐỘNG:</a:t>
            </a:r>
            <a:endParaRPr lang="en-US" sz="28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28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 animBg="1"/>
      <p:bldP spid="21" grpId="0"/>
      <p:bldP spid="22" grpId="0" animBg="1"/>
      <p:bldP spid="24" grpId="0"/>
      <p:bldP spid="25" grpId="0" animBg="1"/>
      <p:bldP spid="26" grpId="0"/>
      <p:bldP spid="28" grpId="0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257062" y="4289045"/>
            <a:ext cx="5584938" cy="63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Nguyễn</a:t>
            </a: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Thị</a:t>
            </a: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 Minh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Khai</a:t>
            </a:r>
            <a:endParaRPr lang="en-US" altLang="en-US" sz="36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257062" y="2953363"/>
            <a:ext cx="4048238" cy="57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Nguyễn</a:t>
            </a:r>
            <a:r>
              <a:rPr lang="en-US" altLang="en-US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Huệ</a:t>
            </a:r>
            <a:endParaRPr lang="en-US" altLang="en-US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257062" y="3555621"/>
            <a:ext cx="4924538" cy="63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Hoàng</a:t>
            </a: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Văn</a:t>
            </a: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Thụ</a:t>
            </a:r>
            <a:endParaRPr lang="en-US" altLang="en-US" sz="36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92362" y="2456029"/>
            <a:ext cx="8434754" cy="497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b="1" dirty="0">
                <a:cs typeface="Times New Roman" panose="02020603050405020304" pitchFamily="18" charset="0"/>
              </a:rPr>
              <a:t>a</a:t>
            </a:r>
            <a:r>
              <a:rPr lang="en-US" altLang="en-US" sz="2600" b="1" dirty="0" smtClean="0">
                <a:cs typeface="Times New Roman" panose="02020603050405020304" pitchFamily="18" charset="0"/>
              </a:rPr>
              <a:t>. </a:t>
            </a:r>
            <a:r>
              <a:rPr lang="en-US" altLang="en-US" sz="2600" b="1" dirty="0" err="1" smtClean="0">
                <a:cs typeface="Times New Roman" panose="02020603050405020304" pitchFamily="18" charset="0"/>
              </a:rPr>
              <a:t>Tên</a:t>
            </a:r>
            <a:r>
              <a:rPr lang="en-US" altLang="en-US" sz="2600" b="1" dirty="0" smtClean="0"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cs typeface="Times New Roman" panose="02020603050405020304" pitchFamily="18" charset="0"/>
              </a:rPr>
              <a:t>người</a:t>
            </a:r>
            <a:r>
              <a:rPr lang="en-US" altLang="en-US" sz="2600" b="1" dirty="0"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206262" y="1956816"/>
            <a:ext cx="89361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altLang="en-US" sz="2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I/ Nhận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vi-VN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Tìm hiểu cách viết tên người, tên địa lí Việt Nam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700" y="0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    Thứ ba, ngày 18 tháng 10 năm 2022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en-US" sz="3200" u="sng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3200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endParaRPr lang="en-US" sz="3200" u="sng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5200" y="1015408"/>
            <a:ext cx="774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Nam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34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3" grpId="0"/>
      <p:bldP spid="2" grpId="0"/>
      <p:bldP spid="29712" grpId="0"/>
      <p:bldP spid="5130" grpId="0"/>
      <p:bldP spid="6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990837" y="4456250"/>
            <a:ext cx="4536295" cy="7639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Huệ</a:t>
            </a:r>
            <a:endParaRPr lang="en-US" alt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Vua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73" y="135933"/>
            <a:ext cx="5736574" cy="43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94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650631" y="5027742"/>
            <a:ext cx="7596554" cy="75670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4300" dirty="0" err="1">
                <a:solidFill>
                  <a:srgbClr val="FF0000"/>
                </a:solidFill>
                <a:cs typeface="Times New Roman" pitchFamily="18" charset="0"/>
              </a:rPr>
              <a:t>Hoàng</a:t>
            </a:r>
            <a:r>
              <a:rPr lang="en-US" altLang="en-US" sz="43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en-US" sz="4300" dirty="0" err="1">
                <a:solidFill>
                  <a:srgbClr val="FF0000"/>
                </a:solidFill>
                <a:cs typeface="Times New Roman" pitchFamily="18" charset="0"/>
              </a:rPr>
              <a:t>Văn</a:t>
            </a:r>
            <a:r>
              <a:rPr lang="en-US" altLang="en-US" sz="43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en-US" sz="4300" dirty="0" err="1">
                <a:solidFill>
                  <a:srgbClr val="FF0000"/>
                </a:solidFill>
                <a:cs typeface="Times New Roman" pitchFamily="18" charset="0"/>
              </a:rPr>
              <a:t>Thụ</a:t>
            </a:r>
            <a:endParaRPr lang="en-US" altLang="en-US" sz="43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611" y="216958"/>
            <a:ext cx="5842186" cy="480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34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773723" y="4897438"/>
            <a:ext cx="7596554" cy="817563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4300" dirty="0" err="1">
                <a:solidFill>
                  <a:srgbClr val="FF0000"/>
                </a:solidFill>
                <a:cs typeface="Times New Roman" pitchFamily="18" charset="0"/>
              </a:rPr>
              <a:t>Nguyễn</a:t>
            </a:r>
            <a:r>
              <a:rPr lang="en-US" altLang="en-US" sz="43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en-US" sz="4300" dirty="0" err="1">
                <a:solidFill>
                  <a:srgbClr val="FF0000"/>
                </a:solidFill>
                <a:cs typeface="Times New Roman" pitchFamily="18" charset="0"/>
              </a:rPr>
              <a:t>Thị</a:t>
            </a:r>
            <a:r>
              <a:rPr lang="en-US" altLang="en-US" sz="4300" dirty="0">
                <a:solidFill>
                  <a:srgbClr val="FF0000"/>
                </a:solidFill>
                <a:cs typeface="Times New Roman" pitchFamily="18" charset="0"/>
              </a:rPr>
              <a:t> Minh </a:t>
            </a:r>
            <a:r>
              <a:rPr lang="en-US" altLang="en-US" sz="4300" dirty="0" err="1">
                <a:solidFill>
                  <a:srgbClr val="FF0000"/>
                </a:solidFill>
                <a:cs typeface="Times New Roman" pitchFamily="18" charset="0"/>
              </a:rPr>
              <a:t>Khai</a:t>
            </a:r>
            <a:endParaRPr lang="en-US" altLang="en-US" sz="43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912" y="216959"/>
            <a:ext cx="5539299" cy="468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081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5360874" y="2409445"/>
            <a:ext cx="3994638" cy="48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2600" b="1">
                <a:solidFill>
                  <a:srgbClr val="FF0000"/>
                </a:solidFill>
                <a:cs typeface="Times New Roman" panose="02020603050405020304" pitchFamily="18" charset="0"/>
              </a:rPr>
              <a:t>N</a:t>
            </a: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guyễn </a:t>
            </a:r>
            <a:r>
              <a:rPr lang="en-US" altLang="en-US" sz="2600" b="1">
                <a:solidFill>
                  <a:srgbClr val="FF0000"/>
                </a:solidFill>
                <a:cs typeface="Times New Roman" panose="02020603050405020304" pitchFamily="18" charset="0"/>
              </a:rPr>
              <a:t>T</a:t>
            </a: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hị </a:t>
            </a:r>
            <a:r>
              <a:rPr lang="en-US" altLang="en-US" sz="2600" b="1">
                <a:solidFill>
                  <a:srgbClr val="FF0000"/>
                </a:solidFill>
                <a:cs typeface="Times New Roman" panose="02020603050405020304" pitchFamily="18" charset="0"/>
              </a:rPr>
              <a:t>M</a:t>
            </a: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inh </a:t>
            </a:r>
            <a:r>
              <a:rPr lang="en-US" altLang="en-US" sz="2600" b="1">
                <a:solidFill>
                  <a:srgbClr val="FF0000"/>
                </a:solidFill>
                <a:cs typeface="Times New Roman" panose="02020603050405020304" pitchFamily="18" charset="0"/>
              </a:rPr>
              <a:t>K</a:t>
            </a: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hai</a:t>
            </a: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5381389" y="1917321"/>
            <a:ext cx="2916115" cy="48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2600" b="1">
                <a:solidFill>
                  <a:srgbClr val="FF0000"/>
                </a:solidFill>
                <a:cs typeface="Times New Roman" panose="02020603050405020304" pitchFamily="18" charset="0"/>
              </a:rPr>
              <a:t>H</a:t>
            </a: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oàng </a:t>
            </a:r>
            <a:r>
              <a:rPr lang="en-US" altLang="en-US" sz="2600" b="1">
                <a:solidFill>
                  <a:srgbClr val="FF0000"/>
                </a:solidFill>
                <a:cs typeface="Times New Roman" panose="02020603050405020304" pitchFamily="18" charset="0"/>
              </a:rPr>
              <a:t>V</a:t>
            </a: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ăn </a:t>
            </a:r>
            <a:r>
              <a:rPr lang="en-US" altLang="en-US" sz="2600" b="1">
                <a:solidFill>
                  <a:srgbClr val="FF0000"/>
                </a:solidFill>
                <a:cs typeface="Times New Roman" panose="02020603050405020304" pitchFamily="18" charset="0"/>
              </a:rPr>
              <a:t>T</a:t>
            </a: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hụ</a:t>
            </a:r>
          </a:p>
        </p:txBody>
      </p:sp>
      <p:sp>
        <p:nvSpPr>
          <p:cNvPr id="3" name="Rectangle 15"/>
          <p:cNvSpPr>
            <a:spLocks noChangeArrowheads="1"/>
          </p:cNvSpPr>
          <p:nvPr/>
        </p:nvSpPr>
        <p:spPr bwMode="auto">
          <a:xfrm>
            <a:off x="5373831" y="1429363"/>
            <a:ext cx="2571750" cy="48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6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2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</a:t>
            </a:r>
            <a:r>
              <a:rPr lang="en-US" altLang="en-US" sz="2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guyễn</a:t>
            </a:r>
            <a:r>
              <a:rPr lang="en-US" altLang="en-US" sz="26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H</a:t>
            </a:r>
            <a:r>
              <a:rPr lang="en-US" altLang="en-US" sz="2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uệ</a:t>
            </a:r>
            <a:endParaRPr lang="en-US" altLang="en-US" sz="26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195321" y="2409445"/>
            <a:ext cx="3798277" cy="48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+ Nguyễn Thị Minh Khai</a:t>
            </a:r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87764" y="1429363"/>
            <a:ext cx="2274277" cy="48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6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2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Nguyễn</a:t>
            </a:r>
            <a:r>
              <a:rPr lang="en-US" altLang="en-US" sz="26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Huệ</a:t>
            </a:r>
            <a:endParaRPr lang="en-US" altLang="en-US" sz="26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179203" y="1917321"/>
            <a:ext cx="2916115" cy="48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b="1">
                <a:solidFill>
                  <a:srgbClr val="0000FF"/>
                </a:solidFill>
                <a:cs typeface="Times New Roman" panose="02020603050405020304" pitchFamily="18" charset="0"/>
              </a:rPr>
              <a:t>+ Hoàng Văn Thụ</a:t>
            </a:r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256444" y="3785026"/>
            <a:ext cx="8709756" cy="11898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1043" tIns="40522" rIns="81043" bIns="40522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*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Khi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viết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tên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người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Việt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Nam,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cần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viết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hoa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chữ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cái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đầu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của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mỗi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tiếng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tạo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thành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tên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đó</a:t>
            </a:r>
            <a:r>
              <a:rPr lang="en-US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  <a:endParaRPr lang="en-US" altLang="en-US" sz="36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360485" y="571229"/>
            <a:ext cx="8434754" cy="63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cs typeface="Times New Roman" panose="02020603050405020304" pitchFamily="18" charset="0"/>
              </a:rPr>
              <a:t>a</a:t>
            </a:r>
            <a:r>
              <a:rPr lang="en-US" altLang="en-US" sz="3600" b="1" dirty="0" smtClean="0">
                <a:cs typeface="Times New Roman" panose="02020603050405020304" pitchFamily="18" charset="0"/>
              </a:rPr>
              <a:t>. </a:t>
            </a:r>
            <a:r>
              <a:rPr lang="en-US" altLang="en-US" sz="3600" b="1" dirty="0" err="1" smtClean="0">
                <a:cs typeface="Times New Roman" panose="02020603050405020304" pitchFamily="18" charset="0"/>
              </a:rPr>
              <a:t>Tên</a:t>
            </a:r>
            <a:r>
              <a:rPr lang="en-US" altLang="en-US" sz="3600" b="1" dirty="0" smtClean="0"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cs typeface="Times New Roman" panose="02020603050405020304" pitchFamily="18" charset="0"/>
              </a:rPr>
              <a:t>người</a:t>
            </a:r>
            <a:r>
              <a:rPr lang="en-US" altLang="en-US" sz="3600" b="1" dirty="0"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256444" y="3019218"/>
            <a:ext cx="8887556" cy="51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 smtClean="0">
                <a:solidFill>
                  <a:srgbClr val="003300"/>
                </a:solidFill>
                <a:cs typeface="Times New Roman" panose="02020603050405020304" pitchFamily="18" charset="0"/>
              </a:rPr>
              <a:t>  </a:t>
            </a:r>
            <a:r>
              <a:rPr lang="en-US" altLang="en-US" sz="2800" b="1" dirty="0" err="1" smtClean="0">
                <a:solidFill>
                  <a:srgbClr val="003300"/>
                </a:solidFill>
                <a:cs typeface="Times New Roman" panose="02020603050405020304" pitchFamily="18" charset="0"/>
              </a:rPr>
              <a:t>Khi</a:t>
            </a:r>
            <a:r>
              <a:rPr lang="en-US" altLang="en-US" sz="2800" b="1" dirty="0" smtClean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viết</a:t>
            </a:r>
            <a:r>
              <a:rPr lang="en-US" altLang="en-US" sz="28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tên</a:t>
            </a:r>
            <a:r>
              <a:rPr lang="en-US" altLang="en-US" sz="28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người</a:t>
            </a:r>
            <a:r>
              <a:rPr lang="en-US" altLang="en-US" sz="28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Việt</a:t>
            </a:r>
            <a:r>
              <a:rPr lang="en-US" altLang="en-US" sz="2800" b="1" dirty="0">
                <a:solidFill>
                  <a:srgbClr val="003300"/>
                </a:solidFill>
                <a:cs typeface="Times New Roman" panose="02020603050405020304" pitchFamily="18" charset="0"/>
              </a:rPr>
              <a:t> Nam, </a:t>
            </a:r>
            <a:r>
              <a:rPr lang="en-US" altLang="en-US" sz="28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cần</a:t>
            </a:r>
            <a:r>
              <a:rPr lang="en-US" altLang="en-US" sz="28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viết</a:t>
            </a:r>
            <a:r>
              <a:rPr lang="en-US" altLang="en-US" sz="28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như</a:t>
            </a:r>
            <a:r>
              <a:rPr lang="en-US" altLang="en-US" sz="28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thế</a:t>
            </a:r>
            <a:r>
              <a:rPr lang="en-US" altLang="en-US" sz="28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nào</a:t>
            </a:r>
            <a:r>
              <a:rPr lang="en-US" altLang="en-US" sz="2800" b="1" dirty="0">
                <a:solidFill>
                  <a:srgbClr val="003300"/>
                </a:solidFill>
                <a:cs typeface="Times New Roman" panose="02020603050405020304" pitchFamily="18" charset="0"/>
              </a:rPr>
              <a:t>?</a:t>
            </a:r>
            <a:endParaRPr lang="en-US" altLang="en-US" sz="2800" dirty="0">
              <a:solidFill>
                <a:srgbClr val="0033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5147" y="56730"/>
            <a:ext cx="89361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altLang="en-US" sz="2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I/ Nhận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vi-VN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Tìm hiểu cách viết tên người, tên địa lí Việt Nam</a:t>
            </a: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3959979" y="2409445"/>
            <a:ext cx="1137139" cy="48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2600" b="1" dirty="0" smtClean="0">
                <a:cs typeface="Times New Roman" panose="02020603050405020304" pitchFamily="18" charset="0"/>
              </a:rPr>
              <a:t>4 </a:t>
            </a:r>
            <a:r>
              <a:rPr lang="en-US" altLang="en-US" sz="2600" b="1" dirty="0" err="1">
                <a:cs typeface="Times New Roman" panose="02020603050405020304" pitchFamily="18" charset="0"/>
              </a:rPr>
              <a:t>tiếng</a:t>
            </a:r>
            <a:endParaRPr lang="en-US" altLang="en-US" sz="2600" b="1" dirty="0">
              <a:cs typeface="Times New Roman" panose="02020603050405020304" pitchFamily="18" charset="0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3952423" y="1429363"/>
            <a:ext cx="1137138" cy="48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600" b="1" dirty="0" smtClean="0">
                <a:cs typeface="Times New Roman" panose="02020603050405020304" pitchFamily="18" charset="0"/>
              </a:rPr>
              <a:t>2 </a:t>
            </a:r>
            <a:r>
              <a:rPr lang="en-US" altLang="en-US" sz="2600" b="1" dirty="0" err="1" smtClean="0">
                <a:cs typeface="Times New Roman" panose="02020603050405020304" pitchFamily="18" charset="0"/>
              </a:rPr>
              <a:t>tiếng</a:t>
            </a:r>
            <a:endParaRPr lang="en-US" altLang="en-US" sz="2600" b="1" dirty="0">
              <a:cs typeface="Times New Roman" panose="02020603050405020304" pitchFamily="18" charset="0"/>
            </a:endParaRP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3943861" y="1917321"/>
            <a:ext cx="1245649" cy="48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2600" b="1" dirty="0" smtClean="0">
                <a:cs typeface="Times New Roman" panose="02020603050405020304" pitchFamily="18" charset="0"/>
              </a:rPr>
              <a:t>3 </a:t>
            </a:r>
            <a:r>
              <a:rPr lang="en-US" altLang="en-US" sz="2600" b="1" dirty="0" err="1" smtClean="0">
                <a:cs typeface="Times New Roman" panose="02020603050405020304" pitchFamily="18" charset="0"/>
              </a:rPr>
              <a:t>tiếng</a:t>
            </a:r>
            <a:endParaRPr lang="en-US" altLang="en-US" sz="26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25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3" grpId="0"/>
      <p:bldP spid="29726" grpId="0" animBg="1"/>
      <p:bldP spid="15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605204" y="1434718"/>
            <a:ext cx="3204796" cy="63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Trường</a:t>
            </a: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Sơn</a:t>
            </a:r>
            <a:endParaRPr lang="en-US" altLang="en-US" sz="36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605204" y="2194150"/>
            <a:ext cx="4500196" cy="63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Sóc</a:t>
            </a: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Trăng</a:t>
            </a:r>
            <a:endParaRPr lang="en-US" altLang="en-US" sz="36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605204" y="2946136"/>
            <a:ext cx="3053861" cy="63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Vàm</a:t>
            </a: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Cỏ</a:t>
            </a:r>
            <a:r>
              <a:rPr lang="en-US" altLang="en-US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Tây</a:t>
            </a:r>
            <a:endParaRPr lang="en-US" altLang="en-US" sz="36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375139" y="744665"/>
            <a:ext cx="2990361" cy="574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 dirty="0">
                <a:cs typeface="Times New Roman" panose="02020603050405020304" pitchFamily="18" charset="0"/>
              </a:rPr>
              <a:t>b. </a:t>
            </a:r>
            <a:r>
              <a:rPr lang="en-US" altLang="en-US" b="1" dirty="0" err="1">
                <a:cs typeface="Times New Roman" panose="02020603050405020304" pitchFamily="18" charset="0"/>
              </a:rPr>
              <a:t>Tên</a:t>
            </a:r>
            <a:r>
              <a:rPr lang="en-US" altLang="en-US" b="1" dirty="0"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cs typeface="Times New Roman" panose="02020603050405020304" pitchFamily="18" charset="0"/>
              </a:rPr>
              <a:t>địa</a:t>
            </a:r>
            <a:r>
              <a:rPr lang="en-US" altLang="en-US" b="1" dirty="0"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cs typeface="Times New Roman" panose="02020603050405020304" pitchFamily="18" charset="0"/>
              </a:rPr>
              <a:t>lí</a:t>
            </a:r>
            <a:r>
              <a:rPr lang="en-US" altLang="en-US" b="1" dirty="0"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9227" name="AutoShape 13" descr="Vua Quang Trung Nguyễn Huệ | Huế Học"/>
          <p:cNvSpPr>
            <a:spLocks noChangeAspect="1" noChangeArrowheads="1"/>
          </p:cNvSpPr>
          <p:nvPr/>
        </p:nvSpPr>
        <p:spPr bwMode="auto">
          <a:xfrm>
            <a:off x="495300" y="-862542"/>
            <a:ext cx="281354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6747" y="132930"/>
            <a:ext cx="89361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altLang="en-US" sz="2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I/ Nhận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vi-VN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Tìm hiểu cách viết tên người, tên địa lí Việt Nam</a:t>
            </a:r>
          </a:p>
        </p:txBody>
      </p:sp>
    </p:spTree>
    <p:extLst>
      <p:ext uri="{BB962C8B-B14F-4D97-AF65-F5344CB8AC3E}">
        <p14:creationId xmlns:p14="http://schemas.microsoft.com/office/powerpoint/2010/main" val="187378905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182566" y="3988481"/>
            <a:ext cx="6646985" cy="5114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08" y="44073"/>
            <a:ext cx="3947746" cy="391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54" y="44073"/>
            <a:ext cx="4472354" cy="391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-128436" y="4393081"/>
            <a:ext cx="91200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 Sơn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chiều 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dài lên tới hơn 1.100 km, </a:t>
            </a:r>
            <a:r>
              <a:rPr lang="vi-V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 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dãy núi dài nhất </a:t>
            </a:r>
            <a:r>
              <a:rPr lang="vi-V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Đây cũng là một trong những dãy núi lớn trên thế giới.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98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1126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862967" y="4214030"/>
            <a:ext cx="7596554" cy="5992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Sóc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Trăng</a:t>
            </a: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3" y="152400"/>
            <a:ext cx="4286250" cy="401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943" y="152400"/>
            <a:ext cx="4154365" cy="401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8148" y="4683962"/>
            <a:ext cx="86080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Sóc Trăng là một tỉnh ven biển thuộc đồng </a:t>
            </a:r>
            <a:r>
              <a:rPr lang="vi-V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bằng </a:t>
            </a:r>
            <a:endParaRPr lang="en-US" sz="28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vi-VN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sông 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Cửu </a:t>
            </a:r>
            <a:r>
              <a:rPr lang="vi-V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Long,Việt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13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-136026" y="4217704"/>
            <a:ext cx="9325368" cy="7567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Vàm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Tây</a:t>
            </a:r>
            <a:endParaRPr lang="en-US" altLang="en-US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vi-V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Vàm Cỏ Tây là tên một con sông chảy qua địa </a:t>
            </a:r>
            <a:r>
              <a:rPr lang="vi-V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bàn </a:t>
            </a:r>
            <a:endParaRPr lang="en-US" altLang="en-US" sz="28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vi-VN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tỉnh </a:t>
            </a:r>
            <a:r>
              <a:rPr lang="vi-V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An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0" y="261159"/>
            <a:ext cx="6327539" cy="3901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385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564174" y="1169459"/>
            <a:ext cx="2970334" cy="51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2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Trường</a:t>
            </a:r>
            <a:r>
              <a:rPr lang="en-US" altLang="en-US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Sơn</a:t>
            </a:r>
            <a:endParaRPr lang="en-US" altLang="en-US" sz="28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564174" y="1681427"/>
            <a:ext cx="2461846" cy="51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2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Sóc</a:t>
            </a:r>
            <a:r>
              <a:rPr lang="en-US" altLang="en-US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Trăng</a:t>
            </a:r>
            <a:endParaRPr lang="en-US" altLang="en-US" sz="28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564174" y="2184136"/>
            <a:ext cx="3163765" cy="51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2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Vàm</a:t>
            </a:r>
            <a:r>
              <a:rPr lang="en-US" altLang="en-US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Cỏ</a:t>
            </a:r>
            <a:r>
              <a:rPr lang="en-US" altLang="en-US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Tây</a:t>
            </a:r>
            <a:endParaRPr lang="en-US" altLang="en-US" sz="28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5284178" y="1169459"/>
            <a:ext cx="2876550" cy="51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</a:t>
            </a:r>
            <a:r>
              <a:rPr lang="en-US" altLang="en-US" sz="2800" b="1" dirty="0" err="1">
                <a:solidFill>
                  <a:srgbClr val="0033CC"/>
                </a:solidFill>
                <a:cs typeface="Times New Roman" panose="02020603050405020304" pitchFamily="18" charset="0"/>
              </a:rPr>
              <a:t>rường</a:t>
            </a:r>
            <a:r>
              <a:rPr lang="en-US" altLang="en-US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28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ơn</a:t>
            </a:r>
            <a:endParaRPr lang="en-US" altLang="en-US" sz="28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5284178" y="1681427"/>
            <a:ext cx="2672862" cy="512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2800" b="1">
                <a:solidFill>
                  <a:srgbClr val="0000FF"/>
                </a:solidFill>
                <a:cs typeface="Times New Roman" panose="02020603050405020304" pitchFamily="18" charset="0"/>
              </a:rPr>
              <a:t>óc </a:t>
            </a:r>
            <a:r>
              <a:rPr lang="en-US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T</a:t>
            </a:r>
            <a:r>
              <a:rPr lang="en-US" altLang="en-US" sz="2800" b="1">
                <a:solidFill>
                  <a:srgbClr val="0033CC"/>
                </a:solidFill>
                <a:cs typeface="Times New Roman" panose="02020603050405020304" pitchFamily="18" charset="0"/>
              </a:rPr>
              <a:t>răng</a:t>
            </a:r>
            <a:endParaRPr lang="en-US" altLang="en-US" sz="2800" b="1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5148" name="Rectangle 28"/>
          <p:cNvSpPr>
            <a:spLocks noChangeArrowheads="1"/>
          </p:cNvSpPr>
          <p:nvPr/>
        </p:nvSpPr>
        <p:spPr bwMode="auto">
          <a:xfrm>
            <a:off x="5284178" y="2184136"/>
            <a:ext cx="2401333" cy="512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0000FF"/>
                </a:solidFill>
                <a:cs typeface="Times New Roman" panose="02020603050405020304" pitchFamily="18" charset="0"/>
              </a:rPr>
              <a:t>+ </a:t>
            </a:r>
            <a:r>
              <a:rPr lang="en-US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V</a:t>
            </a:r>
            <a:r>
              <a:rPr lang="en-US" altLang="en-US" sz="2800" b="1">
                <a:solidFill>
                  <a:srgbClr val="0000FF"/>
                </a:solidFill>
                <a:cs typeface="Times New Roman" panose="02020603050405020304" pitchFamily="18" charset="0"/>
              </a:rPr>
              <a:t>àm </a:t>
            </a:r>
            <a:r>
              <a:rPr lang="en-US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C</a:t>
            </a:r>
            <a:r>
              <a:rPr lang="en-US" altLang="en-US" sz="2800" b="1">
                <a:solidFill>
                  <a:srgbClr val="0000FF"/>
                </a:solidFill>
                <a:cs typeface="Times New Roman" panose="02020603050405020304" pitchFamily="18" charset="0"/>
              </a:rPr>
              <a:t>ỏ </a:t>
            </a:r>
            <a:r>
              <a:rPr lang="en-US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T</a:t>
            </a:r>
            <a:r>
              <a:rPr lang="en-US" altLang="en-US" sz="2800" b="1">
                <a:solidFill>
                  <a:srgbClr val="0000FF"/>
                </a:solidFill>
                <a:cs typeface="Times New Roman" panose="02020603050405020304" pitchFamily="18" charset="0"/>
              </a:rPr>
              <a:t>ây</a:t>
            </a:r>
          </a:p>
        </p:txBody>
      </p:sp>
      <p:sp>
        <p:nvSpPr>
          <p:cNvPr id="5149" name="Rectangle 29"/>
          <p:cNvSpPr>
            <a:spLocks noChangeArrowheads="1"/>
          </p:cNvSpPr>
          <p:nvPr/>
        </p:nvSpPr>
        <p:spPr bwMode="auto">
          <a:xfrm>
            <a:off x="366347" y="3652044"/>
            <a:ext cx="8214946" cy="192849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1043" tIns="40522" rIns="81043" bIns="40522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Nam,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375139" y="590015"/>
            <a:ext cx="8440615" cy="512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cs typeface="Times New Roman" panose="02020603050405020304" pitchFamily="18" charset="0"/>
              </a:rPr>
              <a:t>b.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Tên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địa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lí</a:t>
            </a:r>
            <a:r>
              <a:rPr lang="en-US" altLang="en-US" sz="2800" b="1" dirty="0"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85148" y="2943882"/>
            <a:ext cx="8844552" cy="5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3000" b="1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   </a:t>
            </a:r>
            <a:r>
              <a:rPr lang="en-US" altLang="en-US" sz="3000" b="1" dirty="0" err="1" smtClean="0">
                <a:solidFill>
                  <a:srgbClr val="003300"/>
                </a:solidFill>
                <a:cs typeface="Times New Roman" panose="02020603050405020304" pitchFamily="18" charset="0"/>
              </a:rPr>
              <a:t>Khi</a:t>
            </a:r>
            <a:r>
              <a:rPr lang="en-US" altLang="en-US" sz="3000" b="1" dirty="0" smtClean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viết</a:t>
            </a:r>
            <a:r>
              <a:rPr lang="en-US" altLang="en-US" sz="30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tên</a:t>
            </a:r>
            <a:r>
              <a:rPr lang="en-US" altLang="en-US" sz="30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địa</a:t>
            </a:r>
            <a:r>
              <a:rPr lang="en-US" altLang="en-US" sz="30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lí</a:t>
            </a:r>
            <a:r>
              <a:rPr lang="en-US" altLang="en-US" sz="30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Việt</a:t>
            </a:r>
            <a:r>
              <a:rPr lang="en-US" altLang="en-US" sz="3000" b="1" dirty="0">
                <a:solidFill>
                  <a:srgbClr val="003300"/>
                </a:solidFill>
                <a:cs typeface="Times New Roman" panose="02020603050405020304" pitchFamily="18" charset="0"/>
              </a:rPr>
              <a:t> Nam, </a:t>
            </a:r>
            <a:r>
              <a:rPr lang="en-US" altLang="en-US" sz="30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cần</a:t>
            </a:r>
            <a:r>
              <a:rPr lang="en-US" altLang="en-US" sz="30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viết</a:t>
            </a:r>
            <a:r>
              <a:rPr lang="en-US" altLang="en-US" sz="30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như</a:t>
            </a:r>
            <a:r>
              <a:rPr lang="en-US" altLang="en-US" sz="30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thế</a:t>
            </a:r>
            <a:r>
              <a:rPr lang="en-US" altLang="en-US" sz="3000" b="1" dirty="0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nào</a:t>
            </a:r>
            <a:r>
              <a:rPr lang="en-US" altLang="en-US" sz="3000" b="1" dirty="0">
                <a:solidFill>
                  <a:srgbClr val="003300"/>
                </a:solidFill>
                <a:cs typeface="Times New Roman" panose="02020603050405020304" pitchFamily="18" charset="0"/>
              </a:rPr>
              <a:t>?</a:t>
            </a:r>
            <a:endParaRPr lang="en-US" altLang="en-US" sz="3000" dirty="0">
              <a:solidFill>
                <a:srgbClr val="003300"/>
              </a:solidFill>
              <a:cs typeface="Times New Roman" panose="02020603050405020304" pitchFamily="18" charset="0"/>
            </a:endParaRPr>
          </a:p>
        </p:txBody>
      </p:sp>
      <p:sp>
        <p:nvSpPr>
          <p:cNvPr id="9227" name="AutoShape 13" descr="Vua Quang Trung Nguyễn Huệ | Huế Học"/>
          <p:cNvSpPr>
            <a:spLocks noChangeAspect="1" noChangeArrowheads="1"/>
          </p:cNvSpPr>
          <p:nvPr/>
        </p:nvSpPr>
        <p:spPr bwMode="auto">
          <a:xfrm>
            <a:off x="495300" y="-862542"/>
            <a:ext cx="281354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cs typeface="Times New Roman" panose="02020603050405020304" pitchFamily="18" charset="0"/>
            </a:endParaRP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3583094" y="2184136"/>
            <a:ext cx="1392963" cy="51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2800" b="1" dirty="0">
                <a:cs typeface="Times New Roman" panose="02020603050405020304" pitchFamily="18" charset="0"/>
              </a:rPr>
              <a:t>3</a:t>
            </a:r>
            <a:r>
              <a:rPr lang="en-US" altLang="en-US" sz="2800" b="1" dirty="0" smtClean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tiếng</a:t>
            </a:r>
            <a:endParaRPr lang="en-US" altLang="en-US" sz="2800" b="1" dirty="0">
              <a:cs typeface="Times New Roman" panose="02020603050405020304" pitchFamily="18" charset="0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3575538" y="1169459"/>
            <a:ext cx="1392962" cy="51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cs typeface="Times New Roman" panose="02020603050405020304" pitchFamily="18" charset="0"/>
              </a:rPr>
              <a:t>2 </a:t>
            </a:r>
            <a:r>
              <a:rPr lang="en-US" altLang="en-US" sz="2800" b="1" dirty="0" err="1" smtClean="0">
                <a:cs typeface="Times New Roman" panose="02020603050405020304" pitchFamily="18" charset="0"/>
              </a:rPr>
              <a:t>tiếng</a:t>
            </a:r>
            <a:endParaRPr lang="en-US" altLang="en-US" sz="2800" b="1" dirty="0">
              <a:cs typeface="Times New Roman" panose="02020603050405020304" pitchFamily="18" charset="0"/>
            </a:endParaRP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3566976" y="1681427"/>
            <a:ext cx="1525885" cy="51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2800" b="1" dirty="0">
                <a:cs typeface="Times New Roman" panose="02020603050405020304" pitchFamily="18" charset="0"/>
              </a:rPr>
              <a:t>2</a:t>
            </a:r>
            <a:r>
              <a:rPr lang="en-US" altLang="en-US" sz="2800" b="1" dirty="0" smtClean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cs typeface="Times New Roman" panose="02020603050405020304" pitchFamily="18" charset="0"/>
              </a:rPr>
              <a:t>tiếng</a:t>
            </a:r>
            <a:endParaRPr lang="en-US" altLang="en-US" sz="2800" b="1" dirty="0"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5147" y="56730"/>
            <a:ext cx="89361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altLang="en-US" sz="2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I/ Nhận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vi-VN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Tìm hiểu cách viết tên người, tên địa lí Việt Nam</a:t>
            </a:r>
          </a:p>
        </p:txBody>
      </p:sp>
    </p:spTree>
    <p:extLst>
      <p:ext uri="{BB962C8B-B14F-4D97-AF65-F5344CB8AC3E}">
        <p14:creationId xmlns:p14="http://schemas.microsoft.com/office/powerpoint/2010/main" val="352905941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46" grpId="0"/>
      <p:bldP spid="5148" grpId="0"/>
      <p:bldP spid="5149" grpId="0" animBg="1"/>
      <p:bldP spid="18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5921B3B-6C01-4273-9A31-7B731CECBA3A}"/>
              </a:ext>
            </a:extLst>
          </p:cNvPr>
          <p:cNvSpPr txBox="1"/>
          <p:nvPr/>
        </p:nvSpPr>
        <p:spPr>
          <a:xfrm>
            <a:off x="1274759" y="2115034"/>
            <a:ext cx="6087794" cy="626018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  <a:scene3d>
              <a:camera prst="obliqueTopLef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600" b="1" smtClean="0">
                <a:ln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II/ Ghi </a:t>
            </a:r>
            <a:r>
              <a:rPr lang="en-US" sz="3600" b="1" dirty="0" err="1" smtClean="0">
                <a:ln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3600" b="1" dirty="0" smtClean="0">
                <a:ln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600" b="1" dirty="0">
              <a:ln/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EE974E1E-EFDF-4472-AD45-96D91686DFBC}"/>
              </a:ext>
            </a:extLst>
          </p:cNvPr>
          <p:cNvSpPr/>
          <p:nvPr/>
        </p:nvSpPr>
        <p:spPr>
          <a:xfrm>
            <a:off x="323991" y="2950736"/>
            <a:ext cx="8820009" cy="245946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pPr algn="just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B1E602DC-B0E7-4D3B-AA8F-DA53E0253F7E}"/>
              </a:ext>
            </a:extLst>
          </p:cNvPr>
          <p:cNvSpPr/>
          <p:nvPr/>
        </p:nvSpPr>
        <p:spPr>
          <a:xfrm>
            <a:off x="323991" y="1964616"/>
            <a:ext cx="1901537" cy="565728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71323" tIns="35662" rIns="71323" bIns="35662"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FA232C62-1250-4DD4-8093-87074844DEC1}"/>
              </a:ext>
            </a:extLst>
          </p:cNvPr>
          <p:cNvSpPr/>
          <p:nvPr/>
        </p:nvSpPr>
        <p:spPr>
          <a:xfrm>
            <a:off x="438291" y="2091616"/>
            <a:ext cx="1901537" cy="565728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71323" tIns="35662" rIns="71323" bIns="35662"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04900" y="152400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    Thứ ba, ngày 18 tháng 10 năm 2022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en-US" sz="3200" u="sng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3200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endParaRPr lang="en-US" sz="3200" u="sng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1400" y="1167808"/>
            <a:ext cx="774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Nam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863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922599" y="735509"/>
            <a:ext cx="7387666" cy="1180016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 em đang sinh sống.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E7693E3C-C3D5-41B5-BBC0-2D21F04CC0A8}"/>
              </a:ext>
            </a:extLst>
          </p:cNvPr>
          <p:cNvSpPr txBox="1"/>
          <p:nvPr/>
        </p:nvSpPr>
        <p:spPr>
          <a:xfrm>
            <a:off x="2552700" y="24279"/>
            <a:ext cx="3548605" cy="59524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  <a:scene3d>
              <a:camera prst="obliqueTopLef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400" b="1" u="sng" smtClean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III/ LUYỆN </a:t>
            </a:r>
            <a:r>
              <a:rPr lang="en-US" sz="3400" b="1" u="sng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3617" y="2319819"/>
            <a:ext cx="5465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</a:t>
            </a:r>
            <a:r>
              <a:rPr lang="vi-VN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ữu</a:t>
            </a:r>
            <a:r>
              <a:rPr lang="vi-VN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oán</a:t>
            </a:r>
            <a:endParaRPr lang="en-US" sz="4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96900" y="3141636"/>
            <a:ext cx="8394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 phố 2, phường </a:t>
            </a:r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òa </a:t>
            </a:r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hú, thành phố </a:t>
            </a:r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hủ </a:t>
            </a:r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ầu </a:t>
            </a:r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ột, tỉnh </a:t>
            </a:r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ình </a:t>
            </a:r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40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ương. </a:t>
            </a:r>
            <a:endParaRPr lang="en-US" sz="4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6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55AB49A-B640-4762-99BF-F7BA33EE0D01}"/>
              </a:ext>
            </a:extLst>
          </p:cNvPr>
          <p:cNvSpPr txBox="1"/>
          <p:nvPr/>
        </p:nvSpPr>
        <p:spPr>
          <a:xfrm>
            <a:off x="1492814" y="1027563"/>
            <a:ext cx="6979419" cy="1056906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 hãy viết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phường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endParaRPr lang="en-US" sz="32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 phố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Thủ Dầu Một mà em biết.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815C56E-4742-444E-AE3C-C4F5B66B5B2E}"/>
              </a:ext>
            </a:extLst>
          </p:cNvPr>
          <p:cNvSpPr txBox="1"/>
          <p:nvPr/>
        </p:nvSpPr>
        <p:spPr>
          <a:xfrm>
            <a:off x="965200" y="2375867"/>
            <a:ext cx="8153400" cy="564463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Ví dụ: 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òa 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hú, 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ân 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n, 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ương 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ình 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iệp, ..</a:t>
            </a:r>
            <a:r>
              <a:rPr lang="vi-VN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815C56E-4742-444E-AE3C-C4F5B66B5B2E}"/>
              </a:ext>
            </a:extLst>
          </p:cNvPr>
          <p:cNvSpPr txBox="1"/>
          <p:nvPr/>
        </p:nvSpPr>
        <p:spPr>
          <a:xfrm>
            <a:off x="1359738" y="3226767"/>
            <a:ext cx="7382104" cy="1549348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ỹ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ân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iệp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ợi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òa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ường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hánh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ghĩa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hánh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ỹ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iệp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Đ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ịnh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òa</a:t>
            </a:r>
            <a:endParaRPr lang="vi-VN" sz="32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989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12868BE-4396-40E8-8FED-C0347FC95469}"/>
              </a:ext>
            </a:extLst>
          </p:cNvPr>
          <p:cNvSpPr txBox="1"/>
          <p:nvPr/>
        </p:nvSpPr>
        <p:spPr>
          <a:xfrm>
            <a:off x="530602" y="262175"/>
            <a:ext cx="8359398" cy="1056906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>
            <a:defPPr>
              <a:defRPr lang="en-US"/>
            </a:defPPr>
            <a:lvl1pPr>
              <a:defRPr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b="1" dirty="0">
                <a:solidFill>
                  <a:srgbClr val="0000CC"/>
                </a:solidFill>
              </a:rPr>
              <a:t>3</a:t>
            </a:r>
            <a:r>
              <a:rPr lang="en-US" b="1">
                <a:solidFill>
                  <a:srgbClr val="0000CC"/>
                </a:solidFill>
              </a:rPr>
              <a:t>. </a:t>
            </a:r>
            <a:r>
              <a:rPr lang="en-US" b="1" smtClean="0">
                <a:solidFill>
                  <a:srgbClr val="0000CC"/>
                </a:solidFill>
              </a:rPr>
              <a:t>Kể tên một số tỉnh (thành phố) và </a:t>
            </a:r>
            <a:r>
              <a:rPr lang="en-US" b="1">
                <a:solidFill>
                  <a:srgbClr val="0000CC"/>
                </a:solidFill>
              </a:rPr>
              <a:t>danh lam thắng cảnh, di tích lịch sử </a:t>
            </a:r>
            <a:r>
              <a:rPr lang="en-US" b="1" smtClean="0">
                <a:solidFill>
                  <a:srgbClr val="0000CC"/>
                </a:solidFill>
              </a:rPr>
              <a:t>mà em biết</a:t>
            </a:r>
            <a:r>
              <a:rPr lang="en-US" b="1">
                <a:solidFill>
                  <a:srgbClr val="0000CC"/>
                </a:solidFill>
              </a:rPr>
              <a:t>.</a:t>
            </a:r>
            <a:endParaRPr lang="en-US" b="1" dirty="0">
              <a:solidFill>
                <a:srgbClr val="0000CC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54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-5-danh-lam-thang-canh-o-nghe-an-nen-ghe-tham-it-nhat-mot-lan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01"/>
            <a:ext cx="9144000" cy="570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31900" y="4846443"/>
            <a:ext cx="48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FFFF00"/>
                </a:solidFill>
                <a:latin typeface="+mj-lt"/>
              </a:rPr>
              <a:t>M</a:t>
            </a:r>
            <a:r>
              <a:rPr lang="vi-VN" sz="3200" b="1" smtClean="0">
                <a:solidFill>
                  <a:srgbClr val="FFFF00"/>
                </a:solidFill>
                <a:latin typeface="+mj-lt"/>
              </a:rPr>
              <a:t>ộ </a:t>
            </a:r>
            <a:r>
              <a:rPr lang="vi-VN" sz="3200" b="1" dirty="0">
                <a:solidFill>
                  <a:srgbClr val="FFFF00"/>
                </a:solidFill>
                <a:latin typeface="+mj-lt"/>
              </a:rPr>
              <a:t>bà </a:t>
            </a:r>
            <a:r>
              <a:rPr lang="vi-VN" sz="3200" b="1" dirty="0">
                <a:solidFill>
                  <a:srgbClr val="FF0000"/>
                </a:solidFill>
                <a:latin typeface="+mj-lt"/>
              </a:rPr>
              <a:t>H</a:t>
            </a:r>
            <a:r>
              <a:rPr lang="vi-VN" sz="3200" b="1" dirty="0">
                <a:solidFill>
                  <a:srgbClr val="FFFF00"/>
                </a:solidFill>
                <a:latin typeface="+mj-lt"/>
              </a:rPr>
              <a:t>oàng </a:t>
            </a:r>
            <a:r>
              <a:rPr lang="vi-VN" sz="3200" b="1" dirty="0">
                <a:solidFill>
                  <a:srgbClr val="FF0000"/>
                </a:solidFill>
                <a:latin typeface="+mj-lt"/>
              </a:rPr>
              <a:t>T</a:t>
            </a:r>
            <a:r>
              <a:rPr lang="vi-VN" sz="3200" b="1" dirty="0">
                <a:solidFill>
                  <a:srgbClr val="FFFF00"/>
                </a:solidFill>
                <a:latin typeface="+mj-lt"/>
              </a:rPr>
              <a:t>hị </a:t>
            </a:r>
            <a:r>
              <a:rPr lang="vi-VN" sz="3200" b="1" dirty="0">
                <a:solidFill>
                  <a:srgbClr val="FF0000"/>
                </a:solidFill>
                <a:latin typeface="+mj-lt"/>
              </a:rPr>
              <a:t>L</a:t>
            </a:r>
            <a:r>
              <a:rPr lang="vi-VN" sz="3200" b="1" dirty="0">
                <a:solidFill>
                  <a:srgbClr val="FFFF00"/>
                </a:solidFill>
                <a:latin typeface="+mj-lt"/>
              </a:rPr>
              <a:t>oan</a:t>
            </a:r>
            <a:endParaRPr lang="en-US" sz="3200" b="1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748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9072" y="3712332"/>
            <a:ext cx="31441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i="1" dirty="0">
                <a:solidFill>
                  <a:srgbClr val="333333"/>
                </a:solidFill>
                <a:latin typeface="Roboto"/>
              </a:rPr>
              <a:t>Bậc thang lên thăm mộ bà Hoàng Thị Loan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098" name="Picture 2" descr="top-5-danh-lam-thang-canh-o-nghe-an-nen-ghe-tham-it-nhat-mot-lan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9232899" cy="567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41136" y="4984750"/>
            <a:ext cx="4112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Bãi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err="1"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han </a:t>
            </a:r>
            <a:r>
              <a:rPr lang="en-US" sz="3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hiết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6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58433D-F6A0-4501-9AE1-B292425891ED}"/>
              </a:ext>
            </a:extLst>
          </p:cNvPr>
          <p:cNvSpPr txBox="1"/>
          <p:nvPr/>
        </p:nvSpPr>
        <p:spPr>
          <a:xfrm>
            <a:off x="2072640" y="1116544"/>
            <a:ext cx="5171440" cy="311900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71323" tIns="35662" rIns="71323" bIns="35662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6600" b="1" dirty="0" err="1" smtClean="0">
                <a:solidFill>
                  <a:srgbClr val="0000CC"/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Đố</a:t>
            </a:r>
            <a:r>
              <a:rPr lang="en-US" sz="6600" b="1" dirty="0" smtClean="0">
                <a:solidFill>
                  <a:srgbClr val="0000CC"/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 smtClean="0">
                <a:solidFill>
                  <a:srgbClr val="0000CC"/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6600" b="1" dirty="0" smtClean="0">
                <a:solidFill>
                  <a:srgbClr val="0000CC"/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6600" b="1" dirty="0" err="1" smtClean="0">
                <a:solidFill>
                  <a:srgbClr val="C00000"/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6600" b="1" dirty="0" smtClean="0">
                <a:solidFill>
                  <a:srgbClr val="C00000"/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 smtClean="0">
                <a:solidFill>
                  <a:srgbClr val="C00000"/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6600" b="1" dirty="0" smtClean="0">
                <a:solidFill>
                  <a:srgbClr val="C00000"/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 smtClean="0">
                <a:solidFill>
                  <a:srgbClr val="C00000"/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6600" b="1" dirty="0" smtClean="0">
                <a:solidFill>
                  <a:srgbClr val="C00000"/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6600" b="1" dirty="0">
              <a:solidFill>
                <a:srgbClr val="C00000"/>
              </a:solidFill>
              <a:effectLst>
                <a:reflection blurRad="6350" stA="60000" endA="900" endPos="58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25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huamotc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1" y="51594"/>
            <a:ext cx="900332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70339" y="4635500"/>
            <a:ext cx="9003323" cy="121445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 indent="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lnSpc>
                <a:spcPct val="115000"/>
              </a:lnSpc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chemeClr val="bg1"/>
                </a:solidFill>
                <a:cs typeface="Times New Roman" pitchFamily="18" charset="0"/>
              </a:rPr>
              <a:t>Đây là một ngôi chùa rất nổi tiếng ở Hà Nội, được xây dựng từ thời nhà Lý ?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853723" y="3975100"/>
            <a:ext cx="3024554" cy="574278"/>
          </a:xfrm>
          <a:prstGeom prst="rect">
            <a:avLst/>
          </a:pr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chemeClr val="bg1"/>
                </a:solidFill>
                <a:cs typeface="Times New Roman" pitchFamily="18" charset="0"/>
              </a:rPr>
              <a:t>(chùa Một Cột)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0259" y="0"/>
            <a:ext cx="9070731" cy="5715000"/>
          </a:xfrm>
          <a:prstGeom prst="rect">
            <a:avLst/>
          </a:prstGeom>
          <a:noFill/>
          <a:ln w="825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043" tIns="40522" rIns="81043" bIns="4052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en-US" sz="2500"/>
          </a:p>
        </p:txBody>
      </p:sp>
    </p:spTree>
    <p:extLst>
      <p:ext uri="{BB962C8B-B14F-4D97-AF65-F5344CB8AC3E}">
        <p14:creationId xmlns:p14="http://schemas.microsoft.com/office/powerpoint/2010/main" val="8164347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9" descr="HoHoanKi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22490"/>
            <a:ext cx="893298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10259" y="0"/>
            <a:ext cx="9070731" cy="5715000"/>
          </a:xfrm>
          <a:prstGeom prst="rect">
            <a:avLst/>
          </a:prstGeom>
          <a:noFill/>
          <a:ln w="825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043" tIns="40522" rIns="81043" bIns="4052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en-US" sz="250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70338" y="4762500"/>
            <a:ext cx="8932985" cy="106672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chemeClr val="bg1"/>
                </a:solidFill>
                <a:cs typeface="Times New Roman" pitchFamily="18" charset="0"/>
              </a:rPr>
              <a:t>       Hồ nào nức tiếng xa gần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chemeClr val="bg1"/>
                </a:solidFill>
                <a:cs typeface="Times New Roman" pitchFamily="18" charset="0"/>
              </a:rPr>
              <a:t>Vua Lê trả kiếm cho thần Kim Quy ?</a:t>
            </a:r>
          </a:p>
        </p:txBody>
      </p:sp>
      <p:sp>
        <p:nvSpPr>
          <p:cNvPr id="5" name="Text Box 30"/>
          <p:cNvSpPr txBox="1">
            <a:spLocks noChangeArrowheads="1"/>
          </p:cNvSpPr>
          <p:nvPr/>
        </p:nvSpPr>
        <p:spPr bwMode="auto">
          <a:xfrm>
            <a:off x="5885962" y="4787820"/>
            <a:ext cx="2813538" cy="574278"/>
          </a:xfrm>
          <a:prstGeom prst="rect">
            <a:avLst/>
          </a:prstGeom>
          <a:solidFill>
            <a:srgbClr val="CC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0522" rIns="0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chemeClr val="bg1"/>
                </a:solidFill>
                <a:cs typeface="Times New Roman" pitchFamily="18" charset="0"/>
              </a:rPr>
              <a:t>(hồ Hoàn Kiếm)</a:t>
            </a:r>
          </a:p>
        </p:txBody>
      </p:sp>
    </p:spTree>
    <p:extLst>
      <p:ext uri="{BB962C8B-B14F-4D97-AF65-F5344CB8AC3E}">
        <p14:creationId xmlns:p14="http://schemas.microsoft.com/office/powerpoint/2010/main" val="38994390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Th%C3%A0nh%20C%E1%BB%95%20L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4" y="74084"/>
            <a:ext cx="8931520" cy="517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79864" y="4863723"/>
            <a:ext cx="8931520" cy="851277"/>
          </a:xfrm>
          <a:prstGeom prst="rect">
            <a:avLst/>
          </a:prstGeom>
          <a:solidFill>
            <a:srgbClr val="99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 indent="1485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500" b="1" i="1">
                <a:solidFill>
                  <a:prstClr val="black"/>
                </a:solidFill>
                <a:cs typeface="Times New Roman" pitchFamily="18" charset="0"/>
              </a:rPr>
              <a:t>   Thành nào xây chỉ một đêm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500" b="1" i="1">
                <a:solidFill>
                  <a:prstClr val="black"/>
                </a:solidFill>
                <a:cs typeface="Times New Roman" pitchFamily="18" charset="0"/>
              </a:rPr>
              <a:t>Có hình xoắn ốc thưa tên là gì ?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055946" y="4991100"/>
            <a:ext cx="2891938" cy="57427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i="1">
                <a:solidFill>
                  <a:srgbClr val="0000FF"/>
                </a:solidFill>
                <a:cs typeface="Times New Roman" pitchFamily="18" charset="0"/>
              </a:rPr>
              <a:t>(thành Cổ Loa)</a:t>
            </a:r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10259" y="0"/>
            <a:ext cx="9070731" cy="5715000"/>
          </a:xfrm>
          <a:prstGeom prst="rect">
            <a:avLst/>
          </a:prstGeom>
          <a:noFill/>
          <a:ln w="825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043" tIns="40522" rIns="81043" bIns="4052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vi-V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7913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7" descr="du-lich-ha-long-dao-tuan-chau-Vinaholidays-Trav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9" y="23812"/>
            <a:ext cx="9098573" cy="5180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35169" y="4628515"/>
            <a:ext cx="9098574" cy="1066720"/>
          </a:xfrm>
          <a:prstGeom prst="rect">
            <a:avLst/>
          </a:pr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     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Vịnh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nào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phong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cảnh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hữu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tình</a:t>
            </a:r>
            <a:endParaRPr lang="en-US" altLang="en-US" b="1" dirty="0">
              <a:solidFill>
                <a:schemeClr val="bg1"/>
              </a:solidFill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chemeClr val="bg1"/>
                </a:solidFill>
                <a:cs typeface="Times New Roman" pitchFamily="18" charset="0"/>
              </a:rPr>
              <a:t>   </a:t>
            </a:r>
            <a:r>
              <a:rPr lang="en-US" altLang="en-US" b="1" smtClean="0">
                <a:solidFill>
                  <a:schemeClr val="bg1"/>
                </a:solidFill>
                <a:cs typeface="Times New Roman" pitchFamily="18" charset="0"/>
              </a:rPr>
              <a:t>Kì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quan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thê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́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giới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đã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bình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chọn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cs typeface="Times New Roman" pitchFamily="18" charset="0"/>
              </a:rPr>
              <a:t>ra</a:t>
            </a:r>
            <a:r>
              <a:rPr lang="en-US" altLang="en-US" b="1" dirty="0">
                <a:solidFill>
                  <a:schemeClr val="bg1"/>
                </a:solidFill>
                <a:cs typeface="Times New Roman" pitchFamily="18" charset="0"/>
              </a:rPr>
              <a:t> ?</a:t>
            </a: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10259" y="0"/>
            <a:ext cx="9070731" cy="5715000"/>
          </a:xfrm>
          <a:prstGeom prst="rect">
            <a:avLst/>
          </a:prstGeom>
          <a:noFill/>
          <a:ln w="825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043" tIns="40522" rIns="81043" bIns="40522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en-US" sz="2500"/>
          </a:p>
        </p:txBody>
      </p:sp>
      <p:sp>
        <p:nvSpPr>
          <p:cNvPr id="326664" name="Text Box 8"/>
          <p:cNvSpPr txBox="1">
            <a:spLocks noChangeArrowheads="1"/>
          </p:cNvSpPr>
          <p:nvPr/>
        </p:nvSpPr>
        <p:spPr bwMode="auto">
          <a:xfrm>
            <a:off x="6233355" y="3924036"/>
            <a:ext cx="2760785" cy="5742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043" tIns="40522" rIns="81043" bIns="4052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altLang="en-US" b="1" dirty="0" err="1" smtClean="0">
                <a:solidFill>
                  <a:srgbClr val="0000FF"/>
                </a:solidFill>
                <a:cs typeface="Times New Roman" pitchFamily="18" charset="0"/>
              </a:rPr>
              <a:t>vịnh</a:t>
            </a:r>
            <a:r>
              <a:rPr lang="en-US" altLang="en-US" b="1" dirty="0" smtClean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altLang="en-US" b="1" dirty="0">
                <a:solidFill>
                  <a:srgbClr val="0000FF"/>
                </a:solidFill>
                <a:cs typeface="Times New Roman" pitchFamily="18" charset="0"/>
              </a:rPr>
              <a:t>Hạ </a:t>
            </a:r>
            <a:r>
              <a:rPr lang="en-US" altLang="en-US" b="1" dirty="0" smtClean="0">
                <a:solidFill>
                  <a:srgbClr val="0000FF"/>
                </a:solidFill>
                <a:cs typeface="Times New Roman" pitchFamily="18" charset="0"/>
              </a:rPr>
              <a:t>Long</a:t>
            </a:r>
            <a:endParaRPr lang="en-US" altLang="en-US" b="1" dirty="0">
              <a:solidFill>
                <a:srgbClr val="0000FF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75893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26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2666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i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WordArt 5"/>
          <p:cNvSpPr>
            <a:spLocks noChangeArrowheads="1" noChangeShapeType="1" noTextEdit="1"/>
          </p:cNvSpPr>
          <p:nvPr/>
        </p:nvSpPr>
        <p:spPr bwMode="auto">
          <a:xfrm>
            <a:off x="0" y="508000"/>
            <a:ext cx="6629400" cy="1460500"/>
          </a:xfrm>
          <a:prstGeom prst="rect">
            <a:avLst/>
          </a:prstGeom>
        </p:spPr>
        <p:txBody>
          <a:bodyPr wrap="none" lIns="71323" tIns="35662" rIns="71323" bIns="35662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28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Dặn</a:t>
            </a:r>
            <a:r>
              <a:rPr lang="en-US" sz="28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</a:t>
            </a:r>
            <a:r>
              <a:rPr lang="en-US" sz="28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dò</a:t>
            </a:r>
            <a:r>
              <a:rPr lang="en-US" sz="28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65550" y="1625602"/>
            <a:ext cx="3460750" cy="199562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2500" b="1" dirty="0" err="1" smtClean="0">
                <a:solidFill>
                  <a:srgbClr val="CC0066"/>
                </a:solidFill>
              </a:rPr>
              <a:t>Luyện</a:t>
            </a:r>
            <a:r>
              <a:rPr lang="en-US" sz="2500" b="1" dirty="0" smtClean="0">
                <a:solidFill>
                  <a:srgbClr val="CC0066"/>
                </a:solidFill>
              </a:rPr>
              <a:t> </a:t>
            </a:r>
            <a:r>
              <a:rPr lang="en-US" sz="2500" b="1" dirty="0" err="1" smtClean="0">
                <a:solidFill>
                  <a:srgbClr val="CC0066"/>
                </a:solidFill>
              </a:rPr>
              <a:t>viết</a:t>
            </a:r>
            <a:r>
              <a:rPr lang="en-US" sz="2500" b="1" dirty="0" smtClean="0">
                <a:solidFill>
                  <a:srgbClr val="CC0066"/>
                </a:solidFill>
              </a:rPr>
              <a:t> </a:t>
            </a:r>
            <a:r>
              <a:rPr lang="en-US" sz="2500" b="1" dirty="0" err="1" smtClean="0">
                <a:solidFill>
                  <a:srgbClr val="CC0066"/>
                </a:solidFill>
              </a:rPr>
              <a:t>tên</a:t>
            </a:r>
            <a:r>
              <a:rPr lang="en-US" sz="2500" b="1" dirty="0" smtClean="0">
                <a:solidFill>
                  <a:srgbClr val="CC0066"/>
                </a:solidFill>
              </a:rPr>
              <a:t> </a:t>
            </a:r>
            <a:r>
              <a:rPr lang="en-US" sz="2500" b="1" dirty="0" err="1" smtClean="0">
                <a:solidFill>
                  <a:srgbClr val="CC0066"/>
                </a:solidFill>
              </a:rPr>
              <a:t>em</a:t>
            </a:r>
            <a:r>
              <a:rPr lang="en-US" sz="2500" b="1" dirty="0" smtClean="0">
                <a:solidFill>
                  <a:srgbClr val="CC0066"/>
                </a:solidFill>
              </a:rPr>
              <a:t> </a:t>
            </a:r>
            <a:r>
              <a:rPr lang="en-US" sz="2500" b="1" dirty="0" err="1" smtClean="0">
                <a:solidFill>
                  <a:srgbClr val="CC0066"/>
                </a:solidFill>
              </a:rPr>
              <a:t>và</a:t>
            </a:r>
            <a:r>
              <a:rPr lang="en-US" sz="2500" b="1" dirty="0" smtClean="0">
                <a:solidFill>
                  <a:srgbClr val="CC0066"/>
                </a:solidFill>
              </a:rPr>
              <a:t> </a:t>
            </a:r>
            <a:r>
              <a:rPr lang="en-US" sz="2500" b="1" dirty="0" err="1" smtClean="0">
                <a:solidFill>
                  <a:srgbClr val="CC0066"/>
                </a:solidFill>
              </a:rPr>
              <a:t>địa</a:t>
            </a:r>
            <a:r>
              <a:rPr lang="en-US" sz="2500" b="1" dirty="0" smtClean="0">
                <a:solidFill>
                  <a:srgbClr val="CC0066"/>
                </a:solidFill>
              </a:rPr>
              <a:t> </a:t>
            </a:r>
            <a:r>
              <a:rPr lang="en-US" sz="2500" b="1" dirty="0" err="1" smtClean="0">
                <a:solidFill>
                  <a:srgbClr val="CC0066"/>
                </a:solidFill>
              </a:rPr>
              <a:t>chỉ</a:t>
            </a:r>
            <a:r>
              <a:rPr lang="en-US" sz="2500" b="1" dirty="0" smtClean="0">
                <a:solidFill>
                  <a:srgbClr val="CC0066"/>
                </a:solidFill>
              </a:rPr>
              <a:t> </a:t>
            </a:r>
            <a:r>
              <a:rPr lang="en-US" sz="2500" b="1" dirty="0" err="1" smtClean="0">
                <a:solidFill>
                  <a:srgbClr val="CC0066"/>
                </a:solidFill>
              </a:rPr>
              <a:t>nơi</a:t>
            </a:r>
            <a:r>
              <a:rPr lang="en-US" sz="2500" b="1" dirty="0" smtClean="0">
                <a:solidFill>
                  <a:srgbClr val="CC0066"/>
                </a:solidFill>
              </a:rPr>
              <a:t> </a:t>
            </a:r>
            <a:r>
              <a:rPr lang="en-US" sz="2500" b="1" dirty="0" err="1" smtClean="0">
                <a:solidFill>
                  <a:srgbClr val="CC0066"/>
                </a:solidFill>
              </a:rPr>
              <a:t>em</a:t>
            </a:r>
            <a:r>
              <a:rPr lang="en-US" sz="2500" b="1" dirty="0" smtClean="0">
                <a:solidFill>
                  <a:srgbClr val="CC0066"/>
                </a:solidFill>
              </a:rPr>
              <a:t> ở </a:t>
            </a:r>
            <a:r>
              <a:rPr lang="en-US" sz="2500" b="1" dirty="0" err="1" smtClean="0">
                <a:solidFill>
                  <a:srgbClr val="CC0066"/>
                </a:solidFill>
              </a:rPr>
              <a:t>thật</a:t>
            </a:r>
            <a:r>
              <a:rPr lang="en-US" sz="2500" b="1" dirty="0" smtClean="0">
                <a:solidFill>
                  <a:srgbClr val="CC0066"/>
                </a:solidFill>
              </a:rPr>
              <a:t> </a:t>
            </a:r>
            <a:r>
              <a:rPr lang="en-US" sz="2500" b="1" dirty="0" err="1" smtClean="0">
                <a:solidFill>
                  <a:srgbClr val="CC0066"/>
                </a:solidFill>
              </a:rPr>
              <a:t>đẹp</a:t>
            </a:r>
            <a:r>
              <a:rPr lang="en-US" sz="2500" b="1" dirty="0" smtClean="0">
                <a:solidFill>
                  <a:srgbClr val="CC0066"/>
                </a:solidFill>
              </a:rPr>
              <a:t>.</a:t>
            </a:r>
            <a:endParaRPr lang="en-US" sz="2500" b="1" dirty="0">
              <a:solidFill>
                <a:srgbClr val="CC0066"/>
              </a:solidFill>
            </a:endParaRPr>
          </a:p>
          <a:p>
            <a:r>
              <a:rPr lang="en-US" sz="2500" b="1" dirty="0" err="1">
                <a:solidFill>
                  <a:srgbClr val="CC0066"/>
                </a:solidFill>
              </a:rPr>
              <a:t>Chuẩn</a:t>
            </a:r>
            <a:r>
              <a:rPr lang="en-US" sz="2500" b="1" dirty="0">
                <a:solidFill>
                  <a:srgbClr val="CC0066"/>
                </a:solidFill>
              </a:rPr>
              <a:t> </a:t>
            </a:r>
            <a:r>
              <a:rPr lang="en-US" sz="2500" b="1" dirty="0" err="1">
                <a:solidFill>
                  <a:srgbClr val="CC0066"/>
                </a:solidFill>
              </a:rPr>
              <a:t>bị</a:t>
            </a:r>
            <a:r>
              <a:rPr lang="en-US" sz="2500" b="1" dirty="0">
                <a:solidFill>
                  <a:srgbClr val="CC0066"/>
                </a:solidFill>
              </a:rPr>
              <a:t> </a:t>
            </a:r>
            <a:r>
              <a:rPr lang="en-US" sz="2500" b="1" dirty="0" err="1">
                <a:solidFill>
                  <a:srgbClr val="CC0066"/>
                </a:solidFill>
              </a:rPr>
              <a:t>bài</a:t>
            </a:r>
            <a:r>
              <a:rPr lang="en-US" sz="2500" b="1" dirty="0">
                <a:solidFill>
                  <a:srgbClr val="CC0066"/>
                </a:solidFill>
              </a:rPr>
              <a:t> </a:t>
            </a:r>
            <a:r>
              <a:rPr lang="en-US" sz="2500" b="1" dirty="0" err="1" smtClean="0">
                <a:solidFill>
                  <a:srgbClr val="CC0066"/>
                </a:solidFill>
              </a:rPr>
              <a:t>Luyện</a:t>
            </a:r>
            <a:r>
              <a:rPr lang="en-US" sz="2500" b="1" dirty="0" smtClean="0">
                <a:solidFill>
                  <a:srgbClr val="CC0066"/>
                </a:solidFill>
              </a:rPr>
              <a:t> </a:t>
            </a:r>
            <a:r>
              <a:rPr lang="en-US" sz="2500" b="1" dirty="0" err="1">
                <a:solidFill>
                  <a:srgbClr val="CC0066"/>
                </a:solidFill>
              </a:rPr>
              <a:t>viết</a:t>
            </a:r>
            <a:r>
              <a:rPr lang="en-US" sz="2500" b="1" dirty="0">
                <a:solidFill>
                  <a:srgbClr val="CC0066"/>
                </a:solidFill>
              </a:rPr>
              <a:t> </a:t>
            </a:r>
            <a:r>
              <a:rPr lang="en-US" sz="2500" b="1" dirty="0" err="1">
                <a:solidFill>
                  <a:srgbClr val="CC0066"/>
                </a:solidFill>
              </a:rPr>
              <a:t>tên</a:t>
            </a:r>
            <a:r>
              <a:rPr lang="en-US" sz="2500" b="1" dirty="0">
                <a:solidFill>
                  <a:srgbClr val="CC0066"/>
                </a:solidFill>
              </a:rPr>
              <a:t> </a:t>
            </a:r>
            <a:r>
              <a:rPr lang="en-US" sz="2500" b="1" dirty="0" err="1">
                <a:solidFill>
                  <a:srgbClr val="CC0066"/>
                </a:solidFill>
              </a:rPr>
              <a:t>người,tên</a:t>
            </a:r>
            <a:r>
              <a:rPr lang="en-US" sz="2500" b="1" dirty="0">
                <a:solidFill>
                  <a:srgbClr val="CC0066"/>
                </a:solidFill>
              </a:rPr>
              <a:t> </a:t>
            </a:r>
            <a:r>
              <a:rPr lang="en-US" sz="2500" b="1" dirty="0" err="1">
                <a:solidFill>
                  <a:srgbClr val="CC0066"/>
                </a:solidFill>
              </a:rPr>
              <a:t>địa</a:t>
            </a:r>
            <a:r>
              <a:rPr lang="en-US" sz="2500" b="1" dirty="0">
                <a:solidFill>
                  <a:srgbClr val="CC0066"/>
                </a:solidFill>
              </a:rPr>
              <a:t> </a:t>
            </a:r>
            <a:r>
              <a:rPr lang="en-US" sz="2500" b="1" dirty="0" err="1">
                <a:solidFill>
                  <a:srgbClr val="CC0066"/>
                </a:solidFill>
              </a:rPr>
              <a:t>lí</a:t>
            </a:r>
            <a:r>
              <a:rPr lang="en-US" sz="2500" b="1" dirty="0">
                <a:solidFill>
                  <a:srgbClr val="CC0066"/>
                </a:solidFill>
              </a:rPr>
              <a:t> </a:t>
            </a:r>
            <a:r>
              <a:rPr lang="en-US" sz="2500" b="1" dirty="0" err="1">
                <a:solidFill>
                  <a:srgbClr val="CC0066"/>
                </a:solidFill>
              </a:rPr>
              <a:t>Việt</a:t>
            </a:r>
            <a:r>
              <a:rPr lang="en-US" sz="2500" b="1" dirty="0">
                <a:solidFill>
                  <a:srgbClr val="CC0066"/>
                </a:solidFill>
              </a:rPr>
              <a:t> Nam  SGK </a:t>
            </a:r>
            <a:r>
              <a:rPr lang="en-US" sz="2500" b="1" dirty="0" err="1">
                <a:solidFill>
                  <a:srgbClr val="CC0066"/>
                </a:solidFill>
              </a:rPr>
              <a:t>trang</a:t>
            </a:r>
            <a:r>
              <a:rPr lang="en-US" sz="2500" b="1" dirty="0">
                <a:solidFill>
                  <a:srgbClr val="CC0066"/>
                </a:solidFill>
              </a:rPr>
              <a:t> </a:t>
            </a:r>
            <a:r>
              <a:rPr lang="en-US" sz="2500" b="1" dirty="0" smtClean="0">
                <a:solidFill>
                  <a:srgbClr val="CC3300"/>
                </a:solidFill>
              </a:rPr>
              <a:t>74</a:t>
            </a:r>
            <a:endParaRPr lang="en-US" sz="2500" b="1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69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|0.2|9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0.6|21.5|2.2|18.3|0.9|22.5|36.8|0.8|8.1|2.2|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0.7|15.9|0.9|2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5213</TotalTime>
  <Words>902</Words>
  <Application>Microsoft Office PowerPoint</Application>
  <PresentationFormat>On-screen Show (16:10)</PresentationFormat>
  <Paragraphs>116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Nguyen </cp:lastModifiedBy>
  <cp:revision>539</cp:revision>
  <dcterms:created xsi:type="dcterms:W3CDTF">2021-09-03T12:38:38Z</dcterms:created>
  <dcterms:modified xsi:type="dcterms:W3CDTF">2022-10-17T14:12:49Z</dcterms:modified>
</cp:coreProperties>
</file>