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gif" ContentType="image/gi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3"/>
    <p:sldMasterId id="2147483668" r:id="rId4"/>
    <p:sldMasterId id="2147483680" r:id="rId5"/>
    <p:sldMasterId id="2147483693" r:id="rId6"/>
  </p:sldMasterIdLst>
  <p:notesMasterIdLst>
    <p:notesMasterId r:id="rId8"/>
  </p:notesMasterIdLst>
  <p:sldIdLst>
    <p:sldId id="464" r:id="rId7"/>
    <p:sldId id="364" r:id="rId9"/>
    <p:sldId id="342" r:id="rId10"/>
    <p:sldId id="389" r:id="rId11"/>
    <p:sldId id="376" r:id="rId12"/>
    <p:sldId id="440" r:id="rId13"/>
    <p:sldId id="378" r:id="rId14"/>
    <p:sldId id="341" r:id="rId15"/>
    <p:sldId id="377" r:id="rId16"/>
    <p:sldId id="290" r:id="rId17"/>
    <p:sldId id="379" r:id="rId18"/>
    <p:sldId id="291" r:id="rId19"/>
    <p:sldId id="294" r:id="rId20"/>
    <p:sldId id="298" r:id="rId21"/>
    <p:sldId id="387" r:id="rId22"/>
    <p:sldId id="382" r:id="rId23"/>
    <p:sldId id="384" r:id="rId24"/>
    <p:sldId id="386" r:id="rId25"/>
    <p:sldId id="383" r:id="rId26"/>
    <p:sldId id="388" r:id="rId27"/>
    <p:sldId id="313" r:id="rId28"/>
    <p:sldId id="359" r:id="rId29"/>
    <p:sldId id="375" r:id="rId30"/>
    <p:sldId id="362" r:id="rId31"/>
    <p:sldId id="357" r:id="rId32"/>
    <p:sldId id="358" r:id="rId33"/>
    <p:sldId id="361" r:id="rId34"/>
    <p:sldId id="322" r:id="rId35"/>
    <p:sldId id="314" r:id="rId36"/>
  </p:sldIdLst>
  <p:sldSz cx="9144000" cy="6858000" type="screen4x3"/>
  <p:notesSz cx="6858000" cy="9144000"/>
  <p:embeddedFontLst>
    <p:embeddedFont>
      <p:font typeface="SimSun" panose="02010600030101010101" pitchFamily="2" charset="-122"/>
      <p:regular r:id="rId40"/>
    </p:embeddedFont>
    <p:embeddedFont>
      <p:font typeface="HP001 4H Normal" panose="020B0603050302020204" pitchFamily="34" charset="-127"/>
      <p:regular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Arial-Rounded" panose="020B0500000000000000" pitchFamily="34" charset="0"/>
      <p:regular r:id="rId46"/>
    </p:embeddedFont>
    <p:embeddedFont>
      <p:font typeface="HP001 4H" panose="020B0603050302020204" pitchFamily="34" charset="-127"/>
      <p:regular r:id="rId47"/>
    </p:embeddedFont>
    <p:embeddedFont>
      <p:font typeface="HP001 4 hàng" panose="020B0603050302020204" pitchFamily="34" charset="0"/>
      <p:regular r:id="rId48"/>
      <p:bold r:id="rId49"/>
    </p:embeddedFont>
    <p:embeddedFont>
      <p:font typeface="HP001 4H Normal" panose="020B0603050302020204" charset="-122"/>
      <p:regular r:id="rId50"/>
    </p:embeddedFont>
    <p:embeddedFont>
      <p:font typeface=".VnTime" panose="020B7200000000000000" pitchFamily="34" charset="0"/>
      <p:regular r:id="rId51"/>
      <p:bold r:id="rId52"/>
      <p:italic r:id="rId53"/>
      <p:boldItalic r:id="rId54"/>
    </p:embeddedFont>
    <p:embeddedFont>
      <p:font typeface="VNI-Auchon" pitchFamily="2" charset="0"/>
      <p:bold r:id="rId55"/>
    </p:embeddedFont>
  </p:embeddedFont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HP001 4H Normal" panose="020B0603050302020204" pitchFamily="34" charset="-127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00"/>
    <a:srgbClr val="FF0066"/>
    <a:srgbClr val="FF3300"/>
    <a:srgbClr val="33CC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79"/>
    <p:restoredTop sz="94660"/>
  </p:normalViewPr>
  <p:slideViewPr>
    <p:cSldViewPr showGuides="1">
      <p:cViewPr>
        <p:scale>
          <a:sx n="90" d="100"/>
          <a:sy n="90" d="100"/>
        </p:scale>
        <p:origin x="-1320" y="-204"/>
      </p:cViewPr>
      <p:guideLst>
        <p:guide orient="horz" pos="2160"/>
        <p:guide pos="290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5" Type="http://schemas.openxmlformats.org/officeDocument/2006/relationships/font" Target="fonts/font16.fntdata"/><Relationship Id="rId54" Type="http://schemas.openxmlformats.org/officeDocument/2006/relationships/font" Target="fonts/font15.fntdata"/><Relationship Id="rId53" Type="http://schemas.openxmlformats.org/officeDocument/2006/relationships/font" Target="fonts/font14.fntdata"/><Relationship Id="rId52" Type="http://schemas.openxmlformats.org/officeDocument/2006/relationships/font" Target="fonts/font13.fntdata"/><Relationship Id="rId51" Type="http://schemas.openxmlformats.org/officeDocument/2006/relationships/font" Target="fonts/font12.fntdata"/><Relationship Id="rId50" Type="http://schemas.openxmlformats.org/officeDocument/2006/relationships/font" Target="fonts/font11.fntdata"/><Relationship Id="rId5" Type="http://schemas.openxmlformats.org/officeDocument/2006/relationships/slideMaster" Target="slideMasters/slideMaster4.xml"/><Relationship Id="rId49" Type="http://schemas.openxmlformats.org/officeDocument/2006/relationships/font" Target="fonts/font10.fntdata"/><Relationship Id="rId48" Type="http://schemas.openxmlformats.org/officeDocument/2006/relationships/font" Target="fonts/font9.fntdata"/><Relationship Id="rId47" Type="http://schemas.openxmlformats.org/officeDocument/2006/relationships/font" Target="fonts/font8.fntdata"/><Relationship Id="rId46" Type="http://schemas.openxmlformats.org/officeDocument/2006/relationships/font" Target="fonts/font7.fntdata"/><Relationship Id="rId45" Type="http://schemas.openxmlformats.org/officeDocument/2006/relationships/font" Target="fonts/font6.fntdata"/><Relationship Id="rId44" Type="http://schemas.openxmlformats.org/officeDocument/2006/relationships/font" Target="fonts/font5.fntdata"/><Relationship Id="rId43" Type="http://schemas.openxmlformats.org/officeDocument/2006/relationships/font" Target="fonts/font4.fntdata"/><Relationship Id="rId42" Type="http://schemas.openxmlformats.org/officeDocument/2006/relationships/font" Target="fonts/font3.fntdata"/><Relationship Id="rId41" Type="http://schemas.openxmlformats.org/officeDocument/2006/relationships/font" Target="fonts/font2.fntdata"/><Relationship Id="rId40" Type="http://schemas.openxmlformats.org/officeDocument/2006/relationships/font" Target="fonts/font1.fntdata"/><Relationship Id="rId4" Type="http://schemas.openxmlformats.org/officeDocument/2006/relationships/slideMaster" Target="slideMasters/slideMaster3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436" name="Rectangle 4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en-US" sz="120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z="1200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CF6D96D-AB00-4616-A1F5-A079237060C4}" type="slidenum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2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20483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  <p:sp>
        <p:nvSpPr>
          <p:cNvPr id="2253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2531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8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24579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8674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28675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8674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28675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0722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30723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0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32771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4818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34819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6866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36867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8914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38915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2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40963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0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43011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8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45059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106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47107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9154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49155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02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51203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3250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53251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5298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55299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7346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57347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  <p:sp>
        <p:nvSpPr>
          <p:cNvPr id="59394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9395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3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4514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64515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6562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66563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0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8610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68611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0658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70659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5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2706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en-US" dirty="0"/>
          </a:p>
        </p:txBody>
      </p:sp>
      <p:sp>
        <p:nvSpPr>
          <p:cNvPr id="72707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Arial" panose="020B0604020202020204" pitchFamily="34" charset="0"/>
              </a:rPr>
            </a:fld>
            <a:endParaRPr lang="en-US" altLang="zh-CN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6"/>
            <a:ext cx="8229600" cy="5851525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1494"/>
            <a:ext cx="7772400" cy="1468967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advTm="1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单击以编辑母版副标题样式</a:t>
            </a:r>
            <a:endParaRPr lang="zh-CN" altLang="en-US" strike="noStrike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1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BB962C8B-B14F-4D97-AF65-F5344CB8AC3E}" type="datetimeFigureOut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solidFill>
                  <a:srgbClr val="000000"/>
                </a:solidFill>
                <a:latin typeface="等线"/>
                <a:ea typeface="等线"/>
                <a:cs typeface="+mn-cs"/>
              </a:rPr>
            </a:fld>
            <a:endParaRPr lang="zh-CN" altLang="en-US" strike="noStrike" noProof="1" dirty="0">
              <a:solidFill>
                <a:srgbClr val="000000"/>
              </a:solidFill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6"/>
            <a:ext cx="8229600" cy="5851525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4" Type="http://schemas.openxmlformats.org/officeDocument/2006/relationships/theme" Target="../theme/theme3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ransition advTm="1000"/>
  <p:hf sldNum="0" hdr="0" ftr="0" dt="0"/>
  <p:txStyles>
    <p:titleStyle>
      <a:lvl1pPr algn="ctr" defTabSz="1217930" rtl="0" eaLnBrk="0" fontAlgn="base" hangingPunct="0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930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</a:defRPr>
      </a:lvl2pPr>
      <a:lvl3pPr algn="ctr" defTabSz="1217930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</a:defRPr>
      </a:lvl3pPr>
      <a:lvl4pPr algn="ctr" defTabSz="1217930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</a:defRPr>
      </a:lvl4pPr>
      <a:lvl5pPr algn="ctr" defTabSz="1217930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1217930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1217930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1217930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1217930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55930" indent="-4559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330" indent="-3797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730" indent="-3035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330" indent="-3035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930" indent="-3035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3074" name="图片 6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/>
          <a:srcRect l="28194" t="23705" r="40138" b="10617"/>
          <a:stretch>
            <a:fillRect/>
          </a:stretch>
        </p:blipFill>
        <p:spPr>
          <a:xfrm>
            <a:off x="7124700" y="3716338"/>
            <a:ext cx="2019300" cy="3141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TextBox 1"/>
          <p:cNvSpPr txBox="1"/>
          <p:nvPr/>
        </p:nvSpPr>
        <p:spPr>
          <a:xfrm>
            <a:off x="6594475" y="176213"/>
            <a:ext cx="2143125" cy="4619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 eaLnBrk="1" hangingPunct="1"/>
            <a:r>
              <a:rPr lang="en-US" sz="1200" i="1" dirty="0">
                <a:solidFill>
                  <a:srgbClr val="000000"/>
                </a:solidFill>
                <a:latin typeface="Arial-Rounded" panose="020B0500000000000000" pitchFamily="34" charset="0"/>
              </a:rPr>
              <a:t>Hương Thảo: tranthao121004@gmail.com</a:t>
            </a:r>
            <a:endParaRPr lang="en-US" sz="1200" i="1" dirty="0">
              <a:solidFill>
                <a:srgbClr val="000000"/>
              </a:solidFill>
              <a:latin typeface="Arial-Rounded" panose="020B0500000000000000" pitchFamily="34" charset="0"/>
              <a:ea typeface="Arial-Rounded" panose="020B0500000000000000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099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>
              <a:latin typeface="HP001 4H Normal" panose="020B0603050302020204" pitchFamily="3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GIF"/><Relationship Id="rId8" Type="http://schemas.openxmlformats.org/officeDocument/2006/relationships/image" Target="../media/image10.GIF"/><Relationship Id="rId7" Type="http://schemas.openxmlformats.org/officeDocument/2006/relationships/image" Target="../media/image9.GIF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31.xml"/><Relationship Id="rId11" Type="http://schemas.openxmlformats.org/officeDocument/2006/relationships/image" Target="../media/image13.GIF"/><Relationship Id="rId10" Type="http://schemas.openxmlformats.org/officeDocument/2006/relationships/image" Target="../media/image12.GIF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1.xml"/><Relationship Id="rId2" Type="http://schemas.openxmlformats.org/officeDocument/2006/relationships/image" Target="../media/image15.GIF"/><Relationship Id="rId1" Type="http://schemas.openxmlformats.org/officeDocument/2006/relationships/image" Target="../media/image14.GI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oleObject" Target="../embeddings/oleObject6.bin"/><Relationship Id="rId7" Type="http://schemas.openxmlformats.org/officeDocument/2006/relationships/oleObject" Target="../embeddings/oleObject5.bin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3" Type="http://schemas.openxmlformats.org/officeDocument/2006/relationships/image" Target="../media/image17.wmf"/><Relationship Id="rId2" Type="http://schemas.openxmlformats.org/officeDocument/2006/relationships/oleObject" Target="../embeddings/oleObject1.bin"/><Relationship Id="rId17" Type="http://schemas.openxmlformats.org/officeDocument/2006/relationships/notesSlide" Target="../notesSlides/notesSlide3.xml"/><Relationship Id="rId16" Type="http://schemas.openxmlformats.org/officeDocument/2006/relationships/vmlDrawing" Target="../drawings/vmlDrawing1.vml"/><Relationship Id="rId15" Type="http://schemas.openxmlformats.org/officeDocument/2006/relationships/slideLayout" Target="../slideLayouts/slideLayout2.xml"/><Relationship Id="rId14" Type="http://schemas.openxmlformats.org/officeDocument/2006/relationships/audio" Target="../media/audio1.wav"/><Relationship Id="rId13" Type="http://schemas.openxmlformats.org/officeDocument/2006/relationships/image" Target="../media/image19.png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9.bin"/><Relationship Id="rId10" Type="http://schemas.openxmlformats.org/officeDocument/2006/relationships/oleObject" Target="../embeddings/oleObject8.bin"/><Relationship Id="rId1" Type="http://schemas.openxmlformats.org/officeDocument/2006/relationships/image" Target="../media/image16.GI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GIF"/><Relationship Id="rId1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GIF"/><Relationship Id="rId1" Type="http://schemas.openxmlformats.org/officeDocument/2006/relationships/image" Target="../media/image1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image" Target="../media/image29.GIF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wmf"/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4635"/>
            <a:ext cx="9144000" cy="511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ABARBLY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6204"/>
            <a:ext cx="914400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ABARBLY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4641"/>
            <a:ext cx="914400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WhitecornerFl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857250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WhitecornerFlow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3489">
            <a:off x="7710488" y="4972050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WhitecornerFlow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641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WhitecornerFlow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972050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17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4929188"/>
            <a:ext cx="142875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 descr="anim1690[1][1]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5400000">
            <a:off x="-1724025" y="3195638"/>
            <a:ext cx="3829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 descr="17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6566584">
            <a:off x="7803357" y="4631531"/>
            <a:ext cx="107156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 descr="!PC8_C2A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0800000">
            <a:off x="3048000" y="4972050"/>
            <a:ext cx="3276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 descr="anim1690[1][1]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5400000">
            <a:off x="7058025" y="3209925"/>
            <a:ext cx="3829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6" name="WordArt 14"/>
          <p:cNvSpPr>
            <a:spLocks noChangeArrowheads="1" noChangeShapeType="1" noTextEdit="1"/>
          </p:cNvSpPr>
          <p:nvPr/>
        </p:nvSpPr>
        <p:spPr bwMode="auto">
          <a:xfrm>
            <a:off x="914400" y="1600200"/>
            <a:ext cx="7315200" cy="22860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700" b="1" kern="10" dirty="0" smtClean="0">
                <a:ln w="9525">
                  <a:solidFill>
                    <a:srgbClr val="FF6600"/>
                  </a:solidFill>
                  <a:rou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CHÀO MỪNG </a:t>
            </a:r>
            <a:r>
              <a:rPr lang="en-US" sz="2700" b="1" kern="10" dirty="0" smtClean="0">
                <a:ln w="9525">
                  <a:solidFill>
                    <a:srgbClr val="FF6600"/>
                  </a:solidFill>
                  <a:rou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CÁC THẦY CÔ VỀ DỰ GIỜ LỚP 2/1</a:t>
            </a:r>
            <a:endParaRPr lang="en-US" sz="2700" b="1" kern="10" dirty="0" smtClean="0">
              <a:ln w="9525">
                <a:solidFill>
                  <a:srgbClr val="FF6600"/>
                </a:solidFill>
                <a:round/>
              </a:ln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087" name="Picture 15" descr="flower7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657600" y="1028703"/>
            <a:ext cx="1600200" cy="40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7" descr="bird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62000" y="1143000"/>
            <a:ext cx="63658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8" descr="bird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7543800" y="1028700"/>
            <a:ext cx="685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24"/>
          <p:cNvSpPr txBox="1">
            <a:spLocks noChangeArrowheads="1"/>
          </p:cNvSpPr>
          <p:nvPr/>
        </p:nvSpPr>
        <p:spPr bwMode="auto">
          <a:xfrm>
            <a:off x="2362200" y="4114803"/>
            <a:ext cx="457200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u="sng" dirty="0" smtClean="0">
                <a:solidFill>
                  <a:srgbClr val="3333FF"/>
                </a:solidFill>
                <a:latin typeface="VNI-Times" pitchFamily="2" charset="0"/>
              </a:rPr>
              <a:t>GV</a:t>
            </a:r>
            <a:r>
              <a:rPr lang="en-US" sz="2400" b="1" dirty="0" smtClean="0">
                <a:solidFill>
                  <a:srgbClr val="3333FF"/>
                </a:solidFill>
                <a:latin typeface="VNI-Times" pitchFamily="2" charset="0"/>
              </a:rPr>
              <a:t>: </a:t>
            </a:r>
            <a:r>
              <a:rPr lang="en-US" sz="2400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24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4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24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endParaRPr lang="en-US" sz="2400" b="1" dirty="0" smtClean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srgbClr val="3333FF"/>
              </a:solidFill>
              <a:latin typeface="VNI-Times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6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7" name="Picture 9" descr="slide0013_image0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57200" y="349250"/>
            <a:ext cx="8229600" cy="6858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sz="3200" b="1" dirty="0">
                <a:solidFill>
                  <a:schemeClr val="tx1"/>
                </a:solidFill>
                <a:latin typeface="HP001 4H" panose="020B0603050302020204" pitchFamily="34" charset="-127"/>
              </a:rPr>
              <a:t>Thứ năm, ngày 9  tháng 3 năm 2023</a:t>
            </a:r>
            <a:endParaRPr lang="en-US" sz="3200" b="1" dirty="0">
              <a:solidFill>
                <a:schemeClr val="tx1"/>
              </a:solidFill>
              <a:latin typeface="HP001 4H" panose="020B0603050302020204" pitchFamily="34" charset="-127"/>
            </a:endParaRPr>
          </a:p>
        </p:txBody>
      </p:sp>
      <p:sp>
        <p:nvSpPr>
          <p:cNvPr id="19459" name="Rectangle 3"/>
          <p:cNvSpPr txBox="1"/>
          <p:nvPr/>
        </p:nvSpPr>
        <p:spPr>
          <a:xfrm>
            <a:off x="3276600" y="914400"/>
            <a:ext cx="2362200" cy="6096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 algn="ctr">
              <a:spcBef>
                <a:spcPct val="20000"/>
              </a:spcBef>
            </a:pPr>
            <a:r>
              <a:rPr lang="en-US" sz="3200" b="1" u="sng" dirty="0">
                <a:solidFill>
                  <a:srgbClr val="000000"/>
                </a:solidFill>
                <a:latin typeface="HP001 4H" panose="020B0603050302020204" pitchFamily="34" charset="-127"/>
              </a:rPr>
              <a:t>Tiếng việt </a:t>
            </a:r>
            <a:endParaRPr lang="en-US" sz="3200" b="1" u="sng" dirty="0">
              <a:solidFill>
                <a:srgbClr val="000000"/>
              </a:solidFill>
              <a:latin typeface="HP001 4H" panose="020B0603050302020204" pitchFamily="34" charset="-127"/>
            </a:endParaRPr>
          </a:p>
        </p:txBody>
      </p:sp>
      <p:pic>
        <p:nvPicPr>
          <p:cNvPr id="19460" name="Picture 3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00"/>
            <a:ext cx="1851025" cy="3124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AutoShape 49"/>
          <p:cNvSpPr/>
          <p:nvPr/>
        </p:nvSpPr>
        <p:spPr>
          <a:xfrm>
            <a:off x="1905000" y="2057400"/>
            <a:ext cx="6477000" cy="1690688"/>
          </a:xfrm>
          <a:prstGeom prst="cloudCallout">
            <a:avLst>
              <a:gd name="adj1" fmla="val -51907"/>
              <a:gd name="adj2" fmla="val 33051"/>
            </a:avLst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en-US" sz="4400" b="1" dirty="0">
              <a:solidFill>
                <a:srgbClr val="FF0066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4200" y="2579688"/>
            <a:ext cx="3886200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sz="3600" b="1" dirty="0">
                <a:solidFill>
                  <a:srgbClr val="333399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   </a:t>
            </a:r>
            <a:r>
              <a:rPr lang="en-US" sz="3600" b="1" dirty="0">
                <a:solidFill>
                  <a:srgbClr val="FF0000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Khởi động.</a:t>
            </a:r>
            <a:endParaRPr lang="en-US" sz="3600" b="1" dirty="0">
              <a:solidFill>
                <a:srgbClr val="FF0000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19463" name="TextBox 3"/>
          <p:cNvSpPr txBox="1"/>
          <p:nvPr/>
        </p:nvSpPr>
        <p:spPr>
          <a:xfrm>
            <a:off x="3581400" y="4495800"/>
            <a:ext cx="3048000" cy="8302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endParaRPr lang="en-US" sz="4800" b="1" dirty="0">
              <a:solidFill>
                <a:srgbClr val="FFFFFF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5" name="Picture 2" descr="toreadfuncd3589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4475" y="5486400"/>
            <a:ext cx="1508125" cy="1524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1506" name="Group 3"/>
          <p:cNvGrpSpPr/>
          <p:nvPr/>
        </p:nvGrpSpPr>
        <p:grpSpPr>
          <a:xfrm>
            <a:off x="-76200" y="5638800"/>
            <a:ext cx="8509000" cy="1143000"/>
            <a:chOff x="0" y="3600"/>
            <a:chExt cx="5360" cy="720"/>
          </a:xfrm>
        </p:grpSpPr>
        <p:graphicFrame>
          <p:nvGraphicFramePr>
            <p:cNvPr id="21507" name="Object 4"/>
            <p:cNvGraphicFramePr>
              <a:graphicFrameLocks noChangeAspect="1"/>
            </p:cNvGraphicFramePr>
            <p:nvPr/>
          </p:nvGraphicFramePr>
          <p:xfrm>
            <a:off x="2448" y="3648"/>
            <a:ext cx="1087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2" imgW="1060450" imgH="1334770" progId="MS_ClipArt_Gallery.2">
                    <p:embed/>
                  </p:oleObj>
                </mc:Choice>
                <mc:Fallback>
                  <p:oleObj name="" r:id="rId2" imgW="1060450" imgH="1334770" progId="MS_ClipArt_Gallery.2">
                    <p:embed/>
                    <p:pic>
                      <p:nvPicPr>
                        <p:cNvPr id="0" name="Picture 307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448" y="3648"/>
                          <a:ext cx="1087" cy="6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08" name="Object 5"/>
            <p:cNvGraphicFramePr>
              <a:graphicFrameLocks noChangeAspect="1"/>
            </p:cNvGraphicFramePr>
            <p:nvPr/>
          </p:nvGraphicFramePr>
          <p:xfrm>
            <a:off x="3024" y="3648"/>
            <a:ext cx="1087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4" imgW="1060450" imgH="1334770" progId="MS_ClipArt_Gallery.2">
                    <p:embed/>
                  </p:oleObj>
                </mc:Choice>
                <mc:Fallback>
                  <p:oleObj name="" r:id="rId4" imgW="1060450" imgH="1334770" progId="MS_ClipArt_Gallery.2">
                    <p:embed/>
                    <p:pic>
                      <p:nvPicPr>
                        <p:cNvPr id="0" name="Picture 3077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024" y="3648"/>
                          <a:ext cx="1087" cy="6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09" name="Object 6"/>
            <p:cNvGraphicFramePr>
              <a:graphicFrameLocks noChangeAspect="1"/>
            </p:cNvGraphicFramePr>
            <p:nvPr/>
          </p:nvGraphicFramePr>
          <p:xfrm>
            <a:off x="3648" y="3600"/>
            <a:ext cx="1088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5" imgW="1060450" imgH="1334770" progId="MS_ClipArt_Gallery.2">
                    <p:embed/>
                  </p:oleObj>
                </mc:Choice>
                <mc:Fallback>
                  <p:oleObj name="" r:id="rId5" imgW="1060450" imgH="1334770" progId="MS_ClipArt_Gallery.2">
                    <p:embed/>
                    <p:pic>
                      <p:nvPicPr>
                        <p:cNvPr id="0" name="Picture 3076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648" y="3600"/>
                          <a:ext cx="1088" cy="7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0" name="Object 7"/>
            <p:cNvGraphicFramePr>
              <a:graphicFrameLocks noChangeAspect="1"/>
            </p:cNvGraphicFramePr>
            <p:nvPr/>
          </p:nvGraphicFramePr>
          <p:xfrm>
            <a:off x="4272" y="3648"/>
            <a:ext cx="1088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6" imgW="1060450" imgH="1334770" progId="MS_ClipArt_Gallery.2">
                    <p:embed/>
                  </p:oleObj>
                </mc:Choice>
                <mc:Fallback>
                  <p:oleObj name="" r:id="rId6" imgW="1060450" imgH="1334770" progId="MS_ClipArt_Gallery.2">
                    <p:embed/>
                    <p:pic>
                      <p:nvPicPr>
                        <p:cNvPr id="0" name="Picture 3078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272" y="3648"/>
                          <a:ext cx="1088" cy="6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1" name="Object 8"/>
            <p:cNvGraphicFramePr>
              <a:graphicFrameLocks noChangeAspect="1"/>
            </p:cNvGraphicFramePr>
            <p:nvPr/>
          </p:nvGraphicFramePr>
          <p:xfrm>
            <a:off x="912" y="3696"/>
            <a:ext cx="915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" r:id="rId7" imgW="1060450" imgH="1334770" progId="MS_ClipArt_Gallery.2">
                    <p:embed/>
                  </p:oleObj>
                </mc:Choice>
                <mc:Fallback>
                  <p:oleObj name="" r:id="rId7" imgW="1060450" imgH="1334770" progId="MS_ClipArt_Gallery.2">
                    <p:embed/>
                    <p:pic>
                      <p:nvPicPr>
                        <p:cNvPr id="0" name="Picture 3079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912" y="3696"/>
                          <a:ext cx="915" cy="6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2" name="Object 9"/>
            <p:cNvGraphicFramePr>
              <a:graphicFrameLocks noChangeAspect="1"/>
            </p:cNvGraphicFramePr>
            <p:nvPr/>
          </p:nvGraphicFramePr>
          <p:xfrm>
            <a:off x="1440" y="3600"/>
            <a:ext cx="915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name="" r:id="rId8" imgW="1060450" imgH="1334770" progId="MS_ClipArt_Gallery.2">
                    <p:embed/>
                  </p:oleObj>
                </mc:Choice>
                <mc:Fallback>
                  <p:oleObj name="" r:id="rId8" imgW="1060450" imgH="1334770" progId="MS_ClipArt_Gallery.2">
                    <p:embed/>
                    <p:pic>
                      <p:nvPicPr>
                        <p:cNvPr id="0" name="Picture 3080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440" y="3600"/>
                          <a:ext cx="915" cy="7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3" name="Object 10"/>
            <p:cNvGraphicFramePr>
              <a:graphicFrameLocks noChangeAspect="1"/>
            </p:cNvGraphicFramePr>
            <p:nvPr/>
          </p:nvGraphicFramePr>
          <p:xfrm>
            <a:off x="1968" y="3648"/>
            <a:ext cx="915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9" imgW="1060450" imgH="1334770" progId="MS_ClipArt_Gallery.2">
                    <p:embed/>
                  </p:oleObj>
                </mc:Choice>
                <mc:Fallback>
                  <p:oleObj name="" r:id="rId9" imgW="1060450" imgH="1334770" progId="MS_ClipArt_Gallery.2">
                    <p:embed/>
                    <p:pic>
                      <p:nvPicPr>
                        <p:cNvPr id="0" name="Picture 3081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968" y="3648"/>
                          <a:ext cx="915" cy="6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4" name="Object 11"/>
            <p:cNvGraphicFramePr>
              <a:graphicFrameLocks noChangeAspect="1"/>
            </p:cNvGraphicFramePr>
            <p:nvPr/>
          </p:nvGraphicFramePr>
          <p:xfrm>
            <a:off x="0" y="3648"/>
            <a:ext cx="915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10" imgW="1060450" imgH="1334770" progId="MS_ClipArt_Gallery.2">
                    <p:embed/>
                  </p:oleObj>
                </mc:Choice>
                <mc:Fallback>
                  <p:oleObj name="" r:id="rId10" imgW="1060450" imgH="1334770" progId="MS_ClipArt_Gallery.2">
                    <p:embed/>
                    <p:pic>
                      <p:nvPicPr>
                        <p:cNvPr id="0" name="Picture 3082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0" y="3648"/>
                          <a:ext cx="915" cy="6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5" name="Object 12"/>
            <p:cNvGraphicFramePr>
              <a:graphicFrameLocks noChangeAspect="1"/>
            </p:cNvGraphicFramePr>
            <p:nvPr/>
          </p:nvGraphicFramePr>
          <p:xfrm>
            <a:off x="480" y="3696"/>
            <a:ext cx="915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11" imgW="1060450" imgH="1334770" progId="MS_ClipArt_Gallery.2">
                    <p:embed/>
                  </p:oleObj>
                </mc:Choice>
                <mc:Fallback>
                  <p:oleObj name="" r:id="rId11" imgW="1060450" imgH="1334770" progId="MS_ClipArt_Gallery.2">
                    <p:embed/>
                    <p:pic>
                      <p:nvPicPr>
                        <p:cNvPr id="0" name="Picture 3083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80" y="3696"/>
                          <a:ext cx="915" cy="6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16" name="Group 14"/>
          <p:cNvGrpSpPr/>
          <p:nvPr/>
        </p:nvGrpSpPr>
        <p:grpSpPr>
          <a:xfrm>
            <a:off x="0" y="0"/>
            <a:ext cx="381000" cy="6853238"/>
            <a:chOff x="5375" y="3"/>
            <a:chExt cx="385" cy="4317"/>
          </a:xfrm>
        </p:grpSpPr>
        <p:pic>
          <p:nvPicPr>
            <p:cNvPr id="21517" name="Picture 15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396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8" name="Picture 16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365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9" name="Picture 17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337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0" name="Picture 18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306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1" name="Picture 19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2829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2" name="Picture 20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2526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3" name="Picture 21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224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4" name="Picture 22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1936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5" name="Picture 23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170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6" name="Picture 24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139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7" name="Picture 25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111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8" name="Picture 26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80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9" name="Picture 27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399" y="52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30" name="Picture 28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0" y="21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31" name="Picture 29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399" y="-21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1532" name="Group 30"/>
          <p:cNvGrpSpPr/>
          <p:nvPr/>
        </p:nvGrpSpPr>
        <p:grpSpPr>
          <a:xfrm>
            <a:off x="8763000" y="4763"/>
            <a:ext cx="381000" cy="6853237"/>
            <a:chOff x="5375" y="3"/>
            <a:chExt cx="385" cy="4317"/>
          </a:xfrm>
        </p:grpSpPr>
        <p:pic>
          <p:nvPicPr>
            <p:cNvPr id="21533" name="Picture 31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396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34" name="Picture 32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365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35" name="Picture 33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337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36" name="Picture 34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306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37" name="Picture 35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2829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38" name="Picture 36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2526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39" name="Picture 37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224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40" name="Picture 38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1936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41" name="Picture 39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170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42" name="Picture 40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139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43" name="Picture 41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400" y="111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44" name="Picture 42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1" y="80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45" name="Picture 43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399" y="520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46" name="Picture 44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>
              <a:off x="5440" y="217"/>
              <a:ext cx="254" cy="3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47" name="Picture 45" descr="GRANS0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-5400000" flipH="1">
              <a:off x="5399" y="-21"/>
              <a:ext cx="336" cy="38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1548" name="Picture 48" descr="flrule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248400"/>
            <a:ext cx="9144000" cy="6096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9" name="Group 18"/>
          <p:cNvGraphicFramePr>
            <a:graphicFrameLocks noGrp="1"/>
          </p:cNvGraphicFramePr>
          <p:nvPr/>
        </p:nvGraphicFramePr>
        <p:xfrm>
          <a:off x="304800" y="381000"/>
          <a:ext cx="914400" cy="990600"/>
        </p:xfrm>
        <a:graphic>
          <a:graphicData uri="http://schemas.openxmlformats.org/drawingml/2006/table">
            <a:tbl>
              <a:tblPr/>
              <a:tblGrid>
                <a:gridCol w="9144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57" name="Text Box 3"/>
          <p:cNvSpPr txBox="1"/>
          <p:nvPr/>
        </p:nvSpPr>
        <p:spPr>
          <a:xfrm>
            <a:off x="215900" y="547688"/>
            <a:ext cx="914400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en-US" sz="2800" b="1" u="sng" dirty="0">
                <a:latin typeface="HP001 4H" panose="020B0603050302020204" pitchFamily="34" charset="-127"/>
                <a:ea typeface="HP001 4H" panose="020B0603050302020204" pitchFamily="34" charset="-127"/>
              </a:rPr>
              <a:t>Tiếng việt </a:t>
            </a:r>
            <a:r>
              <a:rPr lang="en-US" altLang="en-US" sz="2000" b="1" dirty="0">
                <a:latin typeface="HP001 4H" panose="020B0603050302020204" pitchFamily="34" charset="-127"/>
                <a:ea typeface="HP001 4H" panose="020B0603050302020204" pitchFamily="34" charset="-127"/>
              </a:rPr>
              <a:t> </a:t>
            </a:r>
            <a:endParaRPr lang="en-US" altLang="en-US" sz="2000" b="1" dirty="0"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21558" name="Text Box 4"/>
          <p:cNvSpPr txBox="1"/>
          <p:nvPr/>
        </p:nvSpPr>
        <p:spPr>
          <a:xfrm>
            <a:off x="0" y="90488"/>
            <a:ext cx="914400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en-US" sz="2800" b="1" dirty="0">
                <a:latin typeface="HP001 4H" panose="020B0603050302020204" pitchFamily="34" charset="-127"/>
                <a:ea typeface="HP001 4H" panose="020B0603050302020204" pitchFamily="34" charset="-127"/>
              </a:rPr>
              <a:t>Thứ năm, ngày 9  tháng 3 năm 2023</a:t>
            </a:r>
            <a:endParaRPr lang="en-US" altLang="en-US" sz="2800" b="1" dirty="0"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55" name="Rectangle 11"/>
          <p:cNvSpPr/>
          <p:nvPr/>
        </p:nvSpPr>
        <p:spPr>
          <a:xfrm>
            <a:off x="2286000" y="2743200"/>
            <a:ext cx="4572000" cy="2514600"/>
          </a:xfrm>
          <a:prstGeom prst="rect">
            <a:avLst/>
          </a:prstGeom>
          <a:solidFill>
            <a:schemeClr val="tx1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endParaRPr lang="en-US" sz="4400" dirty="0">
              <a:solidFill>
                <a:schemeClr val="bg1"/>
              </a:solidFill>
              <a:latin typeface="HP001 4H" panose="020B0603050302020204" pitchFamily="34" charset="-127"/>
            </a:endParaRPr>
          </a:p>
        </p:txBody>
      </p:sp>
      <p:sp>
        <p:nvSpPr>
          <p:cNvPr id="21560" name="AutoShape 49"/>
          <p:cNvSpPr/>
          <p:nvPr/>
        </p:nvSpPr>
        <p:spPr>
          <a:xfrm>
            <a:off x="1905000" y="1052513"/>
            <a:ext cx="5486400" cy="1233487"/>
          </a:xfrm>
          <a:prstGeom prst="cloudCallout">
            <a:avLst>
              <a:gd name="adj1" fmla="val -2407"/>
              <a:gd name="adj2" fmla="val 104750"/>
            </a:avLst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r>
              <a:rPr lang="en-US" sz="3600" b="1" dirty="0">
                <a:solidFill>
                  <a:srgbClr val="FF0066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  Viết chữ</a:t>
            </a:r>
            <a:endParaRPr lang="en-US" sz="3600" b="1" dirty="0">
              <a:solidFill>
                <a:srgbClr val="FF0066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3886200"/>
            <a:ext cx="3505200" cy="8302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en-US" sz="4800" b="1" dirty="0">
                <a:solidFill>
                  <a:schemeClr val="bg1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 bói cá</a:t>
            </a:r>
            <a:endParaRPr lang="en-US" sz="4800" b="1" dirty="0">
              <a:solidFill>
                <a:schemeClr val="bg1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60" name="Rectangle 11"/>
          <p:cNvSpPr/>
          <p:nvPr/>
        </p:nvSpPr>
        <p:spPr>
          <a:xfrm>
            <a:off x="2362200" y="2736850"/>
            <a:ext cx="4572000" cy="2514600"/>
          </a:xfrm>
          <a:prstGeom prst="rect">
            <a:avLst/>
          </a:prstGeom>
          <a:solidFill>
            <a:schemeClr val="tx1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endParaRPr lang="en-US" sz="4400" dirty="0">
              <a:solidFill>
                <a:schemeClr val="bg1"/>
              </a:solidFill>
              <a:latin typeface="HP001 4H" panose="020B0603050302020204" pitchFamily="34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200400" y="3741738"/>
            <a:ext cx="3581400" cy="8302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en-US" sz="4800" b="1" dirty="0">
                <a:solidFill>
                  <a:schemeClr val="bg1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im lặng</a:t>
            </a:r>
            <a:endParaRPr lang="en-US" sz="4800" b="1" dirty="0">
              <a:solidFill>
                <a:schemeClr val="bg1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62" name="Rectangle 11"/>
          <p:cNvSpPr/>
          <p:nvPr/>
        </p:nvSpPr>
        <p:spPr>
          <a:xfrm>
            <a:off x="2314575" y="2754313"/>
            <a:ext cx="4572000" cy="2514600"/>
          </a:xfrm>
          <a:prstGeom prst="rect">
            <a:avLst/>
          </a:prstGeom>
          <a:solidFill>
            <a:schemeClr val="tx1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endParaRPr lang="en-US" sz="4400" dirty="0">
              <a:solidFill>
                <a:schemeClr val="bg1"/>
              </a:solidFill>
              <a:latin typeface="HP001 4H" panose="020B0603050302020204" pitchFamily="34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989263" y="3848100"/>
            <a:ext cx="3868737" cy="8302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en-US" sz="4800" b="1" dirty="0">
                <a:solidFill>
                  <a:schemeClr val="bg1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mênh mông</a:t>
            </a:r>
            <a:endParaRPr lang="en-US" sz="4800" b="1" dirty="0">
              <a:solidFill>
                <a:schemeClr val="bg1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</p:spTree>
  </p:cSld>
  <p:clrMapOvr>
    <a:masterClrMapping/>
  </p:clrMapOvr>
  <p:transition spd="slow">
    <p:wipe dir="r"/>
    <p:sndAc>
      <p:stSnd>
        <p:snd r:embed="rId14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4" grpId="0"/>
      <p:bldP spid="60" grpId="0" animBg="1"/>
      <p:bldP spid="60" grpId="1" animBg="1"/>
      <p:bldP spid="61" grpId="0"/>
      <p:bldP spid="62" grpId="0" animBg="1"/>
      <p:bldP spid="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Picture 9" descr="slide0013_image0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457200" y="349250"/>
            <a:ext cx="8229600" cy="6858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sz="3200" b="1" dirty="0">
                <a:solidFill>
                  <a:schemeClr val="tx1"/>
                </a:solidFill>
                <a:latin typeface="HP001 4H" panose="020B0603050302020204" pitchFamily="34" charset="-127"/>
              </a:rPr>
              <a:t>Thứ năm, ngày 9  tháng 3 năm 2023</a:t>
            </a:r>
            <a:endParaRPr lang="en-US" sz="3200" b="1" dirty="0">
              <a:solidFill>
                <a:schemeClr val="tx1"/>
              </a:solidFill>
              <a:latin typeface="HP001 4H" panose="020B0603050302020204" pitchFamily="34" charset="-127"/>
            </a:endParaRPr>
          </a:p>
        </p:txBody>
      </p:sp>
      <p:sp>
        <p:nvSpPr>
          <p:cNvPr id="23555" name="Rectangle 3"/>
          <p:cNvSpPr txBox="1"/>
          <p:nvPr/>
        </p:nvSpPr>
        <p:spPr>
          <a:xfrm>
            <a:off x="3276600" y="914400"/>
            <a:ext cx="2362200" cy="6096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 algn="ctr">
              <a:spcBef>
                <a:spcPct val="20000"/>
              </a:spcBef>
            </a:pPr>
            <a:r>
              <a:rPr lang="en-US" sz="3200" b="1" u="sng" dirty="0">
                <a:solidFill>
                  <a:srgbClr val="000000"/>
                </a:solidFill>
                <a:latin typeface="HP001 4H" panose="020B0603050302020204" pitchFamily="34" charset="-127"/>
              </a:rPr>
              <a:t>Tiếng việt </a:t>
            </a:r>
            <a:endParaRPr lang="en-US" sz="3200" b="1" u="sng" dirty="0">
              <a:solidFill>
                <a:srgbClr val="000000"/>
              </a:solidFill>
              <a:latin typeface="HP001 4H" panose="020B0603050302020204" pitchFamily="34" charset="-127"/>
            </a:endParaRPr>
          </a:p>
        </p:txBody>
      </p:sp>
      <p:pic>
        <p:nvPicPr>
          <p:cNvPr id="23556" name="Picture 3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00"/>
            <a:ext cx="1851025" cy="3124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AutoShape 49"/>
          <p:cNvSpPr/>
          <p:nvPr/>
        </p:nvSpPr>
        <p:spPr>
          <a:xfrm>
            <a:off x="1905000" y="2057400"/>
            <a:ext cx="6477000" cy="1690688"/>
          </a:xfrm>
          <a:prstGeom prst="cloudCallout">
            <a:avLst>
              <a:gd name="adj1" fmla="val -51907"/>
              <a:gd name="adj2" fmla="val 33051"/>
            </a:avLst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en-US" sz="4400" b="1" dirty="0">
              <a:solidFill>
                <a:srgbClr val="FF0066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4200" y="2579688"/>
            <a:ext cx="3886200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sz="3600" b="1" dirty="0">
                <a:solidFill>
                  <a:srgbClr val="333399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   </a:t>
            </a:r>
            <a:r>
              <a:rPr lang="en-US" sz="3600" b="1" dirty="0">
                <a:solidFill>
                  <a:srgbClr val="FF0000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Khám phá.</a:t>
            </a:r>
            <a:endParaRPr lang="en-US" sz="3600" b="1" dirty="0">
              <a:solidFill>
                <a:srgbClr val="FF0000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23559" name="TextBox 3"/>
          <p:cNvSpPr txBox="1"/>
          <p:nvPr/>
        </p:nvSpPr>
        <p:spPr>
          <a:xfrm>
            <a:off x="3581400" y="4495800"/>
            <a:ext cx="3048000" cy="8302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endParaRPr lang="en-US" sz="4800" b="1" dirty="0">
              <a:solidFill>
                <a:srgbClr val="FFFFFF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Rectangle 3"/>
          <p:cNvSpPr>
            <a:spLocks noGrp="1"/>
          </p:cNvSpPr>
          <p:nvPr>
            <p:ph sz="half" idx="1"/>
          </p:nvPr>
        </p:nvSpPr>
        <p:spPr>
          <a:xfrm>
            <a:off x="2439035" y="836930"/>
            <a:ext cx="4038600" cy="817880"/>
          </a:xfrm>
        </p:spPr>
        <p:txBody>
          <a:bodyPr vert="horz" wrap="square" lIns="91440" tIns="45720" rIns="91440" bIns="45720" anchor="t" anchorCtr="0"/>
          <a:p>
            <a:pPr algn="ctr" eaLnBrk="1" hangingPunct="1">
              <a:buNone/>
            </a:pPr>
            <a:r>
              <a:rPr lang="en-US" sz="2800" b="1" dirty="0">
                <a:latin typeface="HP001 4H" panose="020B0603050302020204" pitchFamily="34" charset="-127"/>
              </a:rPr>
              <a:t>Tiếng việt</a:t>
            </a:r>
            <a:endParaRPr lang="en-US" sz="2800" b="1" dirty="0">
              <a:latin typeface="HP001 4H" panose="020B0603050302020204" pitchFamily="34" charset="-127"/>
            </a:endParaRPr>
          </a:p>
        </p:txBody>
      </p:sp>
      <p:sp>
        <p:nvSpPr>
          <p:cNvPr id="27651" name="TextBox 20"/>
          <p:cNvSpPr txBox="1"/>
          <p:nvPr/>
        </p:nvSpPr>
        <p:spPr>
          <a:xfrm>
            <a:off x="991235" y="840105"/>
            <a:ext cx="654494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 eaLnBrk="0" hangingPunct="0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</a:t>
            </a:r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22" name="Dodecagon 21"/>
          <p:cNvSpPr/>
          <p:nvPr/>
        </p:nvSpPr>
        <p:spPr bwMode="auto">
          <a:xfrm>
            <a:off x="7543800" y="457200"/>
            <a:ext cx="1752600" cy="900113"/>
          </a:xfrm>
          <a:prstGeom prst="dodecagon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S/58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3" name="Rectangle 2"/>
          <p:cNvSpPr/>
          <p:nvPr/>
        </p:nvSpPr>
        <p:spPr>
          <a:xfrm>
            <a:off x="381000" y="152400"/>
            <a:ext cx="8229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Thứ năm, ngày 9  tháng 3 năm 2023</a:t>
            </a: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</p:txBody>
      </p:sp>
      <p:pic>
        <p:nvPicPr>
          <p:cNvPr id="100" name="Content Placeholder 99"/>
          <p:cNvPicPr/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17830" y="1407160"/>
            <a:ext cx="8217535" cy="52971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Rectangle 3"/>
          <p:cNvSpPr>
            <a:spLocks noGrp="1"/>
          </p:cNvSpPr>
          <p:nvPr>
            <p:ph idx="1"/>
          </p:nvPr>
        </p:nvSpPr>
        <p:spPr>
          <a:xfrm>
            <a:off x="2133600" y="762000"/>
            <a:ext cx="5562600" cy="609600"/>
          </a:xfrm>
        </p:spPr>
        <p:txBody>
          <a:bodyPr vert="horz" wrap="square" lIns="91440" tIns="45720" rIns="91440" bIns="45720" anchor="t" anchorCtr="0"/>
          <a:p>
            <a:pPr algn="ctr" eaLnBrk="1" hangingPunct="1">
              <a:buNone/>
            </a:pPr>
            <a:r>
              <a:rPr lang="en-US" sz="2800" b="1" dirty="0">
                <a:latin typeface="HP001 4H" panose="020B0603050302020204" pitchFamily="34" charset="-127"/>
              </a:rPr>
              <a:t>Tiếng việt</a:t>
            </a:r>
            <a:endParaRPr lang="en-US" sz="2800" b="1" dirty="0">
              <a:latin typeface="HP001 4H" panose="020B0603050302020204" pitchFamily="34" charset="-127"/>
            </a:endParaRPr>
          </a:p>
        </p:txBody>
      </p:sp>
      <p:sp>
        <p:nvSpPr>
          <p:cNvPr id="27650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27651" name="TextBox 20"/>
          <p:cNvSpPr txBox="1"/>
          <p:nvPr/>
        </p:nvSpPr>
        <p:spPr>
          <a:xfrm>
            <a:off x="76200" y="876300"/>
            <a:ext cx="9067800" cy="2800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Nghe-viết: </a:t>
            </a:r>
            <a:r>
              <a:rPr lang="en-US" sz="3600" b="1" dirty="0">
                <a:solidFill>
                  <a:srgbClr val="FF0000"/>
                </a:solidFill>
                <a:latin typeface="HP001 4H" panose="020B0603050302020204" pitchFamily="34" charset="-127"/>
              </a:rPr>
              <a:t>Cỏ non cười rồi</a:t>
            </a:r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eaLnBrk="0" hangingPunct="0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</a:t>
            </a:r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22" name="Dodecagon 21"/>
          <p:cNvSpPr/>
          <p:nvPr/>
        </p:nvSpPr>
        <p:spPr bwMode="auto">
          <a:xfrm>
            <a:off x="7543800" y="457200"/>
            <a:ext cx="1752600" cy="900113"/>
          </a:xfrm>
          <a:prstGeom prst="dodecagon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S/58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3" name="Rectangle 2"/>
          <p:cNvSpPr/>
          <p:nvPr/>
        </p:nvSpPr>
        <p:spPr>
          <a:xfrm>
            <a:off x="381000" y="152400"/>
            <a:ext cx="8229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Thứ năm, ngày 9  tháng 3 năm 2023</a:t>
            </a: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Rectangle 3"/>
          <p:cNvSpPr>
            <a:spLocks noGrp="1"/>
          </p:cNvSpPr>
          <p:nvPr>
            <p:ph idx="1"/>
          </p:nvPr>
        </p:nvSpPr>
        <p:spPr>
          <a:xfrm>
            <a:off x="2133600" y="762000"/>
            <a:ext cx="5562600" cy="609600"/>
          </a:xfrm>
        </p:spPr>
        <p:txBody>
          <a:bodyPr vert="horz" wrap="square" lIns="91440" tIns="45720" rIns="91440" bIns="45720" anchor="t" anchorCtr="0"/>
          <a:p>
            <a:pPr algn="ctr" eaLnBrk="1" hangingPunct="1">
              <a:buNone/>
            </a:pPr>
            <a:r>
              <a:rPr lang="en-US" sz="2800" b="1" dirty="0">
                <a:latin typeface="HP001 4H" panose="020B0603050302020204" pitchFamily="34" charset="-127"/>
              </a:rPr>
              <a:t>Tiếng việt</a:t>
            </a:r>
            <a:endParaRPr lang="en-US" sz="2800" b="1" dirty="0">
              <a:latin typeface="HP001 4H" panose="020B0603050302020204" pitchFamily="34" charset="-127"/>
            </a:endParaRPr>
          </a:p>
        </p:txBody>
      </p:sp>
      <p:sp>
        <p:nvSpPr>
          <p:cNvPr id="29698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29699" name="TextBox 20"/>
          <p:cNvSpPr txBox="1"/>
          <p:nvPr/>
        </p:nvSpPr>
        <p:spPr>
          <a:xfrm>
            <a:off x="76200" y="876300"/>
            <a:ext cx="9067800" cy="84026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Nghe-viết: </a:t>
            </a:r>
            <a:r>
              <a:rPr lang="en-US" sz="4000" b="1" dirty="0">
                <a:solidFill>
                  <a:srgbClr val="FF0000"/>
                </a:solidFill>
                <a:latin typeface="HP001 4H" panose="020B0603050302020204" pitchFamily="34" charset="-127"/>
              </a:rPr>
              <a:t>Cỏ non cười rồi</a:t>
            </a:r>
            <a:endParaRPr lang="en-US" sz="40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eaLnBrk="0" hangingPunct="0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</a:t>
            </a:r>
            <a:r>
              <a:rPr lang="vi-VN" altLang="x-none" sz="4000" b="1" dirty="0">
                <a:latin typeface="HP001 4 hàng" panose="020B0603050302020204" pitchFamily="34" charset="0"/>
              </a:rPr>
              <a:t>É</a:t>
            </a:r>
            <a:r>
              <a:rPr lang="vi-VN" altLang="x-none" sz="4000" b="1" dirty="0">
                <a:solidFill>
                  <a:srgbClr val="000000"/>
                </a:solidFill>
                <a:latin typeface="HP001 4 hàng" panose="020B0603050302020204" pitchFamily="34" charset="0"/>
              </a:rPr>
              <a:t>n nâu gọi các bạn của mình đến. </a:t>
            </a:r>
            <a:r>
              <a:rPr lang="vi-VN" altLang="x-none" sz="4000" b="1" dirty="0">
                <a:latin typeface="HP001 4 hàng" panose="020B0603050302020204" pitchFamily="34" charset="0"/>
              </a:rPr>
              <a:t>S</a:t>
            </a:r>
            <a:r>
              <a:rPr lang="vi-VN" altLang="x-none" sz="4000" b="1" dirty="0">
                <a:solidFill>
                  <a:srgbClr val="000000"/>
                </a:solidFill>
                <a:latin typeface="HP001 4 hàng" panose="020B0603050302020204" pitchFamily="34" charset="0"/>
              </a:rPr>
              <a:t>uốt đêm, cả đàn đi tìm cỏ khô tết thành dòng chữ: "</a:t>
            </a:r>
            <a:r>
              <a:rPr lang="vi-VN" altLang="x-none" sz="4000" b="1" dirty="0">
                <a:latin typeface="HP001 4 hàng" panose="020B0603050302020204" pitchFamily="34" charset="0"/>
              </a:rPr>
              <a:t>K</a:t>
            </a:r>
            <a:r>
              <a:rPr lang="vi-VN" altLang="x-none" sz="4000" b="1" dirty="0">
                <a:solidFill>
                  <a:srgbClr val="000000"/>
                </a:solidFill>
                <a:latin typeface="HP001 4 hàng" panose="020B0603050302020204" pitchFamily="34" charset="0"/>
              </a:rPr>
              <a:t>hông giẫm chân lên cỏ!", rồi đặt trên bãi cỏ. </a:t>
            </a:r>
            <a:r>
              <a:rPr lang="vi-VN" altLang="x-none" sz="4000" b="1" dirty="0">
                <a:latin typeface="HP001 4 hàng" panose="020B0603050302020204" pitchFamily="34" charset="0"/>
              </a:rPr>
              <a:t>X</a:t>
            </a:r>
            <a:r>
              <a:rPr lang="vi-VN" altLang="x-none" sz="4000" b="1" dirty="0">
                <a:solidFill>
                  <a:srgbClr val="000000"/>
                </a:solidFill>
                <a:latin typeface="HP001 4 hàng" panose="020B0603050302020204" pitchFamily="34" charset="0"/>
              </a:rPr>
              <a:t>ong việc, én nâu tươi cười bảo cỏ non:</a:t>
            </a:r>
            <a:endParaRPr lang="vi-VN" altLang="x-none" sz="4000" b="1" dirty="0">
              <a:solidFill>
                <a:srgbClr val="000000"/>
              </a:solidFill>
              <a:latin typeface="HP001 4 hàng" panose="020B0603050302020204" pitchFamily="34" charset="0"/>
            </a:endParaRPr>
          </a:p>
          <a:p>
            <a:pPr eaLnBrk="0" hangingPunct="0"/>
            <a:r>
              <a:rPr lang="vi-VN" altLang="x-none" sz="4000" b="1" dirty="0">
                <a:solidFill>
                  <a:srgbClr val="000000"/>
                </a:solidFill>
                <a:latin typeface="HP001 4 hàng" panose="020B0603050302020204" pitchFamily="34" charset="0"/>
              </a:rPr>
              <a:t>- </a:t>
            </a:r>
            <a:r>
              <a:rPr lang="vi-VN" altLang="x-none" sz="4000" b="1" dirty="0">
                <a:latin typeface="HP001 4 hàng" panose="020B0603050302020204" pitchFamily="34" charset="0"/>
              </a:rPr>
              <a:t>T</a:t>
            </a:r>
            <a:r>
              <a:rPr lang="vi-VN" altLang="x-none" sz="4000" b="1" dirty="0">
                <a:solidFill>
                  <a:srgbClr val="000000"/>
                </a:solidFill>
                <a:latin typeface="HP001 4 hàng" panose="020B0603050302020204" pitchFamily="34" charset="0"/>
              </a:rPr>
              <a:t>ừ nay em yên tâm rồi. </a:t>
            </a:r>
            <a:r>
              <a:rPr lang="vi-VN" altLang="x-none" sz="4000" b="1" dirty="0">
                <a:latin typeface="HP001 4 hàng" panose="020B0603050302020204" pitchFamily="34" charset="0"/>
              </a:rPr>
              <a:t>K</a:t>
            </a:r>
            <a:r>
              <a:rPr lang="vi-VN" altLang="x-none" sz="4000" b="1" dirty="0">
                <a:solidFill>
                  <a:srgbClr val="000000"/>
                </a:solidFill>
                <a:latin typeface="HP001 4 hàng" panose="020B0603050302020204" pitchFamily="34" charset="0"/>
              </a:rPr>
              <a:t>hông còn ai giẫm lên em nữa đâu.</a:t>
            </a:r>
            <a:endParaRPr lang="vi-VN" altLang="x-none" sz="4000" b="1" dirty="0">
              <a:solidFill>
                <a:srgbClr val="000000"/>
              </a:solidFill>
              <a:latin typeface="HP001 4 hàng" panose="020B0603050302020204" pitchFamily="34" charset="0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22" name="Dodecagon 21"/>
          <p:cNvSpPr/>
          <p:nvPr/>
        </p:nvSpPr>
        <p:spPr bwMode="auto">
          <a:xfrm>
            <a:off x="7543800" y="457200"/>
            <a:ext cx="1752600" cy="900113"/>
          </a:xfrm>
          <a:prstGeom prst="dodecagon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S/58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1" name="Rectangle 2"/>
          <p:cNvSpPr/>
          <p:nvPr/>
        </p:nvSpPr>
        <p:spPr>
          <a:xfrm>
            <a:off x="381000" y="152400"/>
            <a:ext cx="8229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Thứ năm, ngày 9  tháng 3 năm 2023</a:t>
            </a: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Rectangle 3"/>
          <p:cNvSpPr>
            <a:spLocks noGrp="1"/>
          </p:cNvSpPr>
          <p:nvPr>
            <p:ph idx="1"/>
          </p:nvPr>
        </p:nvSpPr>
        <p:spPr>
          <a:xfrm>
            <a:off x="2133600" y="762000"/>
            <a:ext cx="5562600" cy="609600"/>
          </a:xfrm>
        </p:spPr>
        <p:txBody>
          <a:bodyPr vert="horz" wrap="square" lIns="91440" tIns="45720" rIns="91440" bIns="45720" anchor="t" anchorCtr="0"/>
          <a:p>
            <a:pPr algn="ctr" eaLnBrk="1" hangingPunct="1">
              <a:buNone/>
            </a:pPr>
            <a:r>
              <a:rPr lang="en-US" sz="2800" b="1" dirty="0">
                <a:latin typeface="HP001 4H" panose="020B0603050302020204" pitchFamily="34" charset="-127"/>
              </a:rPr>
              <a:t>Tiếng việt</a:t>
            </a:r>
            <a:endParaRPr lang="en-US" sz="2800" b="1" dirty="0">
              <a:latin typeface="HP001 4H" panose="020B0603050302020204" pitchFamily="34" charset="-127"/>
            </a:endParaRPr>
          </a:p>
        </p:txBody>
      </p:sp>
      <p:sp>
        <p:nvSpPr>
          <p:cNvPr id="31746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" y="876300"/>
            <a:ext cx="9067800" cy="70485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Nghe-viết: </a:t>
            </a:r>
            <a:r>
              <a:rPr lang="en-US" sz="3600" b="1" dirty="0">
                <a:solidFill>
                  <a:srgbClr val="FF0000"/>
                </a:solidFill>
                <a:latin typeface="HP001 4H" panose="020B0603050302020204" pitchFamily="34" charset="-127"/>
              </a:rPr>
              <a:t>Cỏ non cười rồi</a:t>
            </a:r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eaLnBrk="0" hangingPunct="0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</a:t>
            </a:r>
            <a:r>
              <a:rPr lang="vi-VN" altLang="x-none" sz="3200" b="1" dirty="0">
                <a:latin typeface="HP001 4 hàng" panose="020B0603050302020204" pitchFamily="34" charset="0"/>
              </a:rPr>
              <a:t>Én nâu gọi các bạn của mình đến. Suốt đêm, cả đàn đi tìm cỏ khô tết thành dòng chữ: "Không giẫm chân lên cỏ!", rồi đặt trên bãi cỏ. Xong việc, én nâu tươi cười bảo cỏ non:</a:t>
            </a:r>
            <a:endParaRPr lang="vi-VN" altLang="x-none" sz="3200" b="1" dirty="0">
              <a:latin typeface="HP001 4 hàng" panose="020B0603050302020204" pitchFamily="34" charset="0"/>
            </a:endParaRPr>
          </a:p>
          <a:p>
            <a:pPr eaLnBrk="0" hangingPunct="0"/>
            <a:r>
              <a:rPr lang="vi-VN" altLang="x-none" sz="3200" b="1" dirty="0">
                <a:latin typeface="HP001 4 hàng" panose="020B0603050302020204" pitchFamily="34" charset="0"/>
              </a:rPr>
              <a:t>- Từ nay em yên tâm rồi. Không còn ai giẫm lên em nữa đâu.</a:t>
            </a:r>
            <a:endParaRPr lang="vi-VN" altLang="x-none" sz="3200" b="1" dirty="0">
              <a:latin typeface="HP001 4 hàng" panose="020B0603050302020204" pitchFamily="34" charset="0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22" name="Dodecagon 21"/>
          <p:cNvSpPr/>
          <p:nvPr/>
        </p:nvSpPr>
        <p:spPr bwMode="auto">
          <a:xfrm>
            <a:off x="7543800" y="457200"/>
            <a:ext cx="1752600" cy="900113"/>
          </a:xfrm>
          <a:prstGeom prst="dodecagon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S/58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49" name="Rectangle 2"/>
          <p:cNvSpPr/>
          <p:nvPr/>
        </p:nvSpPr>
        <p:spPr>
          <a:xfrm>
            <a:off x="381000" y="152400"/>
            <a:ext cx="8229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sz="2800" b="1" dirty="0">
                <a:latin typeface="HP001 4H" panose="020B0603050302020204" pitchFamily="34" charset="-127"/>
              </a:rPr>
              <a:t>Thứ năm, ngày 9  tháng 3 năm 2023</a:t>
            </a:r>
            <a:endParaRPr lang="en-US" sz="2800" b="1" dirty="0">
              <a:latin typeface="HP001 4H" panose="020B0603050302020204" pitchFamily="34" charset="-127"/>
            </a:endParaRPr>
          </a:p>
        </p:txBody>
      </p:sp>
      <p:sp>
        <p:nvSpPr>
          <p:cNvPr id="17" name="AutoShape 49"/>
          <p:cNvSpPr/>
          <p:nvPr/>
        </p:nvSpPr>
        <p:spPr>
          <a:xfrm>
            <a:off x="228600" y="5257800"/>
            <a:ext cx="8763000" cy="1447800"/>
          </a:xfrm>
          <a:prstGeom prst="cloudCallout">
            <a:avLst>
              <a:gd name="adj1" fmla="val -6847"/>
              <a:gd name="adj2" fmla="val 95287"/>
            </a:avLst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r>
              <a:rPr lang="en-US" sz="3200" b="1" dirty="0">
                <a:solidFill>
                  <a:srgbClr val="FF0000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Suốt đêm, cả đàn én đi tìm cỏ khô để làm gì?</a:t>
            </a:r>
            <a:endParaRPr lang="en-US" sz="3200" b="1" dirty="0">
              <a:solidFill>
                <a:srgbClr val="FF0000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8" name="AutoShape 49"/>
          <p:cNvSpPr/>
          <p:nvPr/>
        </p:nvSpPr>
        <p:spPr>
          <a:xfrm>
            <a:off x="228600" y="5257800"/>
            <a:ext cx="8763000" cy="1447800"/>
          </a:xfrm>
          <a:prstGeom prst="cloudCallout">
            <a:avLst>
              <a:gd name="adj1" fmla="val -6847"/>
              <a:gd name="adj2" fmla="val 95287"/>
            </a:avLst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r>
              <a:rPr lang="en-US" sz="3200" b="1" dirty="0">
                <a:solidFill>
                  <a:srgbClr val="FF0000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Trong bài có những chữ nào viết hoa?</a:t>
            </a:r>
            <a:endParaRPr lang="en-US" sz="3200" b="1" dirty="0">
              <a:solidFill>
                <a:srgbClr val="FF0000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7" grpId="0" animBg="1"/>
      <p:bldP spid="17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Rectangle 3"/>
          <p:cNvSpPr>
            <a:spLocks noGrp="1"/>
          </p:cNvSpPr>
          <p:nvPr>
            <p:ph idx="1"/>
          </p:nvPr>
        </p:nvSpPr>
        <p:spPr>
          <a:xfrm>
            <a:off x="2133600" y="762000"/>
            <a:ext cx="5562600" cy="609600"/>
          </a:xfrm>
        </p:spPr>
        <p:txBody>
          <a:bodyPr vert="horz" wrap="square" lIns="91440" tIns="45720" rIns="91440" bIns="45720" anchor="t" anchorCtr="0"/>
          <a:p>
            <a:pPr algn="ctr" eaLnBrk="1" hangingPunct="1">
              <a:buNone/>
            </a:pPr>
            <a:r>
              <a:rPr lang="en-US" sz="2800" b="1" dirty="0">
                <a:latin typeface="HP001 4H" panose="020B0603050302020204" pitchFamily="34" charset="-127"/>
              </a:rPr>
              <a:t>Tiếng việt</a:t>
            </a:r>
            <a:endParaRPr lang="en-US" sz="2800" b="1" dirty="0">
              <a:latin typeface="HP001 4H" panose="020B0603050302020204" pitchFamily="34" charset="-127"/>
            </a:endParaRPr>
          </a:p>
        </p:txBody>
      </p:sp>
      <p:sp>
        <p:nvSpPr>
          <p:cNvPr id="33794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33795" name="TextBox 20"/>
          <p:cNvSpPr txBox="1"/>
          <p:nvPr/>
        </p:nvSpPr>
        <p:spPr>
          <a:xfrm>
            <a:off x="76200" y="876300"/>
            <a:ext cx="9067800" cy="70485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Nghe-viết: </a:t>
            </a:r>
            <a:r>
              <a:rPr lang="en-US" sz="3600" b="1" dirty="0">
                <a:solidFill>
                  <a:srgbClr val="FF0000"/>
                </a:solidFill>
                <a:latin typeface="HP001 4H" panose="020B0603050302020204" pitchFamily="34" charset="-127"/>
              </a:rPr>
              <a:t>Cỏ non cười rồi</a:t>
            </a:r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eaLnBrk="0" hangingPunct="0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É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n nâu gọi các bạn của mình đến.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S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uốt đêm, cả đàn đi tìm cỏ khô tết thành dòng chữ: "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K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hông giẫm chân lên cỏ!", rồi đặt trên bãi cỏ.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X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ong việc, én nâu tươi cười bảo cỏ non:</a:t>
            </a:r>
            <a:endParaRPr lang="vi-VN" altLang="x-none" sz="3200" b="1" dirty="0">
              <a:solidFill>
                <a:srgbClr val="000000"/>
              </a:solidFill>
              <a:latin typeface="HP001 4 hàng" panose="020B0603050302020204" pitchFamily="34" charset="0"/>
            </a:endParaRPr>
          </a:p>
          <a:p>
            <a:pPr eaLnBrk="0" hangingPunct="0"/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-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T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ừ nay em yên tâm rồi.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K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hông còn ai giẫm lên em nữa đâu.</a:t>
            </a:r>
            <a:endParaRPr lang="vi-VN" altLang="x-none" sz="3200" b="1" dirty="0">
              <a:solidFill>
                <a:srgbClr val="000000"/>
              </a:solidFill>
              <a:latin typeface="HP001 4 hàng" panose="020B0603050302020204" pitchFamily="34" charset="0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22" name="Dodecagon 21"/>
          <p:cNvSpPr/>
          <p:nvPr/>
        </p:nvSpPr>
        <p:spPr bwMode="auto">
          <a:xfrm>
            <a:off x="7543800" y="457200"/>
            <a:ext cx="1752600" cy="900113"/>
          </a:xfrm>
          <a:prstGeom prst="dodecagon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S/58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7" name="Rectangle 2"/>
          <p:cNvSpPr/>
          <p:nvPr/>
        </p:nvSpPr>
        <p:spPr>
          <a:xfrm>
            <a:off x="381000" y="152400"/>
            <a:ext cx="8229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Thứ năm, ngày 9  tháng 3 năm 2023</a:t>
            </a: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endParaRPr lang="en-US" dirty="0"/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" y="0"/>
            <a:ext cx="9142413" cy="6860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loud Callout 7"/>
          <p:cNvSpPr>
            <a:spLocks noChangeArrowheads="1"/>
          </p:cNvSpPr>
          <p:nvPr/>
        </p:nvSpPr>
        <p:spPr bwMode="auto">
          <a:xfrm>
            <a:off x="2590800" y="1828800"/>
            <a:ext cx="6248400" cy="3352800"/>
          </a:xfrm>
          <a:prstGeom prst="cloudCallout">
            <a:avLst>
              <a:gd name="adj1" fmla="val -58537"/>
              <a:gd name="adj2" fmla="val 51088"/>
            </a:avLst>
          </a:prstGeom>
          <a:solidFill>
            <a:srgbClr val="FFFF00"/>
          </a:solidFill>
          <a:ln w="25400" algn="ctr">
            <a:solidFill>
              <a:srgbClr val="89A4A7"/>
            </a:solidFill>
            <a:rou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4000" b="1" i="0" u="none" strike="noStrike" kern="1200" cap="none" spc="0" normalizeH="0" baseline="0" noProof="0" smtClean="0">
              <a:ln>
                <a:noFill/>
              </a:ln>
              <a:solidFill>
                <a:srgbClr val="ECECF4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UNI Chu truyen thong" pitchFamily="66" charset="0"/>
              <a:ea typeface="+mn-ea"/>
              <a:cs typeface="+mn-cs"/>
            </a:endParaRPr>
          </a:p>
        </p:txBody>
      </p:sp>
      <p:sp>
        <p:nvSpPr>
          <p:cNvPr id="35845" name="Text Box 9"/>
          <p:cNvSpPr txBox="1"/>
          <p:nvPr/>
        </p:nvSpPr>
        <p:spPr>
          <a:xfrm>
            <a:off x="-84137" y="571500"/>
            <a:ext cx="1981200" cy="1066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sz="3200" b="1" u="sng" dirty="0">
                <a:latin typeface="HP001 4H" panose="020B0603050302020204" pitchFamily="34" charset="-127"/>
              </a:rPr>
              <a:t>Chỗ sửa </a:t>
            </a:r>
            <a:r>
              <a:rPr lang="en-US" sz="3200" b="1" dirty="0">
                <a:latin typeface="HP001 4H" panose="020B0603050302020204" pitchFamily="34" charset="-127"/>
              </a:rPr>
              <a:t>.........lỗi</a:t>
            </a:r>
            <a:endParaRPr lang="en-US" sz="3200" b="1" dirty="0">
              <a:latin typeface="HP001 4H" panose="020B0603050302020204" pitchFamily="34" charset="-127"/>
            </a:endParaRPr>
          </a:p>
        </p:txBody>
      </p:sp>
      <p:sp>
        <p:nvSpPr>
          <p:cNvPr id="35846" name="Line 11"/>
          <p:cNvSpPr/>
          <p:nvPr/>
        </p:nvSpPr>
        <p:spPr>
          <a:xfrm>
            <a:off x="1638300" y="585788"/>
            <a:ext cx="46038" cy="5105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" name="Dodecagon 17"/>
          <p:cNvSpPr/>
          <p:nvPr/>
        </p:nvSpPr>
        <p:spPr bwMode="auto">
          <a:xfrm>
            <a:off x="1676400" y="571500"/>
            <a:ext cx="890588" cy="785813"/>
          </a:xfrm>
          <a:prstGeom prst="dodecagon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8" name="WordArt 15"/>
          <p:cNvSpPr>
            <a:spLocks noTextEdit="1"/>
          </p:cNvSpPr>
          <p:nvPr/>
        </p:nvSpPr>
        <p:spPr>
          <a:xfrm>
            <a:off x="3733800" y="2928938"/>
            <a:ext cx="38862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en-US" sz="6000" b="1">
                <a:ln w="19050" cap="flat" cmpd="sng">
                  <a:solidFill>
                    <a:srgbClr val="99CC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HP001 4H Normal" panose="020B0603050302020204" charset="-122"/>
                <a:ea typeface="HP001 4H Normal" panose="020B0603050302020204" charset="-122"/>
              </a:rPr>
              <a:t>Luyện viết</a:t>
            </a:r>
            <a:endParaRPr lang="en-US" sz="6000" b="1">
              <a:ln w="19050" cap="flat" cmpd="sng">
                <a:solidFill>
                  <a:srgbClr val="99CCFF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HP001 4H Normal" panose="020B0603050302020204" charset="-122"/>
              <a:ea typeface="HP001 4H Normal" panose="020B0603050302020204" charset="-122"/>
            </a:endParaRPr>
          </a:p>
        </p:txBody>
      </p:sp>
      <p:sp>
        <p:nvSpPr>
          <p:cNvPr id="35849" name="Rectangle 3"/>
          <p:cNvSpPr txBox="1"/>
          <p:nvPr/>
        </p:nvSpPr>
        <p:spPr>
          <a:xfrm>
            <a:off x="2209800" y="609600"/>
            <a:ext cx="5562600" cy="6096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 algn="ctr">
              <a:spcBef>
                <a:spcPct val="20000"/>
              </a:spcBef>
              <a:buClrTx/>
              <a:buFontTx/>
            </a:pPr>
            <a:r>
              <a:rPr lang="en-US" altLang="zh-CN" sz="2800" b="1" u="sng" dirty="0" err="1">
                <a:latin typeface="HP001 4H" panose="020B0603050302020204" pitchFamily="34" charset="-127"/>
              </a:rPr>
              <a:t>Tiếng</a:t>
            </a:r>
            <a:r>
              <a:rPr lang="en-US" altLang="zh-CN" sz="2800" b="1" u="sng" dirty="0">
                <a:latin typeface="HP001 4H" panose="020B0603050302020204" pitchFamily="34" charset="-127"/>
              </a:rPr>
              <a:t> </a:t>
            </a:r>
            <a:r>
              <a:rPr lang="en-US" altLang="zh-CN" sz="2800" b="1" u="sng" dirty="0" err="1">
                <a:latin typeface="HP001 4H" panose="020B0603050302020204" pitchFamily="34" charset="-127"/>
              </a:rPr>
              <a:t>việt</a:t>
            </a:r>
            <a:r>
              <a:rPr lang="en-US" altLang="zh-CN" sz="2800" b="1" u="sng" dirty="0">
                <a:latin typeface="HP001 4H" panose="020B0603050302020204" pitchFamily="34" charset="-127"/>
              </a:rPr>
              <a:t> </a:t>
            </a:r>
            <a:endParaRPr lang="en-US" altLang="zh-CN" sz="2800" b="1" dirty="0">
              <a:latin typeface="HP001 4H" panose="020B0603050302020204" pitchFamily="34" charset="-127"/>
            </a:endParaRPr>
          </a:p>
        </p:txBody>
      </p:sp>
      <p:sp>
        <p:nvSpPr>
          <p:cNvPr id="35850" name="TextBox 13"/>
          <p:cNvSpPr txBox="1"/>
          <p:nvPr/>
        </p:nvSpPr>
        <p:spPr>
          <a:xfrm>
            <a:off x="2209800" y="1031875"/>
            <a:ext cx="6172200" cy="15081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sz="2800" b="1" dirty="0">
                <a:latin typeface="HP001 4H Normal" panose="020B0603050302020204" pitchFamily="34" charset="-127"/>
              </a:rPr>
              <a:t>Nghe- viết</a:t>
            </a:r>
            <a:r>
              <a:rPr lang="en-US" sz="2800" b="1" dirty="0">
                <a:solidFill>
                  <a:srgbClr val="FF3300"/>
                </a:solidFill>
                <a:latin typeface="HP001 4H Normal" panose="020B0603050302020204" pitchFamily="34" charset="-127"/>
              </a:rPr>
              <a:t>:.</a:t>
            </a:r>
            <a:r>
              <a:rPr lang="en-US" sz="3200" b="1" dirty="0">
                <a:solidFill>
                  <a:srgbClr val="FF3300"/>
                </a:solidFill>
                <a:latin typeface="HP001 4H" panose="020B0603050302020204" pitchFamily="34" charset="-127"/>
              </a:rPr>
              <a:t> Cỏ non cười rồi. </a:t>
            </a:r>
            <a:endParaRPr lang="en-US" sz="32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32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endParaRPr lang="en-US" sz="28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35851" name="Rectangle 2"/>
          <p:cNvSpPr/>
          <p:nvPr/>
        </p:nvSpPr>
        <p:spPr>
          <a:xfrm>
            <a:off x="457200" y="9525"/>
            <a:ext cx="8229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sz="2800" b="1" dirty="0">
                <a:latin typeface="HP001 4H" panose="020B0603050302020204" pitchFamily="34" charset="-127"/>
              </a:rPr>
              <a:t>Thứ năm, ngày 9  tháng 3 năm 2023</a:t>
            </a:r>
            <a:endParaRPr lang="en-US" sz="2800" b="1" dirty="0">
              <a:latin typeface="HP001 4H" panose="020B0603050302020204" pitchFamily="34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Rectangle 3"/>
          <p:cNvSpPr>
            <a:spLocks noGrp="1"/>
          </p:cNvSpPr>
          <p:nvPr>
            <p:ph idx="1"/>
          </p:nvPr>
        </p:nvSpPr>
        <p:spPr>
          <a:xfrm>
            <a:off x="2133600" y="762000"/>
            <a:ext cx="5562600" cy="609600"/>
          </a:xfrm>
        </p:spPr>
        <p:txBody>
          <a:bodyPr vert="horz" wrap="square" lIns="91440" tIns="45720" rIns="91440" bIns="45720" anchor="t" anchorCtr="0"/>
          <a:p>
            <a:pPr algn="ctr" eaLnBrk="1" hangingPunct="1">
              <a:buNone/>
            </a:pPr>
            <a:r>
              <a:rPr lang="en-US" sz="2800" b="1" dirty="0">
                <a:latin typeface="HP001 4H" panose="020B0603050302020204" pitchFamily="34" charset="-127"/>
              </a:rPr>
              <a:t>Tiếng việt</a:t>
            </a:r>
            <a:endParaRPr lang="en-US" sz="2800" b="1" dirty="0">
              <a:latin typeface="HP001 4H" panose="020B0603050302020204" pitchFamily="34" charset="-127"/>
            </a:endParaRPr>
          </a:p>
        </p:txBody>
      </p:sp>
      <p:sp>
        <p:nvSpPr>
          <p:cNvPr id="37890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37891" name="TextBox 20"/>
          <p:cNvSpPr txBox="1"/>
          <p:nvPr/>
        </p:nvSpPr>
        <p:spPr>
          <a:xfrm>
            <a:off x="76200" y="876300"/>
            <a:ext cx="9067800" cy="70485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Nghe-viết: </a:t>
            </a:r>
            <a:r>
              <a:rPr lang="en-US" sz="3600" b="1" dirty="0">
                <a:solidFill>
                  <a:srgbClr val="FF0000"/>
                </a:solidFill>
                <a:latin typeface="HP001 4H" panose="020B0603050302020204" pitchFamily="34" charset="-127"/>
              </a:rPr>
              <a:t>Cỏ non cười rồi</a:t>
            </a:r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eaLnBrk="0" hangingPunct="0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É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n nâu gọi các bạn của mình đến.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S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uốt đêm, cả đàn đi tìm cỏ khô tết thành dòng chữ: "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K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hông giẫm chân lên cỏ!", rồi đặt trên bãi cỏ.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X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ong việc, én nâu tươi cười bảo cỏ non:</a:t>
            </a:r>
            <a:endParaRPr lang="vi-VN" altLang="x-none" sz="3200" b="1" dirty="0">
              <a:solidFill>
                <a:srgbClr val="000000"/>
              </a:solidFill>
              <a:latin typeface="HP001 4 hàng" panose="020B0603050302020204" pitchFamily="34" charset="0"/>
            </a:endParaRPr>
          </a:p>
          <a:p>
            <a:pPr eaLnBrk="0" hangingPunct="0"/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-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T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ừ nay em yên tâm rồi. </a:t>
            </a:r>
            <a:r>
              <a:rPr lang="vi-VN" altLang="x-none" sz="3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K</a:t>
            </a:r>
            <a:r>
              <a:rPr lang="vi-VN" altLang="x-none" sz="3200" b="1" dirty="0">
                <a:solidFill>
                  <a:srgbClr val="000000"/>
                </a:solidFill>
                <a:latin typeface="HP001 4 hàng" panose="020B0603050302020204" pitchFamily="34" charset="0"/>
              </a:rPr>
              <a:t>hông còn ai giẫm lên em nữa đâu.</a:t>
            </a:r>
            <a:endParaRPr lang="vi-VN" altLang="x-none" sz="3200" b="1" dirty="0">
              <a:solidFill>
                <a:srgbClr val="000000"/>
              </a:solidFill>
              <a:latin typeface="HP001 4 hàng" panose="020B0603050302020204" pitchFamily="34" charset="0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ctr"/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22" name="Dodecagon 21"/>
          <p:cNvSpPr/>
          <p:nvPr/>
        </p:nvSpPr>
        <p:spPr bwMode="auto">
          <a:xfrm>
            <a:off x="7543800" y="457200"/>
            <a:ext cx="1752600" cy="900113"/>
          </a:xfrm>
          <a:prstGeom prst="dodecagon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S/58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3" name="Rectangle 2"/>
          <p:cNvSpPr/>
          <p:nvPr/>
        </p:nvSpPr>
        <p:spPr>
          <a:xfrm>
            <a:off x="381000" y="152400"/>
            <a:ext cx="8229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sz="2800" b="1" dirty="0">
                <a:solidFill>
                  <a:srgbClr val="000000"/>
                </a:solidFill>
                <a:latin typeface="HP001 4H" panose="020B0603050302020204" pitchFamily="34" charset="-127"/>
              </a:rPr>
              <a:t>Thứ năm, ngày 9  tháng 3 năm 2023</a:t>
            </a: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2" descr="D:\1.CONG VIEC TL\1.CONG VIEC\Thien Long books all\z.Tu lieu\hinh Be lam bia\DSC_5297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648200" y="0"/>
            <a:ext cx="4495800" cy="586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4191000" y="5867399"/>
            <a:ext cx="4953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vi-VN" sz="40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ư</a:t>
            </a:r>
            <a:r>
              <a:rPr kumimoji="0" 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thế</a:t>
            </a:r>
            <a:r>
              <a:rPr kumimoji="0" 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ngồi</a:t>
            </a:r>
            <a:r>
              <a:rPr kumimoji="0" 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viết</a:t>
            </a:r>
            <a:endParaRPr kumimoji="0" lang="en-US" sz="40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 descr="C:\Users\Ngoc Tan\Desktop\TT\DSC04730.JPG"/>
          <p:cNvPicPr>
            <a:picLocks noGrp="1" noChangeAspect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648200" cy="4648200"/>
          </a:xfrm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-304800" y="4876799"/>
            <a:ext cx="4953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Cách</a:t>
            </a:r>
            <a:r>
              <a:rPr kumimoji="0" 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cầm</a:t>
            </a:r>
            <a:r>
              <a:rPr kumimoji="0" 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bút</a:t>
            </a:r>
            <a:endParaRPr kumimoji="0" lang="en-US" sz="40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9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9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985" name="Picture 2" descr="SZ169"/>
          <p:cNvPicPr>
            <a:picLocks noChangeAspect="1"/>
          </p:cNvPicPr>
          <p:nvPr/>
        </p:nvPicPr>
        <p:blipFill>
          <a:blip r:embed="rId1"/>
          <a:srcRect l="8594" t="2061" r="10156" b="515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0066"/>
          </a:solidFill>
          <a:ln w="9525">
            <a:noFill/>
          </a:ln>
        </p:spPr>
      </p:pic>
      <p:sp>
        <p:nvSpPr>
          <p:cNvPr id="28675" name="WordArt 15"/>
          <p:cNvSpPr>
            <a:spLocks noTextEdit="1"/>
          </p:cNvSpPr>
          <p:nvPr/>
        </p:nvSpPr>
        <p:spPr>
          <a:xfrm>
            <a:off x="1066800" y="1262063"/>
            <a:ext cx="6172200" cy="3462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6000" b="1" i="0" u="none" strike="noStrike" kern="1200" cap="none" spc="0" normalizeH="0" baseline="0" noProof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HP001 4H Normal" panose="020B0603050302020204" charset="-122"/>
                <a:ea typeface="HP001 4H Normal" panose="020B0603050302020204" charset="-122"/>
                <a:cs typeface="+mn-cs"/>
              </a:rPr>
              <a:t>Em viết đúng</a:t>
            </a:r>
            <a:endParaRPr kumimoji="0" lang="en-US" sz="6000" b="1" i="0" u="none" strike="noStrike" kern="1200" cap="none" spc="0" normalizeH="0" baseline="0" noProof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HP001 4H Normal" panose="020B0603050302020204" charset="-122"/>
              <a:ea typeface="HP001 4H Normal" panose="020B0603050302020204" charset="-122"/>
              <a:cs typeface="+mn-cs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6000" b="1" i="0" u="none" strike="noStrike" kern="1200" cap="none" spc="0" normalizeH="0" baseline="0" noProof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HP001 4H Normal" panose="020B0603050302020204" charset="-122"/>
                <a:ea typeface="HP001 4H Normal" panose="020B0603050302020204" charset="-122"/>
                <a:cs typeface="+mn-cs"/>
              </a:rPr>
              <a:t> viết đẹp</a:t>
            </a:r>
            <a:endParaRPr kumimoji="0" lang="en-US" sz="6000" b="1" i="0" u="none" strike="noStrike" kern="1200" cap="none" spc="0" normalizeH="0" baseline="0" noProof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HP001 4H Normal" panose="020B0603050302020204" charset="-122"/>
              <a:ea typeface="HP001 4H Normal" panose="020B0603050302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3" name="Picture 2" descr="SZ169"/>
          <p:cNvPicPr>
            <a:picLocks noChangeAspect="1"/>
          </p:cNvPicPr>
          <p:nvPr/>
        </p:nvPicPr>
        <p:blipFill>
          <a:blip r:embed="rId1"/>
          <a:srcRect l="8594" t="2061" r="10156" b="515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0066"/>
          </a:solidFill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057400" y="2362200"/>
            <a:ext cx="5257800" cy="16319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sz="10000" b="1" dirty="0">
                <a:solidFill>
                  <a:srgbClr val="FF3300"/>
                </a:solidFill>
                <a:latin typeface="HP001 4H" panose="020B0603050302020204" pitchFamily="34" charset="-127"/>
              </a:rPr>
              <a:t>Soát lỗi</a:t>
            </a:r>
            <a:endParaRPr lang="en-US" sz="100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6081" name="Picture 2" descr="1"/>
          <p:cNvPicPr>
            <a:picLocks noChangeAspect="1"/>
          </p:cNvPicPr>
          <p:nvPr/>
        </p:nvPicPr>
        <p:blipFill>
          <a:blip r:embed="rId1"/>
          <a:srcRect l="8333" t="16789" r="12854" b="1234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143000" y="1828800"/>
            <a:ext cx="7086600" cy="31702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sz="10000" b="1" dirty="0">
                <a:solidFill>
                  <a:srgbClr val="333399"/>
                </a:solidFill>
                <a:latin typeface="HP001 4H" panose="020B0603050302020204" pitchFamily="34" charset="-127"/>
              </a:rPr>
              <a:t>Hướng dẫn làm bài tập</a:t>
            </a:r>
            <a:endParaRPr lang="en-US" sz="10000" b="1" dirty="0">
              <a:solidFill>
                <a:srgbClr val="333399"/>
              </a:solidFill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48130" name="TextBox 20"/>
          <p:cNvSpPr txBox="1"/>
          <p:nvPr/>
        </p:nvSpPr>
        <p:spPr>
          <a:xfrm>
            <a:off x="76200" y="784225"/>
            <a:ext cx="9067800" cy="71405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inherit"/>
              </a:rPr>
              <a:t>Luyện tập</a:t>
            </a:r>
            <a:endParaRPr lang="en-US" sz="4000" b="1" dirty="0">
              <a:solidFill>
                <a:srgbClr val="FF0000"/>
              </a:solidFill>
              <a:latin typeface="inherit"/>
            </a:endParaRPr>
          </a:p>
          <a:p>
            <a:r>
              <a:rPr lang="vi-VN" altLang="x-none" sz="3600" b="1" dirty="0">
                <a:solidFill>
                  <a:srgbClr val="0000CC"/>
                </a:solidFill>
                <a:latin typeface="inherit"/>
              </a:rPr>
              <a:t>2. </a:t>
            </a:r>
            <a:r>
              <a:rPr lang="vi-VN" altLang="x-none" sz="3600" b="1" dirty="0">
                <a:solidFill>
                  <a:srgbClr val="0000CC"/>
                </a:solidFill>
                <a:latin typeface="Arial" panose="020B0604020202020204" pitchFamily="34" charset="0"/>
              </a:rPr>
              <a:t>Chọn ng hoặc ngh thay cho ô vuông:</a:t>
            </a:r>
            <a:endParaRPr lang="vi-VN" altLang="x-none" sz="36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eaLnBrk="0" hangingPunct="0"/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Buổi sớm, muôn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    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ìn giọt sương đậu trên những ngọn cỏ, lóng lánh như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    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ọc.</a:t>
            </a:r>
            <a:endParaRPr lang="vi-VN" altLang="x-none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pPr algn="just">
              <a:lnSpc>
                <a:spcPct val="150000"/>
              </a:lnSpc>
            </a:pP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581400" y="2536825"/>
            <a:ext cx="682625" cy="381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24600" y="3116263"/>
            <a:ext cx="682625" cy="381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50178" name="TextBox 20"/>
          <p:cNvSpPr txBox="1"/>
          <p:nvPr/>
        </p:nvSpPr>
        <p:spPr>
          <a:xfrm>
            <a:off x="76200" y="1316038"/>
            <a:ext cx="9067800" cy="88947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inherit"/>
              </a:rPr>
              <a:t>Luyện tập</a:t>
            </a:r>
            <a:endParaRPr lang="en-US" sz="2800" b="1" dirty="0">
              <a:solidFill>
                <a:srgbClr val="FF0000"/>
              </a:solidFill>
              <a:latin typeface="inherit"/>
            </a:endParaRPr>
          </a:p>
          <a:p>
            <a:r>
              <a:rPr lang="vi-VN" altLang="x-none" sz="3600" b="1" dirty="0">
                <a:solidFill>
                  <a:srgbClr val="0000CC"/>
                </a:solidFill>
                <a:latin typeface="inherit"/>
              </a:rPr>
              <a:t>2. </a:t>
            </a:r>
            <a:r>
              <a:rPr lang="vi-VN" altLang="x-none" sz="3600" b="1" dirty="0">
                <a:solidFill>
                  <a:srgbClr val="0000CC"/>
                </a:solidFill>
                <a:latin typeface="Arial" panose="020B0604020202020204" pitchFamily="34" charset="0"/>
              </a:rPr>
              <a:t>Chọn ng hoặc ngh thay cho ô vuông:</a:t>
            </a:r>
            <a:endParaRPr lang="vi-VN" altLang="x-none" sz="36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eaLnBrk="0" hangingPunct="0"/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Buổi sớm, muôn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ngh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ìn giọt sương đậu trên những ngọn cỏ, lóng lánh như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ng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ọc.</a:t>
            </a:r>
            <a:endParaRPr lang="vi-VN" altLang="x-none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hangingPunct="0"/>
            <a:endParaRPr lang="en-US" sz="3600" b="1" dirty="0">
              <a:solidFill>
                <a:srgbClr val="000000"/>
              </a:solidFill>
              <a:latin typeface="inherit"/>
            </a:endParaRPr>
          </a:p>
          <a:p>
            <a:pPr eaLnBrk="0" hangingPunct="0"/>
            <a:endParaRPr lang="en-US" sz="3600" b="1" dirty="0">
              <a:solidFill>
                <a:srgbClr val="000000"/>
              </a:solidFill>
              <a:latin typeface="inherit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50179" name="TextBox 2"/>
          <p:cNvSpPr txBox="1"/>
          <p:nvPr/>
        </p:nvSpPr>
        <p:spPr>
          <a:xfrm>
            <a:off x="4800600" y="6096000"/>
            <a:ext cx="4038600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Rectangle 5"/>
          <p:cNvSpPr/>
          <p:nvPr/>
        </p:nvSpPr>
        <p:spPr>
          <a:xfrm>
            <a:off x="5410200" y="3276600"/>
            <a:ext cx="504825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76800" y="2133600"/>
            <a:ext cx="5334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480300" y="2743200"/>
            <a:ext cx="4572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38400" y="3810000"/>
            <a:ext cx="5334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52229" name="Rectangle 1"/>
          <p:cNvSpPr/>
          <p:nvPr/>
        </p:nvSpPr>
        <p:spPr>
          <a:xfrm>
            <a:off x="76200" y="1404938"/>
            <a:ext cx="8763000" cy="28622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vi-VN" altLang="x-none" sz="3600" b="1" dirty="0">
                <a:solidFill>
                  <a:srgbClr val="0000CC"/>
                </a:solidFill>
                <a:latin typeface="inherit"/>
              </a:rPr>
              <a:t>3.</a:t>
            </a:r>
            <a:r>
              <a:rPr lang="vi-VN" altLang="x-none" sz="3600" b="1" dirty="0">
                <a:solidFill>
                  <a:srgbClr val="0000CC"/>
                </a:solidFill>
                <a:latin typeface="Arial" panose="020B0604020202020204" pitchFamily="34" charset="0"/>
              </a:rPr>
              <a:t>a. Chọn </a:t>
            </a:r>
            <a:r>
              <a:rPr lang="vi-VN" altLang="x-none" sz="3600" b="1" dirty="0">
                <a:solidFill>
                  <a:srgbClr val="FF0000"/>
                </a:solidFill>
                <a:latin typeface="Arial" panose="020B0604020202020204" pitchFamily="34" charset="0"/>
              </a:rPr>
              <a:t>tr</a:t>
            </a:r>
            <a:r>
              <a:rPr lang="vi-VN" altLang="x-none" sz="3600" b="1" dirty="0">
                <a:solidFill>
                  <a:srgbClr val="0000CC"/>
                </a:solidFill>
                <a:latin typeface="Arial" panose="020B0604020202020204" pitchFamily="34" charset="0"/>
              </a:rPr>
              <a:t> hoặc </a:t>
            </a:r>
            <a:r>
              <a:rPr lang="vi-VN" altLang="x-none" sz="3600" b="1" dirty="0">
                <a:solidFill>
                  <a:srgbClr val="FF0000"/>
                </a:solidFill>
                <a:latin typeface="Arial" panose="020B0604020202020204" pitchFamily="34" charset="0"/>
              </a:rPr>
              <a:t>ch</a:t>
            </a:r>
            <a:r>
              <a:rPr lang="vi-VN" altLang="x-none" sz="3600" b="1" dirty="0">
                <a:solidFill>
                  <a:srgbClr val="0000CC"/>
                </a:solidFill>
                <a:latin typeface="Arial" panose="020B0604020202020204" pitchFamily="34" charset="0"/>
              </a:rPr>
              <a:t> thay cho ô vuông:</a:t>
            </a:r>
            <a:endParaRPr lang="vi-VN" altLang="x-none" sz="36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ctr" eaLnBrk="0" hangingPunct="0"/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Đồng làng vương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    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út heo may</a:t>
            </a:r>
            <a:endParaRPr lang="en-US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0" hangingPunct="0"/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Mầm cây tỉnh giấc, vườn đầy tiếng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  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im</a:t>
            </a:r>
            <a:b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Hạt mưa mải miết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ốn tìm</a:t>
            </a:r>
            <a:b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Cây đào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ước cửa lim dim mắt cười</a:t>
            </a:r>
            <a:endParaRPr lang="vi-VN" altLang="x-none" sz="3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54274" name="TextBox 20"/>
          <p:cNvSpPr txBox="1"/>
          <p:nvPr/>
        </p:nvSpPr>
        <p:spPr>
          <a:xfrm>
            <a:off x="76200" y="831850"/>
            <a:ext cx="9067800" cy="84645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 eaLnBrk="0" hangingPunct="0"/>
            <a:r>
              <a:rPr lang="vi-VN" altLang="x-none" sz="3600" b="1" dirty="0">
                <a:solidFill>
                  <a:srgbClr val="0000CC"/>
                </a:solidFill>
                <a:latin typeface="inherit"/>
              </a:rPr>
              <a:t>3.</a:t>
            </a:r>
            <a:r>
              <a:rPr lang="vi-VN" altLang="x-none" sz="3600" b="1" dirty="0">
                <a:solidFill>
                  <a:srgbClr val="0000CC"/>
                </a:solidFill>
                <a:latin typeface="Arial" panose="020B0604020202020204" pitchFamily="34" charset="0"/>
              </a:rPr>
              <a:t>a. Chọn tr hoặc ch thay cho ô vuông:</a:t>
            </a:r>
            <a:endParaRPr lang="vi-VN" altLang="x-none" sz="36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ctr" eaLnBrk="0" hangingPunct="0"/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Đồng làng vương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ch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út heo may</a:t>
            </a:r>
            <a:b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Mầm cây tỉnh giấc, vườn đầy tiếng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ch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im</a:t>
            </a:r>
            <a:b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Hạt mưa mải miết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tr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ốn tìm</a:t>
            </a:r>
            <a:b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Cây đào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tr</a:t>
            </a:r>
            <a:r>
              <a:rPr lang="vi-VN" altLang="x-none" sz="3600" dirty="0">
                <a:solidFill>
                  <a:srgbClr val="000000"/>
                </a:solidFill>
                <a:latin typeface="Arial" panose="020B0604020202020204" pitchFamily="34" charset="0"/>
              </a:rPr>
              <a:t>ước cửa lim dim mắt cười</a:t>
            </a:r>
            <a:endParaRPr lang="vi-VN" altLang="x-none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00"/>
              </a:solidFill>
              <a:latin typeface="HP001 4H" panose="020B060305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3300"/>
                </a:solidFill>
                <a:latin typeface="HP001 4H" panose="020B0603050302020204" pitchFamily="34" charset="-127"/>
              </a:rPr>
              <a:t>                                   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54275" name="TextBox 2"/>
          <p:cNvSpPr txBox="1"/>
          <p:nvPr/>
        </p:nvSpPr>
        <p:spPr>
          <a:xfrm>
            <a:off x="4800600" y="6096000"/>
            <a:ext cx="4038600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321" name="Picture 9" descr="slide0013_image0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322" name="Rectangle 2"/>
          <p:cNvSpPr>
            <a:spLocks noGrp="1"/>
          </p:cNvSpPr>
          <p:nvPr>
            <p:ph type="title"/>
          </p:nvPr>
        </p:nvSpPr>
        <p:spPr>
          <a:xfrm>
            <a:off x="457200" y="349250"/>
            <a:ext cx="8229600" cy="6858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sz="3200" b="1" dirty="0">
                <a:solidFill>
                  <a:schemeClr val="tx1"/>
                </a:solidFill>
                <a:latin typeface="HP001 4H" panose="020B0603050302020204" pitchFamily="34" charset="-127"/>
              </a:rPr>
              <a:t>Thứ năm, ngày 9  tháng 3 năm 2023</a:t>
            </a:r>
            <a:endParaRPr lang="en-US" sz="3200" b="1" dirty="0">
              <a:solidFill>
                <a:schemeClr val="tx1"/>
              </a:solidFill>
              <a:latin typeface="HP001 4H" panose="020B0603050302020204" pitchFamily="34" charset="-127"/>
            </a:endParaRPr>
          </a:p>
        </p:txBody>
      </p:sp>
      <p:sp>
        <p:nvSpPr>
          <p:cNvPr id="56323" name="Rectangle 3"/>
          <p:cNvSpPr txBox="1"/>
          <p:nvPr/>
        </p:nvSpPr>
        <p:spPr>
          <a:xfrm>
            <a:off x="3276600" y="914400"/>
            <a:ext cx="2362200" cy="6096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 algn="ctr">
              <a:spcBef>
                <a:spcPct val="20000"/>
              </a:spcBef>
            </a:pPr>
            <a:r>
              <a:rPr lang="en-US" sz="3200" b="1" u="sng" dirty="0">
                <a:solidFill>
                  <a:srgbClr val="000000"/>
                </a:solidFill>
                <a:latin typeface="HP001 4H" panose="020B0603050302020204" pitchFamily="34" charset="-127"/>
              </a:rPr>
              <a:t>Tiếng việt </a:t>
            </a:r>
            <a:endParaRPr lang="en-US" sz="3200" b="1" u="sng" dirty="0">
              <a:solidFill>
                <a:srgbClr val="000000"/>
              </a:solidFill>
              <a:latin typeface="HP001 4H" panose="020B0603050302020204" pitchFamily="34" charset="-127"/>
            </a:endParaRPr>
          </a:p>
        </p:txBody>
      </p:sp>
      <p:pic>
        <p:nvPicPr>
          <p:cNvPr id="56324" name="Picture 3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00"/>
            <a:ext cx="1851025" cy="3124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AutoShape 49"/>
          <p:cNvSpPr/>
          <p:nvPr/>
        </p:nvSpPr>
        <p:spPr>
          <a:xfrm>
            <a:off x="1905000" y="2057400"/>
            <a:ext cx="6477000" cy="1690688"/>
          </a:xfrm>
          <a:prstGeom prst="cloudCallout">
            <a:avLst>
              <a:gd name="adj1" fmla="val -51907"/>
              <a:gd name="adj2" fmla="val 33051"/>
            </a:avLst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en-US" sz="4400" b="1" dirty="0">
              <a:solidFill>
                <a:srgbClr val="FF0066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3600" y="2579688"/>
            <a:ext cx="5334000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sz="3600" b="1" dirty="0">
                <a:solidFill>
                  <a:srgbClr val="333399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   </a:t>
            </a:r>
            <a:r>
              <a:rPr lang="en-US" sz="3600" b="1" dirty="0">
                <a:solidFill>
                  <a:srgbClr val="FF0000"/>
                </a:solidFill>
                <a:latin typeface="HP001 4H" panose="020B0603050302020204" pitchFamily="34" charset="-127"/>
                <a:ea typeface="HP001 4H" panose="020B0603050302020204" pitchFamily="34" charset="-127"/>
              </a:rPr>
              <a:t>Vận dụng- thực hành.</a:t>
            </a:r>
            <a:endParaRPr lang="en-US" sz="3600" b="1" dirty="0">
              <a:solidFill>
                <a:srgbClr val="FF0000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  <p:sp>
        <p:nvSpPr>
          <p:cNvPr id="56327" name="TextBox 3"/>
          <p:cNvSpPr txBox="1"/>
          <p:nvPr/>
        </p:nvSpPr>
        <p:spPr>
          <a:xfrm>
            <a:off x="3581400" y="4495800"/>
            <a:ext cx="3048000" cy="8302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endParaRPr lang="en-US" sz="4800" b="1" dirty="0">
              <a:solidFill>
                <a:srgbClr val="FFFFFF"/>
              </a:solidFill>
              <a:latin typeface="HP001 4H" panose="020B0603050302020204" pitchFamily="34" charset="-127"/>
              <a:ea typeface="HP001 4H" panose="020B0603050302020204" pitchFamily="34" charset="-127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8369" name="Picture 2" descr="1"/>
          <p:cNvPicPr>
            <a:picLocks noChangeAspect="1"/>
          </p:cNvPicPr>
          <p:nvPr/>
        </p:nvPicPr>
        <p:blipFill>
          <a:blip r:embed="rId1"/>
          <a:srcRect l="8333" t="16789" r="12854" b="1234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143000" y="1828800"/>
            <a:ext cx="7086600" cy="31702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sz="10000" b="1" dirty="0">
                <a:solidFill>
                  <a:schemeClr val="accent2"/>
                </a:solidFill>
                <a:latin typeface="HP001 4H" panose="020B0603050302020204" pitchFamily="34" charset="-127"/>
              </a:rPr>
              <a:t>Hướng dẫn làm bài tập</a:t>
            </a:r>
            <a:endParaRPr lang="en-US" sz="10000" b="1" dirty="0">
              <a:solidFill>
                <a:schemeClr val="accent2"/>
              </a:solidFill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6438" y="763588"/>
            <a:ext cx="8589962" cy="1325562"/>
          </a:xfrm>
          <a:noFill/>
          <a:ln>
            <a:noFill/>
          </a:ln>
        </p:spPr>
        <p:txBody>
          <a:bodyPr anchor="t" anchorCtr="0"/>
          <a:p>
            <a:pPr eaLnBrk="1" hangingPunct="1"/>
            <a:r>
              <a:rPr lang="en-US" sz="2800" b="1" dirty="0">
                <a:latin typeface="Arial-Rounded" panose="020B0500000000000000" pitchFamily="34" charset="0"/>
              </a:rPr>
              <a:t>2. Viết tên 2 tác giả của những cuốn sách em đã học</a:t>
            </a:r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</a:rPr>
              <a:t>: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</a:endParaRPr>
          </a:p>
        </p:txBody>
      </p:sp>
      <p:pic>
        <p:nvPicPr>
          <p:cNvPr id="10" name="Picture 9" descr="A picture containing diagram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838" y="1779588"/>
            <a:ext cx="5260975" cy="4451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228600"/>
            <a:ext cx="9144000" cy="381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Title 1"/>
          <p:cNvSpPr>
            <a:spLocks noGrp="1"/>
          </p:cNvSpPr>
          <p:nvPr>
            <p:ph type="title"/>
          </p:nvPr>
        </p:nvSpPr>
        <p:spPr>
          <a:xfrm>
            <a:off x="706438" y="763588"/>
            <a:ext cx="8589962" cy="1325562"/>
          </a:xfrm>
          <a:noFill/>
          <a:ln>
            <a:noFill/>
          </a:ln>
        </p:spPr>
        <p:txBody>
          <a:bodyPr anchor="t" anchorCtr="0"/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</a:rPr>
              <a:t>2. Viết tên 2 tác giả của những cuốn sách em đã học: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</a:endParaRPr>
          </a:p>
        </p:txBody>
      </p:sp>
      <p:pic>
        <p:nvPicPr>
          <p:cNvPr id="61442" name="Picture 9" descr="A picture containing diagram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371600"/>
            <a:ext cx="7848600" cy="495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Oval 10"/>
          <p:cNvSpPr/>
          <p:nvPr/>
        </p:nvSpPr>
        <p:spPr>
          <a:xfrm>
            <a:off x="1524000" y="1600200"/>
            <a:ext cx="25146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381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706438" y="763588"/>
            <a:ext cx="8589962" cy="1325562"/>
          </a:xfrm>
          <a:noFill/>
          <a:ln>
            <a:noFill/>
          </a:ln>
        </p:spPr>
        <p:txBody>
          <a:bodyPr anchor="t" anchorCtr="0"/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Arial-Rounded" panose="020B0500000000000000" pitchFamily="34" charset="0"/>
              </a:rPr>
              <a:t>2. Viết tên 2 tác giả của những cuốn sách em đã học: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</a:endParaRPr>
          </a:p>
        </p:txBody>
      </p:sp>
      <p:pic>
        <p:nvPicPr>
          <p:cNvPr id="62466" name="Picture 9" descr="A picture containing diagram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371600"/>
            <a:ext cx="7848600" cy="3021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Oval 10"/>
          <p:cNvSpPr/>
          <p:nvPr/>
        </p:nvSpPr>
        <p:spPr>
          <a:xfrm>
            <a:off x="1752600" y="1524000"/>
            <a:ext cx="2209800" cy="673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381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62469" name="TextBox 1"/>
          <p:cNvSpPr txBox="1"/>
          <p:nvPr/>
        </p:nvSpPr>
        <p:spPr>
          <a:xfrm>
            <a:off x="762000" y="4495800"/>
            <a:ext cx="6248400" cy="15700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vi-VN" altLang="x-none" sz="3200" b="1" dirty="0">
                <a:solidFill>
                  <a:srgbClr val="FF0000"/>
                </a:solidFill>
                <a:latin typeface="Arial" panose="020B0604020202020204" pitchFamily="34" charset="0"/>
              </a:rPr>
              <a:t>Tác giả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  <a:r>
              <a:rPr lang="vi-VN" altLang="x-none" sz="32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vi-VN" altLang="x-none" sz="3200" dirty="0">
                <a:solidFill>
                  <a:srgbClr val="202124"/>
                </a:solidFill>
                <a:latin typeface="Arial" panose="020B0604020202020204" pitchFamily="34" charset="0"/>
              </a:rPr>
              <a:t>là </a:t>
            </a:r>
            <a:r>
              <a:rPr lang="vi-VN" altLang="x-none" sz="3200" b="1" dirty="0">
                <a:solidFill>
                  <a:srgbClr val="202124"/>
                </a:solidFill>
                <a:latin typeface="Arial" panose="020B0604020202020204" pitchFamily="34" charset="0"/>
              </a:rPr>
              <a:t>người sáng tạo ra các tác phẩm viết như sách, kịch, thơ, ...</a:t>
            </a:r>
            <a:r>
              <a:rPr lang="vi-VN" altLang="x-none" sz="3200" dirty="0">
                <a:solidFill>
                  <a:srgbClr val="202124"/>
                </a:solidFill>
                <a:latin typeface="Arial" panose="020B0604020202020204" pitchFamily="34" charset="0"/>
              </a:rPr>
              <a:t> </a:t>
            </a:r>
            <a:endParaRPr lang="en-US" sz="3200" dirty="0"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  <p:transition spd="med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89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63490" name="TextBox 20"/>
          <p:cNvSpPr txBox="1"/>
          <p:nvPr/>
        </p:nvSpPr>
        <p:spPr>
          <a:xfrm>
            <a:off x="76200" y="-152400"/>
            <a:ext cx="9067800" cy="75406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>
                <a:latin typeface="Arial-Rounded" panose="020B0500000000000000" pitchFamily="34" charset="0"/>
              </a:rPr>
              <a:t>3.b.</a:t>
            </a:r>
            <a:r>
              <a:rPr lang="en-US" sz="3200" dirty="0">
                <a:latin typeface="Arial-Rounded" panose="020B0500000000000000" pitchFamily="34" charset="0"/>
              </a:rPr>
              <a:t>Chọn tiếng trong ngoặc thay cho ô vuông.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UTM Avo"/>
              </a:rPr>
              <a:t>- (gắn/gắng): ….. bó, cố  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….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, 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…..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sức</a:t>
            </a: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0000"/>
                </a:solidFill>
                <a:latin typeface="UTM Avo"/>
              </a:rPr>
              <a:t>-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(nắn/nắng): ánh ….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, uốn … ,  …  nót</a:t>
            </a: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UTM Avo"/>
              </a:rPr>
              <a:t>- (vần/vầng): 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….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 thơ , 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…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  trăng,  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…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 trán</a:t>
            </a: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UTM Avo"/>
              </a:rPr>
              <a:t>- (vân/vâng): 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…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 gỗ , 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….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 lời ,   …. tay</a:t>
            </a: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1295400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1295400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86400" y="1308100"/>
            <a:ext cx="6858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38513" y="1997075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87800" y="3517900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9200" y="1981200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89613" y="2003425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62200" y="2747963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14800" y="2747963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3600" y="2743200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86400" y="3505200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14600" y="3505200"/>
            <a:ext cx="609600" cy="2921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FB4C4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7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" y="155575"/>
            <a:ext cx="9067800" cy="75406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</a:rPr>
              <a:t>3.b.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</a:rPr>
              <a:t>Chọn tiếng trong ngoặc thay cho ô vuông.</a:t>
            </a:r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UTM Avo"/>
              </a:rPr>
              <a:t>- (gắn/gắng):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gắn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bó, cố 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gắng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,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gắng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sức</a:t>
            </a: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0000"/>
                </a:solidFill>
                <a:latin typeface="UTM Avo"/>
              </a:rPr>
              <a:t>-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(nắn/nắng): ánh 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nắng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, uốn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nắn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,  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nắn 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nót</a:t>
            </a: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UTM Avo"/>
              </a:rPr>
              <a:t>- (vần/vầng):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vần</a:t>
            </a:r>
            <a:r>
              <a:rPr lang="en-US" sz="3200" dirty="0">
                <a:solidFill>
                  <a:srgbClr val="333F50"/>
                </a:solidFill>
                <a:latin typeface="UTM Avo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thơ ,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vầng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 trăng ,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vầng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trán</a:t>
            </a: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UTM Avo"/>
              </a:rPr>
              <a:t>- (vân/vâng):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vân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 gỗ ,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vâng 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lời ,    </a:t>
            </a:r>
            <a:r>
              <a:rPr lang="en-US" sz="3200" b="1" dirty="0">
                <a:solidFill>
                  <a:srgbClr val="FF0000"/>
                </a:solidFill>
                <a:latin typeface="UTM Avo"/>
              </a:rPr>
              <a:t>vân</a:t>
            </a:r>
            <a:r>
              <a:rPr lang="en-US" sz="3200" dirty="0">
                <a:solidFill>
                  <a:srgbClr val="000000"/>
                </a:solidFill>
                <a:latin typeface="UTM Avo"/>
              </a:rPr>
              <a:t> tay</a:t>
            </a:r>
            <a:endParaRPr lang="en-US" sz="3200" dirty="0">
              <a:solidFill>
                <a:srgbClr val="000000"/>
              </a:solidFill>
              <a:latin typeface="UTM Avo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5" name="Text Box 8"/>
          <p:cNvSpPr txBox="1"/>
          <p:nvPr/>
        </p:nvSpPr>
        <p:spPr>
          <a:xfrm>
            <a:off x="2057400" y="1887538"/>
            <a:ext cx="67056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 </a:t>
            </a:r>
            <a:endParaRPr lang="en-US" sz="32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67586" name="TextBox 20"/>
          <p:cNvSpPr txBox="1"/>
          <p:nvPr/>
        </p:nvSpPr>
        <p:spPr>
          <a:xfrm>
            <a:off x="76200" y="-152400"/>
            <a:ext cx="9067800" cy="38465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endParaRPr lang="en-US" sz="2800" b="1" dirty="0">
              <a:solidFill>
                <a:srgbClr val="FF3300"/>
              </a:solidFill>
              <a:latin typeface="HP001 4H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  <a:p>
            <a:endParaRPr lang="en-US" sz="3600" b="1" dirty="0">
              <a:solidFill>
                <a:srgbClr val="FF3300"/>
              </a:solidFill>
              <a:latin typeface="HP001 4H Normal" panose="020B0603050302020204" pitchFamily="34" charset="-127"/>
            </a:endParaRPr>
          </a:p>
        </p:txBody>
      </p:sp>
      <p:pic>
        <p:nvPicPr>
          <p:cNvPr id="8" name="Picture 4" descr="Sàn nhựa vân gỗ Spappy GH-802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61574"/>
            <a:ext cx="3695699" cy="386282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ự hình thành dấu vân tay ở con người | Vinme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539" y="679631"/>
            <a:ext cx="3576461" cy="4044769"/>
          </a:xfrm>
          <a:prstGeom prst="roundRect">
            <a:avLst>
              <a:gd name="adj" fmla="val 28914"/>
            </a:avLst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0" y="5105400"/>
            <a:ext cx="2438400" cy="10779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0" hangingPunct="0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Vân gỗ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0" y="5105400"/>
            <a:ext cx="2514600" cy="10779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0" hangingPunct="0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Vân tay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4876800"/>
            <a:ext cx="1371600" cy="4000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en-US" sz="2000" b="1" dirty="0">
                <a:latin typeface="HP001 4H Normal" panose="020B0603050302020204" pitchFamily="34" charset="-127"/>
              </a:rPr>
              <a:t>Hình 1</a:t>
            </a:r>
            <a:endParaRPr lang="en-US" sz="2000" b="1" dirty="0">
              <a:latin typeface="HP001 4H Normal" panose="020B0603050302020204" pitchFamily="34" charset="-12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3200" y="4868863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en-US" sz="2000" b="1" dirty="0">
                <a:solidFill>
                  <a:srgbClr val="000000"/>
                </a:solidFill>
                <a:latin typeface="HP001 4H Normal" panose="020B0603050302020204" pitchFamily="34" charset="-127"/>
              </a:rPr>
              <a:t>Hình 2</a:t>
            </a:r>
            <a:endParaRPr lang="en-US" sz="2000" b="1" dirty="0">
              <a:solidFill>
                <a:srgbClr val="000000"/>
              </a:solidFill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charRg st="1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charRg st="1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charRg st="1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charRg st="1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charRg st="1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charRg st="1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5" name="Picture 5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2057400"/>
            <a:ext cx="904875" cy="1143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6" name="Picture 6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733800"/>
            <a:ext cx="904875" cy="1143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35" name="Picture 7" descr="0003-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1355725" cy="190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8" name="Text Box 8"/>
          <p:cNvSpPr txBox="1"/>
          <p:nvPr/>
        </p:nvSpPr>
        <p:spPr>
          <a:xfrm>
            <a:off x="1371600" y="1828800"/>
            <a:ext cx="7162800" cy="30464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 eaLnBrk="0" hangingPunct="0">
              <a:spcBef>
                <a:spcPct val="50000"/>
              </a:spcBef>
            </a:pPr>
            <a:r>
              <a:rPr lang="en-US" sz="4800" b="1" dirty="0">
                <a:solidFill>
                  <a:srgbClr val="3333FF"/>
                </a:solidFill>
                <a:latin typeface="HP001 4H Normal" panose="020B0603050302020204" pitchFamily="34" charset="-127"/>
              </a:rPr>
              <a:t>  </a:t>
            </a:r>
            <a:endParaRPr lang="en-US" sz="4800" b="1" dirty="0">
              <a:solidFill>
                <a:srgbClr val="3333FF"/>
              </a:solidFill>
              <a:latin typeface="HP001 4H Normal" panose="020B0603050302020204" pitchFamily="34" charset="-127"/>
            </a:endParaRPr>
          </a:p>
          <a:p>
            <a:pPr algn="just" eaLnBrk="0" hangingPunct="0">
              <a:spcBef>
                <a:spcPct val="50000"/>
              </a:spcBef>
            </a:pPr>
            <a:r>
              <a:rPr lang="en-US" sz="4800" b="1" dirty="0">
                <a:solidFill>
                  <a:srgbClr val="3333FF"/>
                </a:solidFill>
                <a:latin typeface="HP001 4H Normal" panose="020B0603050302020204" pitchFamily="34" charset="-127"/>
              </a:rPr>
              <a:t>    * Chuẩn bị bài</a:t>
            </a:r>
            <a:endParaRPr lang="en-US" sz="4800" b="1" dirty="0">
              <a:solidFill>
                <a:srgbClr val="3333FF"/>
              </a:solidFill>
              <a:latin typeface="HP001 4H Normal" panose="020B0603050302020204" pitchFamily="34" charset="-127"/>
            </a:endParaRPr>
          </a:p>
          <a:p>
            <a:pPr algn="just" eaLnBrk="0" hangingPunct="0">
              <a:spcBef>
                <a:spcPct val="50000"/>
              </a:spcBef>
            </a:pPr>
            <a:r>
              <a:rPr lang="en-US" sz="4800" b="1" dirty="0">
                <a:solidFill>
                  <a:srgbClr val="00B050"/>
                </a:solidFill>
                <a:latin typeface="HP001 4H Normal" panose="020B0603050302020204" pitchFamily="34" charset="-127"/>
              </a:rPr>
              <a:t>Ôn tập giữa học kỳ 1</a:t>
            </a:r>
            <a:endParaRPr lang="en-US" sz="4800" b="1" dirty="0">
              <a:solidFill>
                <a:srgbClr val="00B050"/>
              </a:solidFill>
              <a:latin typeface="HP001 4H Normal" panose="020B0603050302020204" pitchFamily="34" charset="-127"/>
            </a:endParaRPr>
          </a:p>
        </p:txBody>
      </p:sp>
      <p:pic>
        <p:nvPicPr>
          <p:cNvPr id="69637" name="Picture 9" descr="image0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923213" y="-41275"/>
            <a:ext cx="1447800" cy="1512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38" name="Picture 10" descr="image0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902575" y="5407025"/>
            <a:ext cx="1447800" cy="1512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39" name="Picture 11" descr="image0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5100" y="5468938"/>
            <a:ext cx="1447800" cy="1512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40" name="Picture 12" descr="image0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0"/>
            <a:ext cx="1447800" cy="1512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Box 8"/>
          <p:cNvSpPr txBox="1"/>
          <p:nvPr/>
        </p:nvSpPr>
        <p:spPr>
          <a:xfrm>
            <a:off x="457200" y="-1676400"/>
            <a:ext cx="7102475" cy="6248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 eaLnBrk="0" hangingPunct="0">
              <a:spcBef>
                <a:spcPct val="50000"/>
              </a:spcBef>
            </a:pPr>
            <a:r>
              <a:rPr lang="en-US" sz="10000" b="1" dirty="0">
                <a:solidFill>
                  <a:srgbClr val="3333FF"/>
                </a:solidFill>
                <a:latin typeface="HP001 4H Normal" panose="020B0603050302020204" pitchFamily="34" charset="-127"/>
              </a:rPr>
              <a:t>  </a:t>
            </a:r>
            <a:endParaRPr lang="en-US" sz="10000" b="1" dirty="0">
              <a:solidFill>
                <a:srgbClr val="3333FF"/>
              </a:solidFill>
              <a:latin typeface="HP001 4H Normal" panose="020B0603050302020204" pitchFamily="34" charset="-127"/>
            </a:endParaRPr>
          </a:p>
          <a:p>
            <a:pPr algn="just" eaLnBrk="0" hangingPunct="0">
              <a:spcBef>
                <a:spcPct val="50000"/>
              </a:spcBef>
            </a:pPr>
            <a:r>
              <a:rPr lang="en-US" sz="10000" b="1" dirty="0">
                <a:solidFill>
                  <a:srgbClr val="FF0000"/>
                </a:solidFill>
                <a:latin typeface="HP001 4H Normal" panose="020B0603050302020204" pitchFamily="34" charset="-127"/>
              </a:rPr>
              <a:t>    Dặn dò</a:t>
            </a:r>
            <a:endParaRPr lang="en-US" sz="10000" b="1" dirty="0">
              <a:solidFill>
                <a:srgbClr val="FF0000"/>
              </a:solidFill>
              <a:latin typeface="HP001 4H Normal" panose="020B0603050302020204" pitchFamily="34" charset="-127"/>
            </a:endParaRPr>
          </a:p>
          <a:p>
            <a:pPr algn="just" eaLnBrk="0" hangingPunct="0">
              <a:spcBef>
                <a:spcPct val="50000"/>
              </a:spcBef>
            </a:pPr>
            <a:r>
              <a:rPr lang="en-US" sz="10000" b="1" dirty="0">
                <a:solidFill>
                  <a:srgbClr val="3333FF"/>
                </a:solidFill>
                <a:latin typeface="HP001 4H Normal" panose="020B0603050302020204" pitchFamily="34" charset="-127"/>
              </a:rPr>
              <a:t>   </a:t>
            </a:r>
            <a:endParaRPr lang="en-US" sz="10000" b="1" dirty="0">
              <a:solidFill>
                <a:srgbClr val="3333FF"/>
              </a:solidFill>
              <a:latin typeface="HP001 4H Normal" panose="020B0603050302020204" pitchFamily="34" charset="-127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8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4"/>
          <p:cNvGrpSpPr/>
          <p:nvPr/>
        </p:nvGrpSpPr>
        <p:grpSpPr>
          <a:xfrm>
            <a:off x="0" y="3505200"/>
            <a:ext cx="2787650" cy="3048000"/>
            <a:chOff x="1008" y="2592"/>
            <a:chExt cx="1259" cy="1379"/>
          </a:xfrm>
        </p:grpSpPr>
        <p:grpSp>
          <p:nvGrpSpPr>
            <p:cNvPr id="71682" name="Group 5"/>
            <p:cNvGrpSpPr/>
            <p:nvPr/>
          </p:nvGrpSpPr>
          <p:grpSpPr>
            <a:xfrm>
              <a:off x="1008" y="2592"/>
              <a:ext cx="1259" cy="1379"/>
              <a:chOff x="816" y="2544"/>
              <a:chExt cx="1632" cy="1632"/>
            </a:xfrm>
          </p:grpSpPr>
          <p:grpSp>
            <p:nvGrpSpPr>
              <p:cNvPr id="71683" name="Group 6"/>
              <p:cNvGrpSpPr/>
              <p:nvPr/>
            </p:nvGrpSpPr>
            <p:grpSpPr>
              <a:xfrm>
                <a:off x="816" y="2544"/>
                <a:ext cx="1632" cy="1632"/>
                <a:chOff x="720" y="2496"/>
                <a:chExt cx="1632" cy="1632"/>
              </a:xfrm>
            </p:grpSpPr>
            <p:sp>
              <p:nvSpPr>
                <p:cNvPr id="71684" name="AutoShape 7"/>
                <p:cNvSpPr/>
                <p:nvPr/>
              </p:nvSpPr>
              <p:spPr>
                <a:xfrm>
                  <a:off x="1056" y="2496"/>
                  <a:ext cx="1008" cy="672"/>
                </a:xfrm>
                <a:custGeom>
                  <a:avLst/>
                  <a:gdLst/>
                  <a:ahLst/>
                  <a:cxnLst>
                    <a:cxn ang="17694720">
                      <a:pos x="0" y="0"/>
                    </a:cxn>
                    <a:cxn ang="11796480">
                      <a:pos x="0" y="0"/>
                    </a:cxn>
                    <a:cxn ang="5898240">
                      <a:pos x="0" y="0"/>
                    </a:cxn>
                    <a:cxn ang="0">
                      <a:pos x="0" y="0"/>
                    </a:cxn>
                  </a:cxnLst>
                  <a:pathLst>
                    <a:path w="21600" h="21600">
                      <a:moveTo>
                        <a:pt x="10860" y="2187"/>
                      </a:moveTo>
                      <a:cubicBezTo>
                        <a:pt x="10451" y="1746"/>
                        <a:pt x="9529" y="1018"/>
                        <a:pt x="9015" y="730"/>
                      </a:cubicBezTo>
                      <a:cubicBezTo>
                        <a:pt x="7865" y="152"/>
                        <a:pt x="6685" y="0"/>
                        <a:pt x="5415" y="0"/>
                      </a:cubicBezTo>
                      <a:cubicBezTo>
                        <a:pt x="4175" y="152"/>
                        <a:pt x="2995" y="575"/>
                        <a:pt x="1967" y="1305"/>
                      </a:cubicBezTo>
                      <a:cubicBezTo>
                        <a:pt x="1150" y="2187"/>
                        <a:pt x="575" y="3222"/>
                        <a:pt x="242" y="4220"/>
                      </a:cubicBezTo>
                      <a:cubicBezTo>
                        <a:pt x="0" y="5410"/>
                        <a:pt x="242" y="6560"/>
                        <a:pt x="575" y="7597"/>
                      </a:cubicBezTo>
                      <a:lnTo>
                        <a:pt x="10860" y="21600"/>
                      </a:lnTo>
                      <a:lnTo>
                        <a:pt x="20995" y="7597"/>
                      </a:lnTo>
                      <a:cubicBezTo>
                        <a:pt x="21480" y="6560"/>
                        <a:pt x="21600" y="5410"/>
                        <a:pt x="21480" y="4220"/>
                      </a:cubicBezTo>
                      <a:cubicBezTo>
                        <a:pt x="21115" y="3222"/>
                        <a:pt x="20420" y="2187"/>
                        <a:pt x="19632" y="1305"/>
                      </a:cubicBezTo>
                      <a:cubicBezTo>
                        <a:pt x="18575" y="575"/>
                        <a:pt x="17425" y="152"/>
                        <a:pt x="16275" y="0"/>
                      </a:cubicBezTo>
                      <a:cubicBezTo>
                        <a:pt x="15005" y="0"/>
                        <a:pt x="13735" y="152"/>
                        <a:pt x="12705" y="730"/>
                      </a:cubicBezTo>
                      <a:cubicBezTo>
                        <a:pt x="12176" y="1018"/>
                        <a:pt x="11254" y="1746"/>
                        <a:pt x="10860" y="2187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 w="9525" cap="flat" cmpd="sng">
                  <a:solidFill>
                    <a:srgbClr val="FF99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en-US"/>
                </a:p>
              </p:txBody>
            </p:sp>
            <p:pic>
              <p:nvPicPr>
                <p:cNvPr id="71685" name="Picture 8" descr="happymom8b"/>
                <p:cNvPicPr>
                  <a:picLocks noChangeAspect="1"/>
                </p:cNvPicPr>
                <p:nvPr/>
              </p:nvPicPr>
              <p:blipFill>
                <a:blip r:embed="rId1"/>
                <a:stretch>
                  <a:fillRect/>
                </a:stretch>
              </p:blipFill>
              <p:spPr>
                <a:xfrm>
                  <a:off x="720" y="2640"/>
                  <a:ext cx="1632" cy="14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sp>
            <p:nvSpPr>
              <p:cNvPr id="71686" name="AutoShape 9"/>
              <p:cNvSpPr/>
              <p:nvPr/>
            </p:nvSpPr>
            <p:spPr>
              <a:xfrm rot="-554298">
                <a:off x="1152" y="3024"/>
                <a:ext cx="576" cy="432"/>
              </a:xfrm>
              <a:custGeom>
                <a:avLst/>
                <a:gdLst/>
                <a:ahLst/>
                <a:cxnLst>
                  <a:cxn ang="17694720">
                    <a:pos x="0" y="0"/>
                  </a:cxn>
                  <a:cxn ang="11796480">
                    <a:pos x="0" y="0"/>
                  </a:cxn>
                  <a:cxn ang="5898240">
                    <a:pos x="0" y="0"/>
                  </a:cxn>
                  <a:cxn ang="0">
                    <a:pos x="0" y="0"/>
                  </a:cxn>
                </a:cxnLst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FF33CC"/>
              </a:solidFill>
              <a:ln w="9525">
                <a:noFill/>
              </a:ln>
            </p:spPr>
            <p:txBody>
              <a:bodyPr/>
              <a:p>
                <a:endParaRPr lang="en-US"/>
              </a:p>
            </p:txBody>
          </p:sp>
        </p:grpSp>
        <p:sp>
          <p:nvSpPr>
            <p:cNvPr id="71687" name="Text Box 10"/>
            <p:cNvSpPr txBox="1"/>
            <p:nvPr/>
          </p:nvSpPr>
          <p:spPr>
            <a:xfrm>
              <a:off x="1200" y="2640"/>
              <a:ext cx="816" cy="4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en-US" sz="3200" dirty="0">
                  <a:solidFill>
                    <a:srgbClr val="FFFF00"/>
                  </a:solidFill>
                  <a:latin typeface=".VnTime" panose="020B7200000000000000" pitchFamily="34" charset="0"/>
                </a:rPr>
                <a:t>Chóc c¸c em </a:t>
              </a:r>
              <a:endParaRPr lang="en-US" dirty="0">
                <a:latin typeface="HP001 4H Normal" panose="020B0603050302020204" pitchFamily="34" charset="-127"/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3200400" y="3657600"/>
            <a:ext cx="2819400" cy="3124200"/>
            <a:chOff x="3570" y="1008"/>
            <a:chExt cx="1259" cy="1379"/>
          </a:xfrm>
        </p:grpSpPr>
        <p:grpSp>
          <p:nvGrpSpPr>
            <p:cNvPr id="71689" name="Group 13"/>
            <p:cNvGrpSpPr/>
            <p:nvPr/>
          </p:nvGrpSpPr>
          <p:grpSpPr>
            <a:xfrm>
              <a:off x="3570" y="1008"/>
              <a:ext cx="1259" cy="1379"/>
              <a:chOff x="2256" y="2496"/>
              <a:chExt cx="1259" cy="1523"/>
            </a:xfrm>
          </p:grpSpPr>
          <p:grpSp>
            <p:nvGrpSpPr>
              <p:cNvPr id="71690" name="Group 14"/>
              <p:cNvGrpSpPr/>
              <p:nvPr/>
            </p:nvGrpSpPr>
            <p:grpSpPr>
              <a:xfrm>
                <a:off x="2256" y="2496"/>
                <a:ext cx="1259" cy="1523"/>
                <a:chOff x="2256" y="2400"/>
                <a:chExt cx="1259" cy="1523"/>
              </a:xfrm>
            </p:grpSpPr>
            <p:sp>
              <p:nvSpPr>
                <p:cNvPr id="71691" name="AutoShape 15"/>
                <p:cNvSpPr/>
                <p:nvPr/>
              </p:nvSpPr>
              <p:spPr>
                <a:xfrm>
                  <a:off x="2496" y="2400"/>
                  <a:ext cx="816" cy="672"/>
                </a:xfrm>
                <a:custGeom>
                  <a:avLst/>
                  <a:gdLst/>
                  <a:ahLst/>
                  <a:cxnLst>
                    <a:cxn ang="17694720">
                      <a:pos x="0" y="0"/>
                    </a:cxn>
                    <a:cxn ang="11796480">
                      <a:pos x="0" y="0"/>
                    </a:cxn>
                    <a:cxn ang="5898240">
                      <a:pos x="0" y="0"/>
                    </a:cxn>
                    <a:cxn ang="0">
                      <a:pos x="0" y="0"/>
                    </a:cxn>
                  </a:cxnLst>
                  <a:pathLst>
                    <a:path w="21600" h="21600">
                      <a:moveTo>
                        <a:pt x="10860" y="2187"/>
                      </a:moveTo>
                      <a:cubicBezTo>
                        <a:pt x="10451" y="1746"/>
                        <a:pt x="9529" y="1018"/>
                        <a:pt x="9015" y="730"/>
                      </a:cubicBezTo>
                      <a:cubicBezTo>
                        <a:pt x="7865" y="152"/>
                        <a:pt x="6685" y="0"/>
                        <a:pt x="5415" y="0"/>
                      </a:cubicBezTo>
                      <a:cubicBezTo>
                        <a:pt x="4175" y="152"/>
                        <a:pt x="2995" y="575"/>
                        <a:pt x="1967" y="1305"/>
                      </a:cubicBezTo>
                      <a:cubicBezTo>
                        <a:pt x="1150" y="2187"/>
                        <a:pt x="575" y="3222"/>
                        <a:pt x="242" y="4220"/>
                      </a:cubicBezTo>
                      <a:cubicBezTo>
                        <a:pt x="0" y="5410"/>
                        <a:pt x="242" y="6560"/>
                        <a:pt x="575" y="7597"/>
                      </a:cubicBezTo>
                      <a:lnTo>
                        <a:pt x="10860" y="21600"/>
                      </a:lnTo>
                      <a:lnTo>
                        <a:pt x="20995" y="7597"/>
                      </a:lnTo>
                      <a:cubicBezTo>
                        <a:pt x="21480" y="6560"/>
                        <a:pt x="21600" y="5410"/>
                        <a:pt x="21480" y="4220"/>
                      </a:cubicBezTo>
                      <a:cubicBezTo>
                        <a:pt x="21115" y="3222"/>
                        <a:pt x="20420" y="2187"/>
                        <a:pt x="19632" y="1305"/>
                      </a:cubicBezTo>
                      <a:cubicBezTo>
                        <a:pt x="18575" y="575"/>
                        <a:pt x="17425" y="152"/>
                        <a:pt x="16275" y="0"/>
                      </a:cubicBezTo>
                      <a:cubicBezTo>
                        <a:pt x="15005" y="0"/>
                        <a:pt x="13735" y="152"/>
                        <a:pt x="12705" y="730"/>
                      </a:cubicBezTo>
                      <a:cubicBezTo>
                        <a:pt x="12176" y="1018"/>
                        <a:pt x="11254" y="1746"/>
                        <a:pt x="10860" y="2187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 w="9525" cap="flat" cmpd="sng">
                  <a:solidFill>
                    <a:srgbClr val="FF99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en-US"/>
                </a:p>
              </p:txBody>
            </p:sp>
            <p:pic>
              <p:nvPicPr>
                <p:cNvPr id="71692" name="Picture 16" descr="happymom8b"/>
                <p:cNvPicPr>
                  <a:picLocks noChangeAspect="1"/>
                </p:cNvPicPr>
                <p:nvPr/>
              </p:nvPicPr>
              <p:blipFill>
                <a:blip r:embed="rId1"/>
                <a:stretch>
                  <a:fillRect/>
                </a:stretch>
              </p:blipFill>
              <p:spPr>
                <a:xfrm>
                  <a:off x="2256" y="2544"/>
                  <a:ext cx="1259" cy="137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sp>
            <p:nvSpPr>
              <p:cNvPr id="71693" name="Text Box 17"/>
              <p:cNvSpPr txBox="1"/>
              <p:nvPr/>
            </p:nvSpPr>
            <p:spPr>
              <a:xfrm>
                <a:off x="2592" y="2496"/>
                <a:ext cx="863" cy="7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sz="2800" dirty="0">
                    <a:solidFill>
                      <a:srgbClr val="FFFF00"/>
                    </a:solidFill>
                    <a:latin typeface=".VnTime" panose="020B7200000000000000" pitchFamily="34" charset="0"/>
                  </a:rPr>
                  <a:t>Ch¨m ngoan</a:t>
                </a:r>
                <a:endParaRPr lang="en-US" sz="2800" dirty="0">
                  <a:solidFill>
                    <a:srgbClr val="FFFF00"/>
                  </a:solidFill>
                  <a:latin typeface=".VnTime" panose="020B7200000000000000" pitchFamily="34" charset="0"/>
                </a:endParaRPr>
              </a:p>
              <a:p>
                <a:pPr>
                  <a:spcBef>
                    <a:spcPct val="50000"/>
                  </a:spcBef>
                </a:pPr>
                <a:endParaRPr lang="en-US" sz="2800" dirty="0">
                  <a:solidFill>
                    <a:srgbClr val="FFFF00"/>
                  </a:solidFill>
                  <a:latin typeface=".VnTime" panose="020B7200000000000000" pitchFamily="34" charset="0"/>
                </a:endParaRPr>
              </a:p>
            </p:txBody>
          </p:sp>
        </p:grpSp>
        <p:sp>
          <p:nvSpPr>
            <p:cNvPr id="71694" name="AutoShape 18"/>
            <p:cNvSpPr/>
            <p:nvPr/>
          </p:nvSpPr>
          <p:spPr>
            <a:xfrm rot="-482766">
              <a:off x="3840" y="1440"/>
              <a:ext cx="480" cy="384"/>
            </a:xfrm>
            <a:custGeom>
              <a:avLst/>
              <a:gdLst/>
              <a:ahLst/>
              <a:cxnLst>
                <a:cxn ang="17694720">
                  <a:pos x="0" y="0"/>
                </a:cxn>
                <a:cxn ang="11796480">
                  <a:pos x="0" y="0"/>
                </a:cxn>
                <a:cxn ang="5898240">
                  <a:pos x="0" y="0"/>
                </a:cxn>
                <a:cxn ang="0">
                  <a:pos x="0" y="0"/>
                </a:cxn>
              </a:cxnLst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FF00FF"/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grpSp>
        <p:nvGrpSpPr>
          <p:cNvPr id="8" name="Group 19"/>
          <p:cNvGrpSpPr/>
          <p:nvPr/>
        </p:nvGrpSpPr>
        <p:grpSpPr>
          <a:xfrm>
            <a:off x="6096000" y="3657600"/>
            <a:ext cx="3048000" cy="3124200"/>
            <a:chOff x="3312" y="2160"/>
            <a:chExt cx="1950" cy="2280"/>
          </a:xfrm>
        </p:grpSpPr>
        <p:grpSp>
          <p:nvGrpSpPr>
            <p:cNvPr id="71696" name="Group 20"/>
            <p:cNvGrpSpPr/>
            <p:nvPr/>
          </p:nvGrpSpPr>
          <p:grpSpPr>
            <a:xfrm>
              <a:off x="3312" y="2160"/>
              <a:ext cx="1950" cy="2280"/>
              <a:chOff x="4176" y="2304"/>
              <a:chExt cx="1950" cy="2280"/>
            </a:xfrm>
          </p:grpSpPr>
          <p:sp>
            <p:nvSpPr>
              <p:cNvPr id="71697" name="Text Box 21"/>
              <p:cNvSpPr txBox="1"/>
              <p:nvPr/>
            </p:nvSpPr>
            <p:spPr>
              <a:xfrm>
                <a:off x="4753" y="2399"/>
                <a:ext cx="720" cy="2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dirty="0">
                    <a:solidFill>
                      <a:schemeClr val="bg1"/>
                    </a:solidFill>
                    <a:latin typeface="VNI-Auchon" pitchFamily="2" charset="0"/>
                  </a:rPr>
                  <a:t>HOÏC GIOÛI</a:t>
                </a:r>
                <a:endParaRPr lang="en-US" dirty="0">
                  <a:solidFill>
                    <a:schemeClr val="bg1"/>
                  </a:solidFill>
                  <a:latin typeface="VNI-Auchon" pitchFamily="2" charset="0"/>
                </a:endParaRPr>
              </a:p>
            </p:txBody>
          </p:sp>
          <p:grpSp>
            <p:nvGrpSpPr>
              <p:cNvPr id="71698" name="Group 22"/>
              <p:cNvGrpSpPr/>
              <p:nvPr/>
            </p:nvGrpSpPr>
            <p:grpSpPr>
              <a:xfrm>
                <a:off x="4176" y="2304"/>
                <a:ext cx="1950" cy="2280"/>
                <a:chOff x="3456" y="1728"/>
                <a:chExt cx="1950" cy="2280"/>
              </a:xfrm>
            </p:grpSpPr>
            <p:grpSp>
              <p:nvGrpSpPr>
                <p:cNvPr id="71699" name="Group 23"/>
                <p:cNvGrpSpPr/>
                <p:nvPr/>
              </p:nvGrpSpPr>
              <p:grpSpPr>
                <a:xfrm>
                  <a:off x="3456" y="1728"/>
                  <a:ext cx="1950" cy="2280"/>
                  <a:chOff x="3648" y="1824"/>
                  <a:chExt cx="1950" cy="2280"/>
                </a:xfrm>
              </p:grpSpPr>
              <p:sp>
                <p:nvSpPr>
                  <p:cNvPr id="71700" name="AutoShape 24"/>
                  <p:cNvSpPr/>
                  <p:nvPr/>
                </p:nvSpPr>
                <p:spPr>
                  <a:xfrm>
                    <a:off x="4128" y="1824"/>
                    <a:ext cx="1056" cy="816"/>
                  </a:xfrm>
                  <a:custGeom>
                    <a:avLst/>
                    <a:gdLst/>
                    <a:ahLst/>
                    <a:cxnLst>
                      <a:cxn ang="17694720">
                        <a:pos x="0" y="0"/>
                      </a:cxn>
                      <a:cxn ang="11796480">
                        <a:pos x="0" y="0"/>
                      </a:cxn>
                      <a:cxn ang="589824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21600" h="21600">
                        <a:moveTo>
                          <a:pt x="10860" y="2187"/>
                        </a:moveTo>
                        <a:cubicBezTo>
                          <a:pt x="10451" y="1746"/>
                          <a:pt x="9529" y="1018"/>
                          <a:pt x="9015" y="730"/>
                        </a:cubicBezTo>
                        <a:cubicBezTo>
                          <a:pt x="7865" y="152"/>
                          <a:pt x="6685" y="0"/>
                          <a:pt x="5415" y="0"/>
                        </a:cubicBezTo>
                        <a:cubicBezTo>
                          <a:pt x="4175" y="152"/>
                          <a:pt x="2995" y="575"/>
                          <a:pt x="1967" y="1305"/>
                        </a:cubicBezTo>
                        <a:cubicBezTo>
                          <a:pt x="1150" y="2187"/>
                          <a:pt x="575" y="3222"/>
                          <a:pt x="242" y="4220"/>
                        </a:cubicBezTo>
                        <a:cubicBezTo>
                          <a:pt x="0" y="5410"/>
                          <a:pt x="242" y="6560"/>
                          <a:pt x="575" y="7597"/>
                        </a:cubicBezTo>
                        <a:lnTo>
                          <a:pt x="10860" y="21600"/>
                        </a:lnTo>
                        <a:lnTo>
                          <a:pt x="20995" y="7597"/>
                        </a:lnTo>
                        <a:cubicBezTo>
                          <a:pt x="21480" y="6560"/>
                          <a:pt x="21600" y="5410"/>
                          <a:pt x="21480" y="4220"/>
                        </a:cubicBezTo>
                        <a:cubicBezTo>
                          <a:pt x="21115" y="3222"/>
                          <a:pt x="20420" y="2187"/>
                          <a:pt x="19632" y="1305"/>
                        </a:cubicBezTo>
                        <a:cubicBezTo>
                          <a:pt x="18575" y="575"/>
                          <a:pt x="17425" y="152"/>
                          <a:pt x="16275" y="0"/>
                        </a:cubicBezTo>
                        <a:cubicBezTo>
                          <a:pt x="15005" y="0"/>
                          <a:pt x="13735" y="152"/>
                          <a:pt x="12705" y="730"/>
                        </a:cubicBezTo>
                        <a:cubicBezTo>
                          <a:pt x="12176" y="1018"/>
                          <a:pt x="11254" y="1746"/>
                          <a:pt x="10860" y="2187"/>
                        </a:cubicBezTo>
                        <a:close/>
                      </a:path>
                    </a:pathLst>
                  </a:custGeom>
                  <a:solidFill>
                    <a:srgbClr val="FF3300"/>
                  </a:solidFill>
                  <a:ln w="9525" cap="flat" cmpd="sng">
                    <a:solidFill>
                      <a:srgbClr val="FF99FF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en-US"/>
                  </a:p>
                </p:txBody>
              </p:sp>
              <p:pic>
                <p:nvPicPr>
                  <p:cNvPr id="71701" name="Picture 25" descr="happymom8b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3648" y="1968"/>
                    <a:ext cx="1950" cy="2136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</p:grpSp>
            <p:sp>
              <p:nvSpPr>
                <p:cNvPr id="71702" name="AutoShape 26"/>
                <p:cNvSpPr/>
                <p:nvPr/>
              </p:nvSpPr>
              <p:spPr>
                <a:xfrm rot="-482766">
                  <a:off x="3840" y="2352"/>
                  <a:ext cx="799" cy="624"/>
                </a:xfrm>
                <a:custGeom>
                  <a:avLst/>
                  <a:gdLst/>
                  <a:ahLst/>
                  <a:cxnLst>
                    <a:cxn ang="17694720">
                      <a:pos x="0" y="0"/>
                    </a:cxn>
                    <a:cxn ang="11796480">
                      <a:pos x="0" y="0"/>
                    </a:cxn>
                    <a:cxn ang="5898240">
                      <a:pos x="0" y="0"/>
                    </a:cxn>
                    <a:cxn ang="0">
                      <a:pos x="0" y="0"/>
                    </a:cxn>
                  </a:cxnLst>
                  <a:pathLst>
                    <a:path w="21600" h="21600">
                      <a:moveTo>
                        <a:pt x="10860" y="2187"/>
                      </a:moveTo>
                      <a:cubicBezTo>
                        <a:pt x="10451" y="1746"/>
                        <a:pt x="9529" y="1018"/>
                        <a:pt x="9015" y="730"/>
                      </a:cubicBezTo>
                      <a:cubicBezTo>
                        <a:pt x="7865" y="152"/>
                        <a:pt x="6685" y="0"/>
                        <a:pt x="5415" y="0"/>
                      </a:cubicBezTo>
                      <a:cubicBezTo>
                        <a:pt x="4175" y="152"/>
                        <a:pt x="2995" y="575"/>
                        <a:pt x="1967" y="1305"/>
                      </a:cubicBezTo>
                      <a:cubicBezTo>
                        <a:pt x="1150" y="2187"/>
                        <a:pt x="575" y="3222"/>
                        <a:pt x="242" y="4220"/>
                      </a:cubicBezTo>
                      <a:cubicBezTo>
                        <a:pt x="0" y="5410"/>
                        <a:pt x="242" y="6560"/>
                        <a:pt x="575" y="7597"/>
                      </a:cubicBezTo>
                      <a:lnTo>
                        <a:pt x="10860" y="21600"/>
                      </a:lnTo>
                      <a:lnTo>
                        <a:pt x="20995" y="7597"/>
                      </a:lnTo>
                      <a:cubicBezTo>
                        <a:pt x="21480" y="6560"/>
                        <a:pt x="21600" y="5410"/>
                        <a:pt x="21480" y="4220"/>
                      </a:cubicBezTo>
                      <a:cubicBezTo>
                        <a:pt x="21115" y="3222"/>
                        <a:pt x="20420" y="2187"/>
                        <a:pt x="19632" y="1305"/>
                      </a:cubicBezTo>
                      <a:cubicBezTo>
                        <a:pt x="18575" y="575"/>
                        <a:pt x="17425" y="152"/>
                        <a:pt x="16275" y="0"/>
                      </a:cubicBezTo>
                      <a:cubicBezTo>
                        <a:pt x="15005" y="0"/>
                        <a:pt x="13735" y="152"/>
                        <a:pt x="12705" y="730"/>
                      </a:cubicBezTo>
                      <a:cubicBezTo>
                        <a:pt x="12176" y="1018"/>
                        <a:pt x="11254" y="1746"/>
                        <a:pt x="10860" y="2187"/>
                      </a:cubicBezTo>
                      <a:close/>
                    </a:path>
                  </a:pathLst>
                </a:custGeom>
                <a:solidFill>
                  <a:srgbClr val="FF00FF"/>
                </a:solidFill>
                <a:ln w="9525">
                  <a:noFill/>
                </a:ln>
              </p:spPr>
              <p:txBody>
                <a:bodyPr/>
                <a:p>
                  <a:endParaRPr lang="en-US"/>
                </a:p>
              </p:txBody>
            </p:sp>
          </p:grpSp>
        </p:grpSp>
        <p:sp>
          <p:nvSpPr>
            <p:cNvPr id="71703" name="Text Box 27"/>
            <p:cNvSpPr txBox="1"/>
            <p:nvPr/>
          </p:nvSpPr>
          <p:spPr>
            <a:xfrm>
              <a:off x="3743" y="2255"/>
              <a:ext cx="1200" cy="37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en-US" sz="2800" dirty="0">
                  <a:solidFill>
                    <a:srgbClr val="FFFF00"/>
                  </a:solidFill>
                  <a:latin typeface=".VnTime" panose="020B7200000000000000" pitchFamily="34" charset="0"/>
                </a:rPr>
                <a:t>häc giái</a:t>
              </a:r>
              <a:endParaRPr lang="en-US" sz="2800" dirty="0">
                <a:solidFill>
                  <a:srgbClr val="FFFF00"/>
                </a:solidFill>
                <a:latin typeface=".VnTime" panose="020B7200000000000000" pitchFamily="34" charset="0"/>
              </a:endParaRPr>
            </a:p>
          </p:txBody>
        </p:sp>
      </p:grpSp>
      <p:pic>
        <p:nvPicPr>
          <p:cNvPr id="71704" name="Picture 43" descr="Bouqu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12361">
            <a:off x="6400800" y="-76200"/>
            <a:ext cx="2514600" cy="285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05" name="Picture 26" descr="ad0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76200"/>
            <a:ext cx="2209800" cy="1447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06" name="Picture 32" descr="JULY40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304800"/>
            <a:ext cx="1752600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07" name="Picture 32" descr="JULY40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0"/>
            <a:ext cx="1752600" cy="160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65" name="WordArt 29"/>
          <p:cNvSpPr>
            <a:spLocks noTextEdit="1"/>
          </p:cNvSpPr>
          <p:nvPr/>
        </p:nvSpPr>
        <p:spPr>
          <a:xfrm>
            <a:off x="533400" y="1447800"/>
            <a:ext cx="8001000" cy="166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en-US" sz="3600" b="1">
                <a:ln w="12700" cap="flat" cmpd="sng">
                  <a:solidFill>
                    <a:schemeClr val="folHlink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6600"/>
                </a:soli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Chúc quý thầy cô sức khỏe</a:t>
            </a:r>
            <a:endParaRPr lang="en-US" sz="3600" b="1">
              <a:ln w="12700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FF6600"/>
              </a:soli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1709" name="Picture 32" descr="JULY40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762000"/>
            <a:ext cx="1752600" cy="1600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3670</Words>
  <Application>WPS Presentation</Application>
  <PresentationFormat/>
  <Paragraphs>289</Paragraphs>
  <Slides>29</Slides>
  <Notes>26</Notes>
  <HiddenSlides>0</HiddenSlides>
  <MMClips>1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29</vt:i4>
      </vt:variant>
    </vt:vector>
  </HeadingPairs>
  <TitlesOfParts>
    <vt:vector size="66" baseType="lpstr">
      <vt:lpstr>Arial</vt:lpstr>
      <vt:lpstr>SimSun</vt:lpstr>
      <vt:lpstr>Wingdings</vt:lpstr>
      <vt:lpstr>HP001 4H Normal</vt:lpstr>
      <vt:lpstr>Calibri</vt:lpstr>
      <vt:lpstr>Arial-Rounded</vt:lpstr>
      <vt:lpstr>等线 Light</vt:lpstr>
      <vt:lpstr>等线</vt:lpstr>
      <vt:lpstr>HP001 4H</vt:lpstr>
      <vt:lpstr>Times New Roman</vt:lpstr>
      <vt:lpstr>HP001 4 hàng</vt:lpstr>
      <vt:lpstr>UNI Chu truyen thong</vt:lpstr>
      <vt:lpstr>HP001 4H Normal</vt:lpstr>
      <vt:lpstr>Microsoft YaHei</vt:lpstr>
      <vt:lpstr>Arial Unicode MS</vt:lpstr>
      <vt:lpstr>inherit</vt:lpstr>
      <vt:lpstr>Segoe Print</vt:lpstr>
      <vt:lpstr>UTM Avo</vt:lpstr>
      <vt:lpstr>Arial</vt:lpstr>
      <vt:lpstr>.VnTime</vt:lpstr>
      <vt:lpstr>VNI-Auchon</vt:lpstr>
      <vt:lpstr>Times New Roman</vt:lpstr>
      <vt:lpstr>VNI-Times</vt:lpstr>
      <vt:lpstr>Default Design</vt:lpstr>
      <vt:lpstr>2_Office 主题</vt:lpstr>
      <vt:lpstr>Office 主题​​</vt:lpstr>
      <vt:lpstr>1_Default Design</vt:lpstr>
      <vt:lpstr>3_Default Design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PowerPoint 演示文稿</vt:lpstr>
      <vt:lpstr>Thứ năm, ngày 9  tháng 3 năm 2023</vt:lpstr>
      <vt:lpstr>PowerPoint 演示文稿</vt:lpstr>
      <vt:lpstr>Thứ năm, ngày 9  tháng 3 năm 2023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Thứ năm, ngày 9  tháng 3 năm 2023</vt:lpstr>
      <vt:lpstr>PowerPoint 演示文稿</vt:lpstr>
      <vt:lpstr>2. Viết tên 2 tác giả của những cuốn sách em đã học:</vt:lpstr>
      <vt:lpstr>2. Viết tên 2 tác giả của những cuốn sách em đã học:</vt:lpstr>
      <vt:lpstr>2. Viết tên 2 tác giả của những cuốn sách em đã học: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PC</cp:lastModifiedBy>
  <cp:revision>4</cp:revision>
  <dcterms:created xsi:type="dcterms:W3CDTF">2010-10-04T22:26:00Z</dcterms:created>
  <dcterms:modified xsi:type="dcterms:W3CDTF">2023-03-09T00:19:16Z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AE1D1CAD863B4319AD9D2A7162926E12</vt:lpwstr>
  </property>
  <property fmtid="{D5CDD505-2E9C-101B-9397-08002B2CF9AE}" pid="3" name="KSOProductBuildVer">
    <vt:lpwstr>1033-11.2.0.11486</vt:lpwstr>
  </property>
</Properties>
</file>