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88" r:id="rId2"/>
    <p:sldId id="317" r:id="rId3"/>
    <p:sldId id="353" r:id="rId4"/>
    <p:sldId id="389" r:id="rId5"/>
    <p:sldId id="354" r:id="rId6"/>
    <p:sldId id="399" r:id="rId7"/>
    <p:sldId id="424" r:id="rId8"/>
    <p:sldId id="391" r:id="rId9"/>
    <p:sldId id="401" r:id="rId10"/>
    <p:sldId id="393" r:id="rId11"/>
    <p:sldId id="397" r:id="rId12"/>
    <p:sldId id="394" r:id="rId13"/>
    <p:sldId id="395" r:id="rId14"/>
    <p:sldId id="366" r:id="rId15"/>
    <p:sldId id="365" r:id="rId16"/>
    <p:sldId id="403" r:id="rId17"/>
    <p:sldId id="402" r:id="rId18"/>
    <p:sldId id="404" r:id="rId19"/>
    <p:sldId id="408" r:id="rId20"/>
    <p:sldId id="407" r:id="rId21"/>
    <p:sldId id="414" r:id="rId22"/>
    <p:sldId id="411" r:id="rId23"/>
    <p:sldId id="410" r:id="rId24"/>
    <p:sldId id="406" r:id="rId25"/>
    <p:sldId id="413" r:id="rId26"/>
    <p:sldId id="376" r:id="rId27"/>
    <p:sldId id="362" r:id="rId28"/>
    <p:sldId id="416" r:id="rId29"/>
    <p:sldId id="417" r:id="rId30"/>
    <p:sldId id="421" r:id="rId31"/>
    <p:sldId id="418" r:id="rId32"/>
    <p:sldId id="378" r:id="rId33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9900"/>
    <a:srgbClr val="660066"/>
    <a:srgbClr val="00CCFF"/>
    <a:srgbClr val="00FFFF"/>
    <a:srgbClr val="CC0066"/>
    <a:srgbClr val="FFCC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86" d="100"/>
          <a:sy n="86" d="100"/>
        </p:scale>
        <p:origin x="-9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D0DB1-9308-4E42-844F-1161AFA3DE9F}" type="datetimeFigureOut">
              <a:rPr lang="en-US" smtClean="0"/>
              <a:t>23/11/2020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6C9D7-4C2C-4CFA-8AD9-B71C2BE33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97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99A15-A3DE-4E7A-BEF7-480F0B5E5C49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0BABD-E056-4236-B2A0-4B4EBD5667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8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AC257-6774-4AA9-9DEE-7EAEBC49E98B}" type="datetimeFigureOut">
              <a:rPr lang="en-US" smtClean="0"/>
              <a:pPr/>
              <a:t>23/11/2020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92C20-7BC9-424C-98EA-783030943A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gif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audio" Target="../media/audio5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 Desktop Wallpapers · Gallery · Computers &#10; Vista Desktop flower them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95300" y="1676400"/>
            <a:ext cx="8534400" cy="19050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72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MÔN: </a:t>
            </a:r>
            <a:r>
              <a:rPr lang="en-US" sz="7200" b="1" dirty="0" err="1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72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đọc</a:t>
            </a:r>
            <a:endParaRPr lang="en-US" sz="7200" b="1" cap="none" spc="0" dirty="0">
              <a:ln w="31550" cmpd="sng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WordArt 12"/>
          <p:cNvSpPr>
            <a:spLocks noChangeArrowheads="1" noChangeShapeType="1" noTextEdit="1"/>
          </p:cNvSpPr>
          <p:nvPr/>
        </p:nvSpPr>
        <p:spPr bwMode="auto">
          <a:xfrm>
            <a:off x="533400" y="228600"/>
            <a:ext cx="81534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b="1" kern="10" dirty="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04900" y="3657600"/>
            <a:ext cx="7010400" cy="1107996"/>
          </a:xfrm>
          <a:prstGeom prst="rect">
            <a:avLst/>
          </a:prstGeom>
          <a:solidFill>
            <a:srgbClr val="CC0066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820293"/>
      </p:ext>
    </p:extLst>
  </p:cSld>
  <p:clrMapOvr>
    <a:masterClrMapping/>
  </p:clrMapOvr>
  <p:transition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repeatCount="3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&amp;T5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5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7233" y="282714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8191500" y="1981200"/>
            <a:ext cx="457200" cy="533400"/>
          </a:xfrm>
          <a:prstGeom prst="star5">
            <a:avLst/>
          </a:prstGeom>
          <a:solidFill>
            <a:srgbClr val="FFCCFF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228600" y="3657600"/>
            <a:ext cx="457200" cy="533400"/>
          </a:xfrm>
          <a:prstGeom prst="star5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228600" y="1981200"/>
            <a:ext cx="457200" cy="533400"/>
          </a:xfrm>
          <a:prstGeom prst="star5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8191500" y="3523476"/>
            <a:ext cx="457200" cy="533400"/>
          </a:xfrm>
          <a:prstGeom prst="star5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304800" y="5181600"/>
            <a:ext cx="457200" cy="533400"/>
          </a:xfrm>
          <a:prstGeom prst="star5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8382000" y="5123676"/>
            <a:ext cx="457200" cy="533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Lớp Chúng Ta Đoàn Kết - Nhạc Thiếu Nhi Có Lời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5574.2096" end="19502.634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1620799"/>
            <a:ext cx="7086600" cy="4703802"/>
          </a:xfrm>
          <a:prstGeom prst="rect">
            <a:avLst/>
          </a:prstGeom>
        </p:spPr>
      </p:pic>
      <p:pic>
        <p:nvPicPr>
          <p:cNvPr id="13" name="Picture 6" descr="bird"/>
          <p:cNvPicPr>
            <a:picLocks noChangeAspect="1" noChangeArrowheads="1" noCrop="1"/>
          </p:cNvPicPr>
          <p:nvPr/>
        </p:nvPicPr>
        <p:blipFill>
          <a:blip r:embed="rId6">
            <a:lum bright="-4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0338">
            <a:off x="7243856" y="815741"/>
            <a:ext cx="952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5344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525">
            <a:off x="188509" y="5676561"/>
            <a:ext cx="1287436" cy="128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065" flipH="1">
            <a:off x="3643939" y="1767840"/>
            <a:ext cx="3810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065" flipH="1">
            <a:off x="7633378" y="5649029"/>
            <a:ext cx="1227573" cy="98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065" flipH="1">
            <a:off x="7137564" y="1828800"/>
            <a:ext cx="3810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065" flipH="1">
            <a:off x="1319210" y="2012294"/>
            <a:ext cx="3810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065" flipH="1">
            <a:off x="3856811" y="5912374"/>
            <a:ext cx="912118" cy="7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" descr="bird"/>
          <p:cNvPicPr>
            <a:picLocks noChangeAspect="1" noChangeArrowheads="1" noCrop="1"/>
          </p:cNvPicPr>
          <p:nvPr/>
        </p:nvPicPr>
        <p:blipFill>
          <a:blip r:embed="rId6" cstate="print">
            <a:lum brigh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065" flipH="1">
            <a:off x="4101171" y="1156407"/>
            <a:ext cx="1097923" cy="8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3d butterfly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405" y="1125499"/>
            <a:ext cx="849086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3d butterfly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706" y="1236820"/>
            <a:ext cx="857012" cy="49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3d butterfly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30" y="2360900"/>
            <a:ext cx="857012" cy="49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3d butterfly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914" y="3972700"/>
            <a:ext cx="849086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3d butterfly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892408"/>
            <a:ext cx="849086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3d butterfly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663" y="5892408"/>
            <a:ext cx="849086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0" y="354172"/>
            <a:ext cx="7507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năm 2020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Bar dir="vert"/>
    <p:sndAc>
      <p:stSnd>
        <p:snd r:embed="rId4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5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738544"/>
            <a:ext cx="373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940" y="1905000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KIỂM TRA BÀI CŨ</a:t>
            </a:r>
            <a:endParaRPr lang="en-US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3581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99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wind.wav"/>
          </p:stSnd>
        </p:sndAc>
      </p:transition>
    </mc:Choice>
    <mc:Fallback xmlns="">
      <p:transition spd="slow">
        <p:split orient="vert"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nhdang\Desktop\636506772927374164_mù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30480"/>
            <a:ext cx="9113520" cy="682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77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237125"/>
            <a:ext cx="914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4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40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40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4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khăn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00200" y="2362200"/>
            <a:ext cx="5943600" cy="2362200"/>
          </a:xfrm>
          <a:prstGeom prst="ellipse">
            <a:avLst/>
          </a:prstGeom>
          <a:solidFill>
            <a:srgbClr val="FF00FF"/>
          </a:solidFill>
          <a:ln>
            <a:solidFill>
              <a:srgbClr val="FF0000"/>
            </a:solidFill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MỞ SGK TRANG 113, 114</a:t>
            </a:r>
            <a:endParaRPr lang="en-US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58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3505200" y="1938873"/>
            <a:ext cx="76200" cy="45381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33400" y="19151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LUYỆN ĐỌC</a:t>
            </a:r>
            <a:endParaRPr lang="en-US" sz="28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0600" y="1938873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40" y="2438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Đản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Khao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" y="3115211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-Chin San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" y="38862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ngọt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lựng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46482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-chon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chót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539240" y="3039011"/>
            <a:ext cx="53340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38200" y="3039011"/>
            <a:ext cx="381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8200" y="3115211"/>
            <a:ext cx="381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714500" y="4495800"/>
            <a:ext cx="5334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3400" y="5181600"/>
            <a:ext cx="45720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897380" y="3645873"/>
            <a:ext cx="464820" cy="89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43000" y="3654862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3400" y="3657600"/>
            <a:ext cx="53340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143000" y="3733800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920240" y="3724811"/>
            <a:ext cx="441960" cy="89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722120" y="4572000"/>
            <a:ext cx="5334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00200" y="5209342"/>
            <a:ext cx="38862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028700" y="5181600"/>
            <a:ext cx="32766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28700" y="5257800"/>
            <a:ext cx="3429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065020" y="5181600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072640" y="5252324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73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3505200" y="1938873"/>
            <a:ext cx="76200" cy="45381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33400" y="19151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LUYỆN ĐỌC</a:t>
            </a:r>
            <a:endParaRPr lang="en-US" sz="28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0600" y="1938873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40" y="2438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Đản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Khao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" y="3115211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-Chin San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" y="38862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ngọt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lựng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46482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-chon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chót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539240" y="3039011"/>
            <a:ext cx="53340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38200" y="3039011"/>
            <a:ext cx="381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8200" y="3115211"/>
            <a:ext cx="381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714500" y="4495800"/>
            <a:ext cx="5334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3400" y="5181600"/>
            <a:ext cx="45720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897380" y="3645873"/>
            <a:ext cx="464820" cy="89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43000" y="3654862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3400" y="3657600"/>
            <a:ext cx="53340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143000" y="3733800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920240" y="3724811"/>
            <a:ext cx="441960" cy="89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722120" y="4572000"/>
            <a:ext cx="5334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00200" y="5209342"/>
            <a:ext cx="388620" cy="0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028700" y="5181600"/>
            <a:ext cx="32766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28700" y="5257800"/>
            <a:ext cx="3429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065020" y="5181600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072640" y="5252324"/>
            <a:ext cx="2667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733800" y="2431553"/>
            <a:ext cx="396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Đản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Chin San</a:t>
            </a: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Tầng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thấp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5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linhdang\Desktop\11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"/>
            <a:ext cx="9144000" cy="684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1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3" name="Picture 5" descr="n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8200"/>
            <a:ext cx="16764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4" name="Picture 6" descr="ne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648200"/>
            <a:ext cx="18510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5" name="Picture 7" descr="nen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493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6" name="Picture 8" descr="nen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-22225"/>
            <a:ext cx="2209800" cy="185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9" name="Picture 21" descr="bandovietna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9037" name="Freeform 29"/>
          <p:cNvSpPr>
            <a:spLocks/>
          </p:cNvSpPr>
          <p:nvPr/>
        </p:nvSpPr>
        <p:spPr bwMode="auto">
          <a:xfrm>
            <a:off x="2085658" y="304800"/>
            <a:ext cx="1419542" cy="1066800"/>
          </a:xfrm>
          <a:custGeom>
            <a:avLst/>
            <a:gdLst>
              <a:gd name="T0" fmla="*/ 73 w 325"/>
              <a:gd name="T1" fmla="*/ 112 h 436"/>
              <a:gd name="T2" fmla="*/ 82 w 325"/>
              <a:gd name="T3" fmla="*/ 85 h 436"/>
              <a:gd name="T4" fmla="*/ 82 w 325"/>
              <a:gd name="T5" fmla="*/ 57 h 436"/>
              <a:gd name="T6" fmla="*/ 91 w 325"/>
              <a:gd name="T7" fmla="*/ 85 h 436"/>
              <a:gd name="T8" fmla="*/ 146 w 325"/>
              <a:gd name="T9" fmla="*/ 103 h 436"/>
              <a:gd name="T10" fmla="*/ 201 w 325"/>
              <a:gd name="T11" fmla="*/ 195 h 436"/>
              <a:gd name="T12" fmla="*/ 265 w 325"/>
              <a:gd name="T13" fmla="*/ 295 h 436"/>
              <a:gd name="T14" fmla="*/ 320 w 325"/>
              <a:gd name="T15" fmla="*/ 332 h 436"/>
              <a:gd name="T16" fmla="*/ 228 w 325"/>
              <a:gd name="T17" fmla="*/ 414 h 436"/>
              <a:gd name="T18" fmla="*/ 146 w 325"/>
              <a:gd name="T19" fmla="*/ 313 h 436"/>
              <a:gd name="T20" fmla="*/ 73 w 325"/>
              <a:gd name="T21" fmla="*/ 332 h 436"/>
              <a:gd name="T22" fmla="*/ 0 w 325"/>
              <a:gd name="T23" fmla="*/ 222 h 436"/>
              <a:gd name="T24" fmla="*/ 9 w 325"/>
              <a:gd name="T25" fmla="*/ 158 h 436"/>
              <a:gd name="T26" fmla="*/ 27 w 325"/>
              <a:gd name="T27" fmla="*/ 85 h 436"/>
              <a:gd name="T28" fmla="*/ 82 w 325"/>
              <a:gd name="T29" fmla="*/ 121 h 436"/>
              <a:gd name="T30" fmla="*/ 110 w 325"/>
              <a:gd name="T31" fmla="*/ 112 h 436"/>
              <a:gd name="T32" fmla="*/ 73 w 325"/>
              <a:gd name="T33" fmla="*/ 112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5" h="436">
                <a:moveTo>
                  <a:pt x="73" y="112"/>
                </a:moveTo>
                <a:cubicBezTo>
                  <a:pt x="76" y="103"/>
                  <a:pt x="83" y="94"/>
                  <a:pt x="82" y="85"/>
                </a:cubicBezTo>
                <a:cubicBezTo>
                  <a:pt x="78" y="45"/>
                  <a:pt x="44" y="0"/>
                  <a:pt x="82" y="57"/>
                </a:cubicBezTo>
                <a:cubicBezTo>
                  <a:pt x="85" y="66"/>
                  <a:pt x="83" y="79"/>
                  <a:pt x="91" y="85"/>
                </a:cubicBezTo>
                <a:cubicBezTo>
                  <a:pt x="107" y="96"/>
                  <a:pt x="146" y="103"/>
                  <a:pt x="146" y="103"/>
                </a:cubicBezTo>
                <a:cubicBezTo>
                  <a:pt x="165" y="161"/>
                  <a:pt x="164" y="156"/>
                  <a:pt x="201" y="195"/>
                </a:cubicBezTo>
                <a:cubicBezTo>
                  <a:pt x="226" y="270"/>
                  <a:pt x="206" y="236"/>
                  <a:pt x="265" y="295"/>
                </a:cubicBezTo>
                <a:cubicBezTo>
                  <a:pt x="281" y="311"/>
                  <a:pt x="320" y="332"/>
                  <a:pt x="320" y="332"/>
                </a:cubicBezTo>
                <a:cubicBezTo>
                  <a:pt x="309" y="436"/>
                  <a:pt x="325" y="430"/>
                  <a:pt x="228" y="414"/>
                </a:cubicBezTo>
                <a:cubicBezTo>
                  <a:pt x="195" y="365"/>
                  <a:pt x="211" y="336"/>
                  <a:pt x="146" y="313"/>
                </a:cubicBezTo>
                <a:cubicBezTo>
                  <a:pt x="121" y="340"/>
                  <a:pt x="108" y="344"/>
                  <a:pt x="73" y="332"/>
                </a:cubicBezTo>
                <a:cubicBezTo>
                  <a:pt x="39" y="296"/>
                  <a:pt x="34" y="256"/>
                  <a:pt x="0" y="222"/>
                </a:cubicBezTo>
                <a:cubicBezTo>
                  <a:pt x="3" y="201"/>
                  <a:pt x="5" y="179"/>
                  <a:pt x="9" y="158"/>
                </a:cubicBezTo>
                <a:cubicBezTo>
                  <a:pt x="14" y="133"/>
                  <a:pt x="27" y="85"/>
                  <a:pt x="27" y="85"/>
                </a:cubicBezTo>
                <a:cubicBezTo>
                  <a:pt x="45" y="97"/>
                  <a:pt x="64" y="109"/>
                  <a:pt x="82" y="121"/>
                </a:cubicBezTo>
                <a:cubicBezTo>
                  <a:pt x="90" y="126"/>
                  <a:pt x="117" y="119"/>
                  <a:pt x="110" y="112"/>
                </a:cubicBezTo>
                <a:cubicBezTo>
                  <a:pt x="101" y="103"/>
                  <a:pt x="85" y="112"/>
                  <a:pt x="73" y="112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CC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9038" name="Text Box 30"/>
          <p:cNvSpPr txBox="1">
            <a:spLocks noChangeArrowheads="1"/>
          </p:cNvSpPr>
          <p:nvPr/>
        </p:nvSpPr>
        <p:spPr bwMode="auto">
          <a:xfrm>
            <a:off x="762000" y="2362200"/>
            <a:ext cx="1447800" cy="4572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Lào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Cai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9039" name="Line 31"/>
          <p:cNvSpPr>
            <a:spLocks noChangeShapeType="1"/>
          </p:cNvSpPr>
          <p:nvPr/>
        </p:nvSpPr>
        <p:spPr bwMode="auto">
          <a:xfrm flipV="1">
            <a:off x="1981200" y="1143000"/>
            <a:ext cx="699929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075" name="Picture 3" descr="C:\Users\linhdang\Desktop\thao qu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24200"/>
            <a:ext cx="279542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linhdang\Desktop\112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987" y="101838"/>
            <a:ext cx="3393572" cy="253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96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990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990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990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9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9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37" grpId="0" animBg="1"/>
      <p:bldP spid="299038" grpId="0" animBg="1"/>
      <p:bldP spid="2990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33388" y="-366713"/>
            <a:ext cx="11049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4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31894" y="-411956"/>
            <a:ext cx="110490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Text Box 13"/>
          <p:cNvSpPr txBox="1">
            <a:spLocks noChangeArrowheads="1"/>
          </p:cNvSpPr>
          <p:nvPr/>
        </p:nvSpPr>
        <p:spPr bwMode="auto">
          <a:xfrm>
            <a:off x="3048000" y="263525"/>
            <a:ext cx="3200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</a:rPr>
              <a:t>Tầng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</a:rPr>
              <a:t>rừng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</a:rPr>
              <a:t>thấp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6" name="Picture 8" descr="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58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62353"/>
            <a:ext cx="8305800" cy="578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13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33388" y="-366713"/>
            <a:ext cx="11049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4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31894" y="-411956"/>
            <a:ext cx="110490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5" descr="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79475"/>
            <a:ext cx="8686800" cy="573881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0" name="Text Box 13"/>
          <p:cNvSpPr txBox="1">
            <a:spLocks noChangeArrowheads="1"/>
          </p:cNvSpPr>
          <p:nvPr/>
        </p:nvSpPr>
        <p:spPr bwMode="auto">
          <a:xfrm>
            <a:off x="2819400" y="381000"/>
            <a:ext cx="3200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FF"/>
                </a:solidFill>
                <a:latin typeface="Times New Roman" pitchFamily="18" charset="0"/>
              </a:rPr>
              <a:t>Tầng rừng giữa</a:t>
            </a:r>
          </a:p>
        </p:txBody>
      </p:sp>
    </p:spTree>
    <p:extLst>
      <p:ext uri="{BB962C8B-B14F-4D97-AF65-F5344CB8AC3E}">
        <p14:creationId xmlns:p14="http://schemas.microsoft.com/office/powerpoint/2010/main" val="262573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33388" y="-366713"/>
            <a:ext cx="11049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4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31894" y="-411956"/>
            <a:ext cx="110490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5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9475"/>
            <a:ext cx="8991600" cy="597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0" name="Text Box 13"/>
          <p:cNvSpPr txBox="1">
            <a:spLocks noChangeArrowheads="1"/>
          </p:cNvSpPr>
          <p:nvPr/>
        </p:nvSpPr>
        <p:spPr bwMode="auto">
          <a:xfrm>
            <a:off x="2819400" y="381000"/>
            <a:ext cx="3200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FF"/>
                </a:solidFill>
                <a:latin typeface="Times New Roman" pitchFamily="18" charset="0"/>
              </a:rPr>
              <a:t>Tầng rừng cao </a:t>
            </a:r>
          </a:p>
        </p:txBody>
      </p:sp>
    </p:spTree>
    <p:extLst>
      <p:ext uri="{BB962C8B-B14F-4D97-AF65-F5344CB8AC3E}">
        <p14:creationId xmlns:p14="http://schemas.microsoft.com/office/powerpoint/2010/main" val="273620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7700" y="1600200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CÁCH ĐỌC BÀI VĂN:</a:t>
            </a:r>
          </a:p>
          <a:p>
            <a:pPr algn="just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giọng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nhẹ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nhàng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-Lưu ý các em cần nhấn giọng ở những từ ngữ  gợi tả.</a:t>
            </a:r>
            <a:endParaRPr lang="en-US" sz="4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0" y="455831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93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455831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1143000" y="2179320"/>
            <a:ext cx="7391400" cy="1752600"/>
          </a:xfrm>
          <a:prstGeom prst="cloudCallout">
            <a:avLst>
              <a:gd name="adj1" fmla="val -36437"/>
              <a:gd name="adj2" fmla="val 83769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600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6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1: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Thảo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400" y="45720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>
            <a:off x="571500" y="4343400"/>
            <a:ext cx="8382000" cy="2209800"/>
          </a:xfrm>
          <a:prstGeom prst="flowChartAlternateProcess">
            <a:avLst/>
          </a:prstGeom>
          <a:gradFill rotWithShape="1">
            <a:gsLst>
              <a:gs pos="0">
                <a:srgbClr val="FFFF00">
                  <a:alpha val="39998"/>
                </a:srgbClr>
              </a:gs>
              <a:gs pos="100000">
                <a:srgbClr val="CC00FF">
                  <a:alpha val="39998"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/>
            <a:r>
              <a:rPr lang="en-US" sz="3200" b="1">
                <a:latin typeface="Times New Roman" pitchFamily="18" charset="0"/>
                <a:cs typeface="Times New Roman" pitchFamily="18" charset="0"/>
              </a:rPr>
              <a:t>Thảo quả báo hiệu vào mùa bằng mùi thơm</a:t>
            </a:r>
          </a:p>
          <a:p>
            <a:pPr algn="just"/>
            <a:r>
              <a:rPr lang="en-US" sz="3200" b="1">
                <a:latin typeface="Times New Roman" pitchFamily="18" charset="0"/>
                <a:cs typeface="Times New Roman" pitchFamily="18" charset="0"/>
              </a:rPr>
              <a:t> đặc biệt quyến rũ và lan xa, làm cho gió thơm, </a:t>
            </a:r>
          </a:p>
          <a:p>
            <a:pPr algn="just"/>
            <a:r>
              <a:rPr lang="en-US" sz="3200" b="1">
                <a:latin typeface="Times New Roman" pitchFamily="18" charset="0"/>
                <a:cs typeface="Times New Roman" pitchFamily="18" charset="0"/>
              </a:rPr>
              <a:t>cây cỏ thơm, đất trời thơm, từng nếp áo, </a:t>
            </a:r>
          </a:p>
          <a:p>
            <a:pPr algn="just"/>
            <a:r>
              <a:rPr lang="en-US" sz="3200" b="1">
                <a:latin typeface="Times New Roman" pitchFamily="18" charset="0"/>
                <a:cs typeface="Times New Roman" pitchFamily="18" charset="0"/>
              </a:rPr>
              <a:t>nếp khăn của người đi rừng cũng thơm.</a:t>
            </a:r>
          </a:p>
        </p:txBody>
      </p:sp>
    </p:spTree>
    <p:extLst>
      <p:ext uri="{BB962C8B-B14F-4D97-AF65-F5344CB8AC3E}">
        <p14:creationId xmlns:p14="http://schemas.microsoft.com/office/powerpoint/2010/main" val="100393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455831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609600" y="2057400"/>
            <a:ext cx="7848600" cy="2057400"/>
          </a:xfrm>
          <a:prstGeom prst="cloudCallout">
            <a:avLst>
              <a:gd name="adj1" fmla="val -31095"/>
              <a:gd name="adj2" fmla="val 61885"/>
            </a:avLst>
          </a:prstGeom>
          <a:solidFill>
            <a:srgbClr val="00CCFF"/>
          </a:solidFill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miêu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?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4343400"/>
            <a:ext cx="6629400" cy="584775"/>
          </a:xfrm>
          <a:prstGeom prst="rect">
            <a:avLst/>
          </a:prstGeo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Ngọt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lựng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nồng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đậm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500" y="4983540"/>
            <a:ext cx="7848600" cy="1200329"/>
          </a:xfrm>
          <a:prstGeom prst="rect">
            <a:avLst/>
          </a:prstGeom>
          <a:solidFill>
            <a:srgbClr val="009900">
              <a:alpha val="4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-Ngọt lựng: ngọt đậm đà, miêu tả vị ngọt của hoa, trái, xông vào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mũi</a:t>
            </a:r>
          </a:p>
          <a:p>
            <a:r>
              <a:rPr lang="en-US" sz="24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-Thơm nồng: mùi thơm bốc lên mạnh và lan tỏa rộng</a:t>
            </a:r>
            <a:endParaRPr lang="en-US" sz="2400" b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267200" y="5410200"/>
            <a:ext cx="1638300" cy="358170"/>
          </a:xfrm>
          <a:prstGeom prst="ellipse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giác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019300" y="6195030"/>
            <a:ext cx="2019300" cy="358170"/>
          </a:xfrm>
          <a:prstGeom prst="ellipse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Khứu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giác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78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0"/>
          <p:cNvSpPr>
            <a:spLocks noChangeArrowheads="1"/>
          </p:cNvSpPr>
          <p:nvPr/>
        </p:nvSpPr>
        <p:spPr bwMode="auto">
          <a:xfrm>
            <a:off x="-152400" y="2047220"/>
            <a:ext cx="4914900" cy="2372380"/>
          </a:xfrm>
          <a:prstGeom prst="cloudCallout">
            <a:avLst>
              <a:gd name="adj1" fmla="val 45310"/>
              <a:gd name="adj2" fmla="val 60834"/>
            </a:avLst>
          </a:prstGeom>
          <a:solidFill>
            <a:srgbClr val="0000FF"/>
          </a:solidFill>
          <a:ln w="28575">
            <a:solidFill>
              <a:srgbClr val="FFFF00"/>
            </a:solidFill>
            <a:prstDash val="dash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nó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609600" y="4572000"/>
            <a:ext cx="7543800" cy="1981200"/>
          </a:xfrm>
          <a:prstGeom prst="rect">
            <a:avLst/>
          </a:prstGeom>
          <a:ln>
            <a:solidFill>
              <a:srgbClr val="0099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just"/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”, “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lặp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lặp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xen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lẫn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Giúp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tác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giả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nhấn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mạnh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được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hương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</a:p>
          <a:p>
            <a:pPr algn="just"/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thơm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đặc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biệt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của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thảo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quả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.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0" y="455831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4876800" y="1905000"/>
            <a:ext cx="4191000" cy="2133600"/>
          </a:xfrm>
          <a:prstGeom prst="cloudCallout">
            <a:avLst>
              <a:gd name="adj1" fmla="val -52940"/>
              <a:gd name="adj2" fmla="val 71396"/>
            </a:avLst>
          </a:prstGeom>
          <a:ln>
            <a:solidFill>
              <a:schemeClr val="tx1"/>
            </a:solidFill>
            <a:headEnd/>
            <a:tailEnd/>
          </a:ln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1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500436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4800" y="2209800"/>
            <a:ext cx="6934200" cy="1066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?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886200" y="3429000"/>
            <a:ext cx="304800" cy="609600"/>
          </a:xfrm>
          <a:prstGeom prst="downArrow">
            <a:avLst/>
          </a:prstGeom>
          <a:solidFill>
            <a:srgbClr val="FF0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art 9"/>
          <p:cNvSpPr/>
          <p:nvPr/>
        </p:nvSpPr>
        <p:spPr>
          <a:xfrm>
            <a:off x="1714500" y="3733800"/>
            <a:ext cx="4686300" cy="2971800"/>
          </a:xfrm>
          <a:prstGeom prst="hear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78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455831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0" y="2133600"/>
            <a:ext cx="7467600" cy="1905000"/>
          </a:xfrm>
          <a:prstGeom prst="cloudCallout">
            <a:avLst>
              <a:gd name="adj1" fmla="val 18306"/>
              <a:gd name="adj2" fmla="val 75167"/>
            </a:avLst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3000" b="1" u="sng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0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2: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295400" y="4572000"/>
            <a:ext cx="7162800" cy="1905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600" b="1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Qua một năm, hạt thảo quả đã thành cây. Một </a:t>
            </a:r>
          </a:p>
          <a:p>
            <a:r>
              <a:rPr lang="en-US" sz="26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năm sau nữa, mỗi thân lẻ đâm thêm hai nhánh </a:t>
            </a:r>
          </a:p>
          <a:p>
            <a:r>
              <a:rPr lang="en-US" sz="26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mới. Thoáng cái, thảo quả đã thành khóm lan</a:t>
            </a:r>
          </a:p>
          <a:p>
            <a:r>
              <a:rPr lang="en-US" sz="26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tỏa, vươn ngọn, xòe lá, lấn chiếm không gian.</a:t>
            </a:r>
          </a:p>
        </p:txBody>
      </p:sp>
    </p:spTree>
    <p:extLst>
      <p:ext uri="{BB962C8B-B14F-4D97-AF65-F5344CB8AC3E}">
        <p14:creationId xmlns:p14="http://schemas.microsoft.com/office/powerpoint/2010/main" val="93114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286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9" descr="ANd9GcQJb9ebjuDCywnRVMOuei3_tvBWB6VavPuxr3a_wZYn60hvk_T0S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" y="1042988"/>
            <a:ext cx="3893348" cy="2690812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 descr="thaoqua279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1012508"/>
            <a:ext cx="4572000" cy="2690812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ANd9GcTOBSpguyT9-LXi7Uya7F__vEri9JS7_tuxhX6-MMCEJRvBEA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3954308" cy="309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BX11_Y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3886200"/>
            <a:ext cx="4572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1788677" y="1183600"/>
            <a:ext cx="376954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059569" y="3982700"/>
            <a:ext cx="376954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33371" y="1127700"/>
            <a:ext cx="376954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819157" y="3886200"/>
            <a:ext cx="376954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3114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455831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4800" y="2209800"/>
            <a:ext cx="6934200" cy="1066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?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886200" y="3429000"/>
            <a:ext cx="304800" cy="609600"/>
          </a:xfrm>
          <a:prstGeom prst="downArrow">
            <a:avLst/>
          </a:prstGeom>
          <a:solidFill>
            <a:srgbClr val="FF0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art 9"/>
          <p:cNvSpPr/>
          <p:nvPr/>
        </p:nvSpPr>
        <p:spPr>
          <a:xfrm>
            <a:off x="1447800" y="3581400"/>
            <a:ext cx="5257800" cy="3124200"/>
          </a:xfrm>
          <a:prstGeom prst="hear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sôi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mẽ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1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455831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33400" y="2209800"/>
            <a:ext cx="7010400" cy="57943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u="sng" dirty="0" err="1">
                <a:solidFill>
                  <a:srgbClr val="FFFF00"/>
                </a:solidFill>
              </a:rPr>
              <a:t>Câu</a:t>
            </a:r>
            <a:r>
              <a:rPr lang="en-US" sz="3200" i="1" u="sng" dirty="0">
                <a:solidFill>
                  <a:srgbClr val="FFFF00"/>
                </a:solidFill>
              </a:rPr>
              <a:t> 3</a:t>
            </a:r>
            <a:r>
              <a:rPr lang="en-US" sz="3200" i="1" dirty="0">
                <a:solidFill>
                  <a:srgbClr val="FFFF00"/>
                </a:solidFill>
              </a:rPr>
              <a:t>: </a:t>
            </a:r>
            <a:r>
              <a:rPr lang="en-US" sz="3200" i="1" dirty="0" err="1">
                <a:solidFill>
                  <a:srgbClr val="FFFF00"/>
                </a:solidFill>
              </a:rPr>
              <a:t>Hoa</a:t>
            </a:r>
            <a:r>
              <a:rPr lang="en-US" sz="3200" i="1" dirty="0">
                <a:solidFill>
                  <a:srgbClr val="FFFF00"/>
                </a:solidFill>
              </a:rPr>
              <a:t> </a:t>
            </a:r>
            <a:r>
              <a:rPr lang="en-US" sz="3200" i="1" dirty="0" err="1">
                <a:solidFill>
                  <a:srgbClr val="FFFF00"/>
                </a:solidFill>
              </a:rPr>
              <a:t>thảo</a:t>
            </a:r>
            <a:r>
              <a:rPr lang="en-US" sz="3200" i="1" dirty="0">
                <a:solidFill>
                  <a:srgbClr val="FFFF00"/>
                </a:solidFill>
              </a:rPr>
              <a:t> </a:t>
            </a:r>
            <a:r>
              <a:rPr lang="en-US" sz="3200" i="1" dirty="0" err="1">
                <a:solidFill>
                  <a:srgbClr val="FFFF00"/>
                </a:solidFill>
              </a:rPr>
              <a:t>quả</a:t>
            </a:r>
            <a:r>
              <a:rPr lang="en-US" sz="3200" i="1" dirty="0">
                <a:solidFill>
                  <a:srgbClr val="FFFF00"/>
                </a:solidFill>
              </a:rPr>
              <a:t> </a:t>
            </a:r>
            <a:r>
              <a:rPr lang="en-US" sz="3200" i="1" dirty="0" err="1">
                <a:solidFill>
                  <a:srgbClr val="FFFF00"/>
                </a:solidFill>
              </a:rPr>
              <a:t>nảy</a:t>
            </a:r>
            <a:r>
              <a:rPr lang="en-US" sz="3200" i="1" dirty="0">
                <a:solidFill>
                  <a:srgbClr val="FFFF00"/>
                </a:solidFill>
              </a:rPr>
              <a:t> </a:t>
            </a:r>
            <a:r>
              <a:rPr lang="en-US" sz="3200" i="1" dirty="0" err="1">
                <a:solidFill>
                  <a:srgbClr val="FFFF00"/>
                </a:solidFill>
              </a:rPr>
              <a:t>ra</a:t>
            </a:r>
            <a:r>
              <a:rPr lang="en-US" sz="3200" i="1" dirty="0">
                <a:solidFill>
                  <a:srgbClr val="FFFF00"/>
                </a:solidFill>
              </a:rPr>
              <a:t> ở </a:t>
            </a:r>
            <a:r>
              <a:rPr lang="en-US" sz="3200" i="1" dirty="0" err="1">
                <a:solidFill>
                  <a:srgbClr val="FFFF00"/>
                </a:solidFill>
              </a:rPr>
              <a:t>đâu</a:t>
            </a:r>
            <a:r>
              <a:rPr lang="en-US" sz="3200" i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219200" y="2819876"/>
            <a:ext cx="7239000" cy="1066800"/>
          </a:xfrm>
          <a:prstGeom prst="rect">
            <a:avLst/>
          </a:prstGeom>
          <a:solidFill>
            <a:srgbClr val="33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dirty="0">
                <a:solidFill>
                  <a:schemeClr val="bg1"/>
                </a:solidFill>
              </a:rPr>
              <a:t>- </a:t>
            </a:r>
            <a:r>
              <a:rPr lang="en-US" sz="3200" i="1" dirty="0" err="1">
                <a:solidFill>
                  <a:schemeClr val="bg1"/>
                </a:solidFill>
              </a:rPr>
              <a:t>Hoa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thảo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quả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nảy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dưới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gốc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cây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kín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đáo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và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lặng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lẽ</a:t>
            </a:r>
            <a:endParaRPr lang="en-US" sz="3200" i="1" dirty="0">
              <a:solidFill>
                <a:schemeClr val="bg1"/>
              </a:solidFill>
            </a:endParaRPr>
          </a:p>
        </p:txBody>
      </p:sp>
      <p:pic>
        <p:nvPicPr>
          <p:cNvPr id="11" name="Picture 9" descr="Hoa thao qua[1]"/>
          <p:cNvPicPr>
            <a:picLocks noChangeAspect="1" noChangeArrowheads="1"/>
          </p:cNvPicPr>
          <p:nvPr/>
        </p:nvPicPr>
        <p:blipFill>
          <a:blip r:embed="rId2">
            <a:lum bright="-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38600"/>
            <a:ext cx="3581400" cy="2819400"/>
          </a:xfrm>
          <a:prstGeom prst="rect">
            <a:avLst/>
          </a:prstGeom>
          <a:noFill/>
          <a:ln w="571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small_33693_fw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77640"/>
            <a:ext cx="4083231" cy="288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1524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Thứ 6 ngày 09 tháng 10 năm 2020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053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455831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371600" y="2057400"/>
            <a:ext cx="7467600" cy="1676400"/>
          </a:xfrm>
          <a:prstGeom prst="cloudCallout">
            <a:avLst>
              <a:gd name="adj1" fmla="val -20102"/>
              <a:gd name="adj2" fmla="val 83111"/>
            </a:avLst>
          </a:prstGeom>
          <a:solidFill>
            <a:srgbClr val="99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chín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228600" y="4191000"/>
            <a:ext cx="8763000" cy="2246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chín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đáy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rực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chùm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đỏ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chon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chót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nắng.Rừng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ngập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hắt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đáy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rừng.Rừng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say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ngây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ấm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nóng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đốm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thắp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ngọn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nhấp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err="1">
                <a:latin typeface="Times New Roman" pitchFamily="18" charset="0"/>
                <a:cs typeface="Times New Roman" pitchFamily="18" charset="0"/>
              </a:rPr>
              <a:t>mắt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053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0"/>
            <a:ext cx="33528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455831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21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143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8" descr="2009_08_24_113003_Thao%20qua%202[1]"/>
          <p:cNvPicPr>
            <a:picLocks noChangeAspect="1" noChangeArrowheads="1"/>
          </p:cNvPicPr>
          <p:nvPr/>
        </p:nvPicPr>
        <p:blipFill>
          <a:blip r:embed="rId2">
            <a:lum bright="10000" contras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352800"/>
            <a:ext cx="4648200" cy="3476624"/>
          </a:xfrm>
          <a:prstGeom prst="rect">
            <a:avLst/>
          </a:prstGeom>
          <a:noFill/>
          <a:ln w="5397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inhdang\Desktop\thao qu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428625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>
            <a:off x="-15240" y="2209800"/>
            <a:ext cx="477774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?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eft Arrow Callout 7"/>
          <p:cNvSpPr/>
          <p:nvPr/>
        </p:nvSpPr>
        <p:spPr>
          <a:xfrm>
            <a:off x="4762500" y="2085320"/>
            <a:ext cx="4000500" cy="990600"/>
          </a:xfrm>
          <a:prstGeom prst="leftArrowCallou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chín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52400"/>
            <a:ext cx="7391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Thứ 6 ngày 09 tháng 10 năm 2020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4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3314700" y="1752600"/>
            <a:ext cx="0" cy="40386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7200" y="16002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LUYỆN ĐỌC</a:t>
            </a:r>
            <a:endParaRPr lang="en-US" sz="28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24400" y="1623893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TÌM HIỂU BÀI</a:t>
            </a:r>
            <a:endParaRPr lang="en-US" sz="28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" y="212342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ản</a:t>
            </a:r>
            <a:r>
              <a:rPr lang="en-US" sz="36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</a:t>
            </a:r>
            <a:r>
              <a:rPr lang="en-US" sz="3600" b="1" dirty="0" err="1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endParaRPr lang="en-US" sz="3600" b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4840" y="2667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36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4840" y="32004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ngọt</a:t>
            </a:r>
            <a:r>
              <a:rPr lang="en-US" sz="36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ựng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9600" y="3810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sz="36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ót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2116573"/>
            <a:ext cx="396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Đản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, Chin San</a:t>
            </a: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Tầng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thấp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Ngọt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lựng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nồng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381000"/>
            <a:ext cx="373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6858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9906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29000" y="4706361"/>
            <a:ext cx="5715000" cy="1618239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NỘI DUNG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sôi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1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09800" y="2296180"/>
            <a:ext cx="47244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LUYỆN ĐỌC DIỂN CẢM</a:t>
            </a:r>
            <a:endParaRPr lang="en-US" sz="2800" b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43200" y="3200400"/>
            <a:ext cx="3390900" cy="1219200"/>
          </a:xfrm>
          <a:prstGeom prst="ellipse">
            <a:avLst/>
          </a:prstGeom>
          <a:solidFill>
            <a:srgbClr val="0099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ĐOẠN 1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0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95600" y="0"/>
            <a:ext cx="3390900" cy="609600"/>
          </a:xfrm>
          <a:prstGeom prst="ellipse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ĐOẠN 1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786289"/>
            <a:ext cx="8763000" cy="55383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Đản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lướt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thướt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bay qua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quyến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rải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triền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ngọt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lựng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nồng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thôn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xóm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Chin San.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cỏ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đậm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ủ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ấp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từng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khăn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4419600" y="4191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971800" y="3429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867400" y="25908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514600" y="25908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400800" y="18288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53400" y="10668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305800" y="10668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267200" y="4191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286000" y="4191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133600" y="4191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379220" y="4953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295400" y="4953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315200" y="4191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162800" y="4191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086600" y="569976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181600" y="571500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629400" y="496824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934200" y="5684520"/>
            <a:ext cx="7620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96000" y="1524000"/>
            <a:ext cx="1981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905000" y="2286000"/>
            <a:ext cx="1676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507480" y="2331720"/>
            <a:ext cx="1219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124200" y="3886200"/>
            <a:ext cx="18288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066800" y="3886200"/>
            <a:ext cx="1676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352800" y="4648200"/>
            <a:ext cx="6858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202680" y="4648200"/>
            <a:ext cx="8077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57200" y="5410200"/>
            <a:ext cx="609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89560" y="6202680"/>
            <a:ext cx="14630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81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2553325"/>
            <a:ext cx="4724400" cy="14465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THI ĐỌC </a:t>
            </a:r>
          </a:p>
          <a:p>
            <a:pPr algn="ctr"/>
            <a:r>
              <a:rPr lang="en-US" sz="4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DIỂN CẢM</a:t>
            </a:r>
          </a:p>
        </p:txBody>
      </p:sp>
    </p:spTree>
    <p:extLst>
      <p:ext uri="{BB962C8B-B14F-4D97-AF65-F5344CB8AC3E}">
        <p14:creationId xmlns:p14="http://schemas.microsoft.com/office/powerpoint/2010/main" val="187285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2553325"/>
            <a:ext cx="4724400" cy="14465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ĐỌC DIỂN CẢM</a:t>
            </a:r>
          </a:p>
          <a:p>
            <a:pPr algn="ctr"/>
            <a:r>
              <a:rPr lang="en-US" sz="4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TOÀN BÀI</a:t>
            </a:r>
            <a:endParaRPr lang="en-US" sz="4400" b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133600" y="2143720"/>
            <a:ext cx="4724400" cy="1066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Củng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cố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33400" y="3429000"/>
            <a:ext cx="8305800" cy="2590799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NỘI DUNG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sôi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25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9906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447800" y="1905000"/>
            <a:ext cx="6324600" cy="461665"/>
          </a:xfrm>
          <a:prstGeom prst="rect">
            <a:avLst/>
          </a:prstGeom>
          <a:solidFill>
            <a:srgbClr val="00990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</a:rPr>
              <a:t>GIÁO DỤC BẢO VỆ MÔI TRƯỜNG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13" name="Picture 2" descr="C:\Users\linhdang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244" y="2413001"/>
            <a:ext cx="2977356" cy="23494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linhdang\Desktop\IMG_89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244" y="4762500"/>
            <a:ext cx="2977356" cy="20955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linhdang\Desktop\170222_BV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290" y="4316759"/>
            <a:ext cx="2677954" cy="254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linhdang\Desktop\Chayrung2320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" y="4316760"/>
            <a:ext cx="3429000" cy="254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linhdang\Desktop\tải xuốn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2323176"/>
            <a:ext cx="3444240" cy="199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linhdang\Desktop\1614011_-_copy_ebmv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290" y="2323176"/>
            <a:ext cx="2677954" cy="199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33400" y="2431628"/>
            <a:ext cx="23622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06897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3600" y="2590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 rot="10800000">
            <a:off x="457200" y="2438400"/>
            <a:ext cx="8229600" cy="1600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F9933"/>
              </a:gs>
              <a:gs pos="100000">
                <a:schemeClr val="bg1"/>
              </a:gs>
            </a:gsLst>
            <a:lin ang="18900000" scaled="1"/>
          </a:gradFill>
          <a:ln w="76200">
            <a:pattFill prst="lgConfetti">
              <a:fgClr>
                <a:srgbClr val="CC0000"/>
              </a:fgClr>
              <a:bgClr>
                <a:srgbClr val="00CC00"/>
              </a:bgClr>
            </a:patt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143000" y="4191000"/>
            <a:ext cx="6934200" cy="206210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0" scaled="1"/>
          </a:gradFill>
          <a:ln w="111125" cmpd="tri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32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 tập bài Mùa thảo quả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32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đọc diễn cảm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3200" i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 bị bài học tiếp theo</a:t>
            </a:r>
            <a:endParaRPr lang="en-US" sz="3200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3200400" y="2971800"/>
            <a:ext cx="2819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2700">
                  <a:solidFill>
                    <a:srgbClr val="FF0066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Về</a:t>
            </a:r>
            <a:r>
              <a:rPr lang="en-US" sz="3600" kern="10" dirty="0">
                <a:ln w="12700">
                  <a:solidFill>
                    <a:srgbClr val="FF0066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2700">
                  <a:solidFill>
                    <a:srgbClr val="FF0066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nhà</a:t>
            </a:r>
            <a:endParaRPr lang="en-US" sz="3600" kern="10" dirty="0">
              <a:ln w="12700">
                <a:solidFill>
                  <a:srgbClr val="FF0066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609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TẬP ĐỌC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1066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MÙA THẢO QUẢ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7600" y="1600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MA VĂN KHÁNG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59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3539</TotalTime>
  <Words>1019</Words>
  <Application>Microsoft Office PowerPoint</Application>
  <PresentationFormat>On-screen Show (4:3)</PresentationFormat>
  <Paragraphs>191</Paragraphs>
  <Slides>32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Windows User</cp:lastModifiedBy>
  <cp:revision>689</cp:revision>
  <cp:lastPrinted>2018-11-04T03:05:01Z</cp:lastPrinted>
  <dcterms:created xsi:type="dcterms:W3CDTF">2013-03-13T14:38:10Z</dcterms:created>
  <dcterms:modified xsi:type="dcterms:W3CDTF">2020-11-23T01:56:39Z</dcterms:modified>
</cp:coreProperties>
</file>