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8" r:id="rId2"/>
    <p:sldId id="390" r:id="rId3"/>
    <p:sldId id="391" r:id="rId4"/>
    <p:sldId id="430" r:id="rId5"/>
    <p:sldId id="409" r:id="rId6"/>
    <p:sldId id="435" r:id="rId7"/>
    <p:sldId id="395" r:id="rId8"/>
    <p:sldId id="431" r:id="rId9"/>
    <p:sldId id="262" r:id="rId10"/>
    <p:sldId id="436" r:id="rId11"/>
    <p:sldId id="275" r:id="rId12"/>
    <p:sldId id="272" r:id="rId13"/>
    <p:sldId id="392" r:id="rId14"/>
    <p:sldId id="432" r:id="rId15"/>
    <p:sldId id="433" r:id="rId16"/>
    <p:sldId id="434" r:id="rId17"/>
    <p:sldId id="438" r:id="rId18"/>
    <p:sldId id="437" r:id="rId19"/>
    <p:sldId id="261" r:id="rId20"/>
    <p:sldId id="279" r:id="rId21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196F"/>
    <a:srgbClr val="75FAFD"/>
    <a:srgbClr val="0083E6"/>
    <a:srgbClr val="FBD1AF"/>
    <a:srgbClr val="EBF6F9"/>
    <a:srgbClr val="FFE389"/>
    <a:srgbClr val="006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0" autoAdjust="0"/>
    <p:restoredTop sz="91993" autoAdjust="0"/>
  </p:normalViewPr>
  <p:slideViewPr>
    <p:cSldViewPr>
      <p:cViewPr varScale="1">
        <p:scale>
          <a:sx n="79" d="100"/>
          <a:sy n="79" d="100"/>
        </p:scale>
        <p:origin x="749" y="67"/>
      </p:cViewPr>
      <p:guideLst>
        <p:guide orient="horz" pos="2160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93E71-07F5-488B-AE25-F3CA7D5BF9F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B2E6C-2AFC-4020-8547-494ABD7E6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7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701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96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DD87F96E-A13E-BA9F-1C67-00F9016EC9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988EC3D-543C-8E10-EE17-3CC8A22021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ADF2D36-5CB9-9762-6950-77AE99C86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5A9ABF-F13A-43C9-8811-66568C7283E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810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161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05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A7A35F-0CF6-4635-9024-F86C254021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3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356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447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5287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>
            <a:extLst>
              <a:ext uri="{FF2B5EF4-FFF2-40B4-BE49-F238E27FC236}">
                <a16:creationId xmlns:a16="http://schemas.microsoft.com/office/drawing/2014/main" id="{F3DB9F2A-E400-3BF4-6B94-2E4F289CF1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>
            <a:extLst>
              <a:ext uri="{FF2B5EF4-FFF2-40B4-BE49-F238E27FC236}">
                <a16:creationId xmlns:a16="http://schemas.microsoft.com/office/drawing/2014/main" id="{2D3BEE4C-52C9-546E-A2B2-B8C92B85B7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>
            <a:extLst>
              <a:ext uri="{FF2B5EF4-FFF2-40B4-BE49-F238E27FC236}">
                <a16:creationId xmlns:a16="http://schemas.microsoft.com/office/drawing/2014/main" id="{F9BCCE8D-3C26-8626-8552-961B94E583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fld id="{F0DA6539-E15A-4466-A2A2-B43264ACF0EA}" type="slidenum">
              <a:rPr lang="zh-CN" altLang="en-US" smtClean="0">
                <a:latin typeface="Calibri" panose="020F0502020204030204" pitchFamily="34" charset="0"/>
              </a:rPr>
              <a:pPr/>
              <a:t>20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7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3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2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8" y="1600201"/>
            <a:ext cx="7176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6" y="1600201"/>
            <a:ext cx="71788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0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5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8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6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2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1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39"/>
            <a:ext cx="363799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39"/>
            <a:ext cx="1071762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2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-44172"/>
            <a:ext cx="12161838" cy="690217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 rot="21197718">
            <a:off x="-1045033" y="-106047"/>
            <a:ext cx="14251903" cy="71436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10070825" y="644692"/>
            <a:ext cx="1739147" cy="8018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 cstate="screen"/>
          <a:stretch>
            <a:fillRect/>
          </a:stretch>
        </p:blipFill>
        <p:spPr>
          <a:xfrm>
            <a:off x="-82345" y="59025"/>
            <a:ext cx="2528557" cy="104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14699"/>
      </p:ext>
    </p:extLst>
  </p:cSld>
  <p:clrMapOvr>
    <a:masterClrMapping/>
  </p:clrMapOvr>
  <p:transition spd="slow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GIF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0.png"/><Relationship Id="rId5" Type="http://schemas.openxmlformats.org/officeDocument/2006/relationships/hyperlink" Target="THI%20GVG/&#127752;%20&#272;&#432;a%20tay%20ra%20n&#224;o%20n&#7855;m%20l&#7845;y%20c&#225;i%20tai%20&#9835;%20%20Nh&#7841;c%20thi&#7871;u%20nhi%20ch&#250;%20m&#232;o%20con%20&#9835;%20Nh&#7841;c%20cho%20b&#233;%20&#259;n%20ngon%20&#9835;%20Boss%20Baby_Trim.mp4" TargetMode="External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L&#7901;i%20ch&#224;o%20c&#7911;a%20em%20-%20Ph&#432;&#417;ng%20Huy&#7873;n_Trim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3182801"/>
            <a:ext cx="12161838" cy="3646836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3830290" y="2195926"/>
            <a:ext cx="2442175" cy="578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endParaRPr lang="en-US" sz="6384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inpin heiti" charset="-122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540313" y="4260059"/>
            <a:ext cx="3489772" cy="2569188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-61119" y="217991"/>
            <a:ext cx="12161838" cy="16722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798"/>
              </a:spcBef>
            </a:pPr>
            <a:r>
              <a:rPr lang="en-US" sz="4800" b="1" kern="0">
                <a:solidFill>
                  <a:srgbClr val="BD196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CHÀO MỪNG QUÝ THẦY CÔ ĐẾN </a:t>
            </a:r>
          </a:p>
          <a:p>
            <a:pPr algn="ctr">
              <a:spcBef>
                <a:spcPts val="798"/>
              </a:spcBef>
            </a:pPr>
            <a:r>
              <a:rPr lang="en-US" sz="4800" b="1" kern="0">
                <a:solidFill>
                  <a:srgbClr val="BD196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THAM DỰ TIẾT HỌC MÔN TIẾNG VIỆT</a:t>
            </a:r>
            <a:endParaRPr lang="en-US" sz="4800" b="1" dirty="0">
              <a:ln w="12700">
                <a:solidFill>
                  <a:srgbClr val="F56636"/>
                </a:solidFill>
                <a:prstDash val="solid"/>
              </a:ln>
              <a:solidFill>
                <a:srgbClr val="BD196F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charset="0"/>
              <a:ea typeface="Arial-Rounded" panose="020B0500000000000000" pitchFamily="3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773149A6-39A6-8622-BC9C-37AE5467606E}"/>
              </a:ext>
            </a:extLst>
          </p:cNvPr>
          <p:cNvSpPr txBox="1"/>
          <p:nvPr/>
        </p:nvSpPr>
        <p:spPr>
          <a:xfrm>
            <a:off x="0" y="2151770"/>
            <a:ext cx="12161838" cy="18569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798"/>
              </a:spcBef>
            </a:pPr>
            <a:r>
              <a:rPr lang="en-US" sz="5400" b="1" ker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BÀI: LỜI CHÀO ĐI TRƯỚC (Tiết 1)</a:t>
            </a:r>
          </a:p>
          <a:p>
            <a:pPr algn="ctr">
              <a:spcBef>
                <a:spcPts val="798"/>
              </a:spcBef>
            </a:pPr>
            <a:r>
              <a:rPr lang="en-US" sz="5400" b="1" ker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PPCT: 293 </a:t>
            </a:r>
            <a:endParaRPr lang="en-US" sz="5400" b="1" dirty="0">
              <a:ln w="12700">
                <a:solidFill>
                  <a:srgbClr val="F56636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charset="0"/>
              <a:ea typeface="Arial-Rounded" panose="020B0500000000000000" pitchFamily="3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FEE41DCD-B8CD-9D51-E29B-B3B77BC3E44B}"/>
              </a:ext>
            </a:extLst>
          </p:cNvPr>
          <p:cNvSpPr txBox="1"/>
          <p:nvPr/>
        </p:nvSpPr>
        <p:spPr>
          <a:xfrm>
            <a:off x="-148455" y="4572000"/>
            <a:ext cx="12161838" cy="1179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spcBef>
                <a:spcPts val="798"/>
              </a:spcBef>
            </a:pPr>
            <a:r>
              <a:rPr lang="en-US" sz="3200" b="1" kern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GV: Phạm Thị Thanh Thuỷ</a:t>
            </a:r>
          </a:p>
          <a:p>
            <a:pPr algn="r">
              <a:spcBef>
                <a:spcPts val="798"/>
              </a:spcBef>
            </a:pPr>
            <a:r>
              <a:rPr lang="en-US" sz="3200" b="1" kern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Trường: Tiểu học Trần Phú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4818194" y="1312745"/>
            <a:ext cx="5324167" cy="4640075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grpSp>
        <p:nvGrpSpPr>
          <p:cNvPr id="9" name="组合 8"/>
          <p:cNvGrpSpPr/>
          <p:nvPr/>
        </p:nvGrpSpPr>
        <p:grpSpPr>
          <a:xfrm>
            <a:off x="3111902" y="2357804"/>
            <a:ext cx="2371957" cy="1158172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80179" y="5233113"/>
            <a:ext cx="1790907" cy="87515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311938" y="4610495"/>
            <a:ext cx="561848" cy="102426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19659" y="5414992"/>
            <a:ext cx="947617" cy="466447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6656" y="2819016"/>
            <a:ext cx="561848" cy="102426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01485" y="3543065"/>
            <a:ext cx="966013" cy="466446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093433" y="1671690"/>
            <a:ext cx="561848" cy="102426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469008" y="1662677"/>
            <a:ext cx="466446" cy="966013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152039" y="2391527"/>
            <a:ext cx="2711089" cy="1395051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6918195" y="55471"/>
            <a:ext cx="1395051" cy="2711089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796810" y="-96038"/>
            <a:ext cx="6933645" cy="6395127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228501" y="1905000"/>
            <a:ext cx="4772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KHỞI </a:t>
            </a:r>
          </a:p>
          <a:p>
            <a:pPr algn="ctr"/>
            <a:r>
              <a:rPr lang="en-US" sz="72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ĐỘNG</a:t>
            </a:r>
            <a:endParaRPr lang="en-US" sz="72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234" y="612685"/>
            <a:ext cx="2990642" cy="100169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170" y="3269851"/>
            <a:ext cx="1497399" cy="346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578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9889E-6 -4.81481E-6 L -4.9889E-6 -0.07222 " pathEditMode="relative" rAng="0" ptsTypes="AA">
                                      <p:cBhvr>
                                        <p:cTn id="7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2" presetClass="entr" presetSubtype="2" decel="38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0" grpId="0"/>
      <p:bldP spid="1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40"/>
          <a:stretch/>
        </p:blipFill>
        <p:spPr>
          <a:xfrm>
            <a:off x="-8486" y="0"/>
            <a:ext cx="12170324" cy="6858000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2895" y="1683339"/>
            <a:ext cx="876446" cy="876446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392" y="1520231"/>
            <a:ext cx="795830" cy="795830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107" y="2160876"/>
            <a:ext cx="845678" cy="845678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48" y="412992"/>
            <a:ext cx="2353394" cy="4597423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7374" y="4671087"/>
            <a:ext cx="485775" cy="678656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99392" y="353588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">
            <a:extLst>
              <a:ext uri="{FF2B5EF4-FFF2-40B4-BE49-F238E27FC236}">
                <a16:creationId xmlns:a16="http://schemas.microsoft.com/office/drawing/2014/main" id="{0700D25E-717A-897B-5763-C43199FC0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55" y="76200"/>
            <a:ext cx="11836264" cy="6705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7754699-B29A-D42F-36FF-834799364554}"/>
              </a:ext>
            </a:extLst>
          </p:cNvPr>
          <p:cNvSpPr/>
          <p:nvPr/>
        </p:nvSpPr>
        <p:spPr>
          <a:xfrm>
            <a:off x="157" y="16163"/>
            <a:ext cx="4006601" cy="34128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  <a:latin typeface="Arial-Rounded" panose="020B0500000000000000"/>
              </a:rPr>
              <a:t>gia dẻ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8BD68F-1A95-87D5-BCB3-A5BEFD775BB8}"/>
              </a:ext>
            </a:extLst>
          </p:cNvPr>
          <p:cNvSpPr/>
          <p:nvPr/>
        </p:nvSpPr>
        <p:spPr>
          <a:xfrm>
            <a:off x="8229896" y="6097"/>
            <a:ext cx="3959443" cy="3444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  <a:latin typeface="Arial-Rounded" panose="020B0500000000000000"/>
              </a:rPr>
              <a:t>nhanh tróng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25B066-2B24-8F86-A8F9-AB82AA6C6167}"/>
              </a:ext>
            </a:extLst>
          </p:cNvPr>
          <p:cNvSpPr/>
          <p:nvPr/>
        </p:nvSpPr>
        <p:spPr>
          <a:xfrm>
            <a:off x="8229894" y="3429000"/>
            <a:ext cx="3931944" cy="34151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  <a:latin typeface="Arial-Rounded" panose="020B0500000000000000"/>
              </a:rPr>
              <a:t>giữ gìn</a:t>
            </a:r>
            <a:endParaRPr lang="en-US" sz="7200" b="1">
              <a:solidFill>
                <a:schemeClr val="tx1"/>
              </a:solidFill>
              <a:latin typeface="Arial-Rounded" panose="020B0500000000000000"/>
            </a:endParaRPr>
          </a:p>
        </p:txBody>
      </p:sp>
      <p:pic>
        <p:nvPicPr>
          <p:cNvPr id="9" name="Picture 4" descr="Kẹo Mút Chupa Chups Hương Trái Cây Hỗn Hợp (50 Que / Gói) | Tiki">
            <a:extLst>
              <a:ext uri="{FF2B5EF4-FFF2-40B4-BE49-F238E27FC236}">
                <a16:creationId xmlns:a16="http://schemas.microsoft.com/office/drawing/2014/main" id="{D3701C3D-AFC7-64F0-519F-9D1604AB9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695" y="1"/>
            <a:ext cx="4233296" cy="3460488"/>
          </a:xfrm>
          <a:prstGeom prst="rect">
            <a:avLst/>
          </a:prstGeom>
          <a:noFill/>
          <a:ln w="127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2AA61C-D287-54D5-9998-7F37B4B3C730}"/>
              </a:ext>
            </a:extLst>
          </p:cNvPr>
          <p:cNvSpPr/>
          <p:nvPr/>
        </p:nvSpPr>
        <p:spPr>
          <a:xfrm>
            <a:off x="4020805" y="0"/>
            <a:ext cx="4197962" cy="3450613"/>
          </a:xfrm>
          <a:prstGeom prst="rect">
            <a:avLst/>
          </a:prstGeom>
          <a:solidFill>
            <a:srgbClr val="BD19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361CC5-EBBB-EF25-D2E0-CCDE7BE23F9B}"/>
              </a:ext>
            </a:extLst>
          </p:cNvPr>
          <p:cNvSpPr/>
          <p:nvPr/>
        </p:nvSpPr>
        <p:spPr>
          <a:xfrm>
            <a:off x="4022142" y="3460489"/>
            <a:ext cx="4196625" cy="341514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  <a:latin typeface="Arial-Rounded" panose="020B0500000000000000"/>
              </a:rPr>
              <a:t>gọn gẽ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ED9D19-90D6-B4AF-93E3-4D0823704349}"/>
              </a:ext>
            </a:extLst>
          </p:cNvPr>
          <p:cNvSpPr/>
          <p:nvPr/>
        </p:nvSpPr>
        <p:spPr>
          <a:xfrm>
            <a:off x="-1" y="3445163"/>
            <a:ext cx="4007695" cy="341283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  <a:latin typeface="Arial-Rounded" panose="020B0500000000000000"/>
              </a:rPr>
              <a:t>vi trùng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CE398405-EA83-8DD4-9BC3-46819F448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9009" y="6369238"/>
            <a:ext cx="1353632" cy="369332"/>
          </a:xfrm>
          <a:prstGeom prst="rect">
            <a:avLst/>
          </a:prstGeom>
          <a:solidFill>
            <a:srgbClr val="FFCC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CC66"/>
            </a:extrusionClr>
            <a:contourClr>
              <a:srgbClr val="FFCC66"/>
            </a:contourClr>
          </a:sp3d>
        </p:spPr>
        <p:txBody>
          <a:bodyPr wrap="square">
            <a:spAutoFit/>
            <a:flatTx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P001 4H" panose="020B0603050302020204" pitchFamily="34" charset="-93"/>
                <a:ea typeface="HP001 4H" panose="020B0603050302020204" pitchFamily="34" charset="-93"/>
                <a:cs typeface="HP001 4H" panose="020B0603050302020204" pitchFamily="34" charset="-93"/>
              </a:rPr>
              <a:t>Đáp án</a:t>
            </a:r>
          </a:p>
        </p:txBody>
      </p:sp>
      <p:sp>
        <p:nvSpPr>
          <p:cNvPr id="17" name="WordArt 6">
            <a:extLst>
              <a:ext uri="{FF2B5EF4-FFF2-40B4-BE49-F238E27FC236}">
                <a16:creationId xmlns:a16="http://schemas.microsoft.com/office/drawing/2014/main" id="{23A0315E-39C8-2063-E03E-7B614B75F25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3632" y="5990577"/>
            <a:ext cx="1048713" cy="5990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Hết giờ</a:t>
            </a:r>
          </a:p>
        </p:txBody>
      </p:sp>
      <p:sp>
        <p:nvSpPr>
          <p:cNvPr id="18" name="WordArt 7">
            <a:extLst>
              <a:ext uri="{FF2B5EF4-FFF2-40B4-BE49-F238E27FC236}">
                <a16:creationId xmlns:a16="http://schemas.microsoft.com/office/drawing/2014/main" id="{BD5B7D70-1F23-DECB-26EE-CB45B7B2117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432" y="5990577"/>
            <a:ext cx="1048713" cy="5990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0" name="WordArt 8">
            <a:extLst>
              <a:ext uri="{FF2B5EF4-FFF2-40B4-BE49-F238E27FC236}">
                <a16:creationId xmlns:a16="http://schemas.microsoft.com/office/drawing/2014/main" id="{73F556AB-E033-7DB5-2635-3389EDD70D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3632" y="5990577"/>
            <a:ext cx="1048713" cy="5990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21" name="WordArt 9">
            <a:extLst>
              <a:ext uri="{FF2B5EF4-FFF2-40B4-BE49-F238E27FC236}">
                <a16:creationId xmlns:a16="http://schemas.microsoft.com/office/drawing/2014/main" id="{DFBCF6F7-B869-03FC-EDA9-89F01ADBF2D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3632" y="5990577"/>
            <a:ext cx="1048713" cy="5990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03</a:t>
            </a:r>
          </a:p>
        </p:txBody>
      </p:sp>
      <p:pic>
        <p:nvPicPr>
          <p:cNvPr id="22" name="Picture 21" descr="A green leaf with a yellow center&#10;&#10;Description automatically generated with medium confidence">
            <a:extLst>
              <a:ext uri="{FF2B5EF4-FFF2-40B4-BE49-F238E27FC236}">
                <a16:creationId xmlns:a16="http://schemas.microsoft.com/office/drawing/2014/main" id="{1F1E315F-617E-1B9A-5425-A003D9827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118" y="3493209"/>
            <a:ext cx="832802" cy="123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5">
            <a:extLst>
              <a:ext uri="{FF2B5EF4-FFF2-40B4-BE49-F238E27FC236}">
                <a16:creationId xmlns:a16="http://schemas.microsoft.com/office/drawing/2014/main" id="{B1D936B4-74CE-C6DF-9514-4F1BE6EA9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6225" y="2776241"/>
            <a:ext cx="1219200" cy="369888"/>
          </a:xfrm>
          <a:prstGeom prst="rect">
            <a:avLst/>
          </a:prstGeom>
          <a:solidFill>
            <a:srgbClr val="FFCC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CC66"/>
            </a:extrusionClr>
            <a:contourClr>
              <a:srgbClr val="FFCC66"/>
            </a:contourClr>
          </a:sp3d>
        </p:spPr>
        <p:txBody>
          <a:bodyPr>
            <a:spAutoFit/>
            <a:flatTx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P001 4H" panose="020B0603050302020204" pitchFamily="34" charset="-93"/>
                <a:ea typeface="HP001 4H" panose="020B0603050302020204" pitchFamily="34" charset="-93"/>
                <a:cs typeface="HP001 4H" panose="020B0603050302020204" pitchFamily="34" charset="-93"/>
              </a:rPr>
              <a:t>Đáp án</a:t>
            </a:r>
          </a:p>
        </p:txBody>
      </p:sp>
      <p:sp>
        <p:nvSpPr>
          <p:cNvPr id="24" name="WordArt 6">
            <a:extLst>
              <a:ext uri="{FF2B5EF4-FFF2-40B4-BE49-F238E27FC236}">
                <a16:creationId xmlns:a16="http://schemas.microsoft.com/office/drawing/2014/main" id="{5371546F-7801-DD77-B984-F6BA23ED027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60768" y="2438400"/>
            <a:ext cx="719552" cy="77585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Hết giờ</a:t>
            </a:r>
          </a:p>
        </p:txBody>
      </p:sp>
      <p:sp>
        <p:nvSpPr>
          <p:cNvPr id="25" name="WordArt 7">
            <a:extLst>
              <a:ext uri="{FF2B5EF4-FFF2-40B4-BE49-F238E27FC236}">
                <a16:creationId xmlns:a16="http://schemas.microsoft.com/office/drawing/2014/main" id="{11AD152D-BE9D-9D9A-FA3A-FA40E36642F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84568" y="2438400"/>
            <a:ext cx="719552" cy="77585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6" name="WordArt 8">
            <a:extLst>
              <a:ext uri="{FF2B5EF4-FFF2-40B4-BE49-F238E27FC236}">
                <a16:creationId xmlns:a16="http://schemas.microsoft.com/office/drawing/2014/main" id="{C3D3A178-4E48-13D3-A1DA-D324A0578AA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60768" y="2438400"/>
            <a:ext cx="719552" cy="77585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27" name="WordArt 9">
            <a:extLst>
              <a:ext uri="{FF2B5EF4-FFF2-40B4-BE49-F238E27FC236}">
                <a16:creationId xmlns:a16="http://schemas.microsoft.com/office/drawing/2014/main" id="{B78A49ED-3EE7-E67E-2357-26E5F1CFB6A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60768" y="2438400"/>
            <a:ext cx="719552" cy="77585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03</a:t>
            </a:r>
          </a:p>
        </p:txBody>
      </p:sp>
      <p:pic>
        <p:nvPicPr>
          <p:cNvPr id="28" name="Picture 27" descr="A close-up of a flower&#10;&#10;Description automatically generated with medium confidence">
            <a:extLst>
              <a:ext uri="{FF2B5EF4-FFF2-40B4-BE49-F238E27FC236}">
                <a16:creationId xmlns:a16="http://schemas.microsoft.com/office/drawing/2014/main" id="{ADF72E79-3104-79EF-D830-9C924B682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969" y="76200"/>
            <a:ext cx="853256" cy="124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85207EF-AB5B-954E-48F8-8615D67AA0B3}"/>
              </a:ext>
            </a:extLst>
          </p:cNvPr>
          <p:cNvSpPr/>
          <p:nvPr/>
        </p:nvSpPr>
        <p:spPr>
          <a:xfrm>
            <a:off x="-16508" y="0"/>
            <a:ext cx="4006601" cy="34128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36FD1833-A091-717E-54AF-55EE5CBDD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1519" y="3059112"/>
            <a:ext cx="1219200" cy="369888"/>
          </a:xfrm>
          <a:prstGeom prst="rect">
            <a:avLst/>
          </a:prstGeom>
          <a:solidFill>
            <a:srgbClr val="FFCC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CC66"/>
            </a:extrusionClr>
            <a:contourClr>
              <a:srgbClr val="FFCC66"/>
            </a:contourClr>
          </a:sp3d>
        </p:spPr>
        <p:txBody>
          <a:bodyPr>
            <a:spAutoFit/>
            <a:flatTx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P001 4H" panose="020B0603050302020204" pitchFamily="34" charset="-93"/>
                <a:ea typeface="HP001 4H" panose="020B0603050302020204" pitchFamily="34" charset="-93"/>
                <a:cs typeface="HP001 4H" panose="020B0603050302020204" pitchFamily="34" charset="-93"/>
              </a:rPr>
              <a:t>Đáp án</a:t>
            </a:r>
          </a:p>
        </p:txBody>
      </p:sp>
      <p:sp>
        <p:nvSpPr>
          <p:cNvPr id="31" name="WordArt 6">
            <a:extLst>
              <a:ext uri="{FF2B5EF4-FFF2-40B4-BE49-F238E27FC236}">
                <a16:creationId xmlns:a16="http://schemas.microsoft.com/office/drawing/2014/main" id="{1A9A897F-64CB-14F2-86AD-DD7A6275980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519191" y="2803526"/>
            <a:ext cx="457328" cy="549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Hết giờ</a:t>
            </a:r>
          </a:p>
        </p:txBody>
      </p:sp>
      <p:sp>
        <p:nvSpPr>
          <p:cNvPr id="32" name="WordArt 7">
            <a:extLst>
              <a:ext uri="{FF2B5EF4-FFF2-40B4-BE49-F238E27FC236}">
                <a16:creationId xmlns:a16="http://schemas.microsoft.com/office/drawing/2014/main" id="{62410437-0E20-9F29-DB76-9F7EA02DBD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442991" y="2803526"/>
            <a:ext cx="457328" cy="549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33" name="WordArt 8">
            <a:extLst>
              <a:ext uri="{FF2B5EF4-FFF2-40B4-BE49-F238E27FC236}">
                <a16:creationId xmlns:a16="http://schemas.microsoft.com/office/drawing/2014/main" id="{41E354E5-E679-EAF1-926C-1E87110562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519191" y="2803526"/>
            <a:ext cx="457328" cy="549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34" name="WordArt 9">
            <a:extLst>
              <a:ext uri="{FF2B5EF4-FFF2-40B4-BE49-F238E27FC236}">
                <a16:creationId xmlns:a16="http://schemas.microsoft.com/office/drawing/2014/main" id="{3585E8A2-2392-49D6-8E0B-231F9D900EB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519191" y="2776240"/>
            <a:ext cx="457328" cy="549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03</a:t>
            </a:r>
          </a:p>
        </p:txBody>
      </p:sp>
      <p:pic>
        <p:nvPicPr>
          <p:cNvPr id="35" name="Picture 34" descr="A close-up of a flower&#10;&#10;Description automatically generated with medium confidence">
            <a:extLst>
              <a:ext uri="{FF2B5EF4-FFF2-40B4-BE49-F238E27FC236}">
                <a16:creationId xmlns:a16="http://schemas.microsoft.com/office/drawing/2014/main" id="{9C5AEF82-638B-8A68-70B7-357CB3208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6083" y="1441408"/>
            <a:ext cx="853256" cy="124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C0DF293-405F-9703-B94C-41DD84FE53CB}"/>
              </a:ext>
            </a:extLst>
          </p:cNvPr>
          <p:cNvSpPr/>
          <p:nvPr/>
        </p:nvSpPr>
        <p:spPr>
          <a:xfrm>
            <a:off x="8230055" y="-8888"/>
            <a:ext cx="3931783" cy="345061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26B1E23-5567-C5FC-5E9B-6E6B38380E1C}"/>
              </a:ext>
            </a:extLst>
          </p:cNvPr>
          <p:cNvSpPr/>
          <p:nvPr/>
        </p:nvSpPr>
        <p:spPr>
          <a:xfrm>
            <a:off x="30411" y="3450895"/>
            <a:ext cx="3972791" cy="341514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Text Box 5">
            <a:extLst>
              <a:ext uri="{FF2B5EF4-FFF2-40B4-BE49-F238E27FC236}">
                <a16:creationId xmlns:a16="http://schemas.microsoft.com/office/drawing/2014/main" id="{5C9D7C91-5F15-4344-2590-30ED939A5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6903" y="6385639"/>
            <a:ext cx="1353632" cy="369332"/>
          </a:xfrm>
          <a:prstGeom prst="rect">
            <a:avLst/>
          </a:prstGeom>
          <a:solidFill>
            <a:srgbClr val="FFCC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CC66"/>
            </a:extrusionClr>
            <a:contourClr>
              <a:srgbClr val="FFCC66"/>
            </a:contourClr>
          </a:sp3d>
        </p:spPr>
        <p:txBody>
          <a:bodyPr wrap="square">
            <a:spAutoFit/>
            <a:flatTx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P001 4H" panose="020B0603050302020204" pitchFamily="34" charset="-93"/>
                <a:ea typeface="HP001 4H" panose="020B0603050302020204" pitchFamily="34" charset="-93"/>
                <a:cs typeface="HP001 4H" panose="020B0603050302020204" pitchFamily="34" charset="-93"/>
              </a:rPr>
              <a:t>Đáp án</a:t>
            </a:r>
          </a:p>
        </p:txBody>
      </p:sp>
      <p:sp>
        <p:nvSpPr>
          <p:cNvPr id="39" name="WordArt 6">
            <a:extLst>
              <a:ext uri="{FF2B5EF4-FFF2-40B4-BE49-F238E27FC236}">
                <a16:creationId xmlns:a16="http://schemas.microsoft.com/office/drawing/2014/main" id="{2810C42B-4EC7-0821-4C40-674C63228E8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501526" y="6006978"/>
            <a:ext cx="1048713" cy="5990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Hết giờ</a:t>
            </a:r>
          </a:p>
        </p:txBody>
      </p:sp>
      <p:sp>
        <p:nvSpPr>
          <p:cNvPr id="40" name="WordArt 7">
            <a:extLst>
              <a:ext uri="{FF2B5EF4-FFF2-40B4-BE49-F238E27FC236}">
                <a16:creationId xmlns:a16="http://schemas.microsoft.com/office/drawing/2014/main" id="{07BD194D-8197-2509-1A76-7A919535B4B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425326" y="6006978"/>
            <a:ext cx="1048713" cy="5990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3" name="WordArt 8">
            <a:extLst>
              <a:ext uri="{FF2B5EF4-FFF2-40B4-BE49-F238E27FC236}">
                <a16:creationId xmlns:a16="http://schemas.microsoft.com/office/drawing/2014/main" id="{BD97F3CA-1E18-F702-4C4E-CC37D945CC9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501526" y="6006978"/>
            <a:ext cx="1048713" cy="5990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44" name="WordArt 9">
            <a:extLst>
              <a:ext uri="{FF2B5EF4-FFF2-40B4-BE49-F238E27FC236}">
                <a16:creationId xmlns:a16="http://schemas.microsoft.com/office/drawing/2014/main" id="{BEDAF4E4-A0B9-42E9-780B-BFA800121C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501526" y="6006978"/>
            <a:ext cx="1048713" cy="5990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03</a:t>
            </a:r>
          </a:p>
        </p:txBody>
      </p:sp>
      <p:pic>
        <p:nvPicPr>
          <p:cNvPr id="48" name="Picture 47" descr="A green leaf with a yellow center&#10;&#10;Description automatically generated with medium confidence">
            <a:extLst>
              <a:ext uri="{FF2B5EF4-FFF2-40B4-BE49-F238E27FC236}">
                <a16:creationId xmlns:a16="http://schemas.microsoft.com/office/drawing/2014/main" id="{058BCAD6-F7AE-2D8C-70DE-0DBACCD26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012" y="3509610"/>
            <a:ext cx="832802" cy="123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E848F74E-17FD-CBD5-DA5D-7CCE56E09184}"/>
              </a:ext>
            </a:extLst>
          </p:cNvPr>
          <p:cNvSpPr/>
          <p:nvPr/>
        </p:nvSpPr>
        <p:spPr>
          <a:xfrm>
            <a:off x="8260873" y="3445163"/>
            <a:ext cx="3900965" cy="34382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7" name="Text Box 5">
            <a:extLst>
              <a:ext uri="{FF2B5EF4-FFF2-40B4-BE49-F238E27FC236}">
                <a16:creationId xmlns:a16="http://schemas.microsoft.com/office/drawing/2014/main" id="{E7D84331-9F4A-3474-BEDF-9E9D79F3C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9059" y="6357344"/>
            <a:ext cx="1219200" cy="369888"/>
          </a:xfrm>
          <a:prstGeom prst="rect">
            <a:avLst/>
          </a:prstGeom>
          <a:solidFill>
            <a:srgbClr val="FFCC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CC66"/>
            </a:extrusionClr>
            <a:contourClr>
              <a:srgbClr val="FFCC66"/>
            </a:contourClr>
          </a:sp3d>
        </p:spPr>
        <p:txBody>
          <a:bodyPr>
            <a:spAutoFit/>
            <a:flatTx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P001 4H" panose="020B0603050302020204" pitchFamily="34" charset="-93"/>
                <a:ea typeface="HP001 4H" panose="020B0603050302020204" pitchFamily="34" charset="-93"/>
                <a:cs typeface="HP001 4H" panose="020B0603050302020204" pitchFamily="34" charset="-93"/>
              </a:rPr>
              <a:t>Đáp án</a:t>
            </a:r>
          </a:p>
        </p:txBody>
      </p:sp>
      <p:sp>
        <p:nvSpPr>
          <p:cNvPr id="58" name="WordArt 6">
            <a:extLst>
              <a:ext uri="{FF2B5EF4-FFF2-40B4-BE49-F238E27FC236}">
                <a16:creationId xmlns:a16="http://schemas.microsoft.com/office/drawing/2014/main" id="{A8DDB5E7-8F67-8197-B08B-BAE9F80A7A4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46730" y="6101758"/>
            <a:ext cx="906049" cy="549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Hết giờ</a:t>
            </a:r>
          </a:p>
        </p:txBody>
      </p:sp>
      <p:sp>
        <p:nvSpPr>
          <p:cNvPr id="59" name="WordArt 7">
            <a:extLst>
              <a:ext uri="{FF2B5EF4-FFF2-40B4-BE49-F238E27FC236}">
                <a16:creationId xmlns:a16="http://schemas.microsoft.com/office/drawing/2014/main" id="{1CD3DD95-FADD-ADD9-A7EB-146E8DBBA3B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70530" y="6101758"/>
            <a:ext cx="906049" cy="549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60" name="WordArt 8">
            <a:extLst>
              <a:ext uri="{FF2B5EF4-FFF2-40B4-BE49-F238E27FC236}">
                <a16:creationId xmlns:a16="http://schemas.microsoft.com/office/drawing/2014/main" id="{A91F7696-01E9-41C5-00CD-E7021075F15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46730" y="6101758"/>
            <a:ext cx="906049" cy="549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61" name="WordArt 9">
            <a:extLst>
              <a:ext uri="{FF2B5EF4-FFF2-40B4-BE49-F238E27FC236}">
                <a16:creationId xmlns:a16="http://schemas.microsoft.com/office/drawing/2014/main" id="{8F456D80-9D36-A8B4-0013-B6A21B0309B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46730" y="6074472"/>
            <a:ext cx="906049" cy="549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03</a:t>
            </a:r>
          </a:p>
        </p:txBody>
      </p:sp>
      <p:pic>
        <p:nvPicPr>
          <p:cNvPr id="62" name="Picture 61" descr="A close-up of a flower&#10;&#10;Description automatically generated with medium confidence">
            <a:extLst>
              <a:ext uri="{FF2B5EF4-FFF2-40B4-BE49-F238E27FC236}">
                <a16:creationId xmlns:a16="http://schemas.microsoft.com/office/drawing/2014/main" id="{8CB7CAFE-ED5E-7020-5237-6FC5FA088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010" y="3505476"/>
            <a:ext cx="853256" cy="124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EEDD1044-9130-8AC2-DBDE-B5199BB28EDE}"/>
              </a:ext>
            </a:extLst>
          </p:cNvPr>
          <p:cNvSpPr/>
          <p:nvPr/>
        </p:nvSpPr>
        <p:spPr>
          <a:xfrm>
            <a:off x="4006337" y="3461412"/>
            <a:ext cx="4225994" cy="341514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129159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000"/>
                            </p:stCondLst>
                            <p:childTnLst>
                              <p:par>
                                <p:cTn id="120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500"/>
                            </p:stCondLst>
                            <p:childTnLst>
                              <p:par>
                                <p:cTn id="127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00"/>
                            </p:stCondLst>
                            <p:childTnLst>
                              <p:par>
                                <p:cTn id="130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3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500"/>
                            </p:stCondLst>
                            <p:childTnLst>
                              <p:par>
                                <p:cTn id="164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5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000"/>
                            </p:stCondLst>
                            <p:childTnLst>
                              <p:par>
                                <p:cTn id="171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000"/>
                            </p:stCondLst>
                            <p:childTnLst>
                              <p:par>
                                <p:cTn id="17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500"/>
                            </p:stCondLst>
                            <p:childTnLst>
                              <p:par>
                                <p:cTn id="178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500"/>
                            </p:stCondLst>
                            <p:childTnLst>
                              <p:par>
                                <p:cTn id="181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4500"/>
                            </p:stCondLst>
                            <p:childTnLst>
                              <p:par>
                                <p:cTn id="184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21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2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28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3000"/>
                            </p:stCondLst>
                            <p:childTnLst>
                              <p:par>
                                <p:cTn id="231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4500"/>
                            </p:stCondLst>
                            <p:childTnLst>
                              <p:par>
                                <p:cTn id="235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4500"/>
                            </p:stCondLst>
                            <p:childTnLst>
                              <p:par>
                                <p:cTn id="238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4500"/>
                            </p:stCondLst>
                            <p:childTnLst>
                              <p:par>
                                <p:cTn id="241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6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2" fill="hold">
                      <p:stCondLst>
                        <p:cond delay="0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500"/>
                            </p:stCondLst>
                            <p:childTnLst>
                              <p:par>
                                <p:cTn id="271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1500"/>
                            </p:stCondLst>
                            <p:childTnLst>
                              <p:par>
                                <p:cTn id="27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3000"/>
                            </p:stCondLst>
                            <p:childTnLst>
                              <p:par>
                                <p:cTn id="278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000"/>
                            </p:stCondLst>
                            <p:childTnLst>
                              <p:par>
                                <p:cTn id="281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4500"/>
                            </p:stCondLst>
                            <p:childTnLst>
                              <p:par>
                                <p:cTn id="285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8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4500"/>
                            </p:stCondLst>
                            <p:childTnLst>
                              <p:par>
                                <p:cTn id="291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500"/>
                            </p:stCondLst>
                            <p:childTnLst>
                              <p:par>
                                <p:cTn id="29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000"/>
                            </p:stCondLst>
                            <p:childTnLst>
                              <p:par>
                                <p:cTn id="3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2" grpId="0" animBg="1"/>
      <p:bldP spid="14" grpId="0" animBg="1"/>
      <p:bldP spid="16" grpId="0" animBg="1"/>
      <p:bldP spid="23" grpId="0" animBg="1"/>
      <p:bldP spid="29" grpId="0" animBg="1"/>
      <p:bldP spid="30" grpId="0" animBg="1"/>
      <p:bldP spid="36" grpId="0" animBg="1"/>
      <p:bldP spid="37" grpId="0" animBg="1"/>
      <p:bldP spid="38" grpId="0" animBg="1"/>
      <p:bldP spid="50" grpId="0" animBg="1"/>
      <p:bldP spid="57" grpId="2" animBg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9" descr="hoa vang goc duoi">
            <a:extLst>
              <a:ext uri="{FF2B5EF4-FFF2-40B4-BE49-F238E27FC236}">
                <a16:creationId xmlns:a16="http://schemas.microsoft.com/office/drawing/2014/main" id="{E457F18F-67CC-CE95-4D17-5EEC52427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3" y="4923893"/>
            <a:ext cx="1952545" cy="195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Text Box 5">
            <a:extLst>
              <a:ext uri="{FF2B5EF4-FFF2-40B4-BE49-F238E27FC236}">
                <a16:creationId xmlns:a16="http://schemas.microsoft.com/office/drawing/2014/main" id="{036856C9-2C26-8BB2-E745-10A2CBA60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519" y="1371600"/>
            <a:ext cx="5257800" cy="644920"/>
          </a:xfrm>
          <a:prstGeom prst="rect">
            <a:avLst/>
          </a:prstGeom>
          <a:solidFill>
            <a:srgbClr val="FFCC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CC66"/>
            </a:extrusionClr>
            <a:contourClr>
              <a:srgbClr val="FFCC66"/>
            </a:contourClr>
          </a:sp3d>
        </p:spPr>
        <p:txBody>
          <a:bodyPr wrap="square">
            <a:spAutoFit/>
            <a:flatTx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3591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P001 4H" panose="020B0603050302020204" pitchFamily="34" charset="-93"/>
                <a:ea typeface="HP001 4H" panose="020B0603050302020204" pitchFamily="34" charset="-93"/>
                <a:cs typeface="HP001 4H" panose="020B0603050302020204" pitchFamily="34" charset="-93"/>
              </a:rPr>
              <a:t>Thời gian cất bộ đồ dùng</a:t>
            </a:r>
          </a:p>
        </p:txBody>
      </p:sp>
      <p:sp>
        <p:nvSpPr>
          <p:cNvPr id="106" name="WordArt 6">
            <a:extLst>
              <a:ext uri="{FF2B5EF4-FFF2-40B4-BE49-F238E27FC236}">
                <a16:creationId xmlns:a16="http://schemas.microsoft.com/office/drawing/2014/main" id="{E0CBD87B-37EF-1FE8-41B6-6F71EA0BABB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83035" y="2871583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Hết giờ</a:t>
            </a:r>
          </a:p>
        </p:txBody>
      </p:sp>
      <p:sp>
        <p:nvSpPr>
          <p:cNvPr id="107" name="WordArt 7">
            <a:extLst>
              <a:ext uri="{FF2B5EF4-FFF2-40B4-BE49-F238E27FC236}">
                <a16:creationId xmlns:a16="http://schemas.microsoft.com/office/drawing/2014/main" id="{EA48993F-63C9-93D2-FC43-B49AFB1D028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57563" y="2856982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08" name="WordArt 8">
            <a:extLst>
              <a:ext uri="{FF2B5EF4-FFF2-40B4-BE49-F238E27FC236}">
                <a16:creationId xmlns:a16="http://schemas.microsoft.com/office/drawing/2014/main" id="{8B17BE89-48C7-BA6D-B899-D918E281704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217671" y="2842381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109" name="WordArt 9">
            <a:extLst>
              <a:ext uri="{FF2B5EF4-FFF2-40B4-BE49-F238E27FC236}">
                <a16:creationId xmlns:a16="http://schemas.microsoft.com/office/drawing/2014/main" id="{FD6AFD3C-4334-CA9F-EB4C-17742266FB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70299" y="2844248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03</a:t>
            </a:r>
          </a:p>
        </p:txBody>
      </p:sp>
      <p:pic>
        <p:nvPicPr>
          <p:cNvPr id="17416" name="Picture 69" descr="hoa vang goc duoi">
            <a:extLst>
              <a:ext uri="{FF2B5EF4-FFF2-40B4-BE49-F238E27FC236}">
                <a16:creationId xmlns:a16="http://schemas.microsoft.com/office/drawing/2014/main" id="{C78F044C-B7AD-C497-1A47-3E0EC661B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951" y="4862134"/>
            <a:ext cx="1954129" cy="195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2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0" y="0"/>
            <a:ext cx="12158797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60A2A3-1E6B-B253-7196-2EA9469AA1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87" r="2" b="80"/>
          <a:stretch/>
        </p:blipFill>
        <p:spPr>
          <a:xfrm>
            <a:off x="20" y="1282"/>
            <a:ext cx="12161817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2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CDE63E-BCDB-0358-E568-D14C3AF591E2}"/>
              </a:ext>
            </a:extLst>
          </p:cNvPr>
          <p:cNvSpPr txBox="1"/>
          <p:nvPr/>
        </p:nvSpPr>
        <p:spPr>
          <a:xfrm>
            <a:off x="-3474" y="0"/>
            <a:ext cx="1218039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Thứ ba, ngày 7 tháng 3 năm 2023</a:t>
            </a:r>
            <a:endParaRPr lang="vi-VN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49E668-77E7-4C2F-7E71-B39AEC39C5DF}"/>
              </a:ext>
            </a:extLst>
          </p:cNvPr>
          <p:cNvSpPr txBox="1"/>
          <p:nvPr/>
        </p:nvSpPr>
        <p:spPr>
          <a:xfrm>
            <a:off x="-3474" y="649069"/>
            <a:ext cx="1218039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>
                <a:latin typeface=".VnArial" panose="020B7200000000000000" pitchFamily="34" charset="0"/>
                <a:cs typeface="Times New Roman" panose="02020603050405020304" pitchFamily="18" charset="0"/>
              </a:rPr>
              <a:t>Tiếng Việt </a:t>
            </a:r>
            <a:r>
              <a:rPr lang="en-US" sz="2400" b="1">
                <a:latin typeface=".VnArial" panose="020B7200000000000000" pitchFamily="34" charset="0"/>
                <a:cs typeface="Times New Roman" panose="02020603050405020304" pitchFamily="18" charset="0"/>
              </a:rPr>
              <a:t> </a:t>
            </a:r>
            <a:endParaRPr lang="vi-VN" sz="24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矩形 8">
            <a:extLst>
              <a:ext uri="{FF2B5EF4-FFF2-40B4-BE49-F238E27FC236}">
                <a16:creationId xmlns:a16="http://schemas.microsoft.com/office/drawing/2014/main" id="{6631BF69-3044-7849-3930-B2673B002462}"/>
              </a:ext>
            </a:extLst>
          </p:cNvPr>
          <p:cNvSpPr/>
          <p:nvPr/>
        </p:nvSpPr>
        <p:spPr>
          <a:xfrm>
            <a:off x="1280319" y="1216134"/>
            <a:ext cx="10896600" cy="91746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788" b="1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</a:t>
            </a:r>
            <a:r>
              <a:rPr lang="en-US" altLang="zh-CN" sz="4788" b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chào đi trước</a:t>
            </a:r>
            <a:r>
              <a:rPr lang="en-US" altLang="zh-CN" sz="4254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(tiết 1)</a:t>
            </a:r>
            <a:endParaRPr lang="zh-CN" altLang="en-US" sz="4254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3" name="矩形 8">
            <a:extLst>
              <a:ext uri="{FF2B5EF4-FFF2-40B4-BE49-F238E27FC236}">
                <a16:creationId xmlns:a16="http://schemas.microsoft.com/office/drawing/2014/main" id="{11575B64-A4AB-BA03-68BB-69BD3C308CD5}"/>
              </a:ext>
            </a:extLst>
          </p:cNvPr>
          <p:cNvSpPr/>
          <p:nvPr/>
        </p:nvSpPr>
        <p:spPr>
          <a:xfrm>
            <a:off x="6690519" y="2060466"/>
            <a:ext cx="4724400" cy="64698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chemeClr val="accent1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(Nguyễn </a:t>
            </a:r>
            <a:r>
              <a:rPr lang="en-US" sz="3200" b="1" err="1">
                <a:solidFill>
                  <a:schemeClr val="accent1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Hoàng </a:t>
            </a:r>
            <a:r>
              <a:rPr lang="en-US" sz="3200" b="1">
                <a:solidFill>
                  <a:schemeClr val="accent1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Sơn)</a:t>
            </a:r>
            <a:endParaRPr lang="en-US" sz="3200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830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4818194" y="1312745"/>
            <a:ext cx="5324167" cy="4640075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grpSp>
        <p:nvGrpSpPr>
          <p:cNvPr id="9" name="组合 8"/>
          <p:cNvGrpSpPr/>
          <p:nvPr/>
        </p:nvGrpSpPr>
        <p:grpSpPr>
          <a:xfrm>
            <a:off x="3111902" y="2357804"/>
            <a:ext cx="2371957" cy="1158172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80179" y="5233113"/>
            <a:ext cx="1790907" cy="87515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311938" y="4610495"/>
            <a:ext cx="561848" cy="102426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19659" y="5414992"/>
            <a:ext cx="947617" cy="466447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6656" y="2819016"/>
            <a:ext cx="561848" cy="102426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01485" y="3543065"/>
            <a:ext cx="966013" cy="466446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093433" y="1671690"/>
            <a:ext cx="561848" cy="102426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469008" y="1662677"/>
            <a:ext cx="466446" cy="966013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152039" y="2391527"/>
            <a:ext cx="2711089" cy="1395051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6918195" y="55471"/>
            <a:ext cx="1395051" cy="2711089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796810" y="-96038"/>
            <a:ext cx="6933645" cy="6395127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227601" y="2455260"/>
            <a:ext cx="4772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ĐỌC</a:t>
            </a:r>
            <a:endParaRPr lang="en-US" sz="72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234" y="612685"/>
            <a:ext cx="2990642" cy="100169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170" y="3269851"/>
            <a:ext cx="1497399" cy="346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956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45764E-6 -1.85185E-6 L -4.45764E-6 -0.07222 " pathEditMode="relative" rAng="0" ptsTypes="AA">
                                      <p:cBhvr>
                                        <p:cTn id="7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2" presetClass="entr" presetSubtype="2" decel="38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0" grpId="0"/>
      <p:bldP spid="1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/>
          <p:nvPr/>
        </p:nvSpPr>
        <p:spPr>
          <a:xfrm>
            <a:off x="15082" y="-187884"/>
            <a:ext cx="12161837" cy="91746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788" b="1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</a:t>
            </a:r>
            <a:r>
              <a:rPr lang="en-US" altLang="zh-CN" sz="4788" b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chào đi trước</a:t>
            </a:r>
            <a:r>
              <a:rPr lang="en-US" altLang="zh-CN" sz="4254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endParaRPr lang="zh-CN" altLang="en-US" sz="4254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9" name="Lưu đồ: Đường kết nối 8"/>
          <p:cNvSpPr/>
          <p:nvPr/>
        </p:nvSpPr>
        <p:spPr>
          <a:xfrm>
            <a:off x="50196" y="674513"/>
            <a:ext cx="480817" cy="467631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sz="319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ưu đồ: Đường kết nối 10"/>
          <p:cNvSpPr/>
          <p:nvPr/>
        </p:nvSpPr>
        <p:spPr>
          <a:xfrm>
            <a:off x="99560" y="3819942"/>
            <a:ext cx="494959" cy="466675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sz="319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ưu đồ: Đường kết nối 11"/>
          <p:cNvSpPr/>
          <p:nvPr/>
        </p:nvSpPr>
        <p:spPr>
          <a:xfrm>
            <a:off x="6209702" y="762000"/>
            <a:ext cx="480817" cy="466675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sz="319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ưu đồ: Đường kết nối 12"/>
          <p:cNvSpPr/>
          <p:nvPr/>
        </p:nvSpPr>
        <p:spPr>
          <a:xfrm>
            <a:off x="6285902" y="3733800"/>
            <a:ext cx="480817" cy="466675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vi-VN" sz="319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283327" y="354018"/>
            <a:ext cx="5568992" cy="616096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 đến nơi nào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đi trước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dẫn bước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Chẳng sợ lạc nhà</a:t>
            </a:r>
          </a:p>
          <a:p>
            <a:pPr algn="just"/>
            <a:endParaRPr lang="en-US" altLang="zh-CN" sz="4000" b="1" dirty="0">
              <a:solidFill>
                <a:srgbClr val="679C31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kết bạn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Con đường bớt xa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là hoa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Nở từ lòng tốt</a:t>
            </a:r>
            <a:r>
              <a:rPr lang="en-US" altLang="zh-CN" sz="4000" b="1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endParaRPr lang="zh-CN" altLang="en-US" sz="4000" b="1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7" name="矩形 8"/>
          <p:cNvSpPr/>
          <p:nvPr/>
        </p:nvSpPr>
        <p:spPr>
          <a:xfrm>
            <a:off x="6531727" y="343022"/>
            <a:ext cx="5568992" cy="614658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 cơn gió mát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Buổi sáng đầu ngày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Như một bàn tay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Chân thành cởi mở</a:t>
            </a:r>
          </a:p>
          <a:p>
            <a:pPr algn="just"/>
            <a:endParaRPr lang="en-US" altLang="zh-CN" sz="4000" b="1" dirty="0">
              <a:solidFill>
                <a:srgbClr val="679C31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Ai ai cũng có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Chẳng nặng là bao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Bạn ơi, đi đâu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Nhớ mang đi nhé.</a:t>
            </a:r>
            <a:r>
              <a:rPr lang="en-US" altLang="zh-CN" sz="4000" b="1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endParaRPr lang="zh-CN" altLang="en-US" sz="4000" b="1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8" name="矩形 8"/>
          <p:cNvSpPr/>
          <p:nvPr/>
        </p:nvSpPr>
        <p:spPr>
          <a:xfrm>
            <a:off x="7681119" y="6134814"/>
            <a:ext cx="4480719" cy="64698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(Nguyễn </a:t>
            </a:r>
            <a:r>
              <a:rPr lang="en-US" sz="3200" b="1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Hoàng </a:t>
            </a:r>
            <a:r>
              <a:rPr lang="en-US" sz="3200" b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Sơn)</a:t>
            </a:r>
            <a:endParaRPr lang="en-US" sz="3200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5459" y="2062483"/>
            <a:ext cx="184274" cy="459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394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7B38D8-69D8-1125-DAA5-273F5CB1E74F}"/>
              </a:ext>
            </a:extLst>
          </p:cNvPr>
          <p:cNvCxnSpPr>
            <a:cxnSpLocks/>
          </p:cNvCxnSpPr>
          <p:nvPr/>
        </p:nvCxnSpPr>
        <p:spPr>
          <a:xfrm>
            <a:off x="6995319" y="3048000"/>
            <a:ext cx="2667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4908634-85F1-391B-BA23-EE0BFC87160D}"/>
              </a:ext>
            </a:extLst>
          </p:cNvPr>
          <p:cNvCxnSpPr>
            <a:cxnSpLocks/>
          </p:cNvCxnSpPr>
          <p:nvPr/>
        </p:nvCxnSpPr>
        <p:spPr>
          <a:xfrm>
            <a:off x="9890919" y="3048000"/>
            <a:ext cx="16764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1" grpId="0" animBg="1"/>
      <p:bldP spid="12" grpId="0" animBg="1"/>
      <p:bldP spid="13" grpId="0" animBg="1"/>
      <p:bldP spid="10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>
            <a:extLst>
              <a:ext uri="{FF2B5EF4-FFF2-40B4-BE49-F238E27FC236}">
                <a16:creationId xmlns:a16="http://schemas.microsoft.com/office/drawing/2014/main" id="{479D1A12-6370-A065-5B9A-B918B50BDA02}"/>
              </a:ext>
            </a:extLst>
          </p:cNvPr>
          <p:cNvSpPr/>
          <p:nvPr/>
        </p:nvSpPr>
        <p:spPr>
          <a:xfrm>
            <a:off x="3032919" y="457200"/>
            <a:ext cx="6934200" cy="561855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just"/>
            <a:endParaRPr lang="en-US" altLang="zh-CN" sz="5400" b="1" dirty="0">
              <a:solidFill>
                <a:srgbClr val="679C31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just"/>
            <a:r>
              <a:rPr lang="en-US" altLang="zh-CN" sz="54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Ai ai cũng có</a:t>
            </a:r>
          </a:p>
          <a:p>
            <a:pPr algn="just"/>
            <a:r>
              <a:rPr lang="en-US" altLang="zh-CN" sz="54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Chẳng nặng là bao</a:t>
            </a:r>
          </a:p>
          <a:p>
            <a:pPr algn="just"/>
            <a:r>
              <a:rPr lang="en-US" altLang="zh-CN" sz="54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Bạn ơi, đi đâu</a:t>
            </a:r>
          </a:p>
          <a:p>
            <a:pPr algn="just"/>
            <a:r>
              <a:rPr lang="en-US" altLang="zh-CN" sz="54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Nhớ mang đi nhé.</a:t>
            </a:r>
            <a:r>
              <a:rPr lang="en-US" altLang="zh-CN" sz="5400" b="1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endParaRPr lang="zh-CN" altLang="en-US" sz="5400" b="1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DE2FD5-D67B-F922-FB84-0A796A2DEC0A}"/>
              </a:ext>
            </a:extLst>
          </p:cNvPr>
          <p:cNvCxnSpPr>
            <a:cxnSpLocks/>
          </p:cNvCxnSpPr>
          <p:nvPr/>
        </p:nvCxnSpPr>
        <p:spPr>
          <a:xfrm flipV="1">
            <a:off x="7681119" y="1752600"/>
            <a:ext cx="228600" cy="609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831550-E98A-9062-05B8-856002F845AE}"/>
              </a:ext>
            </a:extLst>
          </p:cNvPr>
          <p:cNvCxnSpPr>
            <a:cxnSpLocks/>
          </p:cNvCxnSpPr>
          <p:nvPr/>
        </p:nvCxnSpPr>
        <p:spPr>
          <a:xfrm flipV="1">
            <a:off x="9586119" y="2514600"/>
            <a:ext cx="228600" cy="609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522A3CC-D216-D0DD-C43D-7F2015778358}"/>
              </a:ext>
            </a:extLst>
          </p:cNvPr>
          <p:cNvCxnSpPr>
            <a:cxnSpLocks/>
          </p:cNvCxnSpPr>
          <p:nvPr/>
        </p:nvCxnSpPr>
        <p:spPr>
          <a:xfrm flipV="1">
            <a:off x="8062119" y="3424136"/>
            <a:ext cx="228600" cy="609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4F0775-7C99-1C2B-C631-30F3A7E14417}"/>
              </a:ext>
            </a:extLst>
          </p:cNvPr>
          <p:cNvCxnSpPr>
            <a:cxnSpLocks/>
          </p:cNvCxnSpPr>
          <p:nvPr/>
        </p:nvCxnSpPr>
        <p:spPr>
          <a:xfrm flipV="1">
            <a:off x="9700419" y="4191000"/>
            <a:ext cx="228600" cy="609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D2D6165-BBE9-C713-2E82-31770C504A50}"/>
              </a:ext>
            </a:extLst>
          </p:cNvPr>
          <p:cNvCxnSpPr>
            <a:cxnSpLocks/>
          </p:cNvCxnSpPr>
          <p:nvPr/>
        </p:nvCxnSpPr>
        <p:spPr>
          <a:xfrm flipV="1">
            <a:off x="9757569" y="4203970"/>
            <a:ext cx="228600" cy="609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75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0"/>
          <p:cNvPicPr preferRelativeResize="0"/>
          <p:nvPr/>
        </p:nvPicPr>
        <p:blipFill rotWithShape="1">
          <a:blip r:embed="rId3">
            <a:alphaModFix/>
          </a:blip>
          <a:srcRect l="6027" t="45612" r="46939" b="16614"/>
          <a:stretch/>
        </p:blipFill>
        <p:spPr>
          <a:xfrm>
            <a:off x="382886" y="779340"/>
            <a:ext cx="11680721" cy="541355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sx="102000" sy="102000" algn="ctr" rotWithShape="0">
              <a:srgbClr val="000000">
                <a:alpha val="42745"/>
              </a:srgbClr>
            </a:outerShdw>
          </a:effectLst>
        </p:spPr>
      </p:pic>
      <p:pic>
        <p:nvPicPr>
          <p:cNvPr id="251" name="Google Shape;251;p20"/>
          <p:cNvPicPr preferRelativeResize="0"/>
          <p:nvPr/>
        </p:nvPicPr>
        <p:blipFill rotWithShape="1">
          <a:blip r:embed="rId4">
            <a:alphaModFix/>
          </a:blip>
          <a:srcRect r="7135"/>
          <a:stretch/>
        </p:blipFill>
        <p:spPr>
          <a:xfrm>
            <a:off x="6135553" y="1187246"/>
            <a:ext cx="6026285" cy="5662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/>
          <p:cNvPicPr preferRelativeResize="0"/>
          <p:nvPr/>
        </p:nvPicPr>
        <p:blipFill rotWithShape="1">
          <a:blip r:embed="rId5">
            <a:alphaModFix/>
          </a:blip>
          <a:srcRect l="27294" t="7312" r="32213" b="28913"/>
          <a:stretch/>
        </p:blipFill>
        <p:spPr>
          <a:xfrm>
            <a:off x="284656" y="8484"/>
            <a:ext cx="3073203" cy="4563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13F87C-5946-9086-C8BC-8DA0AEA117D4}"/>
              </a:ext>
            </a:extLst>
          </p:cNvPr>
          <p:cNvSpPr txBox="1"/>
          <p:nvPr/>
        </p:nvSpPr>
        <p:spPr>
          <a:xfrm>
            <a:off x="1511673" y="2209800"/>
            <a:ext cx="75853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LUYỆN ĐỌC NHÓM 4</a:t>
            </a:r>
            <a:endParaRPr lang="en-US" sz="720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7"/>
          <p:cNvPicPr preferRelativeResize="0"/>
          <p:nvPr/>
        </p:nvPicPr>
        <p:blipFill rotWithShape="1">
          <a:blip r:embed="rId3">
            <a:alphaModFix/>
          </a:blip>
          <a:srcRect l="6027" t="45612" r="46939" b="16614"/>
          <a:stretch/>
        </p:blipFill>
        <p:spPr>
          <a:xfrm>
            <a:off x="-1728820" y="-850623"/>
            <a:ext cx="16007489" cy="8559246"/>
          </a:xfrm>
          <a:prstGeom prst="rect">
            <a:avLst/>
          </a:prstGeom>
          <a:noFill/>
          <a:ln>
            <a:noFill/>
          </a:ln>
          <a:effectLst>
            <a:outerShdw blurRad="50800" dist="63500" dir="5400000" sx="102000" sy="102000" algn="ctr" rotWithShape="0">
              <a:srgbClr val="000000">
                <a:alpha val="42745"/>
              </a:srgbClr>
            </a:outerShdw>
          </a:effectLst>
        </p:spPr>
      </p:pic>
      <p:pic>
        <p:nvPicPr>
          <p:cNvPr id="227" name="Google Shape;227;p17"/>
          <p:cNvPicPr preferRelativeResize="0"/>
          <p:nvPr/>
        </p:nvPicPr>
        <p:blipFill rotWithShape="1">
          <a:blip r:embed="rId4">
            <a:alphaModFix/>
          </a:blip>
          <a:srcRect b="15236"/>
          <a:stretch/>
        </p:blipFill>
        <p:spPr>
          <a:xfrm>
            <a:off x="8373168" y="4892550"/>
            <a:ext cx="1681567" cy="1956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7"/>
          <p:cNvPicPr preferRelativeResize="0"/>
          <p:nvPr/>
        </p:nvPicPr>
        <p:blipFill rotWithShape="1">
          <a:blip r:embed="rId4">
            <a:alphaModFix/>
          </a:blip>
          <a:srcRect b="15236"/>
          <a:stretch/>
        </p:blipFill>
        <p:spPr>
          <a:xfrm>
            <a:off x="9874084" y="4355391"/>
            <a:ext cx="2141474" cy="2492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/>
          <p:cNvPicPr preferRelativeResize="0"/>
          <p:nvPr/>
        </p:nvPicPr>
        <p:blipFill rotWithShape="1">
          <a:blip r:embed="rId5">
            <a:alphaModFix/>
          </a:blip>
          <a:srcRect l="23466" t="32709" r="60414" b="60257"/>
          <a:stretch/>
        </p:blipFill>
        <p:spPr>
          <a:xfrm flipH="1">
            <a:off x="8844743" y="2673529"/>
            <a:ext cx="2922454" cy="1803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7"/>
          <p:cNvPicPr preferRelativeResize="0"/>
          <p:nvPr/>
        </p:nvPicPr>
        <p:blipFill rotWithShape="1">
          <a:blip r:embed="rId6">
            <a:alphaModFix/>
          </a:blip>
          <a:srcRect t="63870" r="26742"/>
          <a:stretch/>
        </p:blipFill>
        <p:spPr>
          <a:xfrm>
            <a:off x="4111875" y="2502611"/>
            <a:ext cx="5922439" cy="43469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9C2E37-AF22-7F13-E828-17AE03BEBE70}"/>
              </a:ext>
            </a:extLst>
          </p:cNvPr>
          <p:cNvSpPr txBox="1"/>
          <p:nvPr/>
        </p:nvSpPr>
        <p:spPr>
          <a:xfrm>
            <a:off x="-353153" y="2410516"/>
            <a:ext cx="758539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0" b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 ĐỌC</a:t>
            </a:r>
            <a:endParaRPr lang="en-US" sz="100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5" action="ppaction://hlinkfile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000"/>
          <a:stretch/>
        </p:blipFill>
        <p:spPr>
          <a:xfrm>
            <a:off x="44" y="8483"/>
            <a:ext cx="12161838" cy="68410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22099" y="1756134"/>
            <a:ext cx="5097119" cy="1611834"/>
          </a:xfrm>
          <a:prstGeom prst="rect">
            <a:avLst/>
          </a:prstGeom>
          <a:noFill/>
        </p:spPr>
        <p:txBody>
          <a:bodyPr wrap="none" lIns="121632" tIns="60811" rIns="121632" bIns="6081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51204">
              <a:defRPr/>
            </a:pPr>
            <a:r>
              <a:rPr lang="en-US" sz="9676" b="1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 giãn</a:t>
            </a:r>
            <a:endParaRPr lang="en-US" sz="9676" b="1" dirty="0">
              <a:ln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52D68E8-7CF5-42A6-9055-98CCE59389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01723" y="6089402"/>
            <a:ext cx="608092" cy="60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0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2641">
        <p:circle/>
      </p:transition>
    </mc:Choice>
    <mc:Fallback xmlns="">
      <p:transition spd="slow" advTm="12641">
        <p:circle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4818194" y="1312745"/>
            <a:ext cx="5324167" cy="4640075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grpSp>
        <p:nvGrpSpPr>
          <p:cNvPr id="9" name="组合 8"/>
          <p:cNvGrpSpPr/>
          <p:nvPr/>
        </p:nvGrpSpPr>
        <p:grpSpPr>
          <a:xfrm>
            <a:off x="3111902" y="2357804"/>
            <a:ext cx="2371957" cy="1158172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80179" y="5233113"/>
            <a:ext cx="1790907" cy="87515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311938" y="4610495"/>
            <a:ext cx="561848" cy="102426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19659" y="5414992"/>
            <a:ext cx="947617" cy="466447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6656" y="2819016"/>
            <a:ext cx="561848" cy="102426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01485" y="3543065"/>
            <a:ext cx="966013" cy="466446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093433" y="1671690"/>
            <a:ext cx="561848" cy="102426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469008" y="1662677"/>
            <a:ext cx="466446" cy="966013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152039" y="2391527"/>
            <a:ext cx="2711089" cy="1395051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6918195" y="55471"/>
            <a:ext cx="1395051" cy="2711089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796810" y="-96038"/>
            <a:ext cx="6933645" cy="6395127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239135" y="1809929"/>
            <a:ext cx="4772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3. TÌM TIẾNG</a:t>
            </a:r>
            <a:endParaRPr lang="en-US" sz="72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234" y="612685"/>
            <a:ext cx="2990642" cy="100169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170" y="3269851"/>
            <a:ext cx="1497399" cy="346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2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9226E-6 4.07407E-6 L 1.29226E-6 -0.07223 " pathEditMode="relative" rAng="0" ptsTypes="AA">
                                      <p:cBhvr>
                                        <p:cTn id="7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2" presetClass="entr" presetSubtype="2" decel="38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0" grpId="0"/>
      <p:bldP spid="11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>
            <a:extLst>
              <a:ext uri="{FF2B5EF4-FFF2-40B4-BE49-F238E27FC236}">
                <a16:creationId xmlns:a16="http://schemas.microsoft.com/office/drawing/2014/main" id="{257A0A88-90D8-25AD-DE95-F99957D9ED22}"/>
              </a:ext>
            </a:extLst>
          </p:cNvPr>
          <p:cNvSpPr/>
          <p:nvPr/>
        </p:nvSpPr>
        <p:spPr>
          <a:xfrm>
            <a:off x="0" y="228600"/>
            <a:ext cx="121414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Tìm ở cuối các dòng thơ những tiếng cùng vần với nhau</a:t>
            </a:r>
            <a:endParaRPr lang="en-US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7CA1B5-86E0-0239-9818-FFFB3D873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19" y="2286000"/>
            <a:ext cx="112776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/>
          <p:nvPr/>
        </p:nvSpPr>
        <p:spPr>
          <a:xfrm>
            <a:off x="15082" y="-187884"/>
            <a:ext cx="12161837" cy="91746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788" b="1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</a:t>
            </a:r>
            <a:r>
              <a:rPr lang="en-US" altLang="zh-CN" sz="4788" b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chào đi trước</a:t>
            </a:r>
            <a:r>
              <a:rPr lang="en-US" altLang="zh-CN" sz="4254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endParaRPr lang="zh-CN" altLang="en-US" sz="4254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283327" y="354018"/>
            <a:ext cx="5568992" cy="616096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 đến nơi nào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đi trước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dẫn bước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Chẳng sợ lạc nhà</a:t>
            </a:r>
          </a:p>
          <a:p>
            <a:pPr algn="just"/>
            <a:endParaRPr lang="en-US" altLang="zh-CN" sz="4000" b="1" dirty="0">
              <a:solidFill>
                <a:srgbClr val="679C31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kết bạn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Con đường bớt xa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là hoa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Nở từ lòng tốt</a:t>
            </a:r>
            <a:r>
              <a:rPr lang="en-US" altLang="zh-CN" sz="4000" b="1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endParaRPr lang="zh-CN" altLang="en-US" sz="4000" b="1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7" name="矩形 8"/>
          <p:cNvSpPr/>
          <p:nvPr/>
        </p:nvSpPr>
        <p:spPr>
          <a:xfrm>
            <a:off x="6531727" y="343022"/>
            <a:ext cx="5568992" cy="614658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 cơn gió mát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Buổi sáng đầu ngày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Như một bàn tay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Chân thành cởi mở</a:t>
            </a:r>
          </a:p>
          <a:p>
            <a:pPr algn="just"/>
            <a:endParaRPr lang="en-US" altLang="zh-CN" sz="4000" b="1" dirty="0">
              <a:solidFill>
                <a:srgbClr val="679C31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Ai ai cũng có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Chẳng nặng là bao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Bạn ơi, đi đâu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Nhớ mang đi nhé.</a:t>
            </a:r>
            <a:r>
              <a:rPr lang="en-US" altLang="zh-CN" sz="4000" b="1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endParaRPr lang="zh-CN" altLang="en-US" sz="4000" b="1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8" name="矩形 8"/>
          <p:cNvSpPr/>
          <p:nvPr/>
        </p:nvSpPr>
        <p:spPr>
          <a:xfrm>
            <a:off x="7681119" y="6134814"/>
            <a:ext cx="4480719" cy="64698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(Nguyễn </a:t>
            </a:r>
            <a:r>
              <a:rPr lang="en-US" sz="3200" b="1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Hoàng </a:t>
            </a:r>
            <a:r>
              <a:rPr lang="en-US" sz="3200" b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Sơn)</a:t>
            </a:r>
            <a:endParaRPr lang="en-US" sz="3200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5459" y="2062483"/>
            <a:ext cx="184274" cy="459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394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94187DF-BEFD-51A3-F282-07A219E3BA6A}"/>
              </a:ext>
            </a:extLst>
          </p:cNvPr>
          <p:cNvCxnSpPr/>
          <p:nvPr/>
        </p:nvCxnSpPr>
        <p:spPr>
          <a:xfrm>
            <a:off x="3261519" y="12192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922622-0286-9E63-C791-98ACDDD5C555}"/>
              </a:ext>
            </a:extLst>
          </p:cNvPr>
          <p:cNvCxnSpPr>
            <a:cxnSpLocks/>
          </p:cNvCxnSpPr>
          <p:nvPr/>
        </p:nvCxnSpPr>
        <p:spPr>
          <a:xfrm>
            <a:off x="3497171" y="1828800"/>
            <a:ext cx="151694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2D118E-1A1D-78BE-66AE-78D9999B99A4}"/>
              </a:ext>
            </a:extLst>
          </p:cNvPr>
          <p:cNvCxnSpPr>
            <a:cxnSpLocks/>
          </p:cNvCxnSpPr>
          <p:nvPr/>
        </p:nvCxnSpPr>
        <p:spPr>
          <a:xfrm>
            <a:off x="3954371" y="2470298"/>
            <a:ext cx="136364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AF8C4B-9CA3-6C6C-3179-3D760D2AFC8A}"/>
              </a:ext>
            </a:extLst>
          </p:cNvPr>
          <p:cNvCxnSpPr/>
          <p:nvPr/>
        </p:nvCxnSpPr>
        <p:spPr>
          <a:xfrm>
            <a:off x="3946415" y="30480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53E4E79-4D82-377E-A457-AD122D6E6909}"/>
              </a:ext>
            </a:extLst>
          </p:cNvPr>
          <p:cNvCxnSpPr/>
          <p:nvPr/>
        </p:nvCxnSpPr>
        <p:spPr>
          <a:xfrm>
            <a:off x="3790471" y="43434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4001CD-A4AC-EDDD-D7DC-362117D4F9A9}"/>
              </a:ext>
            </a:extLst>
          </p:cNvPr>
          <p:cNvCxnSpPr/>
          <p:nvPr/>
        </p:nvCxnSpPr>
        <p:spPr>
          <a:xfrm>
            <a:off x="4403615" y="4890977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80913C-8E33-7BDE-CE2D-4026113460C8}"/>
              </a:ext>
            </a:extLst>
          </p:cNvPr>
          <p:cNvCxnSpPr/>
          <p:nvPr/>
        </p:nvCxnSpPr>
        <p:spPr>
          <a:xfrm>
            <a:off x="3489215" y="54864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7BA0BA-4620-DB6B-C759-E04D78B12C73}"/>
              </a:ext>
            </a:extLst>
          </p:cNvPr>
          <p:cNvCxnSpPr/>
          <p:nvPr/>
        </p:nvCxnSpPr>
        <p:spPr>
          <a:xfrm>
            <a:off x="3333271" y="6134814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5750335-7AB0-E771-C4A7-E780ADA914EB}"/>
              </a:ext>
            </a:extLst>
          </p:cNvPr>
          <p:cNvCxnSpPr/>
          <p:nvPr/>
        </p:nvCxnSpPr>
        <p:spPr>
          <a:xfrm>
            <a:off x="9619753" y="1212112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5AC3C13-B007-9487-05DA-4FF5AA32819F}"/>
              </a:ext>
            </a:extLst>
          </p:cNvPr>
          <p:cNvCxnSpPr>
            <a:cxnSpLocks/>
          </p:cNvCxnSpPr>
          <p:nvPr/>
        </p:nvCxnSpPr>
        <p:spPr>
          <a:xfrm>
            <a:off x="10494298" y="1905000"/>
            <a:ext cx="114922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933576D-144E-C834-85C9-4F952BF69A35}"/>
              </a:ext>
            </a:extLst>
          </p:cNvPr>
          <p:cNvCxnSpPr/>
          <p:nvPr/>
        </p:nvCxnSpPr>
        <p:spPr>
          <a:xfrm>
            <a:off x="10186822" y="2470298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5B2A01E-D8A7-1B58-27CB-3176A91BC3EB}"/>
              </a:ext>
            </a:extLst>
          </p:cNvPr>
          <p:cNvCxnSpPr/>
          <p:nvPr/>
        </p:nvCxnSpPr>
        <p:spPr>
          <a:xfrm>
            <a:off x="10729119" y="30480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142F46F-963F-C2A0-8C12-97EB67965FFA}"/>
              </a:ext>
            </a:extLst>
          </p:cNvPr>
          <p:cNvCxnSpPr/>
          <p:nvPr/>
        </p:nvCxnSpPr>
        <p:spPr>
          <a:xfrm>
            <a:off x="9376541" y="42672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DEE6AEB-26E5-D0AF-0434-88B0AA7ED11E}"/>
              </a:ext>
            </a:extLst>
          </p:cNvPr>
          <p:cNvCxnSpPr/>
          <p:nvPr/>
        </p:nvCxnSpPr>
        <p:spPr>
          <a:xfrm>
            <a:off x="10494298" y="48768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F220CE4-4DAD-4177-687A-46B329B4E3A2}"/>
              </a:ext>
            </a:extLst>
          </p:cNvPr>
          <p:cNvCxnSpPr/>
          <p:nvPr/>
        </p:nvCxnSpPr>
        <p:spPr>
          <a:xfrm>
            <a:off x="9392057" y="54864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D585A3E-7CAA-B662-DAC7-980D9FB8F065}"/>
              </a:ext>
            </a:extLst>
          </p:cNvPr>
          <p:cNvCxnSpPr/>
          <p:nvPr/>
        </p:nvCxnSpPr>
        <p:spPr>
          <a:xfrm>
            <a:off x="10195719" y="60960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4052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0"/>
          <p:cNvPicPr preferRelativeResize="0"/>
          <p:nvPr/>
        </p:nvPicPr>
        <p:blipFill rotWithShape="1">
          <a:blip r:embed="rId3">
            <a:alphaModFix/>
          </a:blip>
          <a:srcRect l="6027" t="45612" r="46939" b="16614"/>
          <a:stretch/>
        </p:blipFill>
        <p:spPr>
          <a:xfrm>
            <a:off x="382886" y="779340"/>
            <a:ext cx="11680721" cy="541355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sx="102000" sy="102000" algn="ctr" rotWithShape="0">
              <a:srgbClr val="000000">
                <a:alpha val="42745"/>
              </a:srgbClr>
            </a:outerShdw>
          </a:effectLst>
        </p:spPr>
      </p:pic>
      <p:pic>
        <p:nvPicPr>
          <p:cNvPr id="251" name="Google Shape;251;p20"/>
          <p:cNvPicPr preferRelativeResize="0"/>
          <p:nvPr/>
        </p:nvPicPr>
        <p:blipFill rotWithShape="1">
          <a:blip r:embed="rId4">
            <a:alphaModFix/>
          </a:blip>
          <a:srcRect r="7135"/>
          <a:stretch/>
        </p:blipFill>
        <p:spPr>
          <a:xfrm>
            <a:off x="6135553" y="1187246"/>
            <a:ext cx="6026285" cy="5662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/>
          <p:cNvPicPr preferRelativeResize="0"/>
          <p:nvPr/>
        </p:nvPicPr>
        <p:blipFill rotWithShape="1">
          <a:blip r:embed="rId5">
            <a:alphaModFix/>
          </a:blip>
          <a:srcRect l="27294" t="7312" r="32213" b="28913"/>
          <a:stretch/>
        </p:blipFill>
        <p:spPr>
          <a:xfrm>
            <a:off x="284656" y="8484"/>
            <a:ext cx="3073203" cy="4563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13F87C-5946-9086-C8BC-8DA0AEA117D4}"/>
              </a:ext>
            </a:extLst>
          </p:cNvPr>
          <p:cNvSpPr txBox="1"/>
          <p:nvPr/>
        </p:nvSpPr>
        <p:spPr>
          <a:xfrm>
            <a:off x="1511673" y="2209800"/>
            <a:ext cx="75853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THẢO LUẬN NHÓM 2</a:t>
            </a:r>
            <a:endParaRPr lang="en-US" sz="720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2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/>
          <p:nvPr/>
        </p:nvSpPr>
        <p:spPr>
          <a:xfrm>
            <a:off x="15082" y="-187884"/>
            <a:ext cx="12161837" cy="91746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788" b="1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</a:t>
            </a:r>
            <a:r>
              <a:rPr lang="en-US" altLang="zh-CN" sz="4788" b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chào đi trước</a:t>
            </a:r>
            <a:r>
              <a:rPr lang="en-US" altLang="zh-CN" sz="4254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endParaRPr lang="zh-CN" altLang="en-US" sz="4254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283327" y="354018"/>
            <a:ext cx="5568992" cy="616096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 đến nơi nào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đi trước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dẫn bước</a:t>
            </a:r>
          </a:p>
          <a:p>
            <a:pPr algn="just"/>
            <a:r>
              <a:rPr lang="en-US" altLang="zh-CN" sz="4000" b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Chẳng sợ lạc nhà</a:t>
            </a:r>
          </a:p>
          <a:p>
            <a:pPr algn="just"/>
            <a:endParaRPr lang="en-US" altLang="zh-CN" sz="4000" b="1" dirty="0">
              <a:solidFill>
                <a:srgbClr val="679C31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kết bạn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Con đường bớt xa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 chào là hoa</a:t>
            </a:r>
          </a:p>
          <a:p>
            <a:pPr algn="just"/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Nở từ lòng tốt</a:t>
            </a:r>
            <a:r>
              <a:rPr lang="en-US" altLang="zh-CN" sz="4000" b="1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endParaRPr lang="zh-CN" altLang="en-US" sz="4000" b="1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7" name="矩形 8"/>
          <p:cNvSpPr/>
          <p:nvPr/>
        </p:nvSpPr>
        <p:spPr>
          <a:xfrm>
            <a:off x="6531727" y="343022"/>
            <a:ext cx="5568992" cy="614658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 cơn gió mát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Buổi sáng đầu ngày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Như một bàn tay</a:t>
            </a:r>
          </a:p>
          <a:p>
            <a:pPr algn="just"/>
            <a:r>
              <a:rPr lang="en-US" altLang="zh-CN" sz="4000" b="1">
                <a:solidFill>
                  <a:srgbClr val="BD196F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Chân thành cởi mở</a:t>
            </a:r>
          </a:p>
          <a:p>
            <a:pPr algn="just"/>
            <a:endParaRPr lang="en-US" altLang="zh-CN" sz="4000" b="1" dirty="0">
              <a:solidFill>
                <a:srgbClr val="679C31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Ai ai cũng có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Chẳng nặng là bao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Bạn ơi, đi đâu</a:t>
            </a:r>
          </a:p>
          <a:p>
            <a:pPr algn="just"/>
            <a:r>
              <a:rPr lang="en-US" altLang="zh-CN" sz="4000" b="1">
                <a:solidFill>
                  <a:srgbClr val="00B05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Nhớ mang đi nhé.</a:t>
            </a:r>
            <a:r>
              <a:rPr lang="en-US" altLang="zh-CN" sz="4000" b="1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endParaRPr lang="zh-CN" altLang="en-US" sz="4000" b="1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8" name="矩形 8"/>
          <p:cNvSpPr/>
          <p:nvPr/>
        </p:nvSpPr>
        <p:spPr>
          <a:xfrm>
            <a:off x="7681119" y="6134814"/>
            <a:ext cx="4480719" cy="64698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(Nguyễn </a:t>
            </a:r>
            <a:r>
              <a:rPr lang="en-US" sz="3200" b="1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Hoàng </a:t>
            </a:r>
            <a:r>
              <a:rPr lang="en-US" sz="3200" b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Sơn)</a:t>
            </a:r>
            <a:endParaRPr lang="en-US" sz="3200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5459" y="2062483"/>
            <a:ext cx="184274" cy="459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394" dirty="0"/>
          </a:p>
        </p:txBody>
      </p:sp>
    </p:spTree>
    <p:extLst>
      <p:ext uri="{BB962C8B-B14F-4D97-AF65-F5344CB8AC3E}">
        <p14:creationId xmlns:p14="http://schemas.microsoft.com/office/powerpoint/2010/main" val="3313944560"/>
      </p:ext>
    </p:extLst>
  </p:cSld>
  <p:clrMapOvr>
    <a:masterClrMapping/>
  </p:clrMapOvr>
  <p:transition spd="slow">
    <p:wheel spokes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>
            <a:hlinkClick r:id="rId3" action="ppaction://hlinkfile"/>
          </p:cNvPr>
          <p:cNvPicPr preferRelativeResize="0"/>
          <p:nvPr/>
        </p:nvPicPr>
        <p:blipFill rotWithShape="1">
          <a:blip r:embed="rId4">
            <a:alphaModFix/>
          </a:blip>
          <a:srcRect l="6027" t="45612" r="46939" b="16614"/>
          <a:stretch/>
        </p:blipFill>
        <p:spPr>
          <a:xfrm>
            <a:off x="-1728820" y="-850623"/>
            <a:ext cx="16007489" cy="8559246"/>
          </a:xfrm>
          <a:prstGeom prst="rect">
            <a:avLst/>
          </a:prstGeom>
          <a:noFill/>
          <a:ln>
            <a:noFill/>
          </a:ln>
          <a:effectLst>
            <a:outerShdw blurRad="50800" dist="63500" dir="5400000" sx="102000" sy="102000" algn="ctr" rotWithShape="0">
              <a:srgbClr val="000000">
                <a:alpha val="42745"/>
              </a:srgbClr>
            </a:outerShdw>
          </a:effectLst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5">
            <a:alphaModFix/>
          </a:blip>
          <a:srcRect l="32201" t="10172" b="10284"/>
          <a:stretch/>
        </p:blipFill>
        <p:spPr>
          <a:xfrm>
            <a:off x="7604360" y="511098"/>
            <a:ext cx="5402656" cy="6338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6">
            <a:alphaModFix/>
          </a:blip>
          <a:srcRect l="35709" t="39297" r="39006" b="25614"/>
          <a:stretch/>
        </p:blipFill>
        <p:spPr>
          <a:xfrm rot="-1559529">
            <a:off x="1369361" y="494532"/>
            <a:ext cx="615212" cy="603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3B52F0-F48B-CC4F-75DE-C76BFD62A3DB}"/>
              </a:ext>
            </a:extLst>
          </p:cNvPr>
          <p:cNvSpPr txBox="1"/>
          <p:nvPr/>
        </p:nvSpPr>
        <p:spPr>
          <a:xfrm>
            <a:off x="441713" y="2209800"/>
            <a:ext cx="8763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0" b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NGHE NHẠC</a:t>
            </a:r>
            <a:endParaRPr lang="en-US" sz="100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3" descr="资源 734302">
            <a:extLst>
              <a:ext uri="{FF2B5EF4-FFF2-40B4-BE49-F238E27FC236}">
                <a16:creationId xmlns:a16="http://schemas.microsoft.com/office/drawing/2014/main" id="{FEAE3452-7FDA-280D-5E72-7AB2A2494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5450" y="3478091"/>
            <a:ext cx="1041991" cy="633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图片 4" descr="资源 134302">
            <a:extLst>
              <a:ext uri="{FF2B5EF4-FFF2-40B4-BE49-F238E27FC236}">
                <a16:creationId xmlns:a16="http://schemas.microsoft.com/office/drawing/2014/main" id="{C93B8DE1-46AE-A2E7-D29E-42A434572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2" y="284025"/>
            <a:ext cx="3395180" cy="156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图片 5" descr="资源 234302">
            <a:extLst>
              <a:ext uri="{FF2B5EF4-FFF2-40B4-BE49-F238E27FC236}">
                <a16:creationId xmlns:a16="http://schemas.microsoft.com/office/drawing/2014/main" id="{7D76585C-9EB4-93AF-5AF9-E90BBD037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00" y="2659384"/>
            <a:ext cx="2641399" cy="192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图片 6" descr="资源 334302">
            <a:extLst>
              <a:ext uri="{FF2B5EF4-FFF2-40B4-BE49-F238E27FC236}">
                <a16:creationId xmlns:a16="http://schemas.microsoft.com/office/drawing/2014/main" id="{1B170335-8EAA-7F5A-9F29-065A352C4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507" y="576987"/>
            <a:ext cx="2074480" cy="186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图片 8" descr="资源 534302">
            <a:extLst>
              <a:ext uri="{FF2B5EF4-FFF2-40B4-BE49-F238E27FC236}">
                <a16:creationId xmlns:a16="http://schemas.microsoft.com/office/drawing/2014/main" id="{8F5E1234-F5AE-040E-9C29-50CEE0E60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910" y="3938911"/>
            <a:ext cx="9344662" cy="267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图片 9" descr="资源 634302">
            <a:extLst>
              <a:ext uri="{FF2B5EF4-FFF2-40B4-BE49-F238E27FC236}">
                <a16:creationId xmlns:a16="http://schemas.microsoft.com/office/drawing/2014/main" id="{8EFC3182-4299-A4DA-958E-6A3B137C2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37" y="6201836"/>
            <a:ext cx="12212512" cy="70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7295E8F-6471-F343-EAF1-63F72FEC7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851" y="915871"/>
            <a:ext cx="6826781" cy="254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7980" b="1">
                <a:solidFill>
                  <a:srgbClr val="92A02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lt"/>
              </a:rPr>
              <a:t>Tạm biệt và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7980" b="1">
                <a:solidFill>
                  <a:srgbClr val="92A02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lt"/>
              </a:rPr>
              <a:t>hẹn gặp lại!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6483</TotalTime>
  <Words>430</Words>
  <Application>Microsoft Office PowerPoint</Application>
  <PresentationFormat>Custom</PresentationFormat>
  <Paragraphs>144</Paragraphs>
  <Slides>20</Slides>
  <Notes>12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Arial-Rounded</vt:lpstr>
      <vt:lpstr>.VnArial</vt:lpstr>
      <vt:lpstr>Arial</vt:lpstr>
      <vt:lpstr>Calibri</vt:lpstr>
      <vt:lpstr>HP001 4H</vt:lpstr>
      <vt:lpstr>Impact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Thai Quoc Dung</cp:lastModifiedBy>
  <cp:revision>632</cp:revision>
  <dcterms:created xsi:type="dcterms:W3CDTF">2021-05-08T14:00:55Z</dcterms:created>
  <dcterms:modified xsi:type="dcterms:W3CDTF">2023-03-06T23:56:49Z</dcterms:modified>
</cp:coreProperties>
</file>