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sldIdLst>
    <p:sldId id="267" r:id="rId2"/>
    <p:sldId id="256" r:id="rId3"/>
    <p:sldId id="257" r:id="rId4"/>
    <p:sldId id="261" r:id="rId5"/>
    <p:sldId id="258" r:id="rId6"/>
    <p:sldId id="259" r:id="rId7"/>
    <p:sldId id="262" r:id="rId8"/>
    <p:sldId id="263" r:id="rId9"/>
    <p:sldId id="260"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a:srgbClr val="0000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8" d="100"/>
          <a:sy n="68" d="100"/>
        </p:scale>
        <p:origin x="23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C8FC6A4-C56D-06D4-46CF-F64BE4429623}"/>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945F5D61-5A56-582F-062F-2B548DB97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1B85C995-FDB8-9D5D-A7F8-7A36AECCADC4}"/>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5" name="Chỗ dành sẵn cho Chân trang 4">
            <a:extLst>
              <a:ext uri="{FF2B5EF4-FFF2-40B4-BE49-F238E27FC236}">
                <a16:creationId xmlns:a16="http://schemas.microsoft.com/office/drawing/2014/main" id="{81D66B89-DF9B-0890-FACA-89234C9EAA06}"/>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40B668B-270F-8AD0-B02B-17C739FC6EDA}"/>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1042148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919AD1E-A9EC-DCE1-61F6-4F42FC5DFF6C}"/>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EEDCBF27-37A1-815B-6EEC-807E91AA88D7}"/>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30FA5F6E-65AC-F85C-6D63-DF465CFC4972}"/>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5" name="Chỗ dành sẵn cho Chân trang 4">
            <a:extLst>
              <a:ext uri="{FF2B5EF4-FFF2-40B4-BE49-F238E27FC236}">
                <a16:creationId xmlns:a16="http://schemas.microsoft.com/office/drawing/2014/main" id="{CDD3199C-A266-A51E-6574-402C9771B6B6}"/>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47549449-BF94-D5F5-1C65-FA1C91E85110}"/>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3160746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D538BB7-BADF-2483-0A0E-DC671046C092}"/>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C01E426F-B5FF-1716-855A-D641494F2D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D3904EDA-8AF0-B2C0-7F8C-AAC05B92AB59}"/>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5" name="Chỗ dành sẵn cho Chân trang 4">
            <a:extLst>
              <a:ext uri="{FF2B5EF4-FFF2-40B4-BE49-F238E27FC236}">
                <a16:creationId xmlns:a16="http://schemas.microsoft.com/office/drawing/2014/main" id="{AC77FEB1-8C9A-FE78-04E3-6936DEF0DA61}"/>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2E5E8BD9-C1BD-579B-D188-8F06EB8DDE3E}"/>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672976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D29A84A-F3D9-9CF1-10E1-EA71D4806B75}"/>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B85D89A6-7221-A1BC-6301-4AC602824E3E}"/>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03FAE4E1-31EE-7BD3-0510-792B0D8D85F2}"/>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07AE3E02-07CB-B1F7-31F1-273EFDA327E9}"/>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6" name="Chỗ dành sẵn cho Chân trang 5">
            <a:extLst>
              <a:ext uri="{FF2B5EF4-FFF2-40B4-BE49-F238E27FC236}">
                <a16:creationId xmlns:a16="http://schemas.microsoft.com/office/drawing/2014/main" id="{0BD64CE1-842C-D424-0CBA-329741B70124}"/>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8E40D1DC-F3EB-677E-DD43-722DA44F080A}"/>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1884444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14A68D3-2356-B352-768C-52B8E603DD23}"/>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837E648-6BBD-CDAD-4570-74D6E497F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C9BAC7A5-A689-0EA8-4984-B3DE339796CC}"/>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1A2EB8AE-FE95-8C7A-DC28-6F76C7595E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4AA6DC5C-B697-332E-A3FD-4A0526BCD5C4}"/>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92CBF1C1-B661-D265-26AE-250E50984922}"/>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8" name="Chỗ dành sẵn cho Chân trang 7">
            <a:extLst>
              <a:ext uri="{FF2B5EF4-FFF2-40B4-BE49-F238E27FC236}">
                <a16:creationId xmlns:a16="http://schemas.microsoft.com/office/drawing/2014/main" id="{E2709C41-5852-41AE-7327-94ED44895C71}"/>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9FDDB2AE-089F-95EB-D799-36024A615DC7}"/>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704431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DF953C1-C7FE-5EF3-4FD4-C79AD9248D31}"/>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E1AC8D76-C2B5-642B-8841-7C01180A7C48}"/>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4" name="Chỗ dành sẵn cho Chân trang 3">
            <a:extLst>
              <a:ext uri="{FF2B5EF4-FFF2-40B4-BE49-F238E27FC236}">
                <a16:creationId xmlns:a16="http://schemas.microsoft.com/office/drawing/2014/main" id="{60F7DAC9-CF41-BE5A-0674-A86ECFBD8FD6}"/>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D8AFCAB8-AF33-4BBA-46CC-9CD8CBF8B5D7}"/>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147564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BB951DB8-6260-7AAB-D326-C036FF952E38}"/>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3" name="Chỗ dành sẵn cho Chân trang 2">
            <a:extLst>
              <a:ext uri="{FF2B5EF4-FFF2-40B4-BE49-F238E27FC236}">
                <a16:creationId xmlns:a16="http://schemas.microsoft.com/office/drawing/2014/main" id="{EA60E324-8791-FE32-3431-EE87C0F65E30}"/>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DB54B93F-91CF-3C6F-743C-F5DE402F0770}"/>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2968189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DD5DBEC-A535-3334-AA1B-BB90895A8FD8}"/>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FD408697-DEB0-678D-8118-0B08C1AD88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7B5C0DB7-B4C9-6A1C-4C73-7D3AD3765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B03AE27B-2704-FABB-B6FB-901CCEBEDF5C}"/>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6" name="Chỗ dành sẵn cho Chân trang 5">
            <a:extLst>
              <a:ext uri="{FF2B5EF4-FFF2-40B4-BE49-F238E27FC236}">
                <a16:creationId xmlns:a16="http://schemas.microsoft.com/office/drawing/2014/main" id="{33689FD4-69D1-4A3E-2970-D21BA512BFA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B313C438-1A6E-D69D-0341-3AADC4EFF144}"/>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2034955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66D32FB-6791-26B3-54DC-5614DA902820}"/>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4C36B958-3F93-6C2F-97ED-DD4EF02FFF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562EB3E2-1DEB-CE24-0045-D9F46F2939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6BDC6940-CDA6-871F-BDCB-E485C28594E1}"/>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6" name="Chỗ dành sẵn cho Chân trang 5">
            <a:extLst>
              <a:ext uri="{FF2B5EF4-FFF2-40B4-BE49-F238E27FC236}">
                <a16:creationId xmlns:a16="http://schemas.microsoft.com/office/drawing/2014/main" id="{65DF6D48-5531-1131-B446-60525A34355C}"/>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EE9A24C6-E8D2-44D4-B4E0-69E25F98BA91}"/>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4182740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364CCD7-1BB0-A682-C264-1BC5C42D06F5}"/>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D890B7F-F88D-FDE8-2DE4-0D0BBA40EF0A}"/>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77E72DFF-9041-ED3C-2320-2F0906A1D732}"/>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5" name="Chỗ dành sẵn cho Chân trang 4">
            <a:extLst>
              <a:ext uri="{FF2B5EF4-FFF2-40B4-BE49-F238E27FC236}">
                <a16:creationId xmlns:a16="http://schemas.microsoft.com/office/drawing/2014/main" id="{FE8F00E0-CAAC-857D-B8BC-ED3772D58289}"/>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ED5B4E7-C307-D7A6-9906-1A89551321A7}"/>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2143206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D8AA8935-CA80-C3DC-DF79-C744A3AD667C}"/>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C8147403-AAEF-4A8B-3A4B-AD3831323F5B}"/>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0F81AFE2-2B41-8181-6228-4C5A66F95E16}"/>
              </a:ext>
            </a:extLst>
          </p:cNvPr>
          <p:cNvSpPr>
            <a:spLocks noGrp="1"/>
          </p:cNvSpPr>
          <p:nvPr>
            <p:ph type="dt" sz="half" idx="10"/>
          </p:nvPr>
        </p:nvSpPr>
        <p:spPr/>
        <p:txBody>
          <a:bodyPr/>
          <a:lstStyle/>
          <a:p>
            <a:fld id="{80F24BCB-F0BA-4884-B822-505A1BF5D9FF}" type="datetimeFigureOut">
              <a:rPr lang="en-US" smtClean="0"/>
              <a:t>4/16/2023</a:t>
            </a:fld>
            <a:endParaRPr lang="en-US"/>
          </a:p>
        </p:txBody>
      </p:sp>
      <p:sp>
        <p:nvSpPr>
          <p:cNvPr id="5" name="Chỗ dành sẵn cho Chân trang 4">
            <a:extLst>
              <a:ext uri="{FF2B5EF4-FFF2-40B4-BE49-F238E27FC236}">
                <a16:creationId xmlns:a16="http://schemas.microsoft.com/office/drawing/2014/main" id="{90EBF600-C69E-E95F-35CA-8E4C6BEA9D71}"/>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C22D3E12-AE50-99F4-44A0-D110E34F73F8}"/>
              </a:ext>
            </a:extLst>
          </p:cNvPr>
          <p:cNvSpPr>
            <a:spLocks noGrp="1"/>
          </p:cNvSpPr>
          <p:nvPr>
            <p:ph type="sldNum" sz="quarter" idx="12"/>
          </p:nvPr>
        </p:nvSpPr>
        <p:spPr/>
        <p:txBody>
          <a:bodyPr/>
          <a:lstStyle/>
          <a:p>
            <a:fld id="{1F265B49-1AE5-4FD8-9C52-2148DF5871D1}" type="slidenum">
              <a:rPr lang="en-US" smtClean="0"/>
              <a:t>‹#›</a:t>
            </a:fld>
            <a:endParaRPr lang="en-US"/>
          </a:p>
        </p:txBody>
      </p:sp>
    </p:spTree>
    <p:extLst>
      <p:ext uri="{BB962C8B-B14F-4D97-AF65-F5344CB8AC3E}">
        <p14:creationId xmlns:p14="http://schemas.microsoft.com/office/powerpoint/2010/main" val="264555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CDE86557-4EA0-1F2E-3B3F-350C164863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CF1F092A-6E2B-825C-5AB1-2B3C99AE8D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028D4FFC-9E1C-7E98-0D6C-3969154BD8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24BCB-F0BA-4884-B822-505A1BF5D9FF}" type="datetimeFigureOut">
              <a:rPr lang="en-US" smtClean="0"/>
              <a:t>4/16/2023</a:t>
            </a:fld>
            <a:endParaRPr lang="en-US"/>
          </a:p>
        </p:txBody>
      </p:sp>
      <p:sp>
        <p:nvSpPr>
          <p:cNvPr id="5" name="Chỗ dành sẵn cho Chân trang 4">
            <a:extLst>
              <a:ext uri="{FF2B5EF4-FFF2-40B4-BE49-F238E27FC236}">
                <a16:creationId xmlns:a16="http://schemas.microsoft.com/office/drawing/2014/main" id="{FD268ED8-27F6-AA18-55D3-940565172C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AB1ADA4F-4481-46F2-40A3-EA4EC816ED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265B49-1AE5-4FD8-9C52-2148DF5871D1}" type="slidenum">
              <a:rPr lang="en-US" smtClean="0"/>
              <a:t>‹#›</a:t>
            </a:fld>
            <a:endParaRPr lang="en-US"/>
          </a:p>
        </p:txBody>
      </p:sp>
    </p:spTree>
    <p:extLst>
      <p:ext uri="{BB962C8B-B14F-4D97-AF65-F5344CB8AC3E}">
        <p14:creationId xmlns:p14="http://schemas.microsoft.com/office/powerpoint/2010/main" val="42817176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ạn gái Đan Trường&quot; tiết lộ bí quyết có cơ bụng nét như vẽ, &quot;ngã ngửa&quot; vì  lý do thật">
            <a:extLst>
              <a:ext uri="{FF2B5EF4-FFF2-40B4-BE49-F238E27FC236}">
                <a16:creationId xmlns:a16="http://schemas.microsoft.com/office/drawing/2014/main" id="{85E8CD20-8051-AA6E-A638-C8EF1C4C9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086" y="1930351"/>
            <a:ext cx="5401993" cy="4664319"/>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id="{09DD3E41-EA51-A4B9-CB7F-6EE35269213D}"/>
              </a:ext>
            </a:extLst>
          </p:cNvPr>
          <p:cNvSpPr txBox="1"/>
          <p:nvPr/>
        </p:nvSpPr>
        <p:spPr>
          <a:xfrm>
            <a:off x="351692" y="1053928"/>
            <a:ext cx="5613010" cy="1815882"/>
          </a:xfrm>
          <a:prstGeom prst="rect">
            <a:avLst/>
          </a:prstGeom>
          <a:noFill/>
        </p:spPr>
        <p:txBody>
          <a:bodyPr wrap="square" rtlCol="0">
            <a:spAutoFit/>
          </a:bodyPr>
          <a:lstStyle/>
          <a:p>
            <a:pPr algn="just"/>
            <a:r>
              <a:rPr lang="en-US" sz="2800">
                <a:solidFill>
                  <a:srgbClr val="0000CC"/>
                </a:solidFill>
                <a:latin typeface="Times New Roman" panose="02020603050405020304" pitchFamily="18" charset="0"/>
                <a:cs typeface="Times New Roman" panose="02020603050405020304" pitchFamily="18" charset="0"/>
              </a:rPr>
              <a:t>Khi chạy, hoạt động trao đổi chất ở tế bào diễn ra mạnh mẽ nhằm cung cấp năng lượng cho hoạt động vận động của cơ.</a:t>
            </a:r>
          </a:p>
        </p:txBody>
      </p:sp>
      <p:sp>
        <p:nvSpPr>
          <p:cNvPr id="5" name="Hộp Văn bản 4">
            <a:extLst>
              <a:ext uri="{FF2B5EF4-FFF2-40B4-BE49-F238E27FC236}">
                <a16:creationId xmlns:a16="http://schemas.microsoft.com/office/drawing/2014/main" id="{40C215E4-E9E4-C1E4-7BE1-09B3716C9EA5}"/>
              </a:ext>
            </a:extLst>
          </p:cNvPr>
          <p:cNvSpPr txBox="1"/>
          <p:nvPr/>
        </p:nvSpPr>
        <p:spPr>
          <a:xfrm>
            <a:off x="482990" y="4607169"/>
            <a:ext cx="5613010" cy="1815882"/>
          </a:xfrm>
          <a:prstGeom prst="rect">
            <a:avLst/>
          </a:prstGeom>
          <a:noFill/>
        </p:spPr>
        <p:txBody>
          <a:bodyPr wrap="square" rtlCol="0">
            <a:spAutoFit/>
          </a:bodyPr>
          <a:lstStyle/>
          <a:p>
            <a:pPr algn="just"/>
            <a:r>
              <a:rPr lang="en-US" sz="2800">
                <a:solidFill>
                  <a:srgbClr val="FF0000"/>
                </a:solidFill>
                <a:latin typeface="Times New Roman" panose="02020603050405020304" pitchFamily="18" charset="0"/>
                <a:cs typeface="Times New Roman" panose="02020603050405020304" pitchFamily="18" charset="0"/>
              </a:rPr>
              <a:t>Các hoạt động sống trong cơ thể có mối quan hệ như thế nào đảm bảo cho cơ thể thống nhất và phát triển toàn vẹn?</a:t>
            </a:r>
          </a:p>
        </p:txBody>
      </p:sp>
      <p:sp>
        <p:nvSpPr>
          <p:cNvPr id="6" name="Mũi tên: Xuống 5">
            <a:extLst>
              <a:ext uri="{FF2B5EF4-FFF2-40B4-BE49-F238E27FC236}">
                <a16:creationId xmlns:a16="http://schemas.microsoft.com/office/drawing/2014/main" id="{E3604DDF-2425-DB01-5775-9FB1B61EEA61}"/>
              </a:ext>
            </a:extLst>
          </p:cNvPr>
          <p:cNvSpPr/>
          <p:nvPr/>
        </p:nvSpPr>
        <p:spPr>
          <a:xfrm>
            <a:off x="2426677" y="2883877"/>
            <a:ext cx="1463040" cy="13786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ao: 7 Cánh 6">
            <a:extLst>
              <a:ext uri="{FF2B5EF4-FFF2-40B4-BE49-F238E27FC236}">
                <a16:creationId xmlns:a16="http://schemas.microsoft.com/office/drawing/2014/main" id="{5FFB4D07-32E8-F2A9-A61C-8FC17B20FB89}"/>
              </a:ext>
            </a:extLst>
          </p:cNvPr>
          <p:cNvSpPr/>
          <p:nvPr/>
        </p:nvSpPr>
        <p:spPr>
          <a:xfrm>
            <a:off x="7934178" y="1"/>
            <a:ext cx="2869810" cy="1815882"/>
          </a:xfrm>
          <a:prstGeom prst="star7">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Times New Roman" panose="02020603050405020304" pitchFamily="18" charset="0"/>
                <a:cs typeface="Times New Roman" panose="02020603050405020304" pitchFamily="18" charset="0"/>
              </a:rPr>
              <a:t>KHỞI ĐỘNG</a:t>
            </a:r>
          </a:p>
        </p:txBody>
      </p:sp>
    </p:spTree>
    <p:extLst>
      <p:ext uri="{BB962C8B-B14F-4D97-AF65-F5344CB8AC3E}">
        <p14:creationId xmlns:p14="http://schemas.microsoft.com/office/powerpoint/2010/main" val="124998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êu đề phụ 2">
            <a:extLst>
              <a:ext uri="{FF2B5EF4-FFF2-40B4-BE49-F238E27FC236}">
                <a16:creationId xmlns:a16="http://schemas.microsoft.com/office/drawing/2014/main" id="{43D5DFF8-4169-57A4-067B-512F80D55A2A}"/>
              </a:ext>
            </a:extLst>
          </p:cNvPr>
          <p:cNvSpPr>
            <a:spLocks noGrp="1"/>
          </p:cNvSpPr>
          <p:nvPr>
            <p:ph type="subTitle" idx="1"/>
          </p:nvPr>
        </p:nvSpPr>
        <p:spPr>
          <a:xfrm>
            <a:off x="1128186" y="235312"/>
            <a:ext cx="10365119" cy="1143000"/>
          </a:xfrm>
        </p:spPr>
        <p:txBody>
          <a:bodyPr>
            <a:normAutofit/>
          </a:bodyPr>
          <a:lstStyle/>
          <a:p>
            <a:r>
              <a:rPr lang="en-US" sz="2800" b="1">
                <a:solidFill>
                  <a:srgbClr val="006666"/>
                </a:solidFill>
                <a:latin typeface="Times New Roman" panose="02020603050405020304" pitchFamily="18" charset="0"/>
                <a:cs typeface="Times New Roman" panose="02020603050405020304" pitchFamily="18" charset="0"/>
              </a:rPr>
              <a:t>CHỦ ĐỀ 11: CƠ THỂ SINH VẬT LÀ MỘT THỂ THỐNG NHẤT</a:t>
            </a:r>
          </a:p>
        </p:txBody>
      </p:sp>
      <p:sp>
        <p:nvSpPr>
          <p:cNvPr id="4" name="Tiêu đề phụ 2">
            <a:extLst>
              <a:ext uri="{FF2B5EF4-FFF2-40B4-BE49-F238E27FC236}">
                <a16:creationId xmlns:a16="http://schemas.microsoft.com/office/drawing/2014/main" id="{1EC26B35-D834-30CF-384A-F62254CD9800}"/>
              </a:ext>
            </a:extLst>
          </p:cNvPr>
          <p:cNvSpPr txBox="1">
            <a:spLocks/>
          </p:cNvSpPr>
          <p:nvPr/>
        </p:nvSpPr>
        <p:spPr>
          <a:xfrm>
            <a:off x="2640462" y="1037171"/>
            <a:ext cx="7340566" cy="114300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800" b="1">
                <a:solidFill>
                  <a:srgbClr val="FF0000"/>
                </a:solidFill>
                <a:latin typeface="Times New Roman" panose="02020603050405020304" pitchFamily="18" charset="0"/>
                <a:cs typeface="Times New Roman" panose="02020603050405020304" pitchFamily="18" charset="0"/>
              </a:rPr>
              <a:t>BÀI 39: CHỨNG MINH CƠ THỂ SINH VẬT LÀ MỘT THỂ THỐNG NHẤT</a:t>
            </a:r>
          </a:p>
        </p:txBody>
      </p:sp>
      <p:sp>
        <p:nvSpPr>
          <p:cNvPr id="5" name="Tiêu đề phụ 2">
            <a:extLst>
              <a:ext uri="{FF2B5EF4-FFF2-40B4-BE49-F238E27FC236}">
                <a16:creationId xmlns:a16="http://schemas.microsoft.com/office/drawing/2014/main" id="{537ECA26-2BEC-9DE4-78C0-DC0B5B6FF92F}"/>
              </a:ext>
            </a:extLst>
          </p:cNvPr>
          <p:cNvSpPr txBox="1">
            <a:spLocks/>
          </p:cNvSpPr>
          <p:nvPr/>
        </p:nvSpPr>
        <p:spPr>
          <a:xfrm>
            <a:off x="1920239" y="3071154"/>
            <a:ext cx="9936056" cy="114300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 MỐI QUAN HỆ GIỮA TẾ BÀO VỚI CƠ THỂ VÀ MÔI TRƯỜNG</a:t>
            </a:r>
          </a:p>
        </p:txBody>
      </p:sp>
      <p:sp>
        <p:nvSpPr>
          <p:cNvPr id="6" name="Tiêu đề phụ 2">
            <a:extLst>
              <a:ext uri="{FF2B5EF4-FFF2-40B4-BE49-F238E27FC236}">
                <a16:creationId xmlns:a16="http://schemas.microsoft.com/office/drawing/2014/main" id="{AB7F5F0C-673A-D0C1-CBB8-B1E43145B04F}"/>
              </a:ext>
            </a:extLst>
          </p:cNvPr>
          <p:cNvSpPr txBox="1">
            <a:spLocks/>
          </p:cNvSpPr>
          <p:nvPr/>
        </p:nvSpPr>
        <p:spPr>
          <a:xfrm>
            <a:off x="2082018" y="5644661"/>
            <a:ext cx="9936056" cy="114300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II. MỐI QUAN HỆ GIỮA CÁC HOẠT ĐỘNG SỐNG TRONG CƠ THỂ</a:t>
            </a:r>
          </a:p>
        </p:txBody>
      </p:sp>
      <p:cxnSp>
        <p:nvCxnSpPr>
          <p:cNvPr id="8" name="Đường kết nối Mũi tên Thẳng 7">
            <a:extLst>
              <a:ext uri="{FF2B5EF4-FFF2-40B4-BE49-F238E27FC236}">
                <a16:creationId xmlns:a16="http://schemas.microsoft.com/office/drawing/2014/main" id="{A8F77585-2C6F-F54F-12CC-F53A0EBB5C59}"/>
              </a:ext>
            </a:extLst>
          </p:cNvPr>
          <p:cNvCxnSpPr>
            <a:cxnSpLocks/>
          </p:cNvCxnSpPr>
          <p:nvPr/>
        </p:nvCxnSpPr>
        <p:spPr>
          <a:xfrm flipV="1">
            <a:off x="1512276" y="3530991"/>
            <a:ext cx="752622" cy="80273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Đường kết nối Mũi tên Thẳng 9">
            <a:extLst>
              <a:ext uri="{FF2B5EF4-FFF2-40B4-BE49-F238E27FC236}">
                <a16:creationId xmlns:a16="http://schemas.microsoft.com/office/drawing/2014/main" id="{79794FBC-4FBA-2020-6656-65F1F49B49B6}"/>
              </a:ext>
            </a:extLst>
          </p:cNvPr>
          <p:cNvCxnSpPr>
            <a:cxnSpLocks/>
          </p:cNvCxnSpPr>
          <p:nvPr/>
        </p:nvCxnSpPr>
        <p:spPr>
          <a:xfrm>
            <a:off x="1575581" y="4951828"/>
            <a:ext cx="689317" cy="82999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Hộp Văn bản 13">
            <a:extLst>
              <a:ext uri="{FF2B5EF4-FFF2-40B4-BE49-F238E27FC236}">
                <a16:creationId xmlns:a16="http://schemas.microsoft.com/office/drawing/2014/main" id="{7BD7A01C-71A8-5FF1-272C-40689F670626}"/>
              </a:ext>
            </a:extLst>
          </p:cNvPr>
          <p:cNvSpPr txBox="1"/>
          <p:nvPr/>
        </p:nvSpPr>
        <p:spPr>
          <a:xfrm>
            <a:off x="-31654" y="4490163"/>
            <a:ext cx="1920241" cy="461665"/>
          </a:xfrm>
          <a:prstGeom prst="rect">
            <a:avLst/>
          </a:prstGeom>
          <a:noFill/>
        </p:spPr>
        <p:txBody>
          <a:bodyPr wrap="square" rtlCol="0">
            <a:spAutoFit/>
          </a:bodyPr>
          <a:lstStyle/>
          <a:p>
            <a:r>
              <a:rPr lang="en-US" sz="2400" b="1">
                <a:solidFill>
                  <a:srgbClr val="006666"/>
                </a:solidFill>
                <a:latin typeface="Times New Roman" panose="02020603050405020304" pitchFamily="18" charset="0"/>
                <a:cs typeface="Times New Roman" panose="02020603050405020304" pitchFamily="18" charset="0"/>
              </a:rPr>
              <a:t>NỘI DUNG</a:t>
            </a:r>
          </a:p>
        </p:txBody>
      </p:sp>
    </p:spTree>
    <p:extLst>
      <p:ext uri="{BB962C8B-B14F-4D97-AF65-F5344CB8AC3E}">
        <p14:creationId xmlns:p14="http://schemas.microsoft.com/office/powerpoint/2010/main" val="83430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êu đề phụ 2">
            <a:extLst>
              <a:ext uri="{FF2B5EF4-FFF2-40B4-BE49-F238E27FC236}">
                <a16:creationId xmlns:a16="http://schemas.microsoft.com/office/drawing/2014/main" id="{9EBFDA85-BD56-1764-42DC-C964B251A4B4}"/>
              </a:ext>
            </a:extLst>
          </p:cNvPr>
          <p:cNvSpPr txBox="1">
            <a:spLocks/>
          </p:cNvSpPr>
          <p:nvPr/>
        </p:nvSpPr>
        <p:spPr>
          <a:xfrm>
            <a:off x="0" y="1252505"/>
            <a:ext cx="9936056" cy="57237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 MỐI QUAN HỆ GIỮA TẾ BÀO VỚI CƠ THỂ VÀ MÔI TRƯỜNG</a:t>
            </a:r>
          </a:p>
        </p:txBody>
      </p:sp>
      <p:grpSp>
        <p:nvGrpSpPr>
          <p:cNvPr id="10" name="Nhóm 9">
            <a:extLst>
              <a:ext uri="{FF2B5EF4-FFF2-40B4-BE49-F238E27FC236}">
                <a16:creationId xmlns:a16="http://schemas.microsoft.com/office/drawing/2014/main" id="{202A8996-735F-AFAE-CA6E-9EC1CCF9E5CC}"/>
              </a:ext>
            </a:extLst>
          </p:cNvPr>
          <p:cNvGrpSpPr/>
          <p:nvPr/>
        </p:nvGrpSpPr>
        <p:grpSpPr>
          <a:xfrm>
            <a:off x="1420837" y="118666"/>
            <a:ext cx="8345446" cy="1143000"/>
            <a:chOff x="1420837" y="118666"/>
            <a:chExt cx="8345446" cy="1143000"/>
          </a:xfrm>
        </p:grpSpPr>
        <p:sp>
          <p:nvSpPr>
            <p:cNvPr id="6" name="Tiêu đề phụ 2">
              <a:extLst>
                <a:ext uri="{FF2B5EF4-FFF2-40B4-BE49-F238E27FC236}">
                  <a16:creationId xmlns:a16="http://schemas.microsoft.com/office/drawing/2014/main" id="{C62C0193-0056-F19C-029B-75F8ED7CA4A2}"/>
                </a:ext>
              </a:extLst>
            </p:cNvPr>
            <p:cNvSpPr txBox="1">
              <a:spLocks/>
            </p:cNvSpPr>
            <p:nvPr/>
          </p:nvSpPr>
          <p:spPr>
            <a:xfrm>
              <a:off x="2425717" y="118666"/>
              <a:ext cx="7340566" cy="114300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800" b="1">
                  <a:solidFill>
                    <a:srgbClr val="FF0000"/>
                  </a:solidFill>
                  <a:latin typeface="Times New Roman" panose="02020603050405020304" pitchFamily="18" charset="0"/>
                  <a:cs typeface="Times New Roman" panose="02020603050405020304" pitchFamily="18" charset="0"/>
                </a:rPr>
                <a:t> CHỨNG MINH CƠ THỂ SINH VẬT LÀ MỘT THỂ THỐNG NHẤT</a:t>
              </a:r>
            </a:p>
          </p:txBody>
        </p:sp>
        <p:sp>
          <p:nvSpPr>
            <p:cNvPr id="8" name="Hộp Văn bản 7">
              <a:extLst>
                <a:ext uri="{FF2B5EF4-FFF2-40B4-BE49-F238E27FC236}">
                  <a16:creationId xmlns:a16="http://schemas.microsoft.com/office/drawing/2014/main" id="{3393926E-E7F5-B5BA-1A85-628F34F4BB81}"/>
                </a:ext>
              </a:extLst>
            </p:cNvPr>
            <p:cNvSpPr txBox="1"/>
            <p:nvPr/>
          </p:nvSpPr>
          <p:spPr>
            <a:xfrm>
              <a:off x="1420837" y="118666"/>
              <a:ext cx="1396219" cy="523220"/>
            </a:xfrm>
            <a:prstGeom prst="rect">
              <a:avLst/>
            </a:prstGeom>
            <a:noFill/>
          </p:spPr>
          <p:txBody>
            <a:bodyPr wrap="square">
              <a:spAutoFit/>
            </a:bodyPr>
            <a:lstStyle/>
            <a:p>
              <a:r>
                <a:rPr kumimoji="0" lang="en-US" sz="2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BÀI 39:</a:t>
              </a:r>
              <a:endParaRPr lang="en-US">
                <a:solidFill>
                  <a:srgbClr val="FF0000"/>
                </a:solidFill>
              </a:endParaRPr>
            </a:p>
          </p:txBody>
        </p:sp>
      </p:grpSp>
    </p:spTree>
    <p:extLst>
      <p:ext uri="{BB962C8B-B14F-4D97-AF65-F5344CB8AC3E}">
        <p14:creationId xmlns:p14="http://schemas.microsoft.com/office/powerpoint/2010/main" val="76208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7F72A6C8-0053-79D1-70FF-942EEE6AE4E3}"/>
              </a:ext>
            </a:extLst>
          </p:cNvPr>
          <p:cNvSpPr txBox="1"/>
          <p:nvPr/>
        </p:nvSpPr>
        <p:spPr>
          <a:xfrm>
            <a:off x="320038" y="113362"/>
            <a:ext cx="4434841" cy="1692771"/>
          </a:xfrm>
          <a:prstGeom prst="rect">
            <a:avLst/>
          </a:prstGeom>
          <a:noFill/>
        </p:spPr>
        <p:txBody>
          <a:bodyPr wrap="square">
            <a:spAutoFit/>
          </a:bodyPr>
          <a:lstStyle/>
          <a:p>
            <a:pPr algn="just"/>
            <a:r>
              <a:rPr lang="vi-VN" sz="2600" b="1" i="0">
                <a:solidFill>
                  <a:srgbClr val="006600"/>
                </a:solidFill>
                <a:effectLst/>
                <a:latin typeface="Times New Roman" panose="02020603050405020304" pitchFamily="18" charset="0"/>
                <a:cs typeface="Times New Roman" panose="02020603050405020304" pitchFamily="18" charset="0"/>
              </a:rPr>
              <a:t>Câu 1. Hãy lấy ví dụ chứng tỏ rằng một tế bào có thể đảm nhận chức năng của một cơ thể sống.</a:t>
            </a:r>
            <a:endParaRPr lang="en-US" sz="2600" b="1">
              <a:solidFill>
                <a:srgbClr val="006600"/>
              </a:solidFill>
              <a:latin typeface="Times New Roman" panose="02020603050405020304" pitchFamily="18" charset="0"/>
              <a:cs typeface="Times New Roman" panose="02020603050405020304" pitchFamily="18" charset="0"/>
            </a:endParaRPr>
          </a:p>
        </p:txBody>
      </p:sp>
      <p:grpSp>
        <p:nvGrpSpPr>
          <p:cNvPr id="8" name="Nhóm 7">
            <a:extLst>
              <a:ext uri="{FF2B5EF4-FFF2-40B4-BE49-F238E27FC236}">
                <a16:creationId xmlns:a16="http://schemas.microsoft.com/office/drawing/2014/main" id="{202FB0F7-A991-4BEA-3F06-A9A65D3B5122}"/>
              </a:ext>
            </a:extLst>
          </p:cNvPr>
          <p:cNvGrpSpPr/>
          <p:nvPr/>
        </p:nvGrpSpPr>
        <p:grpSpPr>
          <a:xfrm>
            <a:off x="200904" y="1746441"/>
            <a:ext cx="5572714" cy="5006887"/>
            <a:chOff x="2191336" y="1737751"/>
            <a:chExt cx="5572714" cy="5006887"/>
          </a:xfrm>
        </p:grpSpPr>
        <p:pic>
          <p:nvPicPr>
            <p:cNvPr id="6" name="Hình ảnh 5">
              <a:extLst>
                <a:ext uri="{FF2B5EF4-FFF2-40B4-BE49-F238E27FC236}">
                  <a16:creationId xmlns:a16="http://schemas.microsoft.com/office/drawing/2014/main" id="{4C4CFAE8-60E3-E7EA-CAEE-0B636CB73043}"/>
                </a:ext>
              </a:extLst>
            </p:cNvPr>
            <p:cNvPicPr>
              <a:picLocks noChangeAspect="1"/>
            </p:cNvPicPr>
            <p:nvPr/>
          </p:nvPicPr>
          <p:blipFill>
            <a:blip r:embed="rId2"/>
            <a:stretch>
              <a:fillRect/>
            </a:stretch>
          </p:blipFill>
          <p:spPr>
            <a:xfrm>
              <a:off x="2191336" y="1737751"/>
              <a:ext cx="5572714" cy="4606777"/>
            </a:xfrm>
            <a:prstGeom prst="rect">
              <a:avLst/>
            </a:prstGeom>
          </p:spPr>
        </p:pic>
        <p:sp>
          <p:nvSpPr>
            <p:cNvPr id="7" name="Hộp Văn bản 6">
              <a:extLst>
                <a:ext uri="{FF2B5EF4-FFF2-40B4-BE49-F238E27FC236}">
                  <a16:creationId xmlns:a16="http://schemas.microsoft.com/office/drawing/2014/main" id="{2BE8452B-FF3B-F6B3-189D-6A4FB84D7E4C}"/>
                </a:ext>
              </a:extLst>
            </p:cNvPr>
            <p:cNvSpPr txBox="1"/>
            <p:nvPr/>
          </p:nvSpPr>
          <p:spPr>
            <a:xfrm>
              <a:off x="4007022" y="6344528"/>
              <a:ext cx="1941342" cy="400110"/>
            </a:xfrm>
            <a:prstGeom prst="rect">
              <a:avLst/>
            </a:prstGeom>
            <a:noFill/>
          </p:spPr>
          <p:txBody>
            <a:bodyPr wrap="square" rtlCol="0">
              <a:spAutoFit/>
            </a:bodyPr>
            <a:lstStyle/>
            <a:p>
              <a:r>
                <a:rPr lang="en-US" sz="2000" b="1">
                  <a:solidFill>
                    <a:srgbClr val="FF0000"/>
                  </a:solidFill>
                  <a:latin typeface="Times New Roman" panose="02020603050405020304" pitchFamily="18" charset="0"/>
                  <a:cs typeface="Times New Roman" panose="02020603050405020304" pitchFamily="18" charset="0"/>
                </a:rPr>
                <a:t>Trùng roi xanh</a:t>
              </a:r>
            </a:p>
          </p:txBody>
        </p:sp>
      </p:grpSp>
      <p:sp>
        <p:nvSpPr>
          <p:cNvPr id="10" name="Hộp Văn bản 9">
            <a:extLst>
              <a:ext uri="{FF2B5EF4-FFF2-40B4-BE49-F238E27FC236}">
                <a16:creationId xmlns:a16="http://schemas.microsoft.com/office/drawing/2014/main" id="{F45ABB3D-0582-2A53-2C17-A16E1C49877C}"/>
              </a:ext>
            </a:extLst>
          </p:cNvPr>
          <p:cNvSpPr txBox="1"/>
          <p:nvPr/>
        </p:nvSpPr>
        <p:spPr>
          <a:xfrm>
            <a:off x="6460439" y="5819670"/>
            <a:ext cx="5572714" cy="830997"/>
          </a:xfrm>
          <a:prstGeom prst="rect">
            <a:avLst/>
          </a:prstGeom>
          <a:noFill/>
        </p:spPr>
        <p:txBody>
          <a:bodyPr wrap="square">
            <a:spAutoFit/>
          </a:bodyPr>
          <a:lstStyle/>
          <a:p>
            <a:pPr algn="just"/>
            <a:r>
              <a:rPr lang="vi-VN" sz="2400" b="0" i="0">
                <a:solidFill>
                  <a:srgbClr val="FF0000"/>
                </a:solidFill>
                <a:effectLst/>
                <a:latin typeface="Times New Roman" panose="02020603050405020304" pitchFamily="18" charset="0"/>
                <a:cs typeface="Times New Roman" panose="02020603050405020304" pitchFamily="18" charset="0"/>
              </a:rPr>
              <a:t>=&gt; Có đầy đủ chức năng của một đơn vị sống độc lập.</a:t>
            </a:r>
          </a:p>
        </p:txBody>
      </p:sp>
      <p:sp>
        <p:nvSpPr>
          <p:cNvPr id="12" name="Hộp Văn bản 11">
            <a:extLst>
              <a:ext uri="{FF2B5EF4-FFF2-40B4-BE49-F238E27FC236}">
                <a16:creationId xmlns:a16="http://schemas.microsoft.com/office/drawing/2014/main" id="{D0C9A5A9-E28F-C2A2-01EA-05D1BA849E9B}"/>
              </a:ext>
            </a:extLst>
          </p:cNvPr>
          <p:cNvSpPr txBox="1"/>
          <p:nvPr/>
        </p:nvSpPr>
        <p:spPr>
          <a:xfrm>
            <a:off x="5773618" y="386899"/>
            <a:ext cx="6098344" cy="1200329"/>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Cơ thể hình thoi, đuôi nhọn, đầu tù và có một roi dài xoáy vào nước giúp cơ thể vừa tiến vừa xoay.</a:t>
            </a:r>
          </a:p>
        </p:txBody>
      </p:sp>
      <p:sp>
        <p:nvSpPr>
          <p:cNvPr id="14" name="Hộp Văn bản 13">
            <a:extLst>
              <a:ext uri="{FF2B5EF4-FFF2-40B4-BE49-F238E27FC236}">
                <a16:creationId xmlns:a16="http://schemas.microsoft.com/office/drawing/2014/main" id="{F9A424DD-0305-EA71-51CE-C80ECF658C1D}"/>
              </a:ext>
            </a:extLst>
          </p:cNvPr>
          <p:cNvSpPr txBox="1"/>
          <p:nvPr/>
        </p:nvSpPr>
        <p:spPr>
          <a:xfrm>
            <a:off x="5773618" y="1617551"/>
            <a:ext cx="6098344" cy="1200329"/>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Cấu tạo: gồm nhân và chất nguyên sinh chứa các hạt diệp lục như thực vật, các hạt dự trữ, điểm mắt và không bào co bóp.</a:t>
            </a:r>
          </a:p>
        </p:txBody>
      </p:sp>
      <p:sp>
        <p:nvSpPr>
          <p:cNvPr id="16" name="Hộp Văn bản 15">
            <a:extLst>
              <a:ext uri="{FF2B5EF4-FFF2-40B4-BE49-F238E27FC236}">
                <a16:creationId xmlns:a16="http://schemas.microsoft.com/office/drawing/2014/main" id="{AB743197-9B8E-FDE7-FF45-2A7F57A8431E}"/>
              </a:ext>
            </a:extLst>
          </p:cNvPr>
          <p:cNvSpPr txBox="1"/>
          <p:nvPr/>
        </p:nvSpPr>
        <p:spPr>
          <a:xfrm>
            <a:off x="6309579" y="2866440"/>
            <a:ext cx="6098344"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Dinh dưỡng: tự dưỡng, dị dưỡng.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Hô hấp: nhờ sự trao đổi khí qua màng.</a:t>
            </a:r>
          </a:p>
        </p:txBody>
      </p:sp>
      <p:sp>
        <p:nvSpPr>
          <p:cNvPr id="18" name="Hộp Văn bản 17">
            <a:extLst>
              <a:ext uri="{FF2B5EF4-FFF2-40B4-BE49-F238E27FC236}">
                <a16:creationId xmlns:a16="http://schemas.microsoft.com/office/drawing/2014/main" id="{52F3E358-8AAB-E221-842C-E5B9B3B7DA24}"/>
              </a:ext>
            </a:extLst>
          </p:cNvPr>
          <p:cNvSpPr txBox="1"/>
          <p:nvPr/>
        </p:nvSpPr>
        <p:spPr>
          <a:xfrm>
            <a:off x="6309579" y="3856650"/>
            <a:ext cx="5723574"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Bài tiết: không bào co bóp tập trung nước thừa cùng sản phẩm bài tiết thải ra ngoài giúp cân bằng áp suất thẩm thấu.</a:t>
            </a:r>
          </a:p>
        </p:txBody>
      </p:sp>
      <p:sp>
        <p:nvSpPr>
          <p:cNvPr id="20" name="Hộp Văn bản 19">
            <a:extLst>
              <a:ext uri="{FF2B5EF4-FFF2-40B4-BE49-F238E27FC236}">
                <a16:creationId xmlns:a16="http://schemas.microsoft.com/office/drawing/2014/main" id="{8A2D4227-50F9-28B9-82A5-AE48EADE4D4F}"/>
              </a:ext>
            </a:extLst>
          </p:cNvPr>
          <p:cNvSpPr txBox="1"/>
          <p:nvPr/>
        </p:nvSpPr>
        <p:spPr>
          <a:xfrm>
            <a:off x="6418384" y="5146989"/>
            <a:ext cx="6147580" cy="4616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Sinh sản: bằng cách phân đôi cơ thể.</a:t>
            </a:r>
          </a:p>
        </p:txBody>
      </p:sp>
    </p:spTree>
    <p:extLst>
      <p:ext uri="{BB962C8B-B14F-4D97-AF65-F5344CB8AC3E}">
        <p14:creationId xmlns:p14="http://schemas.microsoft.com/office/powerpoint/2010/main" val="191604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P spid="18"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C110FB8F-5AB6-A27A-B658-E12A77713C88}"/>
              </a:ext>
            </a:extLst>
          </p:cNvPr>
          <p:cNvSpPr txBox="1"/>
          <p:nvPr/>
        </p:nvSpPr>
        <p:spPr>
          <a:xfrm>
            <a:off x="488852" y="148103"/>
            <a:ext cx="11004453" cy="892552"/>
          </a:xfrm>
          <a:prstGeom prst="rect">
            <a:avLst/>
          </a:prstGeom>
          <a:noFill/>
        </p:spPr>
        <p:txBody>
          <a:bodyPr wrap="square">
            <a:spAutoFit/>
          </a:bodyPr>
          <a:lstStyle/>
          <a:p>
            <a:pPr algn="ctr"/>
            <a:r>
              <a:rPr lang="vi-VN" sz="2600" b="1" i="0">
                <a:solidFill>
                  <a:srgbClr val="006600"/>
                </a:solidFill>
                <a:effectLst/>
                <a:latin typeface="Times New Roman" panose="02020603050405020304" pitchFamily="18" charset="0"/>
                <a:cs typeface="Times New Roman" panose="02020603050405020304" pitchFamily="18" charset="0"/>
              </a:rPr>
              <a:t>Câu 2. Vẽ sơ đồ về mối quan hệ giữa tế bào/cơ thể - môi trường đối với cơ thể đơn bào.</a:t>
            </a:r>
            <a:endParaRPr lang="en-US" sz="2600" b="1">
              <a:solidFill>
                <a:srgbClr val="006600"/>
              </a:solidFill>
              <a:latin typeface="Times New Roman" panose="02020603050405020304" pitchFamily="18" charset="0"/>
              <a:cs typeface="Times New Roman" panose="02020603050405020304" pitchFamily="18" charset="0"/>
            </a:endParaRPr>
          </a:p>
        </p:txBody>
      </p:sp>
      <p:pic>
        <p:nvPicPr>
          <p:cNvPr id="6" name="Hình ảnh 5">
            <a:extLst>
              <a:ext uri="{FF2B5EF4-FFF2-40B4-BE49-F238E27FC236}">
                <a16:creationId xmlns:a16="http://schemas.microsoft.com/office/drawing/2014/main" id="{AD5302A5-210D-4A21-EF05-B226644DDD05}"/>
              </a:ext>
            </a:extLst>
          </p:cNvPr>
          <p:cNvPicPr>
            <a:picLocks noChangeAspect="1"/>
          </p:cNvPicPr>
          <p:nvPr/>
        </p:nvPicPr>
        <p:blipFill>
          <a:blip r:embed="rId2"/>
          <a:stretch>
            <a:fillRect/>
          </a:stretch>
        </p:blipFill>
        <p:spPr>
          <a:xfrm>
            <a:off x="2160848" y="1309577"/>
            <a:ext cx="8503794" cy="5400320"/>
          </a:xfrm>
          <a:prstGeom prst="rect">
            <a:avLst/>
          </a:prstGeom>
        </p:spPr>
      </p:pic>
    </p:spTree>
    <p:extLst>
      <p:ext uri="{BB962C8B-B14F-4D97-AF65-F5344CB8AC3E}">
        <p14:creationId xmlns:p14="http://schemas.microsoft.com/office/powerpoint/2010/main" val="323360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1A2C69B9-659A-4B27-F982-10C2D1C94DFE}"/>
              </a:ext>
            </a:extLst>
          </p:cNvPr>
          <p:cNvSpPr txBox="1"/>
          <p:nvPr/>
        </p:nvSpPr>
        <p:spPr>
          <a:xfrm>
            <a:off x="277837" y="190306"/>
            <a:ext cx="10272932" cy="892552"/>
          </a:xfrm>
          <a:prstGeom prst="rect">
            <a:avLst/>
          </a:prstGeom>
          <a:noFill/>
        </p:spPr>
        <p:txBody>
          <a:bodyPr wrap="square">
            <a:spAutoFit/>
          </a:bodyPr>
          <a:lstStyle/>
          <a:p>
            <a:pPr algn="ctr"/>
            <a:r>
              <a:rPr lang="vi-VN" sz="2600" b="1" i="0">
                <a:solidFill>
                  <a:srgbClr val="006600"/>
                </a:solidFill>
                <a:effectLst/>
                <a:latin typeface="Times New Roman" panose="02020603050405020304" pitchFamily="18" charset="0"/>
                <a:cs typeface="Times New Roman" panose="02020603050405020304" pitchFamily="18" charset="0"/>
              </a:rPr>
              <a:t>Chứng minh rằng cơ thể đơn bào (có cấu tạo tế bào nhân sơ hay nhân thực) là một cơ thể thống nhất.</a:t>
            </a:r>
            <a:endParaRPr lang="en-US" sz="2600" b="1">
              <a:solidFill>
                <a:srgbClr val="006600"/>
              </a:solidFill>
              <a:latin typeface="Times New Roman" panose="02020603050405020304" pitchFamily="18" charset="0"/>
              <a:cs typeface="Times New Roman" panose="02020603050405020304" pitchFamily="18" charset="0"/>
            </a:endParaRPr>
          </a:p>
        </p:txBody>
      </p:sp>
      <p:sp>
        <p:nvSpPr>
          <p:cNvPr id="7" name="Hộp Văn bản 6">
            <a:extLst>
              <a:ext uri="{FF2B5EF4-FFF2-40B4-BE49-F238E27FC236}">
                <a16:creationId xmlns:a16="http://schemas.microsoft.com/office/drawing/2014/main" id="{FA82AB80-5040-ADFE-FDB9-CA3127C39865}"/>
              </a:ext>
            </a:extLst>
          </p:cNvPr>
          <p:cNvSpPr txBox="1"/>
          <p:nvPr/>
        </p:nvSpPr>
        <p:spPr>
          <a:xfrm>
            <a:off x="312419" y="3899181"/>
            <a:ext cx="11567161" cy="2492990"/>
          </a:xfrm>
          <a:prstGeom prst="rect">
            <a:avLst/>
          </a:prstGeom>
          <a:noFill/>
        </p:spPr>
        <p:txBody>
          <a:bodyPr wrap="square">
            <a:spAutoFit/>
          </a:bodyPr>
          <a:lstStyle/>
          <a:p>
            <a:pPr algn="just"/>
            <a:r>
              <a:rPr lang="en-US" sz="2600">
                <a:latin typeface="Times New Roman" panose="02020603050405020304" pitchFamily="18" charset="0"/>
                <a:cs typeface="Times New Roman" panose="02020603050405020304" pitchFamily="18" charset="0"/>
              </a:rPr>
              <a:t>- </a:t>
            </a:r>
            <a:r>
              <a:rPr lang="vi-VN" sz="2600">
                <a:latin typeface="Times New Roman" panose="02020603050405020304" pitchFamily="18" charset="0"/>
                <a:cs typeface="Times New Roman" panose="02020603050405020304" pitchFamily="18" charset="0"/>
              </a:rPr>
              <a:t>Cơ thể đơn bào chỉ cấu tạo từ </a:t>
            </a:r>
            <a:r>
              <a:rPr lang="vi-VN" sz="2600" i="1">
                <a:solidFill>
                  <a:srgbClr val="006666"/>
                </a:solidFill>
                <a:latin typeface="Times New Roman" panose="02020603050405020304" pitchFamily="18" charset="0"/>
                <a:cs typeface="Times New Roman" panose="02020603050405020304" pitchFamily="18" charset="0"/>
              </a:rPr>
              <a:t>một tế bào nhưng vẫn đảm bảo đầy đủ các chức năng sống.</a:t>
            </a:r>
          </a:p>
          <a:p>
            <a:pPr algn="just"/>
            <a:r>
              <a:rPr lang="en-US" sz="2600">
                <a:latin typeface="Times New Roman" panose="02020603050405020304" pitchFamily="18" charset="0"/>
                <a:cs typeface="Times New Roman" panose="02020603050405020304" pitchFamily="18" charset="0"/>
              </a:rPr>
              <a:t>- </a:t>
            </a:r>
            <a:r>
              <a:rPr lang="vi-VN" sz="2600">
                <a:latin typeface="Times New Roman" panose="02020603050405020304" pitchFamily="18" charset="0"/>
                <a:cs typeface="Times New Roman" panose="02020603050405020304" pitchFamily="18" charset="0"/>
              </a:rPr>
              <a:t>Có màng tế bào giúp bảo vệ các thành phần bên trong và ngăn cách, thực hiện quá trình trao đổi chất với môi trường bên ngoài.</a:t>
            </a:r>
          </a:p>
          <a:p>
            <a:pPr algn="just"/>
            <a:r>
              <a:rPr lang="vi-VN" sz="2600">
                <a:latin typeface="Times New Roman" panose="02020603050405020304" pitchFamily="18" charset="0"/>
                <a:cs typeface="Times New Roman" panose="02020603050405020304" pitchFamily="18" charset="0"/>
              </a:rPr>
              <a:t>Tế bào vừa trao đổi chất với môi trường, vừa thực hiện quá trình trao đổi và chuyển hoá năng lượng bên trong =&gt; Lớn lên, sinh sản, và cảm ứng.</a:t>
            </a:r>
          </a:p>
        </p:txBody>
      </p:sp>
      <p:pic>
        <p:nvPicPr>
          <p:cNvPr id="8" name="Hình ảnh 7">
            <a:extLst>
              <a:ext uri="{FF2B5EF4-FFF2-40B4-BE49-F238E27FC236}">
                <a16:creationId xmlns:a16="http://schemas.microsoft.com/office/drawing/2014/main" id="{24054161-46AD-0FA8-05E9-F7750EC62E8E}"/>
              </a:ext>
            </a:extLst>
          </p:cNvPr>
          <p:cNvPicPr>
            <a:picLocks noChangeAspect="1"/>
          </p:cNvPicPr>
          <p:nvPr/>
        </p:nvPicPr>
        <p:blipFill>
          <a:blip r:embed="rId2"/>
          <a:stretch>
            <a:fillRect/>
          </a:stretch>
        </p:blipFill>
        <p:spPr>
          <a:xfrm>
            <a:off x="2509251" y="1082858"/>
            <a:ext cx="6638925" cy="2619375"/>
          </a:xfrm>
          <a:prstGeom prst="rect">
            <a:avLst/>
          </a:prstGeom>
        </p:spPr>
      </p:pic>
    </p:spTree>
    <p:extLst>
      <p:ext uri="{BB962C8B-B14F-4D97-AF65-F5344CB8AC3E}">
        <p14:creationId xmlns:p14="http://schemas.microsoft.com/office/powerpoint/2010/main" val="269721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99D0404B-CC75-9B61-F373-69B5F16B6FB9}"/>
              </a:ext>
            </a:extLst>
          </p:cNvPr>
          <p:cNvSpPr txBox="1"/>
          <p:nvPr/>
        </p:nvSpPr>
        <p:spPr>
          <a:xfrm>
            <a:off x="193430" y="90759"/>
            <a:ext cx="11229536" cy="892552"/>
          </a:xfrm>
          <a:prstGeom prst="rect">
            <a:avLst/>
          </a:prstGeom>
          <a:noFill/>
        </p:spPr>
        <p:txBody>
          <a:bodyPr wrap="square">
            <a:spAutoFit/>
          </a:bodyPr>
          <a:lstStyle/>
          <a:p>
            <a:pPr algn="ctr"/>
            <a:r>
              <a:rPr lang="vi-VN" sz="2600" b="1" i="0">
                <a:solidFill>
                  <a:srgbClr val="006600"/>
                </a:solidFill>
                <a:effectLst/>
                <a:latin typeface="Times New Roman" panose="02020603050405020304" pitchFamily="18" charset="0"/>
                <a:cs typeface="Times New Roman" panose="02020603050405020304" pitchFamily="18" charset="0"/>
              </a:rPr>
              <a:t>Câu 3. Quan sát Hình 39.2, hãy nêu mối quan hệ giữa tế bào - cơ thể - môi trường thông qua hoạt động trao đổi chất ở thực vật.</a:t>
            </a:r>
            <a:endParaRPr lang="en-US" sz="2600" b="1">
              <a:solidFill>
                <a:srgbClr val="006600"/>
              </a:solidFill>
              <a:latin typeface="Times New Roman" panose="02020603050405020304" pitchFamily="18" charset="0"/>
              <a:cs typeface="Times New Roman" panose="02020603050405020304" pitchFamily="18" charset="0"/>
            </a:endParaRPr>
          </a:p>
        </p:txBody>
      </p:sp>
      <p:pic>
        <p:nvPicPr>
          <p:cNvPr id="6" name="Hình ảnh 5">
            <a:extLst>
              <a:ext uri="{FF2B5EF4-FFF2-40B4-BE49-F238E27FC236}">
                <a16:creationId xmlns:a16="http://schemas.microsoft.com/office/drawing/2014/main" id="{8936C255-4D69-71F3-2A0A-180DC4BB7B5B}"/>
              </a:ext>
            </a:extLst>
          </p:cNvPr>
          <p:cNvPicPr>
            <a:picLocks noChangeAspect="1"/>
          </p:cNvPicPr>
          <p:nvPr/>
        </p:nvPicPr>
        <p:blipFill>
          <a:blip r:embed="rId2"/>
          <a:stretch>
            <a:fillRect/>
          </a:stretch>
        </p:blipFill>
        <p:spPr>
          <a:xfrm>
            <a:off x="466724" y="1414462"/>
            <a:ext cx="5125563" cy="5236988"/>
          </a:xfrm>
          <a:prstGeom prst="rect">
            <a:avLst/>
          </a:prstGeom>
        </p:spPr>
      </p:pic>
      <p:sp>
        <p:nvSpPr>
          <p:cNvPr id="8" name="Hộp Văn bản 7">
            <a:extLst>
              <a:ext uri="{FF2B5EF4-FFF2-40B4-BE49-F238E27FC236}">
                <a16:creationId xmlns:a16="http://schemas.microsoft.com/office/drawing/2014/main" id="{AF0A416E-5A58-A519-9EBE-12F823AB01BE}"/>
              </a:ext>
            </a:extLst>
          </p:cNvPr>
          <p:cNvSpPr txBox="1"/>
          <p:nvPr/>
        </p:nvSpPr>
        <p:spPr>
          <a:xfrm>
            <a:off x="5808198" y="1134930"/>
            <a:ext cx="6098344" cy="5632311"/>
          </a:xfrm>
          <a:prstGeom prst="rect">
            <a:avLst/>
          </a:prstGeom>
          <a:noFill/>
        </p:spPr>
        <p:txBody>
          <a:bodyPr wrap="square">
            <a:spAutoFit/>
          </a:bodyPr>
          <a:lstStyle/>
          <a:p>
            <a:pPr algn="just"/>
            <a:r>
              <a:rPr lang="vi-VN" sz="2400">
                <a:latin typeface="Times New Roman" panose="02020603050405020304" pitchFamily="18" charset="0"/>
                <a:cs typeface="Times New Roman" panose="02020603050405020304" pitchFamily="18" charset="0"/>
              </a:rPr>
              <a:t>Mối quan hệ giữa tế bào - cơ thể - môi trường thông qua hoạt động </a:t>
            </a:r>
            <a:r>
              <a:rPr lang="vi-VN" sz="2400" b="1" i="1">
                <a:solidFill>
                  <a:srgbClr val="FF0000"/>
                </a:solidFill>
                <a:latin typeface="Times New Roman" panose="02020603050405020304" pitchFamily="18" charset="0"/>
                <a:cs typeface="Times New Roman" panose="02020603050405020304" pitchFamily="18" charset="0"/>
              </a:rPr>
              <a:t>trao đổi chất</a:t>
            </a:r>
            <a:r>
              <a:rPr lang="vi-VN" sz="2400">
                <a:latin typeface="Times New Roman" panose="02020603050405020304" pitchFamily="18" charset="0"/>
                <a:cs typeface="Times New Roman" panose="02020603050405020304" pitchFamily="18" charset="0"/>
              </a:rPr>
              <a:t> ở thực vật:</a:t>
            </a:r>
          </a:p>
          <a:p>
            <a:pPr algn="just"/>
            <a:endParaRPr lang="vi-VN" sz="2400">
              <a:latin typeface="Times New Roman" panose="02020603050405020304" pitchFamily="18" charset="0"/>
              <a:cs typeface="Times New Roman" panose="02020603050405020304" pitchFamily="18" charset="0"/>
            </a:endParaRPr>
          </a:p>
          <a:p>
            <a:pPr algn="just"/>
            <a:r>
              <a:rPr lang="vi-VN" sz="2400">
                <a:latin typeface="Times New Roman" panose="02020603050405020304" pitchFamily="18" charset="0"/>
                <a:cs typeface="Times New Roman" panose="02020603050405020304" pitchFamily="18" charset="0"/>
              </a:rPr>
              <a:t>Thực vật lấy </a:t>
            </a:r>
            <a:r>
              <a:rPr lang="vi-VN" sz="2400" b="1" i="1">
                <a:solidFill>
                  <a:srgbClr val="FF0000"/>
                </a:solidFill>
                <a:latin typeface="Times New Roman" panose="02020603050405020304" pitchFamily="18" charset="0"/>
                <a:cs typeface="Times New Roman" panose="02020603050405020304" pitchFamily="18" charset="0"/>
              </a:rPr>
              <a:t>nước, muối khoáng, carbon dioxide</a:t>
            </a:r>
            <a:r>
              <a:rPr lang="vi-VN" sz="2400">
                <a:latin typeface="Times New Roman" panose="02020603050405020304" pitchFamily="18" charset="0"/>
                <a:cs typeface="Times New Roman" panose="02020603050405020304" pitchFamily="18" charset="0"/>
              </a:rPr>
              <a:t>,... từ môi trường và chuyển đến tế bào để </a:t>
            </a:r>
            <a:r>
              <a:rPr lang="vi-VN" sz="2400" b="1" i="1">
                <a:solidFill>
                  <a:srgbClr val="FF0000"/>
                </a:solidFill>
                <a:latin typeface="Times New Roman" panose="02020603050405020304" pitchFamily="18" charset="0"/>
                <a:cs typeface="Times New Roman" panose="02020603050405020304" pitchFamily="18" charset="0"/>
              </a:rPr>
              <a:t>thực hiện quá trình trao đổi chất và chuyển hoá năng lượng</a:t>
            </a:r>
            <a:r>
              <a:rPr lang="vi-VN" sz="2400">
                <a:latin typeface="Times New Roman" panose="02020603050405020304" pitchFamily="18" charset="0"/>
                <a:cs typeface="Times New Roman" panose="02020603050405020304" pitchFamily="18" charset="0"/>
              </a:rPr>
              <a:t> =&gt; </a:t>
            </a:r>
            <a:r>
              <a:rPr lang="vi-VN" sz="2400" b="1" i="1">
                <a:solidFill>
                  <a:srgbClr val="006666"/>
                </a:solidFill>
                <a:latin typeface="Times New Roman" panose="02020603050405020304" pitchFamily="18" charset="0"/>
                <a:cs typeface="Times New Roman" panose="02020603050405020304" pitchFamily="18" charset="0"/>
              </a:rPr>
              <a:t>Giúp chúng lớn lên, sinh trưởng và phát triển.</a:t>
            </a:r>
          </a:p>
          <a:p>
            <a:pPr algn="just"/>
            <a:endParaRPr lang="en-US" sz="2400">
              <a:latin typeface="Times New Roman" panose="02020603050405020304" pitchFamily="18" charset="0"/>
              <a:cs typeface="Times New Roman" panose="02020603050405020304" pitchFamily="18" charset="0"/>
            </a:endParaRPr>
          </a:p>
          <a:p>
            <a:pPr algn="just"/>
            <a:r>
              <a:rPr lang="vi-VN" sz="2400">
                <a:latin typeface="Times New Roman" panose="02020603050405020304" pitchFamily="18" charset="0"/>
                <a:cs typeface="Times New Roman" panose="02020603050405020304" pitchFamily="18" charset="0"/>
              </a:rPr>
              <a:t>Đồng thời thực vật cũng tiến hành </a:t>
            </a:r>
            <a:r>
              <a:rPr lang="vi-VN" sz="2400" b="1" i="1">
                <a:solidFill>
                  <a:srgbClr val="FF0000"/>
                </a:solidFill>
                <a:latin typeface="Times New Roman" panose="02020603050405020304" pitchFamily="18" charset="0"/>
                <a:cs typeface="Times New Roman" panose="02020603050405020304" pitchFamily="18" charset="0"/>
              </a:rPr>
              <a:t>thoát hơi nước và nhả khí oxygen</a:t>
            </a:r>
            <a:r>
              <a:rPr lang="vi-VN" sz="2400">
                <a:latin typeface="Times New Roman" panose="02020603050405020304" pitchFamily="18" charset="0"/>
                <a:cs typeface="Times New Roman" panose="02020603050405020304" pitchFamily="18" charset="0"/>
              </a:rPr>
              <a:t> ra môi trường thông qua khí khổng.</a:t>
            </a:r>
          </a:p>
          <a:p>
            <a:pPr algn="just"/>
            <a:endParaRPr lang="en-US" sz="2400">
              <a:latin typeface="Times New Roman" panose="02020603050405020304" pitchFamily="18" charset="0"/>
              <a:cs typeface="Times New Roman" panose="02020603050405020304" pitchFamily="18" charset="0"/>
            </a:endParaRPr>
          </a:p>
          <a:p>
            <a:pPr algn="just"/>
            <a:r>
              <a:rPr lang="vi-VN" sz="2400" b="1" i="1">
                <a:solidFill>
                  <a:srgbClr val="FF0000"/>
                </a:solidFill>
                <a:latin typeface="Times New Roman" panose="02020603050405020304" pitchFamily="18" charset="0"/>
                <a:cs typeface="Times New Roman" panose="02020603050405020304" pitchFamily="18" charset="0"/>
              </a:rPr>
              <a:t>=&gt; Mối quan hệ chặt chẽ, gắn bó và hỗ trợ lẫn nhau.</a:t>
            </a:r>
            <a:endParaRPr lang="en-US" sz="2400" b="1" i="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57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barn(inVertical)">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barn(inVertical)">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barn(inVertical)">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êu đề phụ 2">
            <a:extLst>
              <a:ext uri="{FF2B5EF4-FFF2-40B4-BE49-F238E27FC236}">
                <a16:creationId xmlns:a16="http://schemas.microsoft.com/office/drawing/2014/main" id="{9EBFDA85-BD56-1764-42DC-C964B251A4B4}"/>
              </a:ext>
            </a:extLst>
          </p:cNvPr>
          <p:cNvSpPr txBox="1">
            <a:spLocks/>
          </p:cNvSpPr>
          <p:nvPr/>
        </p:nvSpPr>
        <p:spPr>
          <a:xfrm>
            <a:off x="0" y="1252505"/>
            <a:ext cx="9936056" cy="57237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 MỐI QUAN HỆ GIỮA TẾ BÀO VỚI CƠ THỂ VÀ MÔI TRƯỜNG</a:t>
            </a:r>
          </a:p>
        </p:txBody>
      </p:sp>
      <p:grpSp>
        <p:nvGrpSpPr>
          <p:cNvPr id="10" name="Nhóm 9">
            <a:extLst>
              <a:ext uri="{FF2B5EF4-FFF2-40B4-BE49-F238E27FC236}">
                <a16:creationId xmlns:a16="http://schemas.microsoft.com/office/drawing/2014/main" id="{202A8996-735F-AFAE-CA6E-9EC1CCF9E5CC}"/>
              </a:ext>
            </a:extLst>
          </p:cNvPr>
          <p:cNvGrpSpPr/>
          <p:nvPr/>
        </p:nvGrpSpPr>
        <p:grpSpPr>
          <a:xfrm>
            <a:off x="1420837" y="118666"/>
            <a:ext cx="8345446" cy="1143000"/>
            <a:chOff x="1420837" y="118666"/>
            <a:chExt cx="8345446" cy="1143000"/>
          </a:xfrm>
        </p:grpSpPr>
        <p:sp>
          <p:nvSpPr>
            <p:cNvPr id="6" name="Tiêu đề phụ 2">
              <a:extLst>
                <a:ext uri="{FF2B5EF4-FFF2-40B4-BE49-F238E27FC236}">
                  <a16:creationId xmlns:a16="http://schemas.microsoft.com/office/drawing/2014/main" id="{C62C0193-0056-F19C-029B-75F8ED7CA4A2}"/>
                </a:ext>
              </a:extLst>
            </p:cNvPr>
            <p:cNvSpPr txBox="1">
              <a:spLocks/>
            </p:cNvSpPr>
            <p:nvPr/>
          </p:nvSpPr>
          <p:spPr>
            <a:xfrm>
              <a:off x="2425717" y="118666"/>
              <a:ext cx="7340566" cy="114300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800" b="1">
                  <a:solidFill>
                    <a:srgbClr val="FF0000"/>
                  </a:solidFill>
                  <a:latin typeface="Times New Roman" panose="02020603050405020304" pitchFamily="18" charset="0"/>
                  <a:cs typeface="Times New Roman" panose="02020603050405020304" pitchFamily="18" charset="0"/>
                </a:rPr>
                <a:t> CHỨNG MINH CƠ THỂ SINH VẬT LÀ MỘT THỂ THỐNG NHẤT</a:t>
              </a:r>
            </a:p>
          </p:txBody>
        </p:sp>
        <p:sp>
          <p:nvSpPr>
            <p:cNvPr id="8" name="Hộp Văn bản 7">
              <a:extLst>
                <a:ext uri="{FF2B5EF4-FFF2-40B4-BE49-F238E27FC236}">
                  <a16:creationId xmlns:a16="http://schemas.microsoft.com/office/drawing/2014/main" id="{3393926E-E7F5-B5BA-1A85-628F34F4BB81}"/>
                </a:ext>
              </a:extLst>
            </p:cNvPr>
            <p:cNvSpPr txBox="1"/>
            <p:nvPr/>
          </p:nvSpPr>
          <p:spPr>
            <a:xfrm>
              <a:off x="1420837" y="118666"/>
              <a:ext cx="1396219" cy="523220"/>
            </a:xfrm>
            <a:prstGeom prst="rect">
              <a:avLst/>
            </a:prstGeom>
            <a:noFill/>
          </p:spPr>
          <p:txBody>
            <a:bodyPr wrap="square">
              <a:spAutoFit/>
            </a:bodyPr>
            <a:lstStyle/>
            <a:p>
              <a:r>
                <a:rPr kumimoji="0" lang="en-US" sz="2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BÀI 39:</a:t>
              </a:r>
              <a:endParaRPr lang="en-US">
                <a:solidFill>
                  <a:srgbClr val="FF0000"/>
                </a:solidFill>
              </a:endParaRPr>
            </a:p>
          </p:txBody>
        </p:sp>
      </p:grpSp>
      <p:sp>
        <p:nvSpPr>
          <p:cNvPr id="2" name="Hộp Văn bản 1">
            <a:extLst>
              <a:ext uri="{FF2B5EF4-FFF2-40B4-BE49-F238E27FC236}">
                <a16:creationId xmlns:a16="http://schemas.microsoft.com/office/drawing/2014/main" id="{A6F0C406-3BC8-0C39-A207-9408EB6CDE2A}"/>
              </a:ext>
            </a:extLst>
          </p:cNvPr>
          <p:cNvSpPr txBox="1"/>
          <p:nvPr/>
        </p:nvSpPr>
        <p:spPr>
          <a:xfrm>
            <a:off x="604911" y="2011680"/>
            <a:ext cx="9936057" cy="2677656"/>
          </a:xfrm>
          <a:prstGeom prst="rect">
            <a:avLst/>
          </a:prstGeom>
          <a:noFill/>
        </p:spPr>
        <p:txBody>
          <a:bodyPr wrap="square" rtlCol="0">
            <a:spAutoFit/>
          </a:bodyPr>
          <a:lstStyle/>
          <a:p>
            <a:pPr algn="just"/>
            <a:r>
              <a:rPr lang="en-US" sz="2800">
                <a:latin typeface="Times New Roman" panose="02020603050405020304" pitchFamily="18" charset="0"/>
                <a:cs typeface="Times New Roman" panose="02020603050405020304" pitchFamily="18" charset="0"/>
              </a:rPr>
              <a:t>- Tế bào vừa là đơn vị cấu trúc vừa là đơn vị chức năng của cơ thể sống.</a:t>
            </a:r>
          </a:p>
          <a:p>
            <a:pPr algn="just"/>
            <a:endParaRPr lang="en-US" sz="2800">
              <a:latin typeface="Times New Roman" panose="02020603050405020304" pitchFamily="18" charset="0"/>
              <a:cs typeface="Times New Roman" panose="02020603050405020304" pitchFamily="18" charset="0"/>
            </a:endParaRPr>
          </a:p>
          <a:p>
            <a:pPr algn="just"/>
            <a:r>
              <a:rPr lang="en-US" sz="2800">
                <a:latin typeface="Times New Roman" panose="02020603050405020304" pitchFamily="18" charset="0"/>
                <a:cs typeface="Times New Roman" panose="02020603050405020304" pitchFamily="18" charset="0"/>
              </a:rPr>
              <a:t>- Mọi hoạt động sống trong cơ thể sinh vật đều diễn ra trong tế bào, giúp cho cơ thể sinh trưởng, phát triển và thích nghi với môi trường ngoài.</a:t>
            </a:r>
          </a:p>
        </p:txBody>
      </p:sp>
      <p:sp>
        <p:nvSpPr>
          <p:cNvPr id="3" name="Tiêu đề phụ 2">
            <a:extLst>
              <a:ext uri="{FF2B5EF4-FFF2-40B4-BE49-F238E27FC236}">
                <a16:creationId xmlns:a16="http://schemas.microsoft.com/office/drawing/2014/main" id="{821597A1-8837-47C1-3F8E-D0D2DEACEC8D}"/>
              </a:ext>
            </a:extLst>
          </p:cNvPr>
          <p:cNvSpPr txBox="1">
            <a:spLocks/>
          </p:cNvSpPr>
          <p:nvPr/>
        </p:nvSpPr>
        <p:spPr>
          <a:xfrm>
            <a:off x="309490" y="4876212"/>
            <a:ext cx="9936056" cy="57237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II. MỐI QUAN HỆ GIỮA  CÁC HOẠT ĐỘNG SỐNG TRONG CƠ THỂ</a:t>
            </a:r>
          </a:p>
        </p:txBody>
      </p:sp>
      <p:pic>
        <p:nvPicPr>
          <p:cNvPr id="1026" name="Picture 2" descr="Viết Tay Cầm Bút Biểu Tượng Biểu Tượng Vector Minh Họa Hình minh họa Sẵn có  - Tải xuống Hình ảnh Ngay bây giờ - iStock">
            <a:extLst>
              <a:ext uri="{FF2B5EF4-FFF2-40B4-BE49-F238E27FC236}">
                <a16:creationId xmlns:a16="http://schemas.microsoft.com/office/drawing/2014/main" id="{FDEEB260-405F-8CE5-157C-2120B9625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1063" y="118666"/>
            <a:ext cx="2059745" cy="1941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09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B8E0B453-62CD-C8D8-4286-63DE2DA10F54}"/>
              </a:ext>
            </a:extLst>
          </p:cNvPr>
          <p:cNvSpPr txBox="1"/>
          <p:nvPr/>
        </p:nvSpPr>
        <p:spPr>
          <a:xfrm>
            <a:off x="742070" y="204374"/>
            <a:ext cx="9977511" cy="892552"/>
          </a:xfrm>
          <a:prstGeom prst="rect">
            <a:avLst/>
          </a:prstGeom>
          <a:noFill/>
        </p:spPr>
        <p:txBody>
          <a:bodyPr wrap="square">
            <a:spAutoFit/>
          </a:bodyPr>
          <a:lstStyle/>
          <a:p>
            <a:pPr algn="ctr"/>
            <a:r>
              <a:rPr lang="vi-VN" sz="2600" b="1" i="0">
                <a:solidFill>
                  <a:srgbClr val="006600"/>
                </a:solidFill>
                <a:effectLst/>
                <a:latin typeface="+mj-lt"/>
              </a:rPr>
              <a:t>Câu 4. Quan sát Hình 39.3, hãy mô tả mối quan hệ giữa các hoạt động sống trong cơ thể.</a:t>
            </a:r>
            <a:endParaRPr lang="en-US" sz="2600" b="1">
              <a:solidFill>
                <a:srgbClr val="006600"/>
              </a:solidFill>
              <a:latin typeface="+mj-lt"/>
            </a:endParaRPr>
          </a:p>
        </p:txBody>
      </p:sp>
      <p:pic>
        <p:nvPicPr>
          <p:cNvPr id="6" name="Hình ảnh 5">
            <a:extLst>
              <a:ext uri="{FF2B5EF4-FFF2-40B4-BE49-F238E27FC236}">
                <a16:creationId xmlns:a16="http://schemas.microsoft.com/office/drawing/2014/main" id="{1FEB8E72-0FC4-9976-89D0-16E3244DCD72}"/>
              </a:ext>
            </a:extLst>
          </p:cNvPr>
          <p:cNvPicPr>
            <a:picLocks noChangeAspect="1"/>
          </p:cNvPicPr>
          <p:nvPr/>
        </p:nvPicPr>
        <p:blipFill>
          <a:blip r:embed="rId2"/>
          <a:stretch>
            <a:fillRect/>
          </a:stretch>
        </p:blipFill>
        <p:spPr>
          <a:xfrm>
            <a:off x="140677" y="1471245"/>
            <a:ext cx="5303520" cy="5182381"/>
          </a:xfrm>
          <a:prstGeom prst="rect">
            <a:avLst/>
          </a:prstGeom>
        </p:spPr>
      </p:pic>
      <p:sp>
        <p:nvSpPr>
          <p:cNvPr id="10" name="Hộp Văn bản 9">
            <a:extLst>
              <a:ext uri="{FF2B5EF4-FFF2-40B4-BE49-F238E27FC236}">
                <a16:creationId xmlns:a16="http://schemas.microsoft.com/office/drawing/2014/main" id="{C3D7A027-4113-C77D-E070-A003DC9032FC}"/>
              </a:ext>
            </a:extLst>
          </p:cNvPr>
          <p:cNvSpPr txBox="1"/>
          <p:nvPr/>
        </p:nvSpPr>
        <p:spPr>
          <a:xfrm>
            <a:off x="5584874" y="1477112"/>
            <a:ext cx="6609470" cy="4493538"/>
          </a:xfrm>
          <a:prstGeom prst="rect">
            <a:avLst/>
          </a:prstGeom>
          <a:noFill/>
        </p:spPr>
        <p:txBody>
          <a:bodyPr wrap="square">
            <a:spAutoFit/>
          </a:bodyPr>
          <a:lstStyle/>
          <a:p>
            <a:pPr algn="just"/>
            <a:r>
              <a:rPr lang="en-US" sz="2600">
                <a:latin typeface="Times New Roman" panose="02020603050405020304" pitchFamily="18" charset="0"/>
                <a:cs typeface="Times New Roman" panose="02020603050405020304" pitchFamily="18" charset="0"/>
              </a:rPr>
              <a:t>- </a:t>
            </a:r>
            <a:r>
              <a:rPr lang="vi-VN" sz="2600">
                <a:latin typeface="Times New Roman" panose="02020603050405020304" pitchFamily="18" charset="0"/>
                <a:cs typeface="Times New Roman" panose="02020603050405020304" pitchFamily="18" charset="0"/>
              </a:rPr>
              <a:t>Các hoạt động sống trong cơ thể có mối quan hệ qua lại lẫn nhau, đảm bảo sự toàn vẹn, thống nhất giúp cơ thể tồn tại và phát tri</a:t>
            </a:r>
            <a:r>
              <a:rPr lang="en-US" sz="2600">
                <a:latin typeface="Times New Roman" panose="02020603050405020304" pitchFamily="18" charset="0"/>
                <a:cs typeface="Times New Roman" panose="02020603050405020304" pitchFamily="18" charset="0"/>
              </a:rPr>
              <a:t>ể</a:t>
            </a:r>
            <a:r>
              <a:rPr lang="vi-VN" sz="2600">
                <a:latin typeface="Times New Roman" panose="02020603050405020304" pitchFamily="18" charset="0"/>
                <a:cs typeface="Times New Roman" panose="02020603050405020304" pitchFamily="18" charset="0"/>
              </a:rPr>
              <a:t>n.</a:t>
            </a:r>
          </a:p>
          <a:p>
            <a:pPr algn="just"/>
            <a:endParaRPr lang="en-US" sz="2600">
              <a:latin typeface="+mj-lt"/>
            </a:endParaRPr>
          </a:p>
          <a:p>
            <a:pPr algn="just"/>
            <a:r>
              <a:rPr lang="en-US" sz="2600">
                <a:latin typeface="+mj-lt"/>
              </a:rPr>
              <a:t>- </a:t>
            </a:r>
            <a:r>
              <a:rPr lang="vi-VN" sz="2600">
                <a:latin typeface="+mj-lt"/>
              </a:rPr>
              <a:t>Trao đổi chất và chuyển hoá năng lượng cung cấp chất dinh dưỡng, năng lượng,... cho các hoạt động sinh sản, cảm ứng, sinh trưởng phát triển.</a:t>
            </a:r>
          </a:p>
          <a:p>
            <a:pPr algn="just"/>
            <a:endParaRPr lang="en-US" sz="2600">
              <a:latin typeface="+mj-lt"/>
            </a:endParaRPr>
          </a:p>
          <a:p>
            <a:pPr algn="just"/>
            <a:r>
              <a:rPr lang="en-US" sz="2600">
                <a:latin typeface="+mj-lt"/>
              </a:rPr>
              <a:t>- </a:t>
            </a:r>
            <a:r>
              <a:rPr lang="vi-VN" sz="2600">
                <a:latin typeface="+mj-lt"/>
              </a:rPr>
              <a:t>Ngược lại, các hoạt động này cũng cung cấp nguyên liệu cho quá trình trao đổi chất và chuyển hoá năng lượng diễn ra thuận lợi.</a:t>
            </a:r>
            <a:endParaRPr lang="en-US" sz="2600">
              <a:latin typeface="+mj-lt"/>
            </a:endParaRPr>
          </a:p>
        </p:txBody>
      </p:sp>
    </p:spTree>
    <p:extLst>
      <p:ext uri="{BB962C8B-B14F-4D97-AF65-F5344CB8AC3E}">
        <p14:creationId xmlns:p14="http://schemas.microsoft.com/office/powerpoint/2010/main" val="244325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barn(inVertical)">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barn(inVertical)">
                                      <p:cBhvr>
                                        <p:cTn id="1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A4581A7B-5358-DB68-1445-8CF23D623B7D}"/>
              </a:ext>
            </a:extLst>
          </p:cNvPr>
          <p:cNvSpPr txBox="1"/>
          <p:nvPr/>
        </p:nvSpPr>
        <p:spPr>
          <a:xfrm>
            <a:off x="1240887" y="192483"/>
            <a:ext cx="9710225" cy="892552"/>
          </a:xfrm>
          <a:prstGeom prst="rect">
            <a:avLst/>
          </a:prstGeom>
          <a:noFill/>
        </p:spPr>
        <p:txBody>
          <a:bodyPr wrap="square">
            <a:spAutoFit/>
          </a:bodyPr>
          <a:lstStyle/>
          <a:p>
            <a:pPr algn="just"/>
            <a:r>
              <a:rPr lang="vi-VN" sz="2600" b="1" i="0">
                <a:solidFill>
                  <a:srgbClr val="006600"/>
                </a:solidFill>
                <a:effectLst/>
                <a:latin typeface="Times New Roman" panose="02020603050405020304" pitchFamily="18" charset="0"/>
                <a:cs typeface="Times New Roman" panose="02020603050405020304" pitchFamily="18" charset="0"/>
              </a:rPr>
              <a:t>Câu 5. Trong cơ thể sống, hoạt động trao đổi chất diễn ra không bình thường ảnh hưởng như thế nào đến các hoạt động sống khác?</a:t>
            </a:r>
            <a:endParaRPr lang="en-US" sz="2600" b="1">
              <a:solidFill>
                <a:srgbClr val="006600"/>
              </a:solidFill>
              <a:latin typeface="Times New Roman" panose="02020603050405020304" pitchFamily="18" charset="0"/>
              <a:cs typeface="Times New Roman" panose="02020603050405020304" pitchFamily="18" charset="0"/>
            </a:endParaRPr>
          </a:p>
        </p:txBody>
      </p:sp>
      <p:sp>
        <p:nvSpPr>
          <p:cNvPr id="7" name="Hộp Văn bản 6">
            <a:extLst>
              <a:ext uri="{FF2B5EF4-FFF2-40B4-BE49-F238E27FC236}">
                <a16:creationId xmlns:a16="http://schemas.microsoft.com/office/drawing/2014/main" id="{D8267515-5D31-5AA2-DE3A-8C29CCE2B7DF}"/>
              </a:ext>
            </a:extLst>
          </p:cNvPr>
          <p:cNvSpPr txBox="1"/>
          <p:nvPr/>
        </p:nvSpPr>
        <p:spPr>
          <a:xfrm>
            <a:off x="1001736" y="1584518"/>
            <a:ext cx="10188527" cy="4893647"/>
          </a:xfrm>
          <a:prstGeom prst="rect">
            <a:avLst/>
          </a:prstGeom>
          <a:noFill/>
        </p:spPr>
        <p:txBody>
          <a:bodyPr wrap="square">
            <a:spAutoFit/>
          </a:bodyPr>
          <a:lstStyle/>
          <a:p>
            <a:pPr algn="just"/>
            <a:r>
              <a:rPr lang="vi-VN" sz="2400">
                <a:latin typeface="Times New Roman" panose="02020603050405020304" pitchFamily="18" charset="0"/>
                <a:cs typeface="Times New Roman" panose="02020603050405020304" pitchFamily="18" charset="0"/>
              </a:rPr>
              <a:t>Quá trình trao đổi chất không bình thường có ảnh hưởng lớn đến các hoạt động sống khác của cơ thể:</a:t>
            </a:r>
          </a:p>
          <a:p>
            <a:pPr algn="just"/>
            <a:endParaRPr lang="vi-VN" sz="2400">
              <a:latin typeface="Times New Roman" panose="02020603050405020304" pitchFamily="18" charset="0"/>
              <a:cs typeface="Times New Roman" panose="02020603050405020304" pitchFamily="18" charset="0"/>
            </a:endParaRPr>
          </a:p>
          <a:p>
            <a:pPr algn="just"/>
            <a:r>
              <a:rPr lang="vi-VN" sz="2400">
                <a:latin typeface="Times New Roman" panose="02020603050405020304" pitchFamily="18" charset="0"/>
                <a:cs typeface="Times New Roman" panose="02020603050405020304" pitchFamily="18" charset="0"/>
              </a:rPr>
              <a:t>Quá trình trao đổi chất có mối quan hệ qua lại, tác động lẫn nhau với các hoạt động sống trong cơ thể, giúp chúng ta tồn tại, sinh trưởng và phát triển.</a:t>
            </a:r>
          </a:p>
          <a:p>
            <a:pPr algn="just"/>
            <a:endParaRPr lang="en-US" sz="2400">
              <a:latin typeface="Times New Roman" panose="02020603050405020304" pitchFamily="18" charset="0"/>
              <a:cs typeface="Times New Roman" panose="02020603050405020304" pitchFamily="18" charset="0"/>
            </a:endParaRPr>
          </a:p>
          <a:p>
            <a:pPr algn="just"/>
            <a:r>
              <a:rPr lang="vi-VN" sz="2400">
                <a:latin typeface="Times New Roman" panose="02020603050405020304" pitchFamily="18" charset="0"/>
                <a:cs typeface="Times New Roman" panose="02020603050405020304" pitchFamily="18" charset="0"/>
              </a:rPr>
              <a:t>Khi quá trình trao đổi chất bị rối loạn, các hoạt động sống khác sẽ không được cung cấp đầy đủ chất dinh dưỡng cần thiết để hoạt động bình thường =&gt; Ảnh hưởng trực tiếp tới sức khoẻ con người. </a:t>
            </a:r>
          </a:p>
          <a:p>
            <a:pPr algn="just"/>
            <a:endParaRPr lang="en-US" sz="2400">
              <a:latin typeface="Times New Roman" panose="02020603050405020304" pitchFamily="18" charset="0"/>
              <a:cs typeface="Times New Roman" panose="02020603050405020304" pitchFamily="18" charset="0"/>
            </a:endParaRPr>
          </a:p>
          <a:p>
            <a:pPr algn="just"/>
            <a:r>
              <a:rPr lang="vi-VN" sz="2400">
                <a:latin typeface="Times New Roman" panose="02020603050405020304" pitchFamily="18" charset="0"/>
                <a:cs typeface="Times New Roman" panose="02020603050405020304" pitchFamily="18" charset="0"/>
              </a:rPr>
              <a:t>Tương tự, nguồn nguyên liệu dùng cho quá trình trao đổi chất cũng không được sử dụng hiệu quả =&gt; Các chất dư thừa tồn đọng trong cơ thể là nguyên nhân gây thừa cân, béo phì,...</a:t>
            </a:r>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46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ộp Văn bản 6">
            <a:extLst>
              <a:ext uri="{FF2B5EF4-FFF2-40B4-BE49-F238E27FC236}">
                <a16:creationId xmlns:a16="http://schemas.microsoft.com/office/drawing/2014/main" id="{AB7F5CE8-8D13-871B-0B74-A868E6EA3D73}"/>
              </a:ext>
            </a:extLst>
          </p:cNvPr>
          <p:cNvSpPr txBox="1"/>
          <p:nvPr/>
        </p:nvSpPr>
        <p:spPr>
          <a:xfrm>
            <a:off x="3008142" y="102237"/>
            <a:ext cx="6058486" cy="892552"/>
          </a:xfrm>
          <a:prstGeom prst="rect">
            <a:avLst/>
          </a:prstGeom>
          <a:noFill/>
        </p:spPr>
        <p:txBody>
          <a:bodyPr wrap="square">
            <a:spAutoFit/>
          </a:bodyPr>
          <a:lstStyle/>
          <a:p>
            <a:pPr algn="ctr"/>
            <a:r>
              <a:rPr lang="vi-VN" sz="2600" b="1">
                <a:solidFill>
                  <a:srgbClr val="C00000"/>
                </a:solidFill>
                <a:latin typeface="Times New Roman" panose="02020603050405020304" pitchFamily="18" charset="0"/>
                <a:cs typeface="Times New Roman" panose="02020603050405020304" pitchFamily="18" charset="0"/>
              </a:rPr>
              <a:t>Bệnh suy dinh dưỡng ở trẻ em là do hoạt động sống nào chi phối? Giải thích.</a:t>
            </a:r>
            <a:endParaRPr lang="en-US" sz="2600" b="1">
              <a:solidFill>
                <a:srgbClr val="C00000"/>
              </a:solidFill>
              <a:latin typeface="Times New Roman" panose="02020603050405020304" pitchFamily="18" charset="0"/>
              <a:cs typeface="Times New Roman" panose="02020603050405020304" pitchFamily="18" charset="0"/>
            </a:endParaRPr>
          </a:p>
        </p:txBody>
      </p:sp>
      <p:sp>
        <p:nvSpPr>
          <p:cNvPr id="8" name="Mũi tên: Xuống 7">
            <a:extLst>
              <a:ext uri="{FF2B5EF4-FFF2-40B4-BE49-F238E27FC236}">
                <a16:creationId xmlns:a16="http://schemas.microsoft.com/office/drawing/2014/main" id="{7B8DAA85-CFCB-670F-07C7-92FEEDEB44DB}"/>
              </a:ext>
            </a:extLst>
          </p:cNvPr>
          <p:cNvSpPr/>
          <p:nvPr/>
        </p:nvSpPr>
        <p:spPr>
          <a:xfrm>
            <a:off x="5805268" y="1031310"/>
            <a:ext cx="464234" cy="5849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ộp Văn bản 9">
            <a:extLst>
              <a:ext uri="{FF2B5EF4-FFF2-40B4-BE49-F238E27FC236}">
                <a16:creationId xmlns:a16="http://schemas.microsoft.com/office/drawing/2014/main" id="{6D4BDC27-E5EE-EE78-A20D-4F9F6B2F2227}"/>
              </a:ext>
            </a:extLst>
          </p:cNvPr>
          <p:cNvSpPr txBox="1"/>
          <p:nvPr/>
        </p:nvSpPr>
        <p:spPr>
          <a:xfrm>
            <a:off x="3801208" y="1652814"/>
            <a:ext cx="4589584" cy="830997"/>
          </a:xfrm>
          <a:prstGeom prst="rect">
            <a:avLst/>
          </a:prstGeom>
          <a:noFill/>
        </p:spPr>
        <p:txBody>
          <a:bodyPr wrap="square">
            <a:spAutoFit/>
          </a:bodyPr>
          <a:lstStyle/>
          <a:p>
            <a:pPr algn="just"/>
            <a:r>
              <a:rPr lang="en-US" sz="2400">
                <a:latin typeface="Times New Roman" panose="02020603050405020304" pitchFamily="18" charset="0"/>
                <a:cs typeface="Times New Roman" panose="02020603050405020304" pitchFamily="18" charset="0"/>
              </a:rPr>
              <a:t>D</a:t>
            </a:r>
            <a:r>
              <a:rPr lang="vi-VN" sz="2400">
                <a:latin typeface="Times New Roman" panose="02020603050405020304" pitchFamily="18" charset="0"/>
                <a:cs typeface="Times New Roman" panose="02020603050405020304" pitchFamily="18" charset="0"/>
              </a:rPr>
              <a:t>o hoạt động trao đổi chất và chuyển hoá năng lượng chi phối.</a:t>
            </a:r>
            <a:endParaRPr lang="en-US" sz="2400">
              <a:latin typeface="Times New Roman" panose="02020603050405020304" pitchFamily="18" charset="0"/>
              <a:cs typeface="Times New Roman" panose="02020603050405020304" pitchFamily="18" charset="0"/>
            </a:endParaRPr>
          </a:p>
        </p:txBody>
      </p:sp>
      <p:sp>
        <p:nvSpPr>
          <p:cNvPr id="12" name="Hộp Văn bản 11">
            <a:extLst>
              <a:ext uri="{FF2B5EF4-FFF2-40B4-BE49-F238E27FC236}">
                <a16:creationId xmlns:a16="http://schemas.microsoft.com/office/drawing/2014/main" id="{4ABB63FC-4F7F-A199-44BA-8BBED51352FD}"/>
              </a:ext>
            </a:extLst>
          </p:cNvPr>
          <p:cNvSpPr txBox="1"/>
          <p:nvPr/>
        </p:nvSpPr>
        <p:spPr>
          <a:xfrm>
            <a:off x="203981" y="3375914"/>
            <a:ext cx="5394960" cy="1631216"/>
          </a:xfrm>
          <a:prstGeom prst="rect">
            <a:avLst/>
          </a:prstGeom>
          <a:noFill/>
        </p:spPr>
        <p:txBody>
          <a:bodyPr wrap="square">
            <a:spAutoFit/>
          </a:bodyPr>
          <a:lstStyle/>
          <a:p>
            <a:pPr algn="just"/>
            <a:r>
              <a:rPr lang="vi-VN" sz="2500">
                <a:solidFill>
                  <a:srgbClr val="006666"/>
                </a:solidFill>
                <a:latin typeface="Times New Roman" panose="02020603050405020304" pitchFamily="18" charset="0"/>
                <a:cs typeface="Times New Roman" panose="02020603050405020304" pitchFamily="18" charset="0"/>
              </a:rPr>
              <a:t>Quá trình trao đổi chất bị rối loạn sẽ làm giảm khả năng hấp thu các chất dinh dưỡng, dẫn đến chán ăn, còi xương, chậm lớn và giảm trí tuệ ở trẻ em.</a:t>
            </a:r>
            <a:endParaRPr lang="en-US" sz="2500">
              <a:solidFill>
                <a:srgbClr val="006666"/>
              </a:solidFill>
              <a:latin typeface="Times New Roman" panose="02020603050405020304" pitchFamily="18" charset="0"/>
              <a:cs typeface="Times New Roman" panose="02020603050405020304" pitchFamily="18" charset="0"/>
            </a:endParaRPr>
          </a:p>
        </p:txBody>
      </p:sp>
      <p:cxnSp>
        <p:nvCxnSpPr>
          <p:cNvPr id="14" name="Đường kết nối Mũi tên Thẳng 13">
            <a:extLst>
              <a:ext uri="{FF2B5EF4-FFF2-40B4-BE49-F238E27FC236}">
                <a16:creationId xmlns:a16="http://schemas.microsoft.com/office/drawing/2014/main" id="{E7A323AF-97F7-0068-F8BB-AD4AE4FA81C4}"/>
              </a:ext>
            </a:extLst>
          </p:cNvPr>
          <p:cNvCxnSpPr/>
          <p:nvPr/>
        </p:nvCxnSpPr>
        <p:spPr>
          <a:xfrm flipH="1">
            <a:off x="2504049" y="2549668"/>
            <a:ext cx="3094892" cy="720969"/>
          </a:xfrm>
          <a:prstGeom prst="straightConnector1">
            <a:avLst/>
          </a:prstGeom>
          <a:ln w="38100">
            <a:solidFill>
              <a:srgbClr val="006600"/>
            </a:solidFill>
            <a:tailEnd type="triangle"/>
          </a:ln>
        </p:spPr>
        <p:style>
          <a:lnRef idx="1">
            <a:schemeClr val="accent1"/>
          </a:lnRef>
          <a:fillRef idx="0">
            <a:schemeClr val="accent1"/>
          </a:fillRef>
          <a:effectRef idx="0">
            <a:schemeClr val="accent1"/>
          </a:effectRef>
          <a:fontRef idx="minor">
            <a:schemeClr val="tx1"/>
          </a:fontRef>
        </p:style>
      </p:cxnSp>
      <p:sp>
        <p:nvSpPr>
          <p:cNvPr id="16" name="Hộp Văn bản 15">
            <a:extLst>
              <a:ext uri="{FF2B5EF4-FFF2-40B4-BE49-F238E27FC236}">
                <a16:creationId xmlns:a16="http://schemas.microsoft.com/office/drawing/2014/main" id="{CE163717-98AF-A794-5F7F-6C58301F0FE1}"/>
              </a:ext>
            </a:extLst>
          </p:cNvPr>
          <p:cNvSpPr txBox="1"/>
          <p:nvPr/>
        </p:nvSpPr>
        <p:spPr>
          <a:xfrm>
            <a:off x="6797040" y="3213868"/>
            <a:ext cx="5394960" cy="2015936"/>
          </a:xfrm>
          <a:prstGeom prst="rect">
            <a:avLst/>
          </a:prstGeom>
          <a:noFill/>
        </p:spPr>
        <p:txBody>
          <a:bodyPr wrap="square">
            <a:spAutoFit/>
          </a:bodyPr>
          <a:lstStyle/>
          <a:p>
            <a:pPr algn="just"/>
            <a:r>
              <a:rPr lang="vi-VN" sz="2500">
                <a:solidFill>
                  <a:srgbClr val="006666"/>
                </a:solidFill>
                <a:latin typeface="Times New Roman" panose="02020603050405020304" pitchFamily="18" charset="0"/>
                <a:cs typeface="Times New Roman" panose="02020603050405020304" pitchFamily="18" charset="0"/>
              </a:rPr>
              <a:t>Hoạt động chuyển hoá năng lượng diễn ra không ổn định có thể khiến tất cả các cơ quan giảm phát triển, nhất là hệ cơ xương, ảnh hưởng trực tiếp đến chiều cao và tầm vóc của trẻ</a:t>
            </a:r>
            <a:endParaRPr lang="en-US" sz="2500">
              <a:solidFill>
                <a:srgbClr val="006666"/>
              </a:solidFill>
              <a:latin typeface="Times New Roman" panose="02020603050405020304" pitchFamily="18" charset="0"/>
              <a:cs typeface="Times New Roman" panose="02020603050405020304" pitchFamily="18" charset="0"/>
            </a:endParaRPr>
          </a:p>
        </p:txBody>
      </p:sp>
      <p:cxnSp>
        <p:nvCxnSpPr>
          <p:cNvPr id="18" name="Đường kết nối Mũi tên Thẳng 17">
            <a:extLst>
              <a:ext uri="{FF2B5EF4-FFF2-40B4-BE49-F238E27FC236}">
                <a16:creationId xmlns:a16="http://schemas.microsoft.com/office/drawing/2014/main" id="{4224EB3D-7D1A-4D5A-530B-6775FD864A98}"/>
              </a:ext>
            </a:extLst>
          </p:cNvPr>
          <p:cNvCxnSpPr/>
          <p:nvPr/>
        </p:nvCxnSpPr>
        <p:spPr>
          <a:xfrm>
            <a:off x="6269502" y="2549668"/>
            <a:ext cx="2522806" cy="720969"/>
          </a:xfrm>
          <a:prstGeom prst="straightConnector1">
            <a:avLst/>
          </a:prstGeom>
          <a:ln w="38100">
            <a:solidFill>
              <a:srgbClr val="006600"/>
            </a:solidFill>
            <a:tailEnd type="triangle"/>
          </a:ln>
        </p:spPr>
        <p:style>
          <a:lnRef idx="1">
            <a:schemeClr val="accent1"/>
          </a:lnRef>
          <a:fillRef idx="0">
            <a:schemeClr val="accent1"/>
          </a:fillRef>
          <a:effectRef idx="0">
            <a:schemeClr val="accent1"/>
          </a:effectRef>
          <a:fontRef idx="minor">
            <a:schemeClr val="tx1"/>
          </a:fontRef>
        </p:style>
      </p:cxnSp>
      <p:sp>
        <p:nvSpPr>
          <p:cNvPr id="19" name="Mũi tên: Xuống 18">
            <a:extLst>
              <a:ext uri="{FF2B5EF4-FFF2-40B4-BE49-F238E27FC236}">
                <a16:creationId xmlns:a16="http://schemas.microsoft.com/office/drawing/2014/main" id="{BCB1605B-10D8-D4EA-FBAC-E3A112AA633C}"/>
              </a:ext>
            </a:extLst>
          </p:cNvPr>
          <p:cNvSpPr/>
          <p:nvPr/>
        </p:nvSpPr>
        <p:spPr>
          <a:xfrm>
            <a:off x="5805268" y="5205186"/>
            <a:ext cx="464234" cy="5849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Hộp Văn bản 20">
            <a:extLst>
              <a:ext uri="{FF2B5EF4-FFF2-40B4-BE49-F238E27FC236}">
                <a16:creationId xmlns:a16="http://schemas.microsoft.com/office/drawing/2014/main" id="{DD2F4D23-B584-D011-2D18-38A3400BE973}"/>
              </a:ext>
            </a:extLst>
          </p:cNvPr>
          <p:cNvSpPr txBox="1"/>
          <p:nvPr/>
        </p:nvSpPr>
        <p:spPr>
          <a:xfrm>
            <a:off x="1436078" y="5826690"/>
            <a:ext cx="9202614" cy="492443"/>
          </a:xfrm>
          <a:prstGeom prst="rect">
            <a:avLst/>
          </a:prstGeom>
          <a:noFill/>
        </p:spPr>
        <p:txBody>
          <a:bodyPr wrap="square">
            <a:spAutoFit/>
          </a:bodyPr>
          <a:lstStyle/>
          <a:p>
            <a:r>
              <a:rPr lang="vi-VN" sz="2600">
                <a:solidFill>
                  <a:srgbClr val="FF0000"/>
                </a:solidFill>
                <a:latin typeface="Times New Roman" panose="02020603050405020304" pitchFamily="18" charset="0"/>
                <a:cs typeface="Times New Roman" panose="02020603050405020304" pitchFamily="18" charset="0"/>
              </a:rPr>
              <a:t>Trẻ bị suy dinh dưỡng thường thấp còi hơn các bạn cùng trang lứa.</a:t>
            </a:r>
            <a:endParaRPr lang="en-US" sz="26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885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arn(inVertical)">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p:bldP spid="16" grpId="0"/>
      <p:bldP spid="19" grpId="0" animBg="1"/>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êu đề phụ 2">
            <a:extLst>
              <a:ext uri="{FF2B5EF4-FFF2-40B4-BE49-F238E27FC236}">
                <a16:creationId xmlns:a16="http://schemas.microsoft.com/office/drawing/2014/main" id="{9EBFDA85-BD56-1764-42DC-C964B251A4B4}"/>
              </a:ext>
            </a:extLst>
          </p:cNvPr>
          <p:cNvSpPr txBox="1">
            <a:spLocks/>
          </p:cNvSpPr>
          <p:nvPr/>
        </p:nvSpPr>
        <p:spPr>
          <a:xfrm>
            <a:off x="0" y="1252505"/>
            <a:ext cx="9936056" cy="57237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 MỐI QUAN HỆ GIỮA TẾ BÀO VỚI CƠ THỂ VÀ MÔI TRƯỜNG</a:t>
            </a:r>
          </a:p>
        </p:txBody>
      </p:sp>
      <p:grpSp>
        <p:nvGrpSpPr>
          <p:cNvPr id="10" name="Nhóm 9">
            <a:extLst>
              <a:ext uri="{FF2B5EF4-FFF2-40B4-BE49-F238E27FC236}">
                <a16:creationId xmlns:a16="http://schemas.microsoft.com/office/drawing/2014/main" id="{202A8996-735F-AFAE-CA6E-9EC1CCF9E5CC}"/>
              </a:ext>
            </a:extLst>
          </p:cNvPr>
          <p:cNvGrpSpPr/>
          <p:nvPr/>
        </p:nvGrpSpPr>
        <p:grpSpPr>
          <a:xfrm>
            <a:off x="1420837" y="118666"/>
            <a:ext cx="8345446" cy="1143000"/>
            <a:chOff x="1420837" y="118666"/>
            <a:chExt cx="8345446" cy="1143000"/>
          </a:xfrm>
        </p:grpSpPr>
        <p:sp>
          <p:nvSpPr>
            <p:cNvPr id="6" name="Tiêu đề phụ 2">
              <a:extLst>
                <a:ext uri="{FF2B5EF4-FFF2-40B4-BE49-F238E27FC236}">
                  <a16:creationId xmlns:a16="http://schemas.microsoft.com/office/drawing/2014/main" id="{C62C0193-0056-F19C-029B-75F8ED7CA4A2}"/>
                </a:ext>
              </a:extLst>
            </p:cNvPr>
            <p:cNvSpPr txBox="1">
              <a:spLocks/>
            </p:cNvSpPr>
            <p:nvPr/>
          </p:nvSpPr>
          <p:spPr>
            <a:xfrm>
              <a:off x="2425717" y="118666"/>
              <a:ext cx="7340566" cy="114300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800" b="1">
                  <a:solidFill>
                    <a:srgbClr val="FF0000"/>
                  </a:solidFill>
                  <a:latin typeface="Times New Roman" panose="02020603050405020304" pitchFamily="18" charset="0"/>
                  <a:cs typeface="Times New Roman" panose="02020603050405020304" pitchFamily="18" charset="0"/>
                </a:rPr>
                <a:t> CHỨNG MINH CƠ THỂ SINH VẬT LÀ MỘT THỂ THỐNG NHẤT</a:t>
              </a:r>
            </a:p>
          </p:txBody>
        </p:sp>
        <p:sp>
          <p:nvSpPr>
            <p:cNvPr id="8" name="Hộp Văn bản 7">
              <a:extLst>
                <a:ext uri="{FF2B5EF4-FFF2-40B4-BE49-F238E27FC236}">
                  <a16:creationId xmlns:a16="http://schemas.microsoft.com/office/drawing/2014/main" id="{3393926E-E7F5-B5BA-1A85-628F34F4BB81}"/>
                </a:ext>
              </a:extLst>
            </p:cNvPr>
            <p:cNvSpPr txBox="1"/>
            <p:nvPr/>
          </p:nvSpPr>
          <p:spPr>
            <a:xfrm>
              <a:off x="1420837" y="118666"/>
              <a:ext cx="1396219" cy="523220"/>
            </a:xfrm>
            <a:prstGeom prst="rect">
              <a:avLst/>
            </a:prstGeom>
            <a:noFill/>
          </p:spPr>
          <p:txBody>
            <a:bodyPr wrap="square">
              <a:spAutoFit/>
            </a:bodyPr>
            <a:lstStyle/>
            <a:p>
              <a:r>
                <a:rPr kumimoji="0" lang="en-US" sz="2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BÀI 39:</a:t>
              </a:r>
              <a:endParaRPr lang="en-US">
                <a:solidFill>
                  <a:srgbClr val="FF0000"/>
                </a:solidFill>
              </a:endParaRPr>
            </a:p>
          </p:txBody>
        </p:sp>
      </p:grpSp>
      <p:sp>
        <p:nvSpPr>
          <p:cNvPr id="3" name="Tiêu đề phụ 2">
            <a:extLst>
              <a:ext uri="{FF2B5EF4-FFF2-40B4-BE49-F238E27FC236}">
                <a16:creationId xmlns:a16="http://schemas.microsoft.com/office/drawing/2014/main" id="{821597A1-8837-47C1-3F8E-D0D2DEACEC8D}"/>
              </a:ext>
            </a:extLst>
          </p:cNvPr>
          <p:cNvSpPr txBox="1">
            <a:spLocks/>
          </p:cNvSpPr>
          <p:nvPr/>
        </p:nvSpPr>
        <p:spPr>
          <a:xfrm>
            <a:off x="239152" y="1872285"/>
            <a:ext cx="9936056" cy="57237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2400" b="1">
                <a:solidFill>
                  <a:srgbClr val="006600"/>
                </a:solidFill>
                <a:latin typeface="Times New Roman" panose="02020603050405020304" pitchFamily="18" charset="0"/>
                <a:cs typeface="Times New Roman" panose="02020603050405020304" pitchFamily="18" charset="0"/>
              </a:rPr>
              <a:t>II. MỐI QUAN HỆ GIỮA  CÁC HOẠT ĐỘNG SỐNG TRONG CƠ THỂ</a:t>
            </a:r>
          </a:p>
        </p:txBody>
      </p:sp>
      <p:sp>
        <p:nvSpPr>
          <p:cNvPr id="4" name="Tiêu đề phụ 2">
            <a:extLst>
              <a:ext uri="{FF2B5EF4-FFF2-40B4-BE49-F238E27FC236}">
                <a16:creationId xmlns:a16="http://schemas.microsoft.com/office/drawing/2014/main" id="{94E0F37B-DA2D-43AC-D911-BC055883CE96}"/>
              </a:ext>
            </a:extLst>
          </p:cNvPr>
          <p:cNvSpPr txBox="1">
            <a:spLocks/>
          </p:cNvSpPr>
          <p:nvPr/>
        </p:nvSpPr>
        <p:spPr>
          <a:xfrm>
            <a:off x="393897" y="2616223"/>
            <a:ext cx="9936056" cy="1625554"/>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r>
              <a:rPr lang="en-US" sz="2800">
                <a:solidFill>
                  <a:schemeClr val="tx1"/>
                </a:solidFill>
                <a:latin typeface="Times New Roman" panose="02020603050405020304" pitchFamily="18" charset="0"/>
                <a:cs typeface="Times New Roman" panose="02020603050405020304" pitchFamily="18" charset="0"/>
              </a:rPr>
              <a:t>- Cơ thể sinh vật là một thể thống nhất thể hiện ở mối quan hệ thống nhất giữa tế bào – Cơ thể - Môi trường và mối quan hệ giữa các hoạt động sống trong cơ thể.</a:t>
            </a:r>
          </a:p>
        </p:txBody>
      </p:sp>
      <p:pic>
        <p:nvPicPr>
          <p:cNvPr id="7" name="Hình ảnh 6">
            <a:extLst>
              <a:ext uri="{FF2B5EF4-FFF2-40B4-BE49-F238E27FC236}">
                <a16:creationId xmlns:a16="http://schemas.microsoft.com/office/drawing/2014/main" id="{2671F25E-DA2F-FB1A-52AF-151E312878C6}"/>
              </a:ext>
            </a:extLst>
          </p:cNvPr>
          <p:cNvPicPr>
            <a:picLocks noChangeAspect="1"/>
          </p:cNvPicPr>
          <p:nvPr/>
        </p:nvPicPr>
        <p:blipFill>
          <a:blip r:embed="rId2"/>
          <a:stretch>
            <a:fillRect/>
          </a:stretch>
        </p:blipFill>
        <p:spPr>
          <a:xfrm>
            <a:off x="10118804" y="907861"/>
            <a:ext cx="1834044" cy="1834044"/>
          </a:xfrm>
          <a:prstGeom prst="rect">
            <a:avLst/>
          </a:prstGeom>
        </p:spPr>
      </p:pic>
    </p:spTree>
    <p:extLst>
      <p:ext uri="{BB962C8B-B14F-4D97-AF65-F5344CB8AC3E}">
        <p14:creationId xmlns:p14="http://schemas.microsoft.com/office/powerpoint/2010/main" val="20434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TotalTime>
  <Words>1180</Words>
  <Application>Microsoft Office PowerPoint</Application>
  <PresentationFormat>Màn hình rộng</PresentationFormat>
  <Paragraphs>64</Paragraphs>
  <Slides>12</Slides>
  <Notes>0</Notes>
  <HiddenSlides>0</HiddenSlides>
  <MMClips>0</MMClips>
  <ScaleCrop>false</ScaleCrop>
  <HeadingPairs>
    <vt:vector size="6" baseType="variant">
      <vt:variant>
        <vt:lpstr>Phông được Dùng</vt:lpstr>
      </vt:variant>
      <vt:variant>
        <vt:i4>5</vt:i4>
      </vt:variant>
      <vt:variant>
        <vt:lpstr>Chủ đề</vt:lpstr>
      </vt:variant>
      <vt:variant>
        <vt:i4>1</vt:i4>
      </vt:variant>
      <vt:variant>
        <vt:lpstr>Tiêu đề Bản chiếu</vt:lpstr>
      </vt:variant>
      <vt:variant>
        <vt:i4>12</vt:i4>
      </vt:variant>
    </vt:vector>
  </HeadingPairs>
  <TitlesOfParts>
    <vt:vector size="18" baseType="lpstr">
      <vt:lpstr>Arial</vt:lpstr>
      <vt:lpstr>Calibri</vt:lpstr>
      <vt:lpstr>Calibri Light</vt:lpstr>
      <vt:lpstr>Times New Roman</vt:lpstr>
      <vt:lpstr>Wingdings 3</vt:lpstr>
      <vt:lpstr>Chủ đề Office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Administrator</dc:creator>
  <cp:lastModifiedBy>Administrator</cp:lastModifiedBy>
  <cp:revision>8</cp:revision>
  <dcterms:created xsi:type="dcterms:W3CDTF">2023-04-16T10:47:48Z</dcterms:created>
  <dcterms:modified xsi:type="dcterms:W3CDTF">2023-04-16T12:11:44Z</dcterms:modified>
</cp:coreProperties>
</file>