
<file path=[Content_Types].xml><?xml version="1.0" encoding="utf-8"?>
<Types xmlns="http://schemas.openxmlformats.org/package/2006/content-types">
  <Default Extension="jfif" ContentType="image/jpeg"/>
  <Default Extension="mp3" ContentType="audio/mpeg"/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audio3.wav" ContentType="audio/wav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</p:sldMasterIdLst>
  <p:notesMasterIdLst>
    <p:notesMasterId r:id="rId15"/>
  </p:notesMasterIdLst>
  <p:sldIdLst>
    <p:sldId id="394" r:id="rId3"/>
    <p:sldId id="395" r:id="rId4"/>
    <p:sldId id="396" r:id="rId5"/>
    <p:sldId id="372" r:id="rId6"/>
    <p:sldId id="392" r:id="rId7"/>
    <p:sldId id="371" r:id="rId8"/>
    <p:sldId id="373" r:id="rId9"/>
    <p:sldId id="375" r:id="rId10"/>
    <p:sldId id="376" r:id="rId11"/>
    <p:sldId id="377" r:id="rId12"/>
    <p:sldId id="397" r:id="rId13"/>
    <p:sldId id="39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uần Vương" initials="TV" lastIdx="2" clrIdx="0">
    <p:extLst>
      <p:ext uri="{19B8F6BF-5375-455C-9EA6-DF929625EA0E}">
        <p15:presenceInfo xmlns:p15="http://schemas.microsoft.com/office/powerpoint/2012/main" userId="460b375675fa141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C0404"/>
    <a:srgbClr val="FFFF00"/>
    <a:srgbClr val="FF9966"/>
    <a:srgbClr val="CC00CC"/>
    <a:srgbClr val="FF7C80"/>
    <a:srgbClr val="33CC33"/>
    <a:srgbClr val="FF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2" autoAdjust="0"/>
    <p:restoredTop sz="84292" autoAdjust="0"/>
  </p:normalViewPr>
  <p:slideViewPr>
    <p:cSldViewPr>
      <p:cViewPr varScale="1">
        <p:scale>
          <a:sx n="61" d="100"/>
          <a:sy n="61" d="100"/>
        </p:scale>
        <p:origin x="81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0E83699-2769-4EEB-9E1A-9715BA9184B8}" type="datetimeFigureOut">
              <a:rPr lang="en-US"/>
              <a:pPr>
                <a:defRPr/>
              </a:pPr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F2562AC-4C88-4A6C-B077-90ACA0393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603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2562AC-4C88-4A6C-B077-90ACA039364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62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2562AC-4C88-4A6C-B077-90ACA039364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01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2562AC-4C88-4A6C-B077-90ACA039364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82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2562AC-4C88-4A6C-B077-90ACA039364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17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2562AC-4C88-4A6C-B077-90ACA039364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32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2562AC-4C88-4A6C-B077-90ACA039364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63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F771B-E283-4029-930B-07B53AE623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46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4D151E-D75A-4CF6-8B12-9796D0D546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05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F39893-9E64-48C2-A875-FDEE4D2A41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4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80CB4-E50E-48BB-A2FB-0A98F2BAA0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9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0BE48F-6429-480F-A30F-30CE9292EA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64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F869F0-4894-45AB-A104-1405D257AE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7FBE9-36C3-4483-9766-2DC1EBC901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5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D9857B-8EC4-4F1A-AA19-76D9430279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72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BF4C47-502E-4397-9C12-F2AD6A3FBE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4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9BCA9-C19A-44D3-A822-93FECCA725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5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A3164C-FEB9-4B30-A3DC-116AD0E3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30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95DF-3038-4DDA-B009-05ED4DA0FC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22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8F987-9DF6-4BD6-86DF-BF056AAD2C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42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4537-4B86-4FE7-B9DD-824A35F6B0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19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30-A855-4CBE-B1E7-5ADE8B846F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92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F916-B1A5-42D8-8725-D178C6BBA7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09AD-EE79-4905-AAEB-F6093383C0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68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273C-3D2C-44DB-A31C-DC31328F15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2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22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32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22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F2F93-9B10-49C7-A8BD-C8BE7A5216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67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22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3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22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CC46-435A-471D-BC28-D53E2C1AC3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40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D28F-30D7-4A1B-B497-1948D0A73A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5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6835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CB0-71D6-444A-9004-89B002A838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8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946B00-2243-4271-A32C-F954EDEC27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0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BD2A6-21C5-42F5-90DD-C6B15A8BC2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F15D5-EE84-4928-A15B-D7D0E412C3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33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Times New Roman" charset="0"/>
          <a:ea typeface="Times New Roman" charset="0"/>
          <a:cs typeface="Times New Roman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charset="0"/>
          <a:ea typeface="Times New Roman" charset="0"/>
          <a:cs typeface="Times New Roman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Times New Roman" charset="0"/>
          <a:ea typeface="Times New Roman" charset="0"/>
          <a:cs typeface="Times New Roman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charset="0"/>
          <a:ea typeface="Times New Roman" charset="0"/>
          <a:cs typeface="Times New Roman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charset="0"/>
          <a:ea typeface="Times New Roman" charset="0"/>
          <a:cs typeface="Times New Roman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charset="0"/>
          <a:ea typeface="Times New Roman" charset="0"/>
          <a:cs typeface="Times New Roman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6.png"/><Relationship Id="rId3" Type="http://schemas.openxmlformats.org/officeDocument/2006/relationships/audio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5.wmf"/><Relationship Id="rId17" Type="http://schemas.openxmlformats.org/officeDocument/2006/relationships/image" Target="../media/image3.png"/><Relationship Id="rId2" Type="http://schemas.microsoft.com/office/2007/relationships/media" Target="../media/media2.mp3"/><Relationship Id="rId16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6" Type="http://schemas.openxmlformats.org/officeDocument/2006/relationships/audio" Target="../media/audio1.wav"/><Relationship Id="rId11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8.png"/><Relationship Id="rId10" Type="http://schemas.openxmlformats.org/officeDocument/2006/relationships/audio" Target="../media/audio5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4.wav"/><Relationship Id="rId1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6.png"/><Relationship Id="rId3" Type="http://schemas.openxmlformats.org/officeDocument/2006/relationships/audio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5.wmf"/><Relationship Id="rId17" Type="http://schemas.openxmlformats.org/officeDocument/2006/relationships/image" Target="../media/image9.png"/><Relationship Id="rId2" Type="http://schemas.microsoft.com/office/2007/relationships/media" Target="../media/media2.mp3"/><Relationship Id="rId16" Type="http://schemas.openxmlformats.org/officeDocument/2006/relationships/image" Target="../media/image3.png"/><Relationship Id="rId1" Type="http://schemas.openxmlformats.org/officeDocument/2006/relationships/vmlDrawing" Target="../drawings/vmlDrawing2.vml"/><Relationship Id="rId6" Type="http://schemas.openxmlformats.org/officeDocument/2006/relationships/audio" Target="../media/audio1.wav"/><Relationship Id="rId11" Type="http://schemas.openxmlformats.org/officeDocument/2006/relationships/oleObject" Target="../embeddings/oleObject2.bin"/><Relationship Id="rId5" Type="http://schemas.openxmlformats.org/officeDocument/2006/relationships/notesSlide" Target="../notesSlides/notesSlide2.xml"/><Relationship Id="rId15" Type="http://schemas.openxmlformats.org/officeDocument/2006/relationships/image" Target="../media/image8.png"/><Relationship Id="rId10" Type="http://schemas.openxmlformats.org/officeDocument/2006/relationships/audio" Target="../media/audio5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4.wav"/><Relationship Id="rId1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6.png"/><Relationship Id="rId3" Type="http://schemas.openxmlformats.org/officeDocument/2006/relationships/audio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5.wmf"/><Relationship Id="rId17" Type="http://schemas.openxmlformats.org/officeDocument/2006/relationships/image" Target="../media/image3.png"/><Relationship Id="rId2" Type="http://schemas.microsoft.com/office/2007/relationships/media" Target="../media/media2.mp3"/><Relationship Id="rId16" Type="http://schemas.openxmlformats.org/officeDocument/2006/relationships/image" Target="../media/image9.png"/><Relationship Id="rId1" Type="http://schemas.openxmlformats.org/officeDocument/2006/relationships/vmlDrawing" Target="../drawings/vmlDrawing3.vml"/><Relationship Id="rId6" Type="http://schemas.openxmlformats.org/officeDocument/2006/relationships/audio" Target="../media/audio1.wav"/><Relationship Id="rId11" Type="http://schemas.openxmlformats.org/officeDocument/2006/relationships/oleObject" Target="../embeddings/oleObject3.bin"/><Relationship Id="rId5" Type="http://schemas.openxmlformats.org/officeDocument/2006/relationships/notesSlide" Target="../notesSlides/notesSlide3.xml"/><Relationship Id="rId15" Type="http://schemas.openxmlformats.org/officeDocument/2006/relationships/image" Target="../media/image8.png"/><Relationship Id="rId10" Type="http://schemas.openxmlformats.org/officeDocument/2006/relationships/audio" Target="../media/audio5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4.wav"/><Relationship Id="rId1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6.png"/><Relationship Id="rId3" Type="http://schemas.openxmlformats.org/officeDocument/2006/relationships/audio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5.wmf"/><Relationship Id="rId17" Type="http://schemas.openxmlformats.org/officeDocument/2006/relationships/image" Target="../media/image3.png"/><Relationship Id="rId2" Type="http://schemas.microsoft.com/office/2007/relationships/media" Target="../media/media2.mp3"/><Relationship Id="rId16" Type="http://schemas.openxmlformats.org/officeDocument/2006/relationships/image" Target="../media/image9.png"/><Relationship Id="rId1" Type="http://schemas.openxmlformats.org/officeDocument/2006/relationships/vmlDrawing" Target="../drawings/vmlDrawing4.vml"/><Relationship Id="rId6" Type="http://schemas.openxmlformats.org/officeDocument/2006/relationships/audio" Target="../media/audio1.wav"/><Relationship Id="rId11" Type="http://schemas.openxmlformats.org/officeDocument/2006/relationships/oleObject" Target="../embeddings/oleObject4.bin"/><Relationship Id="rId5" Type="http://schemas.openxmlformats.org/officeDocument/2006/relationships/notesSlide" Target="../notesSlides/notesSlide4.xml"/><Relationship Id="rId15" Type="http://schemas.openxmlformats.org/officeDocument/2006/relationships/image" Target="../media/image8.png"/><Relationship Id="rId10" Type="http://schemas.openxmlformats.org/officeDocument/2006/relationships/audio" Target="../media/audio5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4.wav"/><Relationship Id="rId1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6.png"/><Relationship Id="rId3" Type="http://schemas.openxmlformats.org/officeDocument/2006/relationships/audio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5.wmf"/><Relationship Id="rId17" Type="http://schemas.openxmlformats.org/officeDocument/2006/relationships/image" Target="../media/image3.png"/><Relationship Id="rId2" Type="http://schemas.microsoft.com/office/2007/relationships/media" Target="../media/media2.mp3"/><Relationship Id="rId16" Type="http://schemas.openxmlformats.org/officeDocument/2006/relationships/image" Target="../media/image9.png"/><Relationship Id="rId1" Type="http://schemas.openxmlformats.org/officeDocument/2006/relationships/vmlDrawing" Target="../drawings/vmlDrawing5.vml"/><Relationship Id="rId6" Type="http://schemas.openxmlformats.org/officeDocument/2006/relationships/audio" Target="../media/audio1.wav"/><Relationship Id="rId11" Type="http://schemas.openxmlformats.org/officeDocument/2006/relationships/oleObject" Target="../embeddings/oleObject5.bin"/><Relationship Id="rId5" Type="http://schemas.openxmlformats.org/officeDocument/2006/relationships/notesSlide" Target="../notesSlides/notesSlide5.xml"/><Relationship Id="rId15" Type="http://schemas.openxmlformats.org/officeDocument/2006/relationships/image" Target="../media/image8.png"/><Relationship Id="rId10" Type="http://schemas.openxmlformats.org/officeDocument/2006/relationships/audio" Target="../media/audio5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4.wav"/><Relationship Id="rId1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6.png"/><Relationship Id="rId3" Type="http://schemas.openxmlformats.org/officeDocument/2006/relationships/audio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5.wmf"/><Relationship Id="rId17" Type="http://schemas.openxmlformats.org/officeDocument/2006/relationships/image" Target="../media/image3.png"/><Relationship Id="rId2" Type="http://schemas.microsoft.com/office/2007/relationships/media" Target="../media/media2.mp3"/><Relationship Id="rId16" Type="http://schemas.openxmlformats.org/officeDocument/2006/relationships/image" Target="../media/image9.png"/><Relationship Id="rId1" Type="http://schemas.openxmlformats.org/officeDocument/2006/relationships/vmlDrawing" Target="../drawings/vmlDrawing6.vml"/><Relationship Id="rId6" Type="http://schemas.openxmlformats.org/officeDocument/2006/relationships/audio" Target="../media/audio1.wav"/><Relationship Id="rId11" Type="http://schemas.openxmlformats.org/officeDocument/2006/relationships/oleObject" Target="../embeddings/oleObject6.bin"/><Relationship Id="rId5" Type="http://schemas.openxmlformats.org/officeDocument/2006/relationships/notesSlide" Target="../notesSlides/notesSlide6.xml"/><Relationship Id="rId15" Type="http://schemas.openxmlformats.org/officeDocument/2006/relationships/image" Target="../media/image8.png"/><Relationship Id="rId10" Type="http://schemas.openxmlformats.org/officeDocument/2006/relationships/audio" Target="../media/audio5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4.wav"/><Relationship Id="rId1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197" y="1983732"/>
            <a:ext cx="6099380" cy="1325563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Nếu cho các cạnh của hình tứ giác MNPQ lần lượt là : </a:t>
            </a:r>
            <a:br>
              <a:rPr lang="en-US" sz="2800" dirty="0"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latin typeface="Arial" pitchFamily="34" charset="0"/>
                <a:cs typeface="Arial" pitchFamily="34" charset="0"/>
              </a:rPr>
              <a:t>MN :2cm </a:t>
            </a:r>
            <a:br>
              <a:rPr lang="en-US" sz="2800" dirty="0"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latin typeface="Arial" pitchFamily="34" charset="0"/>
                <a:cs typeface="Arial" pitchFamily="34" charset="0"/>
              </a:rPr>
              <a:t>NP : 3cm</a:t>
            </a:r>
            <a:br>
              <a:rPr lang="en-US" sz="2800" dirty="0"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latin typeface="Arial" pitchFamily="34" charset="0"/>
                <a:cs typeface="Arial" pitchFamily="34" charset="0"/>
              </a:rPr>
              <a:t>PQ : 5cm</a:t>
            </a:r>
            <a:br>
              <a:rPr lang="en-US" sz="2800" dirty="0"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latin typeface="Arial" pitchFamily="34" charset="0"/>
                <a:cs typeface="Arial" pitchFamily="34" charset="0"/>
              </a:rPr>
              <a:t>MQ : 4cm</a:t>
            </a:r>
            <a:br>
              <a:rPr lang="en-US" sz="2800" dirty="0"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latin typeface="Arial" pitchFamily="34" charset="0"/>
                <a:cs typeface="Arial" pitchFamily="34" charset="0"/>
              </a:rPr>
              <a:t>Chu vi hình tứ giác MNPQ là bao nhiêu ?</a:t>
            </a:r>
            <a:endParaRPr lang="vi-V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04249"/>
            <a:ext cx="4993257" cy="237271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vi-VN" dirty="0"/>
          </a:p>
        </p:txBody>
      </p:sp>
      <p:sp>
        <p:nvSpPr>
          <p:cNvPr id="6" name="TextBox 5"/>
          <p:cNvSpPr txBox="1"/>
          <p:nvPr/>
        </p:nvSpPr>
        <p:spPr>
          <a:xfrm>
            <a:off x="7369560" y="2123294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M</a:t>
            </a:r>
            <a:endParaRPr lang="vi-V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80778" y="2123294"/>
            <a:ext cx="380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N</a:t>
            </a:r>
            <a:endParaRPr lang="vi-V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50990" y="4762682"/>
            <a:ext cx="373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P</a:t>
            </a:r>
            <a:endParaRPr lang="vi-V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16577" y="4756370"/>
            <a:ext cx="467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Q</a:t>
            </a:r>
            <a:endParaRPr lang="vi-V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rapezoid 9"/>
          <p:cNvSpPr/>
          <p:nvPr/>
        </p:nvSpPr>
        <p:spPr>
          <a:xfrm>
            <a:off x="7284349" y="2512160"/>
            <a:ext cx="3166641" cy="2367487"/>
          </a:xfrm>
          <a:prstGeom prst="trapezoi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TextBox 10"/>
          <p:cNvSpPr txBox="1"/>
          <p:nvPr/>
        </p:nvSpPr>
        <p:spPr>
          <a:xfrm>
            <a:off x="8209341" y="1820341"/>
            <a:ext cx="1287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2 cm</a:t>
            </a:r>
            <a:endParaRPr lang="vi-V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536111" y="2998516"/>
            <a:ext cx="109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3cm</a:t>
            </a:r>
            <a:endParaRPr lang="vi-V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02146" y="5033563"/>
            <a:ext cx="1197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5 cm</a:t>
            </a:r>
            <a:endParaRPr lang="vi-V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95691" y="2938131"/>
            <a:ext cx="1109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4 cm</a:t>
            </a:r>
            <a:endParaRPr lang="vi-V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1434" y="3804249"/>
            <a:ext cx="495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77041" y="49193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10419" y="4361318"/>
            <a:ext cx="4373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itchFamily="34" charset="0"/>
                <a:cs typeface="Arial" pitchFamily="34" charset="0"/>
              </a:rPr>
              <a:t>Chu vi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tứ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giác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vi-VN" sz="2800" dirty="0"/>
              <a:t>MNPQ la:</a:t>
            </a:r>
          </a:p>
          <a:p>
            <a:pPr algn="ctr"/>
            <a:r>
              <a:rPr lang="vi-VN" sz="2800" dirty="0"/>
              <a:t>2 + 3 + 5 + 4 = 14 (cm)</a:t>
            </a:r>
            <a:endParaRPr lang="en-US" sz="2800" dirty="0"/>
          </a:p>
          <a:p>
            <a:pPr algn="ctr"/>
            <a:r>
              <a:rPr lang="en-US" sz="2800" dirty="0" err="1">
                <a:latin typeface="Arial" pitchFamily="34" charset="0"/>
                <a:cs typeface="Arial" pitchFamily="34" charset="0"/>
              </a:rPr>
              <a:t>Đáp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: 14cm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5360584-B600-4416-93E5-7CF8BA6C810B}"/>
              </a:ext>
            </a:extLst>
          </p:cNvPr>
          <p:cNvSpPr txBox="1">
            <a:spLocks/>
          </p:cNvSpPr>
          <p:nvPr/>
        </p:nvSpPr>
        <p:spPr>
          <a:xfrm>
            <a:off x="3901818" y="133212"/>
            <a:ext cx="4599426" cy="1474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r>
              <a:rPr lang="en-US" sz="6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vi-V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94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599" y="-457200"/>
            <a:ext cx="9296400" cy="22098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 VI HÌNH CHỮ NHẬT???</a:t>
            </a:r>
            <a:endParaRPr lang="vi-V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6" name="Rectangle 5"/>
          <p:cNvSpPr/>
          <p:nvPr/>
        </p:nvSpPr>
        <p:spPr>
          <a:xfrm>
            <a:off x="4046706" y="2452991"/>
            <a:ext cx="5410200" cy="2945860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</a:schemeClr>
              </a:gs>
            </a:gsLst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981200"/>
            <a:ext cx="3111657" cy="321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11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88615" cy="181735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CHU VI HÌNH CHỮ NHẬT</a:t>
            </a:r>
            <a:endParaRPr lang="vi-VN" sz="5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62" y="2395470"/>
            <a:ext cx="552396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Chu vi hình chữ nhật ABCD là :</a:t>
            </a:r>
          </a:p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4 +3 + 4 + 3 = 14 ( cm )</a:t>
            </a:r>
          </a:p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Hoặc ( 4 + 3 ) x 2 = 14 ( cm )</a:t>
            </a:r>
          </a:p>
        </p:txBody>
      </p:sp>
      <p:sp>
        <p:nvSpPr>
          <p:cNvPr id="5" name="Rectangle 4"/>
          <p:cNvSpPr/>
          <p:nvPr/>
        </p:nvSpPr>
        <p:spPr>
          <a:xfrm>
            <a:off x="8036417" y="2671550"/>
            <a:ext cx="3188594" cy="132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TextBox 5"/>
          <p:cNvSpPr txBox="1"/>
          <p:nvPr/>
        </p:nvSpPr>
        <p:spPr>
          <a:xfrm>
            <a:off x="7740203" y="2395470"/>
            <a:ext cx="42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vi-VN" dirty="0"/>
          </a:p>
        </p:txBody>
      </p:sp>
      <p:sp>
        <p:nvSpPr>
          <p:cNvPr id="8" name="TextBox 7"/>
          <p:cNvSpPr txBox="1"/>
          <p:nvPr/>
        </p:nvSpPr>
        <p:spPr>
          <a:xfrm>
            <a:off x="11075831" y="2331076"/>
            <a:ext cx="42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endParaRPr lang="vi-VN" dirty="0"/>
          </a:p>
        </p:txBody>
      </p:sp>
      <p:sp>
        <p:nvSpPr>
          <p:cNvPr id="9" name="TextBox 8"/>
          <p:cNvSpPr txBox="1"/>
          <p:nvPr/>
        </p:nvSpPr>
        <p:spPr>
          <a:xfrm>
            <a:off x="11092467" y="3954668"/>
            <a:ext cx="540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vi-VN" dirty="0"/>
          </a:p>
        </p:txBody>
      </p:sp>
      <p:sp>
        <p:nvSpPr>
          <p:cNvPr id="10" name="TextBox 9"/>
          <p:cNvSpPr txBox="1"/>
          <p:nvPr/>
        </p:nvSpPr>
        <p:spPr>
          <a:xfrm>
            <a:off x="7778839" y="4001294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endParaRPr lang="vi-VN" dirty="0"/>
          </a:p>
        </p:txBody>
      </p:sp>
      <p:sp>
        <p:nvSpPr>
          <p:cNvPr id="11" name="TextBox 10"/>
          <p:cNvSpPr txBox="1"/>
          <p:nvPr/>
        </p:nvSpPr>
        <p:spPr>
          <a:xfrm>
            <a:off x="1107584" y="4324000"/>
            <a:ext cx="66712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Muốn tính chu vi hình chữ nhật ta lấy chiều dài cộng chiều rộng ( cùng đơn vị đo) rồi nhân với 2.</a:t>
            </a:r>
            <a:endParaRPr lang="vi-VN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69797" y="2233091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4cm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74802" y="3105590"/>
            <a:ext cx="930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3cm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9214" y="406239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4 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88332" y="3216005"/>
            <a:ext cx="90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3 cm</a:t>
            </a:r>
          </a:p>
        </p:txBody>
      </p:sp>
    </p:spTree>
    <p:extLst>
      <p:ext uri="{BB962C8B-B14F-4D97-AF65-F5344CB8AC3E}">
        <p14:creationId xmlns:p14="http://schemas.microsoft.com/office/powerpoint/2010/main" val="84087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Hình hiệu Rung chuông vàng (2007 - 2010)">
            <a:hlinkClick r:id="" action="ppaction://media"/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r:embed="rId2">
                  <p14:trim st="308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11200" y="3276600"/>
            <a:ext cx="609600" cy="609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08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33800" y="2608927"/>
            <a:ext cx="7992894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8000" b="1" dirty="0">
                <a:ln w="0"/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RUNG</a:t>
            </a:r>
          </a:p>
          <a:p>
            <a:pPr algn="ctr"/>
            <a:r>
              <a:rPr lang="en-US" sz="8000" b="1" dirty="0">
                <a:ln w="0"/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CHUÔNG VÀNG</a:t>
            </a:r>
          </a:p>
        </p:txBody>
      </p:sp>
    </p:spTree>
    <p:extLst>
      <p:ext uri="{BB962C8B-B14F-4D97-AF65-F5344CB8AC3E}">
        <p14:creationId xmlns:p14="http://schemas.microsoft.com/office/powerpoint/2010/main" val="247155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C00000"/>
            </a:gs>
            <a:gs pos="88000">
              <a:srgbClr val="FF0000"/>
            </a:gs>
            <a:gs pos="100000">
              <a:srgbClr val="C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057400" y="26523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Algerian" pitchFamily="82" charset="0"/>
              </a:rPr>
              <a:t>CÂU HỎI 1 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023554"/>
              </p:ext>
            </p:extLst>
          </p:nvPr>
        </p:nvGraphicFramePr>
        <p:xfrm>
          <a:off x="6318250" y="23717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4" name="Equation" r:id="rId11" imgW="114120" imgH="177480" progId="Equation.DSMT4">
                  <p:embed/>
                </p:oleObj>
              </mc:Choice>
              <mc:Fallback>
                <p:oleObj name="Equation" r:id="rId11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0" y="23717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286000" y="4428530"/>
            <a:ext cx="6911341" cy="2308324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Chu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là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(10 + 5) x 2 = 30 (cm)</a:t>
            </a:r>
          </a:p>
          <a:p>
            <a:pPr algn="ctr"/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Đáp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số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 30cm.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1823639"/>
            <a:ext cx="10636996" cy="1569660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Tính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có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</a:t>
            </a:r>
          </a:p>
          <a:p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Chiều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dài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10cm,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chiều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rộng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5cm.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000" y="3505200"/>
            <a:ext cx="3536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Đáp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 </a:t>
            </a:r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án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: </a:t>
            </a:r>
          </a:p>
        </p:txBody>
      </p:sp>
      <p:pic>
        <p:nvPicPr>
          <p:cNvPr id="33" name="Picture 4" descr="het gio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630926" y="628660"/>
            <a:ext cx="129698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3" descr="an30"/>
          <p:cNvPicPr>
            <a:picLocks noChangeAspect="1" noChangeArrowheads="1" noCrop="1"/>
          </p:cNvPicPr>
          <p:nvPr/>
        </p:nvPicPr>
        <p:blipFill>
          <a:blip r:embed="rId14">
            <a:extLst/>
          </a:blip>
          <a:srcRect/>
          <a:stretch>
            <a:fillRect/>
          </a:stretch>
        </p:blipFill>
        <p:spPr bwMode="auto">
          <a:xfrm>
            <a:off x="10722167" y="503559"/>
            <a:ext cx="1114507" cy="98680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8" name="Hình chữ nhật 85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9" name="Hình chữ nhật 84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40" name="Hình chữ nhật 83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41" name="Hình chữ nhật 57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42" name="Hình chữ nhật 86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43" name="Hình chữ nhật 87"/>
          <p:cNvSpPr/>
          <p:nvPr/>
        </p:nvSpPr>
        <p:spPr>
          <a:xfrm>
            <a:off x="10597731" y="170281"/>
            <a:ext cx="1363378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44" name="Hình chữ nhật 88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45" name="Hình chữ nhật 89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46" name="Hình chữ nhật 90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47" name="Hình chữ nhật 91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8" name="Hình Bầu dục 45"/>
          <p:cNvSpPr/>
          <p:nvPr/>
        </p:nvSpPr>
        <p:spPr>
          <a:xfrm>
            <a:off x="10737854" y="599533"/>
            <a:ext cx="1083132" cy="1076867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6" y="17767"/>
            <a:ext cx="1707490" cy="1710118"/>
          </a:xfrm>
          <a:prstGeom prst="rect">
            <a:avLst/>
          </a:prstGeom>
        </p:spPr>
      </p:pic>
      <p:pic>
        <p:nvPicPr>
          <p:cNvPr id="23" name="Nhac loại thi sinh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246595" y="60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8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n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752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32" grpId="0"/>
      <p:bldP spid="35" grpId="0" animBg="1"/>
      <p:bldP spid="36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C00000"/>
            </a:gs>
            <a:gs pos="88000">
              <a:srgbClr val="FF0000"/>
            </a:gs>
            <a:gs pos="100000">
              <a:srgbClr val="C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057400" y="26523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Algerian" pitchFamily="82" charset="0"/>
              </a:rPr>
              <a:t>CÂU HỎI 2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023554"/>
              </p:ext>
            </p:extLst>
          </p:nvPr>
        </p:nvGraphicFramePr>
        <p:xfrm>
          <a:off x="6318250" y="23717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" name="Equation" r:id="rId11" imgW="114120" imgH="177480" progId="Equation.DSMT4">
                  <p:embed/>
                </p:oleObj>
              </mc:Choice>
              <mc:Fallback>
                <p:oleObj name="Equation" r:id="rId11" imgW="114120" imgH="1774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0" y="23717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3352801" y="3612378"/>
            <a:ext cx="6781800" cy="3046988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Đổi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2dm = 20cm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Chu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là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(20 +13) x 2= 66 (cm)</a:t>
            </a:r>
          </a:p>
          <a:p>
            <a:pPr algn="ctr"/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Đáp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số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 66 cm. 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200" y="1771247"/>
            <a:ext cx="10636996" cy="1569660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Tính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có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</a:t>
            </a:r>
          </a:p>
          <a:p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Chiều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dài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2dm,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chiều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rộng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13cm.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7686" y="3388365"/>
            <a:ext cx="2641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Đáp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 </a:t>
            </a:r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án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: </a:t>
            </a:r>
          </a:p>
        </p:txBody>
      </p:sp>
      <p:pic>
        <p:nvPicPr>
          <p:cNvPr id="33" name="Picture 4" descr="het gio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630926" y="628660"/>
            <a:ext cx="129698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3" descr="an30"/>
          <p:cNvPicPr>
            <a:picLocks noChangeAspect="1" noChangeArrowheads="1" noCrop="1"/>
          </p:cNvPicPr>
          <p:nvPr/>
        </p:nvPicPr>
        <p:blipFill>
          <a:blip r:embed="rId14">
            <a:extLst/>
          </a:blip>
          <a:srcRect/>
          <a:stretch>
            <a:fillRect/>
          </a:stretch>
        </p:blipFill>
        <p:spPr bwMode="auto">
          <a:xfrm>
            <a:off x="10722167" y="503559"/>
            <a:ext cx="1114507" cy="98680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8" name="Hình chữ nhật 85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9" name="Hình chữ nhật 84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40" name="Hình chữ nhật 83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41" name="Hình chữ nhật 57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42" name="Hình chữ nhật 86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43" name="Hình chữ nhật 87"/>
          <p:cNvSpPr/>
          <p:nvPr/>
        </p:nvSpPr>
        <p:spPr>
          <a:xfrm>
            <a:off x="10597731" y="170281"/>
            <a:ext cx="1363378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44" name="Hình chữ nhật 88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45" name="Hình chữ nhật 89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46" name="Hình chữ nhật 90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47" name="Hình chữ nhật 91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8" name="Hình Bầu dục 45"/>
          <p:cNvSpPr/>
          <p:nvPr/>
        </p:nvSpPr>
        <p:spPr>
          <a:xfrm>
            <a:off x="10753542" y="651018"/>
            <a:ext cx="1083132" cy="1076867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3" name="Nhac loại thi sinh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246595" y="6019800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6" y="17767"/>
            <a:ext cx="1707490" cy="171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9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n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75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2" grpId="0"/>
      <p:bldP spid="35" grpId="0" animBg="1"/>
      <p:bldP spid="36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C00000"/>
            </a:gs>
            <a:gs pos="88000">
              <a:srgbClr val="FF0000"/>
            </a:gs>
            <a:gs pos="100000">
              <a:srgbClr val="C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057400" y="26523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Algerian" pitchFamily="82" charset="0"/>
              </a:rPr>
              <a:t>CÂU HỎI 3 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023554"/>
              </p:ext>
            </p:extLst>
          </p:nvPr>
        </p:nvGraphicFramePr>
        <p:xfrm>
          <a:off x="6318250" y="23717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" name="Equation" r:id="rId11" imgW="114120" imgH="177480" progId="Equation.DSMT4">
                  <p:embed/>
                </p:oleObj>
              </mc:Choice>
              <mc:Fallback>
                <p:oleObj name="Equation" r:id="rId11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0" y="23717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3733800" y="3776484"/>
            <a:ext cx="5965986" cy="2308324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Chu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mảnh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đất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là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(35 + 20)x 2 = 110 (m)</a:t>
            </a:r>
          </a:p>
          <a:p>
            <a:pPr algn="ctr"/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Đáp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số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 110m.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" y="1517186"/>
            <a:ext cx="11734799" cy="1569660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Một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mảnh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đất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có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chiều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dài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35m,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chiều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rộng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20m.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Tính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mảnh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đất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đó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3192385"/>
            <a:ext cx="3536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Đáp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 </a:t>
            </a:r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án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: </a:t>
            </a:r>
          </a:p>
        </p:txBody>
      </p:sp>
      <p:pic>
        <p:nvPicPr>
          <p:cNvPr id="33" name="Picture 4" descr="het gio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630926" y="628660"/>
            <a:ext cx="129698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3" descr="an30"/>
          <p:cNvPicPr>
            <a:picLocks noChangeAspect="1" noChangeArrowheads="1" noCrop="1"/>
          </p:cNvPicPr>
          <p:nvPr/>
        </p:nvPicPr>
        <p:blipFill>
          <a:blip r:embed="rId14">
            <a:extLst/>
          </a:blip>
          <a:srcRect/>
          <a:stretch>
            <a:fillRect/>
          </a:stretch>
        </p:blipFill>
        <p:spPr bwMode="auto">
          <a:xfrm>
            <a:off x="10722167" y="503559"/>
            <a:ext cx="1114507" cy="98680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8" name="Hình chữ nhật 85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9" name="Hình chữ nhật 84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40" name="Hình chữ nhật 83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41" name="Hình chữ nhật 57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42" name="Hình chữ nhật 86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43" name="Hình chữ nhật 87"/>
          <p:cNvSpPr/>
          <p:nvPr/>
        </p:nvSpPr>
        <p:spPr>
          <a:xfrm>
            <a:off x="10597731" y="170281"/>
            <a:ext cx="1363378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44" name="Hình chữ nhật 88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45" name="Hình chữ nhật 89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46" name="Hình chữ nhật 90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47" name="Hình chữ nhật 91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8" name="Hình Bầu dục 45"/>
          <p:cNvSpPr/>
          <p:nvPr/>
        </p:nvSpPr>
        <p:spPr>
          <a:xfrm>
            <a:off x="10737854" y="620033"/>
            <a:ext cx="1083132" cy="1076867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6" y="17767"/>
            <a:ext cx="1707490" cy="1710118"/>
          </a:xfrm>
          <a:prstGeom prst="rect">
            <a:avLst/>
          </a:prstGeom>
        </p:spPr>
      </p:pic>
      <p:pic>
        <p:nvPicPr>
          <p:cNvPr id="23" name="Nhac loại thi sinh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246595" y="60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6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n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752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32" grpId="0"/>
      <p:bldP spid="35" grpId="0" animBg="1"/>
      <p:bldP spid="36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C00000"/>
            </a:gs>
            <a:gs pos="88000">
              <a:srgbClr val="FF0000"/>
            </a:gs>
            <a:gs pos="100000">
              <a:srgbClr val="C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057400" y="26523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Algerian" pitchFamily="82" charset="0"/>
              </a:rPr>
              <a:t>CÂU HỎI 4 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023554"/>
              </p:ext>
            </p:extLst>
          </p:nvPr>
        </p:nvGraphicFramePr>
        <p:xfrm>
          <a:off x="6318250" y="23717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4" name="Equation" r:id="rId11" imgW="114120" imgH="177480" progId="Equation.DSMT4">
                  <p:embed/>
                </p:oleObj>
              </mc:Choice>
              <mc:Fallback>
                <p:oleObj name="Equation" r:id="rId11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0" y="23717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948647" y="3688320"/>
            <a:ext cx="6172199" cy="3046988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Chu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ABCD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là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(63+31) x 2= 188 (cm)</a:t>
            </a:r>
          </a:p>
          <a:p>
            <a:pPr algn="ctr"/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Đáp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số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 188 cm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1710440"/>
            <a:ext cx="8382000" cy="830997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Chu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ABCD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là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7685" y="2695545"/>
            <a:ext cx="3536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Đáp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 </a:t>
            </a:r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án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: </a:t>
            </a:r>
          </a:p>
        </p:txBody>
      </p:sp>
      <p:pic>
        <p:nvPicPr>
          <p:cNvPr id="33" name="Picture 4" descr="het gio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630926" y="628660"/>
            <a:ext cx="129698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3" descr="an30"/>
          <p:cNvPicPr>
            <a:picLocks noChangeAspect="1" noChangeArrowheads="1" noCrop="1"/>
          </p:cNvPicPr>
          <p:nvPr/>
        </p:nvPicPr>
        <p:blipFill>
          <a:blip r:embed="rId14">
            <a:extLst/>
          </a:blip>
          <a:srcRect/>
          <a:stretch>
            <a:fillRect/>
          </a:stretch>
        </p:blipFill>
        <p:spPr bwMode="auto">
          <a:xfrm>
            <a:off x="10722167" y="503559"/>
            <a:ext cx="1114507" cy="98680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8" name="Hình chữ nhật 85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9" name="Hình chữ nhật 84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40" name="Hình chữ nhật 83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41" name="Hình chữ nhật 57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42" name="Hình chữ nhật 86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43" name="Hình chữ nhật 87"/>
          <p:cNvSpPr/>
          <p:nvPr/>
        </p:nvSpPr>
        <p:spPr>
          <a:xfrm>
            <a:off x="10597731" y="170281"/>
            <a:ext cx="1363378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44" name="Hình chữ nhật 88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45" name="Hình chữ nhật 89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46" name="Hình chữ nhật 90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47" name="Hình chữ nhật 91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8" name="Hình Bầu dục 45"/>
          <p:cNvSpPr/>
          <p:nvPr/>
        </p:nvSpPr>
        <p:spPr>
          <a:xfrm>
            <a:off x="10737854" y="609600"/>
            <a:ext cx="1083132" cy="1076867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6" y="17767"/>
            <a:ext cx="1707490" cy="1710118"/>
          </a:xfrm>
          <a:prstGeom prst="rect">
            <a:avLst/>
          </a:prstGeom>
        </p:spPr>
      </p:pic>
      <p:pic>
        <p:nvPicPr>
          <p:cNvPr id="23" name="Nhac loại thi sinh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246595" y="6019800"/>
            <a:ext cx="609600" cy="609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03912" y="3074245"/>
            <a:ext cx="3505201" cy="19930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24799" y="2633990"/>
            <a:ext cx="292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51395" y="2633990"/>
            <a:ext cx="564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17642" y="4983449"/>
            <a:ext cx="406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24799" y="4983449"/>
            <a:ext cx="76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48800" y="2541437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63cm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24271" y="3810000"/>
            <a:ext cx="1060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31cm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257" y="5179133"/>
            <a:ext cx="2781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Hãy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ghi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lại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đáp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án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câu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này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nếu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muốn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rung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chuông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vàng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nhé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192602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n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752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32" grpId="0"/>
      <p:bldP spid="35" grpId="0" animBg="1"/>
      <p:bldP spid="36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C00000"/>
            </a:gs>
            <a:gs pos="88000">
              <a:srgbClr val="FF0000"/>
            </a:gs>
            <a:gs pos="100000">
              <a:srgbClr val="C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057400" y="26523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Algerian" pitchFamily="82" charset="0"/>
              </a:rPr>
              <a:t>CÂU HỎI 5 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023554"/>
              </p:ext>
            </p:extLst>
          </p:nvPr>
        </p:nvGraphicFramePr>
        <p:xfrm>
          <a:off x="6318250" y="23717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9" name="Equation" r:id="rId11" imgW="114120" imgH="177480" progId="Equation.DSMT4">
                  <p:embed/>
                </p:oleObj>
              </mc:Choice>
              <mc:Fallback>
                <p:oleObj name="Equation" r:id="rId11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0" y="23717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457200" y="3320547"/>
            <a:ext cx="6477000" cy="3046988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Chu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MNPQ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là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(54 + 40) x2 = 188 (cm)</a:t>
            </a:r>
          </a:p>
          <a:p>
            <a:pPr algn="ctr"/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Đáp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số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 188 cm.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" y="1410562"/>
            <a:ext cx="10636996" cy="830997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Chu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MNPQ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là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: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2362200"/>
            <a:ext cx="3536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Đáp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 </a:t>
            </a:r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án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: </a:t>
            </a:r>
          </a:p>
        </p:txBody>
      </p:sp>
      <p:pic>
        <p:nvPicPr>
          <p:cNvPr id="33" name="Picture 4" descr="het gio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630926" y="628660"/>
            <a:ext cx="129698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3" descr="an30"/>
          <p:cNvPicPr>
            <a:picLocks noChangeAspect="1" noChangeArrowheads="1" noCrop="1"/>
          </p:cNvPicPr>
          <p:nvPr/>
        </p:nvPicPr>
        <p:blipFill>
          <a:blip r:embed="rId14">
            <a:extLst/>
          </a:blip>
          <a:srcRect/>
          <a:stretch>
            <a:fillRect/>
          </a:stretch>
        </p:blipFill>
        <p:spPr bwMode="auto">
          <a:xfrm>
            <a:off x="10722167" y="503559"/>
            <a:ext cx="1114507" cy="98680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8" name="Hình chữ nhật 85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9" name="Hình chữ nhật 84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40" name="Hình chữ nhật 83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41" name="Hình chữ nhật 57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42" name="Hình chữ nhật 86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43" name="Hình chữ nhật 87"/>
          <p:cNvSpPr/>
          <p:nvPr/>
        </p:nvSpPr>
        <p:spPr>
          <a:xfrm>
            <a:off x="10597731" y="170281"/>
            <a:ext cx="1363378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44" name="Hình chữ nhật 88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45" name="Hình chữ nhật 89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46" name="Hình chữ nhật 90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47" name="Hình chữ nhật 91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8" name="Hình Bầu dục 45"/>
          <p:cNvSpPr/>
          <p:nvPr/>
        </p:nvSpPr>
        <p:spPr>
          <a:xfrm>
            <a:off x="10727868" y="609600"/>
            <a:ext cx="1083132" cy="1076867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6" y="17767"/>
            <a:ext cx="1707490" cy="1710118"/>
          </a:xfrm>
          <a:prstGeom prst="rect">
            <a:avLst/>
          </a:prstGeom>
        </p:spPr>
      </p:pic>
      <p:pic>
        <p:nvPicPr>
          <p:cNvPr id="23" name="Nhac loại thi sinh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246595" y="6019800"/>
            <a:ext cx="609600" cy="6096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8305799" y="2823865"/>
            <a:ext cx="2816159" cy="2645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48600" y="2362200"/>
            <a:ext cx="457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21958" y="2438400"/>
            <a:ext cx="536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46176" y="5334000"/>
            <a:ext cx="48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01682" y="5334000"/>
            <a:ext cx="457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178" y="23661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54 cm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0" y="3749506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 cm</a:t>
            </a:r>
          </a:p>
        </p:txBody>
      </p:sp>
    </p:spTree>
    <p:extLst>
      <p:ext uri="{BB962C8B-B14F-4D97-AF65-F5344CB8AC3E}">
        <p14:creationId xmlns:p14="http://schemas.microsoft.com/office/powerpoint/2010/main" val="195085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n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752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32" grpId="0"/>
      <p:bldP spid="35" grpId="0" animBg="1"/>
      <p:bldP spid="36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C00000"/>
            </a:gs>
            <a:gs pos="88000">
              <a:srgbClr val="FF0000"/>
            </a:gs>
            <a:gs pos="100000">
              <a:srgbClr val="C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057400" y="26523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Algerian" pitchFamily="82" charset="0"/>
              </a:rPr>
              <a:t>CÂU HỎI 6 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023554"/>
              </p:ext>
            </p:extLst>
          </p:nvPr>
        </p:nvGraphicFramePr>
        <p:xfrm>
          <a:off x="6318250" y="23717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2" name="Equation" r:id="rId11" imgW="114120" imgH="177480" progId="Equation.DSMT4">
                  <p:embed/>
                </p:oleObj>
              </mc:Choice>
              <mc:Fallback>
                <p:oleObj name="Equation" r:id="rId11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0" y="23717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967471" y="4454421"/>
            <a:ext cx="9806941" cy="1569660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i="1" dirty="0">
                <a:solidFill>
                  <a:schemeClr val="bg1"/>
                </a:solidFill>
                <a:latin typeface="UVN Ai Cap" panose="02040603050506020204" pitchFamily="18" charset="0"/>
              </a:rPr>
              <a:t>Chu vi </a:t>
            </a:r>
            <a:r>
              <a:rPr lang="en-US" sz="4800" i="1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i="1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i="1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i="1" dirty="0">
                <a:solidFill>
                  <a:schemeClr val="bg1"/>
                </a:solidFill>
                <a:latin typeface="UVN Ai Cap" panose="02040603050506020204" pitchFamily="18" charset="0"/>
              </a:rPr>
              <a:t> MNPQ </a:t>
            </a:r>
            <a:r>
              <a:rPr lang="en-US" sz="4800" i="1" dirty="0" err="1">
                <a:solidFill>
                  <a:schemeClr val="bg1"/>
                </a:solidFill>
                <a:latin typeface="UVN Ai Cap" panose="02040603050506020204" pitchFamily="18" charset="0"/>
              </a:rPr>
              <a:t>bằng</a:t>
            </a:r>
            <a:r>
              <a:rPr lang="en-US" sz="4800" i="1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1"/>
                </a:solidFill>
                <a:latin typeface="UVN Ai Cap" panose="02040603050506020204" pitchFamily="18" charset="0"/>
              </a:rPr>
              <a:t>chu</a:t>
            </a:r>
            <a:r>
              <a:rPr lang="en-US" sz="4800" i="1" dirty="0">
                <a:solidFill>
                  <a:schemeClr val="bg1"/>
                </a:solidFill>
                <a:latin typeface="UVN Ai Cap" panose="02040603050506020204" pitchFamily="18" charset="0"/>
              </a:rPr>
              <a:t> vi </a:t>
            </a:r>
            <a:r>
              <a:rPr lang="en-US" sz="4800" i="1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i="1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i="1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i="1" dirty="0">
                <a:solidFill>
                  <a:schemeClr val="bg1"/>
                </a:solidFill>
                <a:latin typeface="UVN Ai Cap" panose="02040603050506020204" pitchFamily="18" charset="0"/>
              </a:rPr>
              <a:t> (188 = 188)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3330" y="1676400"/>
            <a:ext cx="10636996" cy="1569660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So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sánh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chu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vi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ABCD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và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hình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chữ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VN Ai Cap" panose="02040603050506020204" pitchFamily="18" charset="0"/>
              </a:rPr>
              <a:t>nhật</a:t>
            </a:r>
            <a:r>
              <a:rPr lang="en-US" sz="4800" dirty="0">
                <a:solidFill>
                  <a:schemeClr val="bg1"/>
                </a:solidFill>
                <a:latin typeface="UVN Ai Cap" panose="02040603050506020204" pitchFamily="18" charset="0"/>
              </a:rPr>
              <a:t> MPNQ.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2204" y="3309844"/>
            <a:ext cx="3536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Đáp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 </a:t>
            </a:r>
            <a:r>
              <a:rPr lang="en-US" sz="5400" i="1" u="sng" dirty="0" err="1">
                <a:solidFill>
                  <a:srgbClr val="FFFF00"/>
                </a:solidFill>
                <a:latin typeface="UVN Ai Cap" panose="02040603050506020204" pitchFamily="18" charset="0"/>
              </a:rPr>
              <a:t>án</a:t>
            </a:r>
            <a:r>
              <a:rPr lang="en-US" sz="5400" i="1" u="sng" dirty="0">
                <a:solidFill>
                  <a:srgbClr val="FFFF00"/>
                </a:solidFill>
                <a:latin typeface="UVN Ai Cap" panose="02040603050506020204" pitchFamily="18" charset="0"/>
              </a:rPr>
              <a:t>: </a:t>
            </a:r>
          </a:p>
        </p:txBody>
      </p:sp>
      <p:pic>
        <p:nvPicPr>
          <p:cNvPr id="33" name="Picture 4" descr="het gio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630926" y="628660"/>
            <a:ext cx="129698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3" descr="an30"/>
          <p:cNvPicPr>
            <a:picLocks noChangeAspect="1" noChangeArrowheads="1" noCrop="1"/>
          </p:cNvPicPr>
          <p:nvPr/>
        </p:nvPicPr>
        <p:blipFill>
          <a:blip r:embed="rId14">
            <a:extLst/>
          </a:blip>
          <a:srcRect/>
          <a:stretch>
            <a:fillRect/>
          </a:stretch>
        </p:blipFill>
        <p:spPr bwMode="auto">
          <a:xfrm>
            <a:off x="10722167" y="503559"/>
            <a:ext cx="1114507" cy="986803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8" name="Hình chữ nhật 85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9" name="Hình chữ nhật 84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40" name="Hình chữ nhật 83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41" name="Hình chữ nhật 57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42" name="Hình chữ nhật 86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43" name="Hình chữ nhật 87"/>
          <p:cNvSpPr/>
          <p:nvPr/>
        </p:nvSpPr>
        <p:spPr>
          <a:xfrm>
            <a:off x="10597731" y="170281"/>
            <a:ext cx="1363378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44" name="Hình chữ nhật 88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45" name="Hình chữ nhật 89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46" name="Hình chữ nhật 90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47" name="Hình chữ nhật 91"/>
          <p:cNvSpPr/>
          <p:nvPr/>
        </p:nvSpPr>
        <p:spPr>
          <a:xfrm>
            <a:off x="10597732" y="170281"/>
            <a:ext cx="1363377" cy="1653358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8" name="Hình Bầu dục 45"/>
          <p:cNvSpPr/>
          <p:nvPr/>
        </p:nvSpPr>
        <p:spPr>
          <a:xfrm>
            <a:off x="10737854" y="599533"/>
            <a:ext cx="1083132" cy="1076867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6" y="17767"/>
            <a:ext cx="1707490" cy="1710118"/>
          </a:xfrm>
          <a:prstGeom prst="rect">
            <a:avLst/>
          </a:prstGeom>
        </p:spPr>
      </p:pic>
      <p:pic>
        <p:nvPicPr>
          <p:cNvPr id="23" name="Nhac loại thi sinh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246595" y="60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2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n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752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32" grpId="0"/>
      <p:bldP spid="35" grpId="0" animBg="1"/>
      <p:bldP spid="36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515600" cy="13255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VẬN DỤNG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0202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Để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giành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lại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ngôi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nhà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đã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bị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Sói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chiếm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đóng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bạn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Cừu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đã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phải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chấp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nhận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lời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mời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chạy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chó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Sói</a:t>
            </a:r>
            <a:r>
              <a:rPr lang="en-US" dirty="0">
                <a:latin typeface="Arial" pitchFamily="34" charset="0"/>
                <a:cs typeface="Arial" pitchFamily="34" charset="0"/>
              </a:rPr>
              <a:t>.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Hai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bạn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phải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chạy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hết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một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vòng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trên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hai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mảnh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hình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chữ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nhật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khác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nhau</a:t>
            </a:r>
            <a:r>
              <a:rPr lang="en-US" dirty="0">
                <a:latin typeface="Arial" pitchFamily="34" charset="0"/>
                <a:cs typeface="Arial" pitchFamily="34" charset="0"/>
              </a:rPr>
              <a:t>.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Cừu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rất</a:t>
            </a:r>
            <a:r>
              <a:rPr lang="en-US" dirty="0">
                <a:latin typeface="Arial" pitchFamily="34" charset="0"/>
                <a:cs typeface="Arial" pitchFamily="34" charset="0"/>
              </a:rPr>
              <a:t> lo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lắng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vì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mình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chạy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đường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xa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thì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dai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sức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bằng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Sói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nên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Cừu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cần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chọn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được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mảnh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chu</a:t>
            </a:r>
            <a:r>
              <a:rPr lang="en-US" dirty="0">
                <a:latin typeface="Arial" pitchFamily="34" charset="0"/>
                <a:cs typeface="Arial" pitchFamily="34" charset="0"/>
              </a:rPr>
              <a:t> vi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bé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hơn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Trên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đây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là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kích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thước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hai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mảnh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em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hãy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giúp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Cừu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chọn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mảnh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phù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hợp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nhé</a:t>
            </a:r>
            <a:r>
              <a:rPr lang="en-US" dirty="0">
                <a:latin typeface="Arial" pitchFamily="34" charset="0"/>
                <a:cs typeface="Arial" pitchFamily="34" charset="0"/>
              </a:rPr>
              <a:t>!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962400"/>
            <a:ext cx="4953000" cy="278193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4267200"/>
            <a:ext cx="4312596" cy="23857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583" y="60433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3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82 -0.29236 C 0.24551 -0.29236 0.32274 -0.21597 0.32274 -0.12106 C 0.32274 -0.02708 0.24551 0.05024 0.15082 0.05024 C 0.05574 0.05024 -0.0211 -0.02708 -0.0211 -0.12106 C -0.0211 -0.21597 0.05574 -0.29236 0.15082 -0.29236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515600" cy="1325563"/>
          </a:xfrm>
        </p:spPr>
        <p:txBody>
          <a:bodyPr/>
          <a:lstStyle/>
          <a:p>
            <a:pPr algn="ctr"/>
            <a:r>
              <a:rPr lang="en-US" dirty="0" err="1">
                <a:latin typeface="Arial" pitchFamily="34" charset="0"/>
                <a:cs typeface="Arial" pitchFamily="34" charset="0"/>
              </a:rPr>
              <a:t>Chọn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giúp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cừu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351006"/>
            <a:ext cx="1866900" cy="1866900"/>
          </a:xfrm>
        </p:spPr>
      </p:pic>
      <p:sp>
        <p:nvSpPr>
          <p:cNvPr id="4" name="Rectangle 3"/>
          <p:cNvSpPr/>
          <p:nvPr/>
        </p:nvSpPr>
        <p:spPr>
          <a:xfrm>
            <a:off x="1143000" y="2217906"/>
            <a:ext cx="4191000" cy="3505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" pitchFamily="34" charset="0"/>
                <a:cs typeface="Arial" pitchFamily="34" charset="0"/>
              </a:rPr>
              <a:t>Mảnh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1</a:t>
            </a:r>
          </a:p>
          <a:p>
            <a:pPr algn="ctr"/>
            <a:r>
              <a:rPr lang="en-US" sz="2800" dirty="0">
                <a:latin typeface="Arial" pitchFamily="34" charset="0"/>
                <a:cs typeface="Arial" pitchFamily="34" charset="0"/>
              </a:rPr>
              <a:t>Chu vi : 260 m</a:t>
            </a:r>
          </a:p>
        </p:txBody>
      </p:sp>
      <p:sp>
        <p:nvSpPr>
          <p:cNvPr id="6" name="Rectangle 5"/>
          <p:cNvSpPr/>
          <p:nvPr/>
        </p:nvSpPr>
        <p:spPr>
          <a:xfrm>
            <a:off x="6040876" y="2322783"/>
            <a:ext cx="4876800" cy="3200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Mảnh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đất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2</a:t>
            </a:r>
          </a:p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Chu vi: 280 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1678473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70m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3661373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60m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48600" y="18288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85m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404" y="3738317"/>
            <a:ext cx="959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55m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599" y="381000"/>
            <a:ext cx="2784077" cy="155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5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2595</TotalTime>
  <Words>618</Words>
  <Application>Microsoft Office PowerPoint</Application>
  <PresentationFormat>Widescreen</PresentationFormat>
  <Paragraphs>163</Paragraphs>
  <Slides>12</Slides>
  <Notes>6</Notes>
  <HiddenSlides>0</HiddenSlides>
  <MMClips>7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Algerian</vt:lpstr>
      <vt:lpstr>Arial</vt:lpstr>
      <vt:lpstr>Calibri</vt:lpstr>
      <vt:lpstr>Calibri Light</vt:lpstr>
      <vt:lpstr>Tahoma</vt:lpstr>
      <vt:lpstr>Times New Roman</vt:lpstr>
      <vt:lpstr>UVN Ai Cap</vt:lpstr>
      <vt:lpstr>Office Theme</vt:lpstr>
      <vt:lpstr>Custom Design</vt:lpstr>
      <vt:lpstr>Equation</vt:lpstr>
      <vt:lpstr>Nếu cho các cạnh của hình tứ giác MNPQ lần lượt là :  MN :2cm  NP : 3cm PQ : 5cm MQ : 4cm Chu vi hình tứ giác MNPQ là bao nhiêu ?</vt:lpstr>
      <vt:lpstr>CHU VI HÌNH CHỮ NHẬT???</vt:lpstr>
      <vt:lpstr>CHU VI HÌNH CHỮ NHẬT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VẬN DỤNG</vt:lpstr>
      <vt:lpstr>Chọn đất giúp cừu</vt:lpstr>
    </vt:vector>
  </TitlesOfParts>
  <Company>VIET TIEN Computer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DELL</cp:lastModifiedBy>
  <cp:revision>720</cp:revision>
  <dcterms:created xsi:type="dcterms:W3CDTF">2009-12-30T00:26:56Z</dcterms:created>
  <dcterms:modified xsi:type="dcterms:W3CDTF">2022-01-10T09:10:50Z</dcterms:modified>
</cp:coreProperties>
</file>