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4"/>
  </p:notesMasterIdLst>
  <p:sldIdLst>
    <p:sldId id="313" r:id="rId2"/>
    <p:sldId id="311" r:id="rId3"/>
    <p:sldId id="321" r:id="rId4"/>
    <p:sldId id="297" r:id="rId5"/>
    <p:sldId id="312" r:id="rId6"/>
    <p:sldId id="257" r:id="rId7"/>
    <p:sldId id="323" r:id="rId8"/>
    <p:sldId id="259" r:id="rId9"/>
    <p:sldId id="322" r:id="rId10"/>
    <p:sldId id="270" r:id="rId11"/>
    <p:sldId id="261" r:id="rId12"/>
    <p:sldId id="325" r:id="rId13"/>
    <p:sldId id="260" r:id="rId14"/>
    <p:sldId id="315" r:id="rId15"/>
    <p:sldId id="296" r:id="rId16"/>
    <p:sldId id="316" r:id="rId17"/>
    <p:sldId id="317" r:id="rId18"/>
    <p:sldId id="326" r:id="rId19"/>
    <p:sldId id="319" r:id="rId20"/>
    <p:sldId id="328" r:id="rId21"/>
    <p:sldId id="292" r:id="rId22"/>
    <p:sldId id="293" r:id="rId23"/>
  </p:sldIdLst>
  <p:sldSz cx="12192000" cy="6858000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UTM Aristote" panose="02040603050506020204" pitchFamily="18" charset="0"/>
      <p:regular r:id="rId29"/>
    </p:embeddedFont>
    <p:embeddedFont>
      <p:font typeface="UTM Dai Co Viet" panose="02040603050506020204" pitchFamily="18" charset="0"/>
      <p:regular r:id="rId30"/>
    </p:embeddedFont>
    <p:embeddedFont>
      <p:font typeface="UTM Edwardian" panose="02040603050506020204" pitchFamily="18" charset="0"/>
      <p:regular r:id="rId31"/>
      <p:bold r:id="rId32"/>
    </p:embeddedFont>
    <p:embeddedFont>
      <p:font typeface="UTM Showcard" panose="02040603050506020204" pitchFamily="18" charset="0"/>
      <p:regular r:id="rId33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0066"/>
    <a:srgbClr val="006600"/>
    <a:srgbClr val="FF99CC"/>
    <a:srgbClr val="347336"/>
    <a:srgbClr val="FFCCFF"/>
    <a:srgbClr val="9DBA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54" autoAdjust="0"/>
    <p:restoredTop sz="94660"/>
  </p:normalViewPr>
  <p:slideViewPr>
    <p:cSldViewPr snapToGrid="0">
      <p:cViewPr varScale="1">
        <p:scale>
          <a:sx n="77" d="100"/>
          <a:sy n="77" d="100"/>
        </p:scale>
        <p:origin x="62" y="4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690A0D-3173-4670-A979-7CE73D8E2D61}" type="datetimeFigureOut">
              <a:rPr lang="en-US" smtClean="0"/>
              <a:t>1/16/2022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62F84B-AC0C-4533-8D6D-DA3240ECF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38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2022/1/16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2022/1/16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2022/1/16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2022/1/16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2022/1/16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2022/1/16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êu đề và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4464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9A93A3B1-55D5-4F59-B591-0BDBFFEDD441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2022/1/16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8">
            <a:extLst>
              <a:ext uri="{FF2B5EF4-FFF2-40B4-BE49-F238E27FC236}">
                <a16:creationId xmlns:a16="http://schemas.microsoft.com/office/drawing/2014/main" id="{2B63984E-8C99-41F5-BD13-AF8518AEEC5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Graphic 21" descr="A collection of circles in various sizes and patterns">
            <a:extLst>
              <a:ext uri="{FF2B5EF4-FFF2-40B4-BE49-F238E27FC236}">
                <a16:creationId xmlns:a16="http://schemas.microsoft.com/office/drawing/2014/main" id="{DB1F90DA-DE7F-449A-BA36-FA2B727217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9320472" y="1334917"/>
            <a:ext cx="3369215" cy="3369215"/>
          </a:xfrm>
          <a:prstGeom prst="rect">
            <a:avLst/>
          </a:prstGeom>
        </p:spPr>
      </p:pic>
      <p:pic>
        <p:nvPicPr>
          <p:cNvPr id="19" name="Graphic 18" descr="A collection of circles in various sizes and patterns">
            <a:extLst>
              <a:ext uri="{FF2B5EF4-FFF2-40B4-BE49-F238E27FC236}">
                <a16:creationId xmlns:a16="http://schemas.microsoft.com/office/drawing/2014/main" id="{02184982-0E83-41AA-AB90-39AD40D666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311203" y="-621825"/>
            <a:ext cx="6827472" cy="6827472"/>
          </a:xfrm>
          <a:prstGeom prst="rect">
            <a:avLst/>
          </a:prstGeom>
        </p:spPr>
      </p:pic>
      <p:grpSp>
        <p:nvGrpSpPr>
          <p:cNvPr id="2" name="Group 2">
            <a:extLst>
              <a:ext uri="{FF2B5EF4-FFF2-40B4-BE49-F238E27FC236}">
                <a16:creationId xmlns:a16="http://schemas.microsoft.com/office/drawing/2014/main" id="{6324C80B-FF65-4AD6-B896-E18692BFEDAC}"/>
              </a:ext>
            </a:extLst>
          </p:cNvPr>
          <p:cNvGrpSpPr/>
          <p:nvPr/>
        </p:nvGrpSpPr>
        <p:grpSpPr>
          <a:xfrm>
            <a:off x="-107272" y="3318454"/>
            <a:ext cx="1794029" cy="2014895"/>
            <a:chOff x="0" y="0"/>
            <a:chExt cx="2829411" cy="3273594"/>
          </a:xfrm>
        </p:grpSpPr>
        <p:pic>
          <p:nvPicPr>
            <p:cNvPr id="3" name="Picture 3">
              <a:extLst>
                <a:ext uri="{FF2B5EF4-FFF2-40B4-BE49-F238E27FC236}">
                  <a16:creationId xmlns:a16="http://schemas.microsoft.com/office/drawing/2014/main" id="{67377FA1-C4BC-4973-A972-70E2D6580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2829411" cy="1749091"/>
            </a:xfrm>
            <a:prstGeom prst="rect">
              <a:avLst/>
            </a:prstGeom>
          </p:spPr>
        </p:pic>
        <p:pic>
          <p:nvPicPr>
            <p:cNvPr id="4" name="Picture 4">
              <a:extLst>
                <a:ext uri="{FF2B5EF4-FFF2-40B4-BE49-F238E27FC236}">
                  <a16:creationId xmlns:a16="http://schemas.microsoft.com/office/drawing/2014/main" id="{9569BACA-223C-49DE-9D0A-C5EA452B3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227453" y="369438"/>
              <a:ext cx="2255899" cy="2255899"/>
            </a:xfrm>
            <a:prstGeom prst="rect">
              <a:avLst/>
            </a:prstGeom>
          </p:spPr>
        </p:pic>
        <p:pic>
          <p:nvPicPr>
            <p:cNvPr id="5" name="Picture 5">
              <a:extLst>
                <a:ext uri="{FF2B5EF4-FFF2-40B4-BE49-F238E27FC236}">
                  <a16:creationId xmlns:a16="http://schemas.microsoft.com/office/drawing/2014/main" id="{149E8194-E983-46ED-99CA-32E6E9E15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560708" y="2410280"/>
              <a:ext cx="1707996" cy="863314"/>
            </a:xfrm>
            <a:prstGeom prst="rect">
              <a:avLst/>
            </a:prstGeom>
          </p:spPr>
        </p:pic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CD9852BA-4048-424F-9751-E6D6BB44FE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>
              <a:fillRect/>
            </a:stretch>
          </p:blipFill>
          <p:spPr>
            <a:xfrm>
              <a:off x="1369621" y="622843"/>
              <a:ext cx="1113732" cy="919335"/>
            </a:xfrm>
            <a:prstGeom prst="rect">
              <a:avLst/>
            </a:prstGeom>
          </p:spPr>
        </p:pic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206DC3F7-2A46-4228-B2C7-66B7EA09FB2A}"/>
              </a:ext>
            </a:extLst>
          </p:cNvPr>
          <p:cNvGrpSpPr/>
          <p:nvPr/>
        </p:nvGrpSpPr>
        <p:grpSpPr>
          <a:xfrm flipH="1">
            <a:off x="10759735" y="268941"/>
            <a:ext cx="1041081" cy="1835067"/>
            <a:chOff x="0" y="0"/>
            <a:chExt cx="2829411" cy="3273594"/>
          </a:xfrm>
        </p:grpSpPr>
        <p:pic>
          <p:nvPicPr>
            <p:cNvPr id="8" name="Picture 8">
              <a:extLst>
                <a:ext uri="{FF2B5EF4-FFF2-40B4-BE49-F238E27FC236}">
                  <a16:creationId xmlns:a16="http://schemas.microsoft.com/office/drawing/2014/main" id="{2DC6259E-9B6A-48D2-BDC9-4E4FA56FF5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2829411" cy="1749091"/>
            </a:xfrm>
            <a:prstGeom prst="rect">
              <a:avLst/>
            </a:prstGeom>
          </p:spPr>
        </p:pic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822D662B-7E48-4192-89F1-765F6E7470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>
              <a:fillRect/>
            </a:stretch>
          </p:blipFill>
          <p:spPr>
            <a:xfrm>
              <a:off x="227453" y="369438"/>
              <a:ext cx="2255899" cy="2255899"/>
            </a:xfrm>
            <a:prstGeom prst="rect">
              <a:avLst/>
            </a:prstGeom>
          </p:spPr>
        </p:pic>
        <p:pic>
          <p:nvPicPr>
            <p:cNvPr id="10" name="Picture 10">
              <a:extLst>
                <a:ext uri="{FF2B5EF4-FFF2-40B4-BE49-F238E27FC236}">
                  <a16:creationId xmlns:a16="http://schemas.microsoft.com/office/drawing/2014/main" id="{EFF87B53-62BA-4CB1-9AD5-C2427A651D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560708" y="2410280"/>
              <a:ext cx="1707996" cy="863314"/>
            </a:xfrm>
            <a:prstGeom prst="rect">
              <a:avLst/>
            </a:prstGeom>
          </p:spPr>
        </p:pic>
        <p:pic>
          <p:nvPicPr>
            <p:cNvPr id="11" name="Picture 11">
              <a:extLst>
                <a:ext uri="{FF2B5EF4-FFF2-40B4-BE49-F238E27FC236}">
                  <a16:creationId xmlns:a16="http://schemas.microsoft.com/office/drawing/2014/main" id="{BBBAF15B-9628-4E38-9CAE-3D76978BC5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>
              <a:fillRect/>
            </a:stretch>
          </p:blipFill>
          <p:spPr>
            <a:xfrm>
              <a:off x="1369621" y="622843"/>
              <a:ext cx="1113732" cy="919335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D031DBCB-6961-435F-8A47-0EB40DC8881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726139" y="1571947"/>
            <a:ext cx="4739723" cy="229163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571C313-C148-4B13-926B-9BDE9E662A10}"/>
              </a:ext>
            </a:extLst>
          </p:cNvPr>
          <p:cNvSpPr txBox="1"/>
          <p:nvPr/>
        </p:nvSpPr>
        <p:spPr>
          <a:xfrm>
            <a:off x="1247213" y="1103935"/>
            <a:ext cx="9681882" cy="68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83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LÊ HỒNG PHONG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E7FDE5A-2717-45D1-8983-997AAA229F6E}"/>
              </a:ext>
            </a:extLst>
          </p:cNvPr>
          <p:cNvSpPr txBox="1"/>
          <p:nvPr/>
        </p:nvSpPr>
        <p:spPr>
          <a:xfrm>
            <a:off x="8046087" y="1770280"/>
            <a:ext cx="791076" cy="1450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24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8">
            <a:extLst>
              <a:ext uri="{FF2B5EF4-FFF2-40B4-BE49-F238E27FC236}">
                <a16:creationId xmlns:a16="http://schemas.microsoft.com/office/drawing/2014/main" id="{77CF1AF1-3599-4010-A110-2FC438E7044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DD08D9DB-1953-4869-AE0C-53B9817675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301277">
            <a:off x="3378280" y="770265"/>
            <a:ext cx="7710598" cy="4101353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FD963157-4152-4041-BD1C-CD20084017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59393" y="76589"/>
            <a:ext cx="2871434" cy="30542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A880E7-10D9-4BC5-BF38-94C5102443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6564" y="1702939"/>
            <a:ext cx="6274882" cy="223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233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8">
            <a:extLst>
              <a:ext uri="{FF2B5EF4-FFF2-40B4-BE49-F238E27FC236}">
                <a16:creationId xmlns:a16="http://schemas.microsoft.com/office/drawing/2014/main" id="{94A87A9A-A185-426D-9126-D0A74F3364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080117" y="918998"/>
            <a:ext cx="9144000" cy="1785104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400" b="1" dirty="0">
                <a:solidFill>
                  <a:srgbClr val="0033CC"/>
                </a:solidFill>
              </a:rPr>
              <a:t> </a:t>
            </a:r>
            <a:r>
              <a:rPr lang="en-US" sz="4400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44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chu</a:t>
            </a:r>
            <a:r>
              <a:rPr lang="en-US" sz="44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vi </a:t>
            </a:r>
            <a:r>
              <a:rPr lang="en-US" sz="4400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44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tròn</a:t>
            </a:r>
            <a:r>
              <a:rPr lang="en-US" sz="44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44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sz="44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kính</a:t>
            </a:r>
            <a:r>
              <a:rPr lang="en-US" sz="44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r: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44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r = 3m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121546" y="2909188"/>
            <a:ext cx="9144000" cy="216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5400" b="1" dirty="0">
                <a:latin typeface="Times New Roman" pitchFamily="18" charset="0"/>
                <a:cs typeface="Times New Roman" pitchFamily="18" charset="0"/>
              </a:rPr>
              <a:t>C = 3 x 2 x 3,14 = 18,84 (m)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54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68766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Box 13"/>
          <p:cNvSpPr txBox="1">
            <a:spLocks noChangeArrowheads="1"/>
          </p:cNvSpPr>
          <p:nvPr/>
        </p:nvSpPr>
        <p:spPr bwMode="auto">
          <a:xfrm>
            <a:off x="3103738" y="652947"/>
            <a:ext cx="8208039" cy="9786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108341" tIns="54170" rIns="108341" bIns="54170">
            <a:spAutoFit/>
          </a:bodyPr>
          <a:lstStyle/>
          <a:p>
            <a:pPr algn="just" eaLnBrk="1" hangingPunct="1">
              <a:spcBef>
                <a:spcPct val="50000"/>
              </a:spcBef>
            </a:pPr>
            <a:r>
              <a:rPr lang="en-US" sz="2824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24" b="1" dirty="0" err="1">
                <a:latin typeface="Times New Roman" pitchFamily="18" charset="0"/>
                <a:cs typeface="Times New Roman" pitchFamily="18" charset="0"/>
              </a:rPr>
              <a:t>Muốn</a:t>
            </a:r>
            <a:r>
              <a:rPr lang="en-US" sz="2824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24" b="1" dirty="0" err="1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824" b="1" dirty="0">
                <a:latin typeface="Times New Roman" pitchFamily="18" charset="0"/>
                <a:cs typeface="Times New Roman" pitchFamily="18" charset="0"/>
              </a:rPr>
              <a:t> chu vi </a:t>
            </a:r>
            <a:r>
              <a:rPr lang="en-US" sz="2824" b="1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24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24" b="1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824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24" b="1" dirty="0" err="1">
                <a:latin typeface="Times New Roman" pitchFamily="18" charset="0"/>
                <a:cs typeface="Times New Roman" pitchFamily="18" charset="0"/>
              </a:rPr>
              <a:t>tròn</a:t>
            </a:r>
            <a:r>
              <a:rPr lang="en-US" sz="2824" b="1" dirty="0"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2824" b="1" dirty="0" err="1">
                <a:latin typeface="Times New Roman" pitchFamily="18" charset="0"/>
                <a:cs typeface="Times New Roman" pitchFamily="18" charset="0"/>
              </a:rPr>
              <a:t>lấy</a:t>
            </a:r>
            <a:r>
              <a:rPr lang="en-US" sz="2824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24" b="1" dirty="0" err="1"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2824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24" b="1" dirty="0" err="1">
                <a:latin typeface="Times New Roman" pitchFamily="18" charset="0"/>
                <a:cs typeface="Times New Roman" pitchFamily="18" charset="0"/>
              </a:rPr>
              <a:t>kính</a:t>
            </a:r>
            <a:r>
              <a:rPr lang="en-US" sz="2824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24" b="1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824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24" b="1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824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24" b="1" dirty="0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824" b="1" dirty="0">
                <a:latin typeface="Times New Roman" pitchFamily="18" charset="0"/>
                <a:cs typeface="Times New Roman" pitchFamily="18" charset="0"/>
              </a:rPr>
              <a:t> 3,14.</a:t>
            </a:r>
          </a:p>
        </p:txBody>
      </p:sp>
      <p:sp>
        <p:nvSpPr>
          <p:cNvPr id="34" name="Rectangle 23"/>
          <p:cNvSpPr>
            <a:spLocks noChangeArrowheads="1"/>
          </p:cNvSpPr>
          <p:nvPr/>
        </p:nvSpPr>
        <p:spPr bwMode="auto">
          <a:xfrm>
            <a:off x="3759573" y="1793948"/>
            <a:ext cx="3731559" cy="685800"/>
          </a:xfrm>
          <a:prstGeom prst="rect">
            <a:avLst/>
          </a:prstGeom>
          <a:solidFill>
            <a:schemeClr val="accent1">
              <a:alpha val="0"/>
            </a:schemeClr>
          </a:solidFill>
          <a:ln w="1587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lIns="108341" tIns="54170" rIns="108341" bIns="54170" anchor="ctr"/>
          <a:lstStyle/>
          <a:p>
            <a:pPr>
              <a:spcBef>
                <a:spcPct val="50000"/>
              </a:spcBef>
            </a:pP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C =  d x 3,14 </a:t>
            </a:r>
          </a:p>
        </p:txBody>
      </p:sp>
      <p:sp>
        <p:nvSpPr>
          <p:cNvPr id="37" name="Text Box 26"/>
          <p:cNvSpPr txBox="1">
            <a:spLocks noChangeArrowheads="1"/>
          </p:cNvSpPr>
          <p:nvPr/>
        </p:nvSpPr>
        <p:spPr bwMode="auto">
          <a:xfrm>
            <a:off x="2541840" y="2852485"/>
            <a:ext cx="9053311" cy="1195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08341" tIns="54170" rIns="108341" bIns="5417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24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24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24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24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24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24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824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chu vi </a:t>
            </a:r>
            <a:r>
              <a:rPr lang="en-US" sz="2824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24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24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824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24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tròn</a:t>
            </a:r>
            <a:r>
              <a:rPr lang="en-US" sz="2824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24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d </a:t>
            </a:r>
            <a:r>
              <a:rPr lang="en-US" sz="2824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824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24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2824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24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kính</a:t>
            </a:r>
            <a:r>
              <a:rPr lang="en-US" sz="2824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24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824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24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tròn</a:t>
            </a:r>
            <a:r>
              <a:rPr lang="en-US" sz="2824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spcBef>
                <a:spcPct val="50000"/>
              </a:spcBef>
            </a:pPr>
            <a:endParaRPr lang="en-US" sz="2824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 Box 34"/>
          <p:cNvSpPr txBox="1">
            <a:spLocks noChangeArrowheads="1"/>
          </p:cNvSpPr>
          <p:nvPr/>
        </p:nvSpPr>
        <p:spPr bwMode="auto">
          <a:xfrm>
            <a:off x="2921799" y="3665506"/>
            <a:ext cx="8673352" cy="9786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108341" tIns="54170" rIns="108341" bIns="5417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24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2824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24" b="1" dirty="0" err="1">
                <a:latin typeface="Times New Roman" pitchFamily="18" charset="0"/>
                <a:cs typeface="Times New Roman" pitchFamily="18" charset="0"/>
              </a:rPr>
              <a:t>Muốn</a:t>
            </a:r>
            <a:r>
              <a:rPr lang="en-US" sz="2824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24" b="1" dirty="0" err="1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824" b="1" dirty="0">
                <a:latin typeface="Times New Roman" pitchFamily="18" charset="0"/>
                <a:cs typeface="Times New Roman" pitchFamily="18" charset="0"/>
              </a:rPr>
              <a:t> chu vi </a:t>
            </a:r>
            <a:r>
              <a:rPr lang="en-US" sz="2824" b="1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824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24" b="1" dirty="0" err="1">
                <a:latin typeface="Times New Roman" pitchFamily="18" charset="0"/>
                <a:cs typeface="Times New Roman" pitchFamily="18" charset="0"/>
              </a:rPr>
              <a:t>tròn</a:t>
            </a:r>
            <a:r>
              <a:rPr lang="en-US" sz="2824" b="1" dirty="0"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2824" b="1" dirty="0" err="1">
                <a:latin typeface="Times New Roman" pitchFamily="18" charset="0"/>
                <a:cs typeface="Times New Roman" pitchFamily="18" charset="0"/>
              </a:rPr>
              <a:t>lấy</a:t>
            </a:r>
            <a:r>
              <a:rPr lang="en-US" sz="2824" b="1" dirty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sz="2824" b="1" dirty="0" err="1"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sz="2824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24" b="1" dirty="0" err="1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sz="2824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24" b="1" dirty="0" err="1">
                <a:latin typeface="Times New Roman" pitchFamily="18" charset="0"/>
                <a:cs typeface="Times New Roman" pitchFamily="18" charset="0"/>
              </a:rPr>
              <a:t>kính</a:t>
            </a:r>
            <a:r>
              <a:rPr lang="en-US" sz="2824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24" b="1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824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24" b="1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824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24" b="1" dirty="0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824" b="1" dirty="0">
                <a:latin typeface="Times New Roman" pitchFamily="18" charset="0"/>
                <a:cs typeface="Times New Roman" pitchFamily="18" charset="0"/>
              </a:rPr>
              <a:t> 3,14.</a:t>
            </a:r>
          </a:p>
        </p:txBody>
      </p:sp>
      <p:sp>
        <p:nvSpPr>
          <p:cNvPr id="49" name="Rectangle 40"/>
          <p:cNvSpPr>
            <a:spLocks noChangeArrowheads="1"/>
          </p:cNvSpPr>
          <p:nvPr/>
        </p:nvSpPr>
        <p:spPr bwMode="auto">
          <a:xfrm>
            <a:off x="3557866" y="4861420"/>
            <a:ext cx="4134971" cy="685800"/>
          </a:xfrm>
          <a:prstGeom prst="rect">
            <a:avLst/>
          </a:prstGeom>
          <a:solidFill>
            <a:schemeClr val="accent1">
              <a:alpha val="0"/>
            </a:schemeClr>
          </a:solidFill>
          <a:ln w="1587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lIns="108341" tIns="54170" rIns="108341" bIns="54170" anchor="ctr"/>
          <a:lstStyle/>
          <a:p>
            <a:pPr>
              <a:spcBef>
                <a:spcPct val="50000"/>
              </a:spcBef>
            </a:pP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C = r x 2 x 3,14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BF4F18-8B18-445B-AED9-63B8A4E8E63B}"/>
              </a:ext>
            </a:extLst>
          </p:cNvPr>
          <p:cNvGrpSpPr/>
          <p:nvPr/>
        </p:nvGrpSpPr>
        <p:grpSpPr>
          <a:xfrm>
            <a:off x="387483" y="1972785"/>
            <a:ext cx="2154357" cy="2154357"/>
            <a:chOff x="10172700" y="4271945"/>
            <a:chExt cx="2441605" cy="2441605"/>
          </a:xfrm>
        </p:grpSpPr>
        <p:pic>
          <p:nvPicPr>
            <p:cNvPr id="45" name="Picture 7">
              <a:extLst>
                <a:ext uri="{FF2B5EF4-FFF2-40B4-BE49-F238E27FC236}">
                  <a16:creationId xmlns:a16="http://schemas.microsoft.com/office/drawing/2014/main" id="{88BCB8D2-7D03-41F8-A1AE-03725FD1EC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172700" y="4271945"/>
              <a:ext cx="2441605" cy="2441605"/>
            </a:xfrm>
            <a:prstGeom prst="rect">
              <a:avLst/>
            </a:prstGeom>
          </p:spPr>
        </p:pic>
        <p:sp>
          <p:nvSpPr>
            <p:cNvPr id="40" name="Text Box 30"/>
            <p:cNvSpPr txBox="1">
              <a:spLocks noChangeArrowheads="1"/>
            </p:cNvSpPr>
            <p:nvPr/>
          </p:nvSpPr>
          <p:spPr bwMode="auto">
            <a:xfrm>
              <a:off x="11162479" y="5669911"/>
              <a:ext cx="542925" cy="616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108341" tIns="54170" rIns="108341" bIns="5417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24" b="1">
                  <a:latin typeface="Times New Roman" pitchFamily="18" charset="0"/>
                  <a:cs typeface="Times New Roman" pitchFamily="18" charset="0"/>
                </a:rPr>
                <a:t>d</a:t>
              </a:r>
            </a:p>
          </p:txBody>
        </p:sp>
        <p:sp>
          <p:nvSpPr>
            <p:cNvPr id="41" name="Oval 31"/>
            <p:cNvSpPr>
              <a:spLocks noChangeArrowheads="1"/>
            </p:cNvSpPr>
            <p:nvPr/>
          </p:nvSpPr>
          <p:spPr bwMode="auto">
            <a:xfrm flipH="1" flipV="1">
              <a:off x="11341072" y="5334000"/>
              <a:ext cx="88928" cy="7026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108341" tIns="54170" rIns="108341" bIns="54170" anchor="ctr"/>
            <a:lstStyle/>
            <a:p>
              <a:pPr algn="ctr"/>
              <a:endParaRPr lang="en-US" sz="1588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2" name="AutoShape 32"/>
            <p:cNvSpPr>
              <a:spLocks/>
            </p:cNvSpPr>
            <p:nvPr/>
          </p:nvSpPr>
          <p:spPr bwMode="auto">
            <a:xfrm rot="5400000" flipV="1">
              <a:off x="11238150" y="4408294"/>
              <a:ext cx="259080" cy="2263743"/>
            </a:xfrm>
            <a:prstGeom prst="rightBrace">
              <a:avLst>
                <a:gd name="adj1" fmla="val 58333"/>
                <a:gd name="adj2" fmla="val 50000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lIns="108341" tIns="54170" rIns="108341" bIns="54170" anchor="ctr"/>
            <a:lstStyle/>
            <a:p>
              <a:pPr algn="ctr"/>
              <a:endParaRPr lang="en-US" sz="1588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" name="AutoShape 35"/>
            <p:cNvSpPr>
              <a:spLocks/>
            </p:cNvSpPr>
            <p:nvPr/>
          </p:nvSpPr>
          <p:spPr bwMode="auto">
            <a:xfrm rot="5400000">
              <a:off x="10731133" y="4710456"/>
              <a:ext cx="201507" cy="1143000"/>
            </a:xfrm>
            <a:prstGeom prst="leftBrace">
              <a:avLst>
                <a:gd name="adj1" fmla="val 35714"/>
                <a:gd name="adj2" fmla="val 50000"/>
              </a:avLst>
            </a:prstGeom>
            <a:noFill/>
            <a:ln w="1587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lIns="108341" tIns="54170" rIns="108341" bIns="54170" anchor="ctr"/>
            <a:lstStyle/>
            <a:p>
              <a:pPr algn="ctr"/>
              <a:endParaRPr lang="en-US" sz="1588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0" name="Text Box 41"/>
            <p:cNvSpPr txBox="1">
              <a:spLocks noChangeArrowheads="1"/>
            </p:cNvSpPr>
            <p:nvPr/>
          </p:nvSpPr>
          <p:spPr bwMode="auto">
            <a:xfrm>
              <a:off x="11222832" y="4797527"/>
              <a:ext cx="571500" cy="539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108341" tIns="54170" rIns="108341" bIns="5417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382" b="1">
                  <a:latin typeface="Times New Roman" pitchFamily="18" charset="0"/>
                  <a:cs typeface="Times New Roman" pitchFamily="18" charset="0"/>
                </a:rPr>
                <a:t>O</a:t>
              </a:r>
            </a:p>
          </p:txBody>
        </p:sp>
        <p:sp>
          <p:nvSpPr>
            <p:cNvPr id="55" name="Line 49"/>
            <p:cNvSpPr>
              <a:spLocks noChangeShapeType="1"/>
            </p:cNvSpPr>
            <p:nvPr/>
          </p:nvSpPr>
          <p:spPr bwMode="auto">
            <a:xfrm flipV="1">
              <a:off x="10172701" y="5382707"/>
              <a:ext cx="2326862" cy="636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108341" tIns="54170" rIns="108341" bIns="54170"/>
            <a:lstStyle/>
            <a:p>
              <a:endParaRPr lang="en-US" sz="1588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7" name="Text Box 51"/>
            <p:cNvSpPr txBox="1">
              <a:spLocks noChangeArrowheads="1"/>
            </p:cNvSpPr>
            <p:nvPr/>
          </p:nvSpPr>
          <p:spPr bwMode="auto">
            <a:xfrm>
              <a:off x="10769112" y="4650605"/>
              <a:ext cx="457200" cy="616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108341" tIns="54170" rIns="108341" bIns="5417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24" dirty="0">
                  <a:latin typeface="Times New Roman" pitchFamily="18" charset="0"/>
                  <a:cs typeface="Times New Roman" pitchFamily="18" charset="0"/>
                </a:rPr>
                <a:t>r</a:t>
              </a:r>
            </a:p>
          </p:txBody>
        </p:sp>
      </p:grpSp>
      <p:sp>
        <p:nvSpPr>
          <p:cNvPr id="38" name="Text Box 26">
            <a:extLst>
              <a:ext uri="{FF2B5EF4-FFF2-40B4-BE49-F238E27FC236}">
                <a16:creationId xmlns:a16="http://schemas.microsoft.com/office/drawing/2014/main" id="{2BCF5C58-A5A4-46B6-A836-CA545EEC31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5944" y="5764524"/>
            <a:ext cx="9053311" cy="1195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08341" tIns="54170" rIns="108341" bIns="5417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24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24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24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24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24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24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824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chu vi </a:t>
            </a:r>
            <a:r>
              <a:rPr lang="en-US" sz="2824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24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24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824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24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tròn</a:t>
            </a:r>
            <a:r>
              <a:rPr lang="en-US" sz="2824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24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824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824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24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sz="2824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24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kính</a:t>
            </a:r>
            <a:r>
              <a:rPr lang="en-US" sz="2824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24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824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24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tròn</a:t>
            </a:r>
            <a:r>
              <a:rPr lang="en-US" sz="2824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spcBef>
                <a:spcPct val="50000"/>
              </a:spcBef>
            </a:pPr>
            <a:endParaRPr lang="en-US" sz="2824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4" grpId="0" animBg="1"/>
      <p:bldP spid="37" grpId="0"/>
      <p:bldP spid="43" grpId="0" animBg="1"/>
      <p:bldP spid="49" grpId="0" animBg="1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72DE09A3-C117-4FC7-AF24-2FFE93836A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图片 7">
            <a:extLst>
              <a:ext uri="{FF2B5EF4-FFF2-40B4-BE49-F238E27FC236}">
                <a16:creationId xmlns:a16="http://schemas.microsoft.com/office/drawing/2014/main" id="{E6968904-5F63-4F94-AD63-46DACE7BBF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404019" flipH="1">
            <a:off x="-1914417" y="-1872973"/>
            <a:ext cx="1973202" cy="1201460"/>
          </a:xfrm>
          <a:prstGeom prst="rect">
            <a:avLst/>
          </a:prstGeom>
        </p:spPr>
      </p:pic>
      <p:sp>
        <p:nvSpPr>
          <p:cNvPr id="20" name="思想气泡: 云 4">
            <a:extLst>
              <a:ext uri="{FF2B5EF4-FFF2-40B4-BE49-F238E27FC236}">
                <a16:creationId xmlns:a16="http://schemas.microsoft.com/office/drawing/2014/main" id="{D344D562-86E2-4622-B1DC-13C44A859631}"/>
              </a:ext>
            </a:extLst>
          </p:cNvPr>
          <p:cNvSpPr/>
          <p:nvPr/>
        </p:nvSpPr>
        <p:spPr>
          <a:xfrm flipH="1">
            <a:off x="885671" y="764454"/>
            <a:ext cx="9828711" cy="3558163"/>
          </a:xfrm>
          <a:prstGeom prst="cloudCallout">
            <a:avLst>
              <a:gd name="adj1" fmla="val 47855"/>
              <a:gd name="adj2" fmla="val 46295"/>
            </a:avLst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5">
            <a:extLst>
              <a:ext uri="{FF2B5EF4-FFF2-40B4-BE49-F238E27FC236}">
                <a16:creationId xmlns:a16="http://schemas.microsoft.com/office/drawing/2014/main" id="{B096DC4A-76A3-4991-A656-A9B4E79C86B4}"/>
              </a:ext>
            </a:extLst>
          </p:cNvPr>
          <p:cNvSpPr txBox="1"/>
          <p:nvPr/>
        </p:nvSpPr>
        <p:spPr>
          <a:xfrm flipH="1">
            <a:off x="3595262" y="953078"/>
            <a:ext cx="40443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u="sng" dirty="0" err="1">
                <a:latin typeface="UTM Aristote" panose="02040603050506020204" pitchFamily="18" charset="0"/>
                <a:ea typeface="字魂66号-仔仔体" panose="00000500000000000000" pitchFamily="2" charset="-122"/>
              </a:rPr>
              <a:t>Toán</a:t>
            </a:r>
            <a:endParaRPr lang="zh-CN" altLang="en-US" sz="4800" u="sng" dirty="0">
              <a:latin typeface="UTM Aristote" panose="02040603050506020204" pitchFamily="18" charset="0"/>
              <a:ea typeface="字魂66号-仔仔体" panose="00000500000000000000" pitchFamily="2" charset="-122"/>
            </a:endParaRPr>
          </a:p>
        </p:txBody>
      </p:sp>
      <p:sp>
        <p:nvSpPr>
          <p:cNvPr id="23" name="文本框 7">
            <a:extLst>
              <a:ext uri="{FF2B5EF4-FFF2-40B4-BE49-F238E27FC236}">
                <a16:creationId xmlns:a16="http://schemas.microsoft.com/office/drawing/2014/main" id="{9D89CE9B-3BF6-46A4-B790-0D884AE1CD20}"/>
              </a:ext>
            </a:extLst>
          </p:cNvPr>
          <p:cNvSpPr txBox="1"/>
          <p:nvPr/>
        </p:nvSpPr>
        <p:spPr>
          <a:xfrm flipH="1">
            <a:off x="1691895" y="1739831"/>
            <a:ext cx="80818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8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Dai Co Viet" panose="02040603050506020204" pitchFamily="18" charset="0"/>
                <a:ea typeface="字魂6号-日记插画体" panose="00000500000000000000" pitchFamily="2" charset="-122"/>
              </a:rPr>
              <a:t>Diện</a:t>
            </a:r>
            <a:r>
              <a:rPr lang="en-US" altLang="zh-CN" sz="8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Dai Co Viet" panose="02040603050506020204" pitchFamily="18" charset="0"/>
                <a:ea typeface="字魂6号-日记插画体" panose="00000500000000000000" pitchFamily="2" charset="-122"/>
              </a:rPr>
              <a:t> </a:t>
            </a:r>
            <a:r>
              <a:rPr lang="en-US" altLang="zh-CN" sz="88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Dai Co Viet" panose="02040603050506020204" pitchFamily="18" charset="0"/>
                <a:ea typeface="字魂6号-日记插画体" panose="00000500000000000000" pitchFamily="2" charset="-122"/>
              </a:rPr>
              <a:t>tích</a:t>
            </a:r>
            <a:r>
              <a:rPr lang="en-US" altLang="zh-CN" sz="8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Dai Co Viet" panose="02040603050506020204" pitchFamily="18" charset="0"/>
                <a:ea typeface="字魂6号-日记插画体" panose="00000500000000000000" pitchFamily="2" charset="-122"/>
              </a:rPr>
              <a:t> </a:t>
            </a:r>
            <a:r>
              <a:rPr lang="en-US" altLang="zh-CN" sz="88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Dai Co Viet" panose="02040603050506020204" pitchFamily="18" charset="0"/>
                <a:ea typeface="字魂6号-日记插画体" panose="00000500000000000000" pitchFamily="2" charset="-122"/>
              </a:rPr>
              <a:t>hình</a:t>
            </a:r>
            <a:r>
              <a:rPr lang="en-US" altLang="zh-CN" sz="8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Dai Co Viet" panose="02040603050506020204" pitchFamily="18" charset="0"/>
                <a:ea typeface="字魂6号-日记插画体" panose="00000500000000000000" pitchFamily="2" charset="-122"/>
              </a:rPr>
              <a:t> </a:t>
            </a:r>
            <a:r>
              <a:rPr lang="en-US" altLang="zh-CN" sz="88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Dai Co Viet" panose="02040603050506020204" pitchFamily="18" charset="0"/>
                <a:ea typeface="字魂6号-日记插画体" panose="00000500000000000000" pitchFamily="2" charset="-122"/>
              </a:rPr>
              <a:t>tròn</a:t>
            </a:r>
            <a:endParaRPr lang="zh-CN" altLang="en-US" sz="8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Dai Co Viet" panose="02040603050506020204" pitchFamily="18" charset="0"/>
              <a:ea typeface="字魂6号-日记插画体" panose="00000500000000000000" pitchFamily="2" charset="-122"/>
            </a:endParaRPr>
          </a:p>
        </p:txBody>
      </p:sp>
      <p:sp>
        <p:nvSpPr>
          <p:cNvPr id="24" name="文本框 8">
            <a:extLst>
              <a:ext uri="{FF2B5EF4-FFF2-40B4-BE49-F238E27FC236}">
                <a16:creationId xmlns:a16="http://schemas.microsoft.com/office/drawing/2014/main" id="{EC607C54-9A5E-49E3-8C98-A4358905353F}"/>
              </a:ext>
            </a:extLst>
          </p:cNvPr>
          <p:cNvSpPr txBox="1"/>
          <p:nvPr/>
        </p:nvSpPr>
        <p:spPr>
          <a:xfrm flipH="1">
            <a:off x="6744988" y="3229022"/>
            <a:ext cx="27244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UTM Aristote" panose="02040603050506020204" pitchFamily="18" charset="0"/>
                <a:ea typeface="字魂6号-日记插画体" panose="00000500000000000000" pitchFamily="2" charset="-122"/>
              </a:rPr>
              <a:t>Trang 99</a:t>
            </a:r>
            <a:endParaRPr lang="zh-CN" altLang="en-US" sz="3200" dirty="0">
              <a:latin typeface="UTM Aristote" panose="02040603050506020204" pitchFamily="18" charset="0"/>
              <a:ea typeface="字魂6号-日记插画体" panose="00000500000000000000" pitchFamily="2" charset="-122"/>
            </a:endParaRPr>
          </a:p>
        </p:txBody>
      </p:sp>
      <p:pic>
        <p:nvPicPr>
          <p:cNvPr id="25" name="图片 5">
            <a:extLst>
              <a:ext uri="{FF2B5EF4-FFF2-40B4-BE49-F238E27FC236}">
                <a16:creationId xmlns:a16="http://schemas.microsoft.com/office/drawing/2014/main" id="{552E7211-E0D1-4D8C-BD90-38C44262099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1877" b="5319"/>
          <a:stretch/>
        </p:blipFill>
        <p:spPr>
          <a:xfrm>
            <a:off x="10500104" y="-85282"/>
            <a:ext cx="1691895" cy="6943282"/>
          </a:xfrm>
          <a:prstGeom prst="rect">
            <a:avLst/>
          </a:prstGeom>
        </p:spPr>
      </p:pic>
      <p:pic>
        <p:nvPicPr>
          <p:cNvPr id="16" name="图片 4" descr="D:\lijie\包图网\小报\素材\lj下载\人物\儿童\开心\手绘卡通儿童装饰素材 (1).png">
            <a:extLst>
              <a:ext uri="{FF2B5EF4-FFF2-40B4-BE49-F238E27FC236}">
                <a16:creationId xmlns:a16="http://schemas.microsoft.com/office/drawing/2014/main" id="{8AC7536E-5320-43CC-9E1B-73D61F6B4553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0" y="2000251"/>
            <a:ext cx="6053138" cy="584687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6B087A8-C8DD-4B8F-A62E-8E3965CA55AA}"/>
              </a:ext>
            </a:extLst>
          </p:cNvPr>
          <p:cNvSpPr txBox="1"/>
          <p:nvPr/>
        </p:nvSpPr>
        <p:spPr>
          <a:xfrm>
            <a:off x="2562853" y="278464"/>
            <a:ext cx="72109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sáu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21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05413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263 0.01968 L -0.99024 0.00811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380" y="-57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1974 0.09723 L 0.21042 0.3219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91" y="1122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50"/>
                            </p:stCondLst>
                            <p:childTnLst>
                              <p:par>
                                <p:cTn id="2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75"/>
                            </p:stCondLst>
                            <p:childTnLst>
                              <p:par>
                                <p:cTn id="33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29167E-6 2.22222E-6 L -2.29167E-6 -0.07222 " pathEditMode="relative" rAng="0" ptsTypes="AA">
                                      <p:cBhvr>
                                        <p:cTn id="3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3" grpId="0"/>
      <p:bldP spid="23" grpId="1"/>
      <p:bldP spid="24" grpId="0"/>
    </p:bldLst>
  </p:timing>
  <p:extLst>
    <p:ext uri="{E180D4A7-C9FB-4DFB-919C-405C955672EB}">
      <p14:showEvtLst xmlns:p14="http://schemas.microsoft.com/office/powerpoint/2010/main">
        <p14:playEvt time="90" objId="15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4BAF40E-C241-4147-8343-3B13A17370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9" name="矩形: 圆角 2">
            <a:extLst>
              <a:ext uri="{FF2B5EF4-FFF2-40B4-BE49-F238E27FC236}">
                <a16:creationId xmlns:a16="http://schemas.microsoft.com/office/drawing/2014/main" id="{2B374603-F781-43A5-B102-28E54D564337}"/>
              </a:ext>
            </a:extLst>
          </p:cNvPr>
          <p:cNvSpPr/>
          <p:nvPr/>
        </p:nvSpPr>
        <p:spPr>
          <a:xfrm>
            <a:off x="1390580" y="1121636"/>
            <a:ext cx="9145360" cy="3850150"/>
          </a:xfrm>
          <a:prstGeom prst="roundRect">
            <a:avLst>
              <a:gd name="adj" fmla="val 9560"/>
            </a:avLst>
          </a:prstGeom>
          <a:solidFill>
            <a:schemeClr val="bg1"/>
          </a:solidFill>
          <a:ln>
            <a:solidFill>
              <a:srgbClr val="FF0000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831850" y="2232575"/>
            <a:ext cx="8813237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tắc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tròn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</a:p>
        </p:txBody>
      </p:sp>
      <p:sp>
        <p:nvSpPr>
          <p:cNvPr id="9" name="文本框 15">
            <a:extLst>
              <a:ext uri="{FF2B5EF4-FFF2-40B4-BE49-F238E27FC236}">
                <a16:creationId xmlns:a16="http://schemas.microsoft.com/office/drawing/2014/main" id="{852199A4-82D2-4EDE-A35E-6855179AAD20}"/>
              </a:ext>
            </a:extLst>
          </p:cNvPr>
          <p:cNvSpPr txBox="1"/>
          <p:nvPr/>
        </p:nvSpPr>
        <p:spPr>
          <a:xfrm>
            <a:off x="2622132" y="190612"/>
            <a:ext cx="694773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ln w="57150">
                  <a:solidFill>
                    <a:schemeClr val="tx1"/>
                  </a:solidFill>
                </a:ln>
                <a:solidFill>
                  <a:srgbClr val="FF99CC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  <a:ea typeface="inpin heiti" panose="00000500000000000000" pitchFamily="2" charset="-122"/>
                <a:sym typeface="inpin heiti" panose="00000500000000000000" pitchFamily="2" charset="-122"/>
              </a:rPr>
              <a:t>MỤC TIÊU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10775929-BC4C-4049-99C8-6F42A1B49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049228">
            <a:off x="1479445" y="1924477"/>
            <a:ext cx="1074601" cy="10909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4621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8">
            <a:extLst>
              <a:ext uri="{FF2B5EF4-FFF2-40B4-BE49-F238E27FC236}">
                <a16:creationId xmlns:a16="http://schemas.microsoft.com/office/drawing/2014/main" id="{77CF1AF1-3599-4010-A110-2FC438E7044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DD08D9DB-1953-4869-AE0C-53B9817675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301277">
            <a:off x="2587757" y="835770"/>
            <a:ext cx="9621054" cy="4101353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FD963157-4152-4041-BD1C-CD20084017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59393" y="76589"/>
            <a:ext cx="2871434" cy="30542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58D1F0-4C50-456C-BDE5-5A0C1B02CA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5896" y="2007703"/>
            <a:ext cx="6629400" cy="1999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3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86"/>
          <p:cNvSpPr>
            <a:spLocks noChangeArrowheads="1"/>
          </p:cNvSpPr>
          <p:nvPr/>
        </p:nvSpPr>
        <p:spPr bwMode="auto">
          <a:xfrm>
            <a:off x="7467601" y="685801"/>
            <a:ext cx="2741613" cy="2741613"/>
          </a:xfrm>
          <a:prstGeom prst="ellipse">
            <a:avLst/>
          </a:prstGeom>
          <a:solidFill>
            <a:srgbClr val="00B0F0"/>
          </a:solidFill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solidFill>
                <a:srgbClr val="0033CC"/>
              </a:solidFill>
              <a:latin typeface="Times New Roman" pitchFamily="18" charset="0"/>
            </a:endParaRPr>
          </a:p>
        </p:txBody>
      </p:sp>
      <p:sp>
        <p:nvSpPr>
          <p:cNvPr id="5" name="Line 14"/>
          <p:cNvSpPr>
            <a:spLocks noChangeShapeType="1"/>
          </p:cNvSpPr>
          <p:nvPr/>
        </p:nvSpPr>
        <p:spPr bwMode="auto">
          <a:xfrm>
            <a:off x="7467600" y="2057400"/>
            <a:ext cx="274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33CC"/>
              </a:solidFill>
            </a:endParaRPr>
          </a:p>
        </p:txBody>
      </p:sp>
      <p:sp>
        <p:nvSpPr>
          <p:cNvPr id="6" name="Line 15"/>
          <p:cNvSpPr>
            <a:spLocks noChangeShapeType="1"/>
          </p:cNvSpPr>
          <p:nvPr/>
        </p:nvSpPr>
        <p:spPr bwMode="auto">
          <a:xfrm>
            <a:off x="8839200" y="685800"/>
            <a:ext cx="0" cy="274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33CC"/>
              </a:solidFill>
            </a:endParaRPr>
          </a:p>
        </p:txBody>
      </p:sp>
      <p:sp>
        <p:nvSpPr>
          <p:cNvPr id="7" name="Line 17"/>
          <p:cNvSpPr>
            <a:spLocks noChangeShapeType="1"/>
          </p:cNvSpPr>
          <p:nvPr/>
        </p:nvSpPr>
        <p:spPr bwMode="auto">
          <a:xfrm>
            <a:off x="7848600" y="1143000"/>
            <a:ext cx="19812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33CC"/>
              </a:solidFill>
            </a:endParaRPr>
          </a:p>
        </p:txBody>
      </p:sp>
      <p:sp>
        <p:nvSpPr>
          <p:cNvPr id="8" name="Line 18"/>
          <p:cNvSpPr>
            <a:spLocks noChangeShapeType="1"/>
          </p:cNvSpPr>
          <p:nvPr/>
        </p:nvSpPr>
        <p:spPr bwMode="auto">
          <a:xfrm flipV="1">
            <a:off x="7848600" y="1143000"/>
            <a:ext cx="19812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33CC"/>
              </a:solidFill>
            </a:endParaRPr>
          </a:p>
        </p:txBody>
      </p:sp>
      <p:sp>
        <p:nvSpPr>
          <p:cNvPr id="9" name="Line 19"/>
          <p:cNvSpPr>
            <a:spLocks noChangeShapeType="1"/>
          </p:cNvSpPr>
          <p:nvPr/>
        </p:nvSpPr>
        <p:spPr bwMode="auto">
          <a:xfrm flipV="1">
            <a:off x="7543800" y="1600200"/>
            <a:ext cx="25908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33CC"/>
              </a:solidFill>
            </a:endParaRPr>
          </a:p>
        </p:txBody>
      </p:sp>
      <p:sp>
        <p:nvSpPr>
          <p:cNvPr id="10" name="Line 20"/>
          <p:cNvSpPr>
            <a:spLocks noChangeShapeType="1"/>
          </p:cNvSpPr>
          <p:nvPr/>
        </p:nvSpPr>
        <p:spPr bwMode="auto">
          <a:xfrm>
            <a:off x="7543800" y="1600200"/>
            <a:ext cx="25908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33CC"/>
              </a:solidFill>
            </a:endParaRPr>
          </a:p>
        </p:txBody>
      </p:sp>
      <p:sp>
        <p:nvSpPr>
          <p:cNvPr id="11" name="Line 21"/>
          <p:cNvSpPr>
            <a:spLocks noChangeShapeType="1"/>
          </p:cNvSpPr>
          <p:nvPr/>
        </p:nvSpPr>
        <p:spPr bwMode="auto">
          <a:xfrm>
            <a:off x="8305800" y="838200"/>
            <a:ext cx="106680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33CC"/>
              </a:solidFill>
            </a:endParaRPr>
          </a:p>
        </p:txBody>
      </p:sp>
      <p:sp>
        <p:nvSpPr>
          <p:cNvPr id="12" name="Line 22"/>
          <p:cNvSpPr>
            <a:spLocks noChangeShapeType="1"/>
          </p:cNvSpPr>
          <p:nvPr/>
        </p:nvSpPr>
        <p:spPr bwMode="auto">
          <a:xfrm flipV="1">
            <a:off x="8305800" y="838200"/>
            <a:ext cx="106680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33CC"/>
              </a:solidFill>
            </a:endParaRPr>
          </a:p>
        </p:txBody>
      </p:sp>
      <p:sp>
        <p:nvSpPr>
          <p:cNvPr id="14" name="AutoShape 41"/>
          <p:cNvSpPr>
            <a:spLocks noChangeArrowheads="1"/>
          </p:cNvSpPr>
          <p:nvPr/>
        </p:nvSpPr>
        <p:spPr bwMode="auto">
          <a:xfrm>
            <a:off x="3465912" y="4942271"/>
            <a:ext cx="533400" cy="1371600"/>
          </a:xfrm>
          <a:prstGeom prst="flowChartMerge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15" name="AutoShape 42"/>
          <p:cNvSpPr>
            <a:spLocks noChangeArrowheads="1"/>
          </p:cNvSpPr>
          <p:nvPr/>
        </p:nvSpPr>
        <p:spPr bwMode="auto">
          <a:xfrm>
            <a:off x="4075512" y="4942271"/>
            <a:ext cx="533400" cy="1371600"/>
          </a:xfrm>
          <a:prstGeom prst="flowChartMerge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16" name="AutoShape 43"/>
          <p:cNvSpPr>
            <a:spLocks noChangeArrowheads="1"/>
          </p:cNvSpPr>
          <p:nvPr/>
        </p:nvSpPr>
        <p:spPr bwMode="auto">
          <a:xfrm>
            <a:off x="4685112" y="4942271"/>
            <a:ext cx="533400" cy="1371600"/>
          </a:xfrm>
          <a:prstGeom prst="flowChartMerge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17" name="AutoShape 44"/>
          <p:cNvSpPr>
            <a:spLocks noChangeArrowheads="1"/>
          </p:cNvSpPr>
          <p:nvPr/>
        </p:nvSpPr>
        <p:spPr bwMode="auto">
          <a:xfrm>
            <a:off x="5294712" y="4942271"/>
            <a:ext cx="533400" cy="1371600"/>
          </a:xfrm>
          <a:prstGeom prst="flowChartMerge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18" name="AutoShape 45"/>
          <p:cNvSpPr>
            <a:spLocks noChangeArrowheads="1"/>
          </p:cNvSpPr>
          <p:nvPr/>
        </p:nvSpPr>
        <p:spPr bwMode="auto">
          <a:xfrm>
            <a:off x="5904312" y="4942271"/>
            <a:ext cx="533400" cy="1371600"/>
          </a:xfrm>
          <a:prstGeom prst="flowChartMerge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19" name="AutoShape 46"/>
          <p:cNvSpPr>
            <a:spLocks noChangeArrowheads="1"/>
          </p:cNvSpPr>
          <p:nvPr/>
        </p:nvSpPr>
        <p:spPr bwMode="auto">
          <a:xfrm>
            <a:off x="6513912" y="4942271"/>
            <a:ext cx="533400" cy="1371600"/>
          </a:xfrm>
          <a:prstGeom prst="flowChartMerge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20" name="AutoShape 47"/>
          <p:cNvSpPr>
            <a:spLocks noChangeArrowheads="1"/>
          </p:cNvSpPr>
          <p:nvPr/>
        </p:nvSpPr>
        <p:spPr bwMode="auto">
          <a:xfrm>
            <a:off x="7123512" y="4942271"/>
            <a:ext cx="533400" cy="1371600"/>
          </a:xfrm>
          <a:prstGeom prst="flowChartMerge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21" name="AutoShape 57"/>
          <p:cNvSpPr>
            <a:spLocks noChangeArrowheads="1"/>
          </p:cNvSpPr>
          <p:nvPr/>
        </p:nvSpPr>
        <p:spPr bwMode="auto">
          <a:xfrm>
            <a:off x="7733112" y="4942271"/>
            <a:ext cx="533400" cy="1371600"/>
          </a:xfrm>
          <a:prstGeom prst="flowChartMerge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22" name="AutoShape 58"/>
          <p:cNvSpPr>
            <a:spLocks noChangeArrowheads="1"/>
          </p:cNvSpPr>
          <p:nvPr/>
        </p:nvSpPr>
        <p:spPr bwMode="auto">
          <a:xfrm>
            <a:off x="7428312" y="4942271"/>
            <a:ext cx="533400" cy="1371600"/>
          </a:xfrm>
          <a:prstGeom prst="flowChartExtra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23" name="AutoShape 59"/>
          <p:cNvSpPr>
            <a:spLocks noChangeArrowheads="1"/>
          </p:cNvSpPr>
          <p:nvPr/>
        </p:nvSpPr>
        <p:spPr bwMode="auto">
          <a:xfrm rot="302076">
            <a:off x="8093804" y="4942271"/>
            <a:ext cx="304800" cy="1371600"/>
          </a:xfrm>
          <a:prstGeom prst="flowChartExtra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24" name="AutoShape 60"/>
          <p:cNvSpPr>
            <a:spLocks noChangeArrowheads="1"/>
          </p:cNvSpPr>
          <p:nvPr/>
        </p:nvSpPr>
        <p:spPr bwMode="auto">
          <a:xfrm>
            <a:off x="5599512" y="4942271"/>
            <a:ext cx="533400" cy="1371600"/>
          </a:xfrm>
          <a:prstGeom prst="flowChartExtra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25" name="AutoShape 61"/>
          <p:cNvSpPr>
            <a:spLocks noChangeArrowheads="1"/>
          </p:cNvSpPr>
          <p:nvPr/>
        </p:nvSpPr>
        <p:spPr bwMode="auto">
          <a:xfrm>
            <a:off x="3770712" y="4942271"/>
            <a:ext cx="533400" cy="1371600"/>
          </a:xfrm>
          <a:prstGeom prst="flowChartExtra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26" name="AutoShape 62"/>
          <p:cNvSpPr>
            <a:spLocks noChangeArrowheads="1"/>
          </p:cNvSpPr>
          <p:nvPr/>
        </p:nvSpPr>
        <p:spPr bwMode="auto">
          <a:xfrm>
            <a:off x="4989912" y="4942271"/>
            <a:ext cx="533400" cy="1371600"/>
          </a:xfrm>
          <a:prstGeom prst="flowChartExtra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27" name="AutoShape 63"/>
          <p:cNvSpPr>
            <a:spLocks noChangeArrowheads="1"/>
          </p:cNvSpPr>
          <p:nvPr/>
        </p:nvSpPr>
        <p:spPr bwMode="auto">
          <a:xfrm rot="21313521">
            <a:off x="3333156" y="4942271"/>
            <a:ext cx="304800" cy="1371600"/>
          </a:xfrm>
          <a:prstGeom prst="flowChartExtra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28" name="AutoShape 64"/>
          <p:cNvSpPr>
            <a:spLocks noChangeArrowheads="1"/>
          </p:cNvSpPr>
          <p:nvPr/>
        </p:nvSpPr>
        <p:spPr bwMode="auto">
          <a:xfrm>
            <a:off x="4380312" y="4942271"/>
            <a:ext cx="533400" cy="1371600"/>
          </a:xfrm>
          <a:prstGeom prst="flowChartExtra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29" name="AutoShape 65"/>
          <p:cNvSpPr>
            <a:spLocks noChangeArrowheads="1"/>
          </p:cNvSpPr>
          <p:nvPr/>
        </p:nvSpPr>
        <p:spPr bwMode="auto">
          <a:xfrm>
            <a:off x="6209112" y="4942271"/>
            <a:ext cx="533400" cy="1371600"/>
          </a:xfrm>
          <a:prstGeom prst="flowChartExtra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30" name="AutoShape 66"/>
          <p:cNvSpPr>
            <a:spLocks noChangeArrowheads="1"/>
          </p:cNvSpPr>
          <p:nvPr/>
        </p:nvSpPr>
        <p:spPr bwMode="auto">
          <a:xfrm>
            <a:off x="6818712" y="4942271"/>
            <a:ext cx="533400" cy="1371600"/>
          </a:xfrm>
          <a:prstGeom prst="flowChartExtra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31" name="Text Box 230"/>
          <p:cNvSpPr txBox="1">
            <a:spLocks noChangeArrowheads="1"/>
          </p:cNvSpPr>
          <p:nvPr/>
        </p:nvSpPr>
        <p:spPr bwMode="auto">
          <a:xfrm>
            <a:off x="1752600" y="457201"/>
            <a:ext cx="53709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1. Chia </a:t>
            </a:r>
            <a:r>
              <a:rPr lang="en-US" sz="3600" dirty="0" err="1">
                <a:solidFill>
                  <a:srgbClr val="0033CC"/>
                </a:solidFill>
                <a:latin typeface="Times New Roman" pitchFamily="18" charset="0"/>
              </a:rPr>
              <a:t>và</a:t>
            </a:r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en-US" sz="3600" dirty="0" err="1">
                <a:solidFill>
                  <a:srgbClr val="0033CC"/>
                </a:solidFill>
                <a:latin typeface="Times New Roman" pitchFamily="18" charset="0"/>
              </a:rPr>
              <a:t>cắt</a:t>
            </a:r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en-US" sz="3600" dirty="0" err="1">
                <a:solidFill>
                  <a:srgbClr val="0033CC"/>
                </a:solidFill>
                <a:latin typeface="Times New Roman" pitchFamily="18" charset="0"/>
              </a:rPr>
              <a:t>hình</a:t>
            </a:r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en-US" sz="3600" dirty="0" err="1">
                <a:solidFill>
                  <a:srgbClr val="0033CC"/>
                </a:solidFill>
                <a:latin typeface="Times New Roman" pitchFamily="18" charset="0"/>
              </a:rPr>
              <a:t>tròn</a:t>
            </a:r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 thành16 </a:t>
            </a:r>
            <a:r>
              <a:rPr lang="en-US" sz="3600" dirty="0" err="1">
                <a:solidFill>
                  <a:srgbClr val="0033CC"/>
                </a:solidFill>
                <a:latin typeface="Times New Roman" pitchFamily="18" charset="0"/>
              </a:rPr>
              <a:t>mảnh</a:t>
            </a:r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en-US" sz="3600" dirty="0" err="1">
                <a:solidFill>
                  <a:srgbClr val="0033CC"/>
                </a:solidFill>
                <a:latin typeface="Times New Roman" pitchFamily="18" charset="0"/>
              </a:rPr>
              <a:t>bằng</a:t>
            </a:r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en-US" sz="3600" dirty="0" err="1">
                <a:solidFill>
                  <a:srgbClr val="0033CC"/>
                </a:solidFill>
                <a:latin typeface="Times New Roman" pitchFamily="18" charset="0"/>
              </a:rPr>
              <a:t>nhau</a:t>
            </a:r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32" name="Text Box 231"/>
          <p:cNvSpPr txBox="1">
            <a:spLocks noChangeArrowheads="1"/>
          </p:cNvSpPr>
          <p:nvPr/>
        </p:nvSpPr>
        <p:spPr bwMode="auto">
          <a:xfrm>
            <a:off x="1752600" y="1905001"/>
            <a:ext cx="53709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2. </a:t>
            </a:r>
            <a:r>
              <a:rPr lang="en-US" sz="3600" dirty="0" err="1">
                <a:solidFill>
                  <a:srgbClr val="0033CC"/>
                </a:solidFill>
                <a:latin typeface="Times New Roman" pitchFamily="18" charset="0"/>
              </a:rPr>
              <a:t>Lấy</a:t>
            </a:r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en-US" sz="3600" dirty="0" err="1">
                <a:solidFill>
                  <a:srgbClr val="0033CC"/>
                </a:solidFill>
                <a:latin typeface="Times New Roman" pitchFamily="18" charset="0"/>
              </a:rPr>
              <a:t>một</a:t>
            </a:r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en-US" sz="3600" dirty="0" err="1">
                <a:solidFill>
                  <a:srgbClr val="0033CC"/>
                </a:solidFill>
                <a:latin typeface="Times New Roman" pitchFamily="18" charset="0"/>
              </a:rPr>
              <a:t>mảnh</a:t>
            </a:r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en-US" sz="3600" dirty="0" err="1">
                <a:solidFill>
                  <a:srgbClr val="0033CC"/>
                </a:solidFill>
                <a:latin typeface="Times New Roman" pitchFamily="18" charset="0"/>
              </a:rPr>
              <a:t>cắt</a:t>
            </a:r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en-US" sz="3600" dirty="0" err="1">
                <a:solidFill>
                  <a:srgbClr val="0033CC"/>
                </a:solidFill>
                <a:latin typeface="Times New Roman" pitchFamily="18" charset="0"/>
              </a:rPr>
              <a:t>thành</a:t>
            </a:r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en-US" sz="3600" dirty="0" err="1">
                <a:solidFill>
                  <a:srgbClr val="0033CC"/>
                </a:solidFill>
                <a:latin typeface="Times New Roman" pitchFamily="18" charset="0"/>
              </a:rPr>
              <a:t>hai</a:t>
            </a:r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en-US" sz="3600" dirty="0" err="1">
                <a:solidFill>
                  <a:srgbClr val="0033CC"/>
                </a:solidFill>
                <a:latin typeface="Times New Roman" pitchFamily="18" charset="0"/>
              </a:rPr>
              <a:t>mảnh</a:t>
            </a:r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en-US" sz="3600" dirty="0" err="1">
                <a:solidFill>
                  <a:srgbClr val="0033CC"/>
                </a:solidFill>
                <a:latin typeface="Times New Roman" pitchFamily="18" charset="0"/>
              </a:rPr>
              <a:t>nhỏ</a:t>
            </a:r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en-US" sz="3600" dirty="0" err="1">
                <a:solidFill>
                  <a:srgbClr val="0033CC"/>
                </a:solidFill>
                <a:latin typeface="Times New Roman" pitchFamily="18" charset="0"/>
              </a:rPr>
              <a:t>bằng</a:t>
            </a:r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en-US" sz="3600" dirty="0" err="1">
                <a:solidFill>
                  <a:srgbClr val="0033CC"/>
                </a:solidFill>
                <a:latin typeface="Times New Roman" pitchFamily="18" charset="0"/>
              </a:rPr>
              <a:t>nhau</a:t>
            </a:r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33" name="Text Box 232"/>
          <p:cNvSpPr txBox="1">
            <a:spLocks noChangeArrowheads="1"/>
          </p:cNvSpPr>
          <p:nvPr/>
        </p:nvSpPr>
        <p:spPr bwMode="auto">
          <a:xfrm>
            <a:off x="1752600" y="3429001"/>
            <a:ext cx="55233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3. </a:t>
            </a:r>
            <a:r>
              <a:rPr lang="en-US" sz="3600" dirty="0" err="1">
                <a:solidFill>
                  <a:srgbClr val="0033CC"/>
                </a:solidFill>
                <a:latin typeface="Times New Roman" pitchFamily="18" charset="0"/>
              </a:rPr>
              <a:t>Ghép</a:t>
            </a:r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en-US" sz="3600" dirty="0" err="1">
                <a:solidFill>
                  <a:srgbClr val="0033CC"/>
                </a:solidFill>
                <a:latin typeface="Times New Roman" pitchFamily="18" charset="0"/>
              </a:rPr>
              <a:t>các</a:t>
            </a:r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en-US" sz="3600" dirty="0" err="1">
                <a:solidFill>
                  <a:srgbClr val="0033CC"/>
                </a:solidFill>
                <a:latin typeface="Times New Roman" pitchFamily="18" charset="0"/>
              </a:rPr>
              <a:t>mảnh</a:t>
            </a:r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en-US" sz="3600" dirty="0" err="1">
                <a:solidFill>
                  <a:srgbClr val="0033CC"/>
                </a:solidFill>
                <a:latin typeface="Times New Roman" pitchFamily="18" charset="0"/>
              </a:rPr>
              <a:t>vừa</a:t>
            </a:r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en-US" sz="3600" dirty="0" err="1">
                <a:solidFill>
                  <a:srgbClr val="0033CC"/>
                </a:solidFill>
                <a:latin typeface="Times New Roman" pitchFamily="18" charset="0"/>
              </a:rPr>
              <a:t>cắt</a:t>
            </a:r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en-US" sz="3600" dirty="0" err="1">
                <a:solidFill>
                  <a:srgbClr val="0033CC"/>
                </a:solidFill>
                <a:latin typeface="Times New Roman" pitchFamily="18" charset="0"/>
              </a:rPr>
              <a:t>lại</a:t>
            </a:r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 ta </a:t>
            </a:r>
            <a:r>
              <a:rPr lang="en-US" sz="3600" dirty="0" err="1">
                <a:solidFill>
                  <a:srgbClr val="0033CC"/>
                </a:solidFill>
                <a:latin typeface="Times New Roman" pitchFamily="18" charset="0"/>
              </a:rPr>
              <a:t>được</a:t>
            </a:r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en-US" sz="3600" dirty="0" err="1">
                <a:solidFill>
                  <a:srgbClr val="0033CC"/>
                </a:solidFill>
                <a:latin typeface="Times New Roman" pitchFamily="18" charset="0"/>
              </a:rPr>
              <a:t>một</a:t>
            </a:r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en-US" sz="3600" dirty="0" err="1">
                <a:solidFill>
                  <a:srgbClr val="0033CC"/>
                </a:solidFill>
                <a:latin typeface="Times New Roman" pitchFamily="18" charset="0"/>
              </a:rPr>
              <a:t>hình</a:t>
            </a:r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en-US" sz="3600" dirty="0" err="1">
                <a:solidFill>
                  <a:srgbClr val="0033CC"/>
                </a:solidFill>
                <a:latin typeface="Times New Roman" pitchFamily="18" charset="0"/>
              </a:rPr>
              <a:t>mới</a:t>
            </a:r>
            <a:endParaRPr lang="en-US" sz="3600" dirty="0">
              <a:solidFill>
                <a:srgbClr val="0033CC"/>
              </a:solidFill>
              <a:latin typeface="Times New Roman" pitchFamily="18" charset="0"/>
            </a:endParaRPr>
          </a:p>
        </p:txBody>
      </p:sp>
      <p:sp>
        <p:nvSpPr>
          <p:cNvPr id="35" name="AutoShape 71"/>
          <p:cNvSpPr>
            <a:spLocks noChangeArrowheads="1"/>
          </p:cNvSpPr>
          <p:nvPr/>
        </p:nvSpPr>
        <p:spPr bwMode="auto">
          <a:xfrm>
            <a:off x="3465912" y="4909536"/>
            <a:ext cx="533400" cy="119664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36" name="AutoShape 75"/>
          <p:cNvSpPr>
            <a:spLocks noChangeArrowheads="1"/>
          </p:cNvSpPr>
          <p:nvPr/>
        </p:nvSpPr>
        <p:spPr bwMode="auto">
          <a:xfrm rot="10800000">
            <a:off x="3770712" y="6212899"/>
            <a:ext cx="533400" cy="111700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37" name="AutoShape 76"/>
          <p:cNvSpPr>
            <a:spLocks noChangeArrowheads="1"/>
          </p:cNvSpPr>
          <p:nvPr/>
        </p:nvSpPr>
        <p:spPr bwMode="auto">
          <a:xfrm>
            <a:off x="4075512" y="4909536"/>
            <a:ext cx="533400" cy="119664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38" name="AutoShape 77"/>
          <p:cNvSpPr>
            <a:spLocks noChangeArrowheads="1"/>
          </p:cNvSpPr>
          <p:nvPr/>
        </p:nvSpPr>
        <p:spPr bwMode="auto">
          <a:xfrm>
            <a:off x="4685112" y="4909536"/>
            <a:ext cx="533400" cy="119664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39" name="AutoShape 78"/>
          <p:cNvSpPr>
            <a:spLocks noChangeArrowheads="1"/>
          </p:cNvSpPr>
          <p:nvPr/>
        </p:nvSpPr>
        <p:spPr bwMode="auto">
          <a:xfrm>
            <a:off x="5294712" y="4909536"/>
            <a:ext cx="533400" cy="119664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40" name="AutoShape 79"/>
          <p:cNvSpPr>
            <a:spLocks noChangeArrowheads="1"/>
          </p:cNvSpPr>
          <p:nvPr/>
        </p:nvSpPr>
        <p:spPr bwMode="auto">
          <a:xfrm>
            <a:off x="5904312" y="4909536"/>
            <a:ext cx="533400" cy="119664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41" name="AutoShape 80"/>
          <p:cNvSpPr>
            <a:spLocks noChangeArrowheads="1"/>
          </p:cNvSpPr>
          <p:nvPr/>
        </p:nvSpPr>
        <p:spPr bwMode="auto">
          <a:xfrm>
            <a:off x="6513912" y="4909536"/>
            <a:ext cx="533400" cy="119664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42" name="AutoShape 81"/>
          <p:cNvSpPr>
            <a:spLocks noChangeArrowheads="1"/>
          </p:cNvSpPr>
          <p:nvPr/>
        </p:nvSpPr>
        <p:spPr bwMode="auto">
          <a:xfrm>
            <a:off x="7123512" y="4909536"/>
            <a:ext cx="533400" cy="119664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43" name="AutoShape 82"/>
          <p:cNvSpPr>
            <a:spLocks noChangeArrowheads="1"/>
          </p:cNvSpPr>
          <p:nvPr/>
        </p:nvSpPr>
        <p:spPr bwMode="auto">
          <a:xfrm>
            <a:off x="7733112" y="4909536"/>
            <a:ext cx="533400" cy="119664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44" name="AutoShape 85"/>
          <p:cNvSpPr>
            <a:spLocks noChangeArrowheads="1"/>
          </p:cNvSpPr>
          <p:nvPr/>
        </p:nvSpPr>
        <p:spPr bwMode="auto">
          <a:xfrm rot="10800000">
            <a:off x="4380312" y="6212899"/>
            <a:ext cx="533400" cy="111700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45" name="AutoShape 86"/>
          <p:cNvSpPr>
            <a:spLocks noChangeArrowheads="1"/>
          </p:cNvSpPr>
          <p:nvPr/>
        </p:nvSpPr>
        <p:spPr bwMode="auto">
          <a:xfrm rot="10800000">
            <a:off x="4989912" y="6212899"/>
            <a:ext cx="533400" cy="111700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46" name="AutoShape 87"/>
          <p:cNvSpPr>
            <a:spLocks noChangeArrowheads="1"/>
          </p:cNvSpPr>
          <p:nvPr/>
        </p:nvSpPr>
        <p:spPr bwMode="auto">
          <a:xfrm rot="10800000">
            <a:off x="5599512" y="6212899"/>
            <a:ext cx="533400" cy="111700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47" name="AutoShape 88"/>
          <p:cNvSpPr>
            <a:spLocks noChangeArrowheads="1"/>
          </p:cNvSpPr>
          <p:nvPr/>
        </p:nvSpPr>
        <p:spPr bwMode="auto">
          <a:xfrm rot="10800000">
            <a:off x="6209112" y="6212899"/>
            <a:ext cx="533400" cy="111700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48" name="AutoShape 89"/>
          <p:cNvSpPr>
            <a:spLocks noChangeArrowheads="1"/>
          </p:cNvSpPr>
          <p:nvPr/>
        </p:nvSpPr>
        <p:spPr bwMode="auto">
          <a:xfrm rot="10800000">
            <a:off x="6818712" y="6212899"/>
            <a:ext cx="533400" cy="111700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49" name="AutoShape 90"/>
          <p:cNvSpPr>
            <a:spLocks noChangeArrowheads="1"/>
          </p:cNvSpPr>
          <p:nvPr/>
        </p:nvSpPr>
        <p:spPr bwMode="auto">
          <a:xfrm rot="10800000">
            <a:off x="7428312" y="6212899"/>
            <a:ext cx="533400" cy="111700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52" name="AutoShape 61"/>
          <p:cNvSpPr>
            <a:spLocks noChangeArrowheads="1"/>
          </p:cNvSpPr>
          <p:nvPr/>
        </p:nvSpPr>
        <p:spPr bwMode="auto">
          <a:xfrm rot="4840251">
            <a:off x="7944276" y="1522402"/>
            <a:ext cx="427038" cy="1328738"/>
          </a:xfrm>
          <a:prstGeom prst="flowChartExtract">
            <a:avLst/>
          </a:prstGeom>
          <a:solidFill>
            <a:srgbClr val="0070C0"/>
          </a:solidFill>
          <a:ln>
            <a:solidFill>
              <a:schemeClr val="bg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vi-VN" altLang="en-US" dirty="0">
              <a:solidFill>
                <a:schemeClr val="bg1"/>
              </a:solidFill>
            </a:endParaRPr>
          </a:p>
        </p:txBody>
      </p:sp>
      <p:cxnSp>
        <p:nvCxnSpPr>
          <p:cNvPr id="54" name="Straight Connector 53"/>
          <p:cNvCxnSpPr>
            <a:stCxn id="52" idx="0"/>
            <a:endCxn id="52" idx="2"/>
          </p:cNvCxnSpPr>
          <p:nvPr/>
        </p:nvCxnSpPr>
        <p:spPr>
          <a:xfrm flipH="1">
            <a:off x="7502213" y="2079073"/>
            <a:ext cx="1311164" cy="21539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AutoShape 75"/>
          <p:cNvSpPr>
            <a:spLocks noChangeArrowheads="1"/>
          </p:cNvSpPr>
          <p:nvPr/>
        </p:nvSpPr>
        <p:spPr bwMode="auto">
          <a:xfrm rot="10800000">
            <a:off x="3352800" y="6212902"/>
            <a:ext cx="362544" cy="111698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56" name="AutoShape 75"/>
          <p:cNvSpPr>
            <a:spLocks noChangeArrowheads="1"/>
          </p:cNvSpPr>
          <p:nvPr/>
        </p:nvSpPr>
        <p:spPr bwMode="auto">
          <a:xfrm rot="10800000">
            <a:off x="7999812" y="6210130"/>
            <a:ext cx="362544" cy="111698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pic>
        <p:nvPicPr>
          <p:cNvPr id="51" name="图片 5">
            <a:extLst>
              <a:ext uri="{FF2B5EF4-FFF2-40B4-BE49-F238E27FC236}">
                <a16:creationId xmlns:a16="http://schemas.microsoft.com/office/drawing/2014/main" id="{A9600507-90C0-4F06-A8B1-E7C749F00A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1877" b="5319"/>
          <a:stretch/>
        </p:blipFill>
        <p:spPr>
          <a:xfrm>
            <a:off x="10666414" y="-85282"/>
            <a:ext cx="1525585" cy="6943282"/>
          </a:xfrm>
          <a:prstGeom prst="rect">
            <a:avLst/>
          </a:prstGeom>
        </p:spPr>
      </p:pic>
      <p:pic>
        <p:nvPicPr>
          <p:cNvPr id="53" name="图片 5">
            <a:extLst>
              <a:ext uri="{FF2B5EF4-FFF2-40B4-BE49-F238E27FC236}">
                <a16:creationId xmlns:a16="http://schemas.microsoft.com/office/drawing/2014/main" id="{03A6B5E8-B2A4-42D0-AEA9-8E79A74076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1877" b="5319"/>
          <a:stretch/>
        </p:blipFill>
        <p:spPr>
          <a:xfrm flipH="1">
            <a:off x="-2" y="213064"/>
            <a:ext cx="1537120" cy="664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817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000"/>
                            </p:stCondLst>
                            <p:childTnLst>
                              <p:par>
                                <p:cTn id="10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5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1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500"/>
                            </p:stCondLst>
                            <p:childTnLst>
                              <p:par>
                                <p:cTn id="12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0"/>
                            </p:stCondLst>
                            <p:childTnLst>
                              <p:par>
                                <p:cTn id="13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500"/>
                            </p:stCondLst>
                            <p:childTnLst>
                              <p:par>
                                <p:cTn id="13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6500"/>
                            </p:stCondLst>
                            <p:childTnLst>
                              <p:par>
                                <p:cTn id="15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7000"/>
                            </p:stCondLst>
                            <p:childTnLst>
                              <p:par>
                                <p:cTn id="15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7500"/>
                            </p:stCondLst>
                            <p:childTnLst>
                              <p:par>
                                <p:cTn id="16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8000"/>
                            </p:stCondLst>
                            <p:childTnLst>
                              <p:par>
                                <p:cTn id="17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8500"/>
                            </p:stCondLst>
                            <p:childTnLst>
                              <p:par>
                                <p:cTn id="17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9000"/>
                            </p:stCondLst>
                            <p:childTnLst>
                              <p:par>
                                <p:cTn id="1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/>
      <p:bldP spid="33" grpId="0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2" grpId="0" animBg="1"/>
      <p:bldP spid="55" grpId="0" animBg="1"/>
      <p:bldP spid="5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75"/>
          <p:cNvSpPr>
            <a:spLocks/>
          </p:cNvSpPr>
          <p:nvPr/>
        </p:nvSpPr>
        <p:spPr bwMode="auto">
          <a:xfrm>
            <a:off x="4343401" y="4572000"/>
            <a:ext cx="212725" cy="1447800"/>
          </a:xfrm>
          <a:prstGeom prst="leftBrace">
            <a:avLst>
              <a:gd name="adj1" fmla="val 56716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400">
              <a:solidFill>
                <a:srgbClr val="0033CC"/>
              </a:solidFill>
              <a:latin typeface="Times New Roman" pitchFamily="18" charset="0"/>
            </a:endParaRPr>
          </a:p>
        </p:txBody>
      </p:sp>
      <p:sp>
        <p:nvSpPr>
          <p:cNvPr id="30" name="AutoShape 74"/>
          <p:cNvSpPr>
            <a:spLocks/>
          </p:cNvSpPr>
          <p:nvPr/>
        </p:nvSpPr>
        <p:spPr bwMode="auto">
          <a:xfrm rot="16200000">
            <a:off x="7027069" y="3717131"/>
            <a:ext cx="254000" cy="4859338"/>
          </a:xfrm>
          <a:prstGeom prst="leftBrace">
            <a:avLst>
              <a:gd name="adj1" fmla="val 159427"/>
              <a:gd name="adj2" fmla="val 49995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/>
          <a:p>
            <a:endParaRPr lang="en-US" sz="2400">
              <a:solidFill>
                <a:srgbClr val="0033CC"/>
              </a:solidFill>
              <a:latin typeface="Times New Roman" pitchFamily="18" charset="0"/>
            </a:endParaRPr>
          </a:p>
        </p:txBody>
      </p:sp>
      <p:sp>
        <p:nvSpPr>
          <p:cNvPr id="31" name="Text Box 76"/>
          <p:cNvSpPr txBox="1">
            <a:spLocks noChangeArrowheads="1"/>
          </p:cNvSpPr>
          <p:nvPr/>
        </p:nvSpPr>
        <p:spPr bwMode="auto">
          <a:xfrm>
            <a:off x="3810001" y="4876800"/>
            <a:ext cx="3651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4000" b="1" dirty="0">
                <a:solidFill>
                  <a:srgbClr val="0033CC"/>
                </a:solidFill>
                <a:latin typeface="Times New Roman" pitchFamily="18" charset="0"/>
              </a:rPr>
              <a:t>r</a:t>
            </a:r>
          </a:p>
        </p:txBody>
      </p:sp>
      <p:sp>
        <p:nvSpPr>
          <p:cNvPr id="32" name="Text Box 77"/>
          <p:cNvSpPr txBox="1">
            <a:spLocks noChangeArrowheads="1"/>
          </p:cNvSpPr>
          <p:nvPr/>
        </p:nvSpPr>
        <p:spPr bwMode="auto">
          <a:xfrm>
            <a:off x="6458350" y="6187281"/>
            <a:ext cx="14827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1" dirty="0">
                <a:solidFill>
                  <a:srgbClr val="0033CC"/>
                </a:solidFill>
                <a:latin typeface="Times New Roman" pitchFamily="18" charset="0"/>
              </a:rPr>
              <a:t>r x 3,14</a:t>
            </a:r>
          </a:p>
        </p:txBody>
      </p:sp>
      <p:sp>
        <p:nvSpPr>
          <p:cNvPr id="61" name="Rectangle 65"/>
          <p:cNvSpPr>
            <a:spLocks noChangeArrowheads="1"/>
          </p:cNvSpPr>
          <p:nvPr/>
        </p:nvSpPr>
        <p:spPr bwMode="auto">
          <a:xfrm>
            <a:off x="2057400" y="2102107"/>
            <a:ext cx="54102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3600" dirty="0" err="1">
                <a:latin typeface="Times New Roman" pitchFamily="18" charset="0"/>
              </a:rPr>
              <a:t>Diện</a:t>
            </a:r>
            <a:r>
              <a:rPr lang="en-US" sz="3600" dirty="0">
                <a:latin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</a:rPr>
              <a:t>tích</a:t>
            </a:r>
            <a:r>
              <a:rPr lang="en-US" sz="3600" dirty="0">
                <a:latin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</a:rPr>
              <a:t>hình</a:t>
            </a:r>
            <a:r>
              <a:rPr lang="en-US" sz="3600" dirty="0">
                <a:latin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</a:rPr>
              <a:t>tròn</a:t>
            </a:r>
            <a:r>
              <a:rPr lang="en-US" sz="3600" dirty="0">
                <a:latin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</a:rPr>
              <a:t>là</a:t>
            </a:r>
            <a:r>
              <a:rPr lang="en-US" sz="3600" dirty="0">
                <a:latin typeface="Times New Roman" pitchFamily="18" charset="0"/>
              </a:rPr>
              <a:t>:</a:t>
            </a:r>
          </a:p>
        </p:txBody>
      </p:sp>
      <p:sp>
        <p:nvSpPr>
          <p:cNvPr id="64" name="Oval 86"/>
          <p:cNvSpPr>
            <a:spLocks noChangeArrowheads="1"/>
          </p:cNvSpPr>
          <p:nvPr/>
        </p:nvSpPr>
        <p:spPr bwMode="auto">
          <a:xfrm>
            <a:off x="7467601" y="1371601"/>
            <a:ext cx="2741613" cy="2741613"/>
          </a:xfrm>
          <a:prstGeom prst="ellipse">
            <a:avLst/>
          </a:prstGeom>
          <a:solidFill>
            <a:srgbClr val="00B0F0"/>
          </a:solidFill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solidFill>
                <a:srgbClr val="0033CC"/>
              </a:solidFill>
              <a:latin typeface="Times New Roman" pitchFamily="18" charset="0"/>
            </a:endParaRPr>
          </a:p>
        </p:txBody>
      </p:sp>
      <p:sp>
        <p:nvSpPr>
          <p:cNvPr id="65" name="Line 14"/>
          <p:cNvSpPr>
            <a:spLocks noChangeShapeType="1"/>
          </p:cNvSpPr>
          <p:nvPr/>
        </p:nvSpPr>
        <p:spPr bwMode="auto">
          <a:xfrm>
            <a:off x="7467600" y="2743200"/>
            <a:ext cx="274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33CC"/>
              </a:solidFill>
            </a:endParaRPr>
          </a:p>
        </p:txBody>
      </p:sp>
      <p:sp>
        <p:nvSpPr>
          <p:cNvPr id="66" name="Line 15"/>
          <p:cNvSpPr>
            <a:spLocks noChangeShapeType="1"/>
          </p:cNvSpPr>
          <p:nvPr/>
        </p:nvSpPr>
        <p:spPr bwMode="auto">
          <a:xfrm>
            <a:off x="8839200" y="1371600"/>
            <a:ext cx="0" cy="274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33CC"/>
              </a:solidFill>
            </a:endParaRPr>
          </a:p>
        </p:txBody>
      </p:sp>
      <p:sp>
        <p:nvSpPr>
          <p:cNvPr id="67" name="Line 17"/>
          <p:cNvSpPr>
            <a:spLocks noChangeShapeType="1"/>
          </p:cNvSpPr>
          <p:nvPr/>
        </p:nvSpPr>
        <p:spPr bwMode="auto">
          <a:xfrm>
            <a:off x="7848600" y="1828800"/>
            <a:ext cx="19812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33CC"/>
              </a:solidFill>
            </a:endParaRPr>
          </a:p>
        </p:txBody>
      </p:sp>
      <p:sp>
        <p:nvSpPr>
          <p:cNvPr id="68" name="Line 18"/>
          <p:cNvSpPr>
            <a:spLocks noChangeShapeType="1"/>
          </p:cNvSpPr>
          <p:nvPr/>
        </p:nvSpPr>
        <p:spPr bwMode="auto">
          <a:xfrm flipV="1">
            <a:off x="7848600" y="1828800"/>
            <a:ext cx="19812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33CC"/>
              </a:solidFill>
            </a:endParaRPr>
          </a:p>
        </p:txBody>
      </p:sp>
      <p:sp>
        <p:nvSpPr>
          <p:cNvPr id="69" name="Line 19"/>
          <p:cNvSpPr>
            <a:spLocks noChangeShapeType="1"/>
          </p:cNvSpPr>
          <p:nvPr/>
        </p:nvSpPr>
        <p:spPr bwMode="auto">
          <a:xfrm flipV="1">
            <a:off x="7543800" y="2286000"/>
            <a:ext cx="25908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33CC"/>
              </a:solidFill>
            </a:endParaRPr>
          </a:p>
        </p:txBody>
      </p:sp>
      <p:sp>
        <p:nvSpPr>
          <p:cNvPr id="70" name="Line 20"/>
          <p:cNvSpPr>
            <a:spLocks noChangeShapeType="1"/>
          </p:cNvSpPr>
          <p:nvPr/>
        </p:nvSpPr>
        <p:spPr bwMode="auto">
          <a:xfrm>
            <a:off x="7543800" y="2286000"/>
            <a:ext cx="25908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33CC"/>
              </a:solidFill>
            </a:endParaRPr>
          </a:p>
        </p:txBody>
      </p:sp>
      <p:sp>
        <p:nvSpPr>
          <p:cNvPr id="71" name="Line 21"/>
          <p:cNvSpPr>
            <a:spLocks noChangeShapeType="1"/>
          </p:cNvSpPr>
          <p:nvPr/>
        </p:nvSpPr>
        <p:spPr bwMode="auto">
          <a:xfrm>
            <a:off x="8305800" y="1524000"/>
            <a:ext cx="106680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33CC"/>
              </a:solidFill>
            </a:endParaRPr>
          </a:p>
        </p:txBody>
      </p:sp>
      <p:sp>
        <p:nvSpPr>
          <p:cNvPr id="72" name="Line 22"/>
          <p:cNvSpPr>
            <a:spLocks noChangeShapeType="1"/>
          </p:cNvSpPr>
          <p:nvPr/>
        </p:nvSpPr>
        <p:spPr bwMode="auto">
          <a:xfrm flipV="1">
            <a:off x="8305800" y="1524000"/>
            <a:ext cx="106680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33CC"/>
              </a:solidFill>
            </a:endParaRPr>
          </a:p>
        </p:txBody>
      </p:sp>
      <p:sp>
        <p:nvSpPr>
          <p:cNvPr id="74" name="Line 70"/>
          <p:cNvSpPr>
            <a:spLocks noChangeShapeType="1"/>
          </p:cNvSpPr>
          <p:nvPr/>
        </p:nvSpPr>
        <p:spPr bwMode="auto">
          <a:xfrm flipV="1">
            <a:off x="7467600" y="2743200"/>
            <a:ext cx="137160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33CC"/>
              </a:solidFill>
            </a:endParaRPr>
          </a:p>
        </p:txBody>
      </p:sp>
      <p:sp>
        <p:nvSpPr>
          <p:cNvPr id="109" name="Text Box 85"/>
          <p:cNvSpPr txBox="1">
            <a:spLocks noChangeArrowheads="1"/>
          </p:cNvSpPr>
          <p:nvPr/>
        </p:nvSpPr>
        <p:spPr bwMode="auto">
          <a:xfrm>
            <a:off x="3810000" y="4914900"/>
            <a:ext cx="4635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4400" b="1" dirty="0">
                <a:solidFill>
                  <a:srgbClr val="CC0000"/>
                </a:solidFill>
                <a:latin typeface="Times New Roman" pitchFamily="18" charset="0"/>
              </a:rPr>
              <a:t>?</a:t>
            </a:r>
          </a:p>
        </p:txBody>
      </p:sp>
      <p:sp>
        <p:nvSpPr>
          <p:cNvPr id="110" name="Text Box 85"/>
          <p:cNvSpPr txBox="1">
            <a:spLocks noChangeArrowheads="1"/>
          </p:cNvSpPr>
          <p:nvPr/>
        </p:nvSpPr>
        <p:spPr bwMode="auto">
          <a:xfrm>
            <a:off x="6940228" y="6096000"/>
            <a:ext cx="4635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4400" b="1" dirty="0">
                <a:solidFill>
                  <a:srgbClr val="CC0000"/>
                </a:solidFill>
                <a:latin typeface="Times New Roman" pitchFamily="18" charset="0"/>
              </a:rPr>
              <a:t>?</a:t>
            </a:r>
          </a:p>
        </p:txBody>
      </p:sp>
      <p:sp>
        <p:nvSpPr>
          <p:cNvPr id="56" name="Rectangle 65"/>
          <p:cNvSpPr>
            <a:spLocks noChangeArrowheads="1"/>
          </p:cNvSpPr>
          <p:nvPr/>
        </p:nvSpPr>
        <p:spPr bwMode="auto">
          <a:xfrm>
            <a:off x="1713312" y="2096870"/>
            <a:ext cx="54102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3600" dirty="0" err="1">
                <a:solidFill>
                  <a:srgbClr val="0033CC"/>
                </a:solidFill>
                <a:latin typeface="Times New Roman" pitchFamily="18" charset="0"/>
              </a:rPr>
              <a:t>Diện</a:t>
            </a:r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en-US" sz="3600" dirty="0" err="1">
                <a:solidFill>
                  <a:srgbClr val="0033CC"/>
                </a:solidFill>
                <a:latin typeface="Times New Roman" pitchFamily="18" charset="0"/>
              </a:rPr>
              <a:t>tích</a:t>
            </a:r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en-US" sz="3600" dirty="0" err="1">
                <a:solidFill>
                  <a:srgbClr val="0033CC"/>
                </a:solidFill>
                <a:latin typeface="Times New Roman" pitchFamily="18" charset="0"/>
              </a:rPr>
              <a:t>hình</a:t>
            </a:r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en-US" sz="3600" dirty="0" err="1">
                <a:solidFill>
                  <a:srgbClr val="0033CC"/>
                </a:solidFill>
                <a:latin typeface="Times New Roman" pitchFamily="18" charset="0"/>
              </a:rPr>
              <a:t>chữ</a:t>
            </a:r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en-US" sz="3600" dirty="0" err="1">
                <a:solidFill>
                  <a:srgbClr val="0033CC"/>
                </a:solidFill>
                <a:latin typeface="Times New Roman" pitchFamily="18" charset="0"/>
              </a:rPr>
              <a:t>nhật</a:t>
            </a:r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en-US" sz="3600" dirty="0" err="1">
                <a:solidFill>
                  <a:srgbClr val="0033CC"/>
                </a:solidFill>
                <a:latin typeface="Times New Roman" pitchFamily="18" charset="0"/>
              </a:rPr>
              <a:t>là</a:t>
            </a:r>
            <a:r>
              <a:rPr lang="en-US" sz="3600" dirty="0">
                <a:solidFill>
                  <a:srgbClr val="0033CC"/>
                </a:solidFill>
                <a:latin typeface="Times New Roman" pitchFamily="18" charset="0"/>
              </a:rPr>
              <a:t>:</a:t>
            </a:r>
          </a:p>
        </p:txBody>
      </p:sp>
      <p:sp>
        <p:nvSpPr>
          <p:cNvPr id="57" name="Rectangle 65"/>
          <p:cNvSpPr>
            <a:spLocks noChangeArrowheads="1"/>
          </p:cNvSpPr>
          <p:nvPr/>
        </p:nvSpPr>
        <p:spPr bwMode="auto">
          <a:xfrm>
            <a:off x="1447800" y="2720455"/>
            <a:ext cx="54102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rgbClr val="0033CC"/>
                </a:solidFill>
                <a:latin typeface="Times New Roman" pitchFamily="18" charset="0"/>
              </a:rPr>
              <a:t> r x r x 3,14</a:t>
            </a:r>
          </a:p>
        </p:txBody>
      </p:sp>
      <p:sp>
        <p:nvSpPr>
          <p:cNvPr id="58" name="AutoShape 41"/>
          <p:cNvSpPr>
            <a:spLocks noChangeArrowheads="1"/>
          </p:cNvSpPr>
          <p:nvPr/>
        </p:nvSpPr>
        <p:spPr bwMode="auto">
          <a:xfrm>
            <a:off x="4761312" y="4582729"/>
            <a:ext cx="533400" cy="1371600"/>
          </a:xfrm>
          <a:prstGeom prst="flowChartMerge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59" name="AutoShape 42"/>
          <p:cNvSpPr>
            <a:spLocks noChangeArrowheads="1"/>
          </p:cNvSpPr>
          <p:nvPr/>
        </p:nvSpPr>
        <p:spPr bwMode="auto">
          <a:xfrm>
            <a:off x="5370912" y="4582729"/>
            <a:ext cx="533400" cy="1371600"/>
          </a:xfrm>
          <a:prstGeom prst="flowChartMerge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60" name="AutoShape 43"/>
          <p:cNvSpPr>
            <a:spLocks noChangeArrowheads="1"/>
          </p:cNvSpPr>
          <p:nvPr/>
        </p:nvSpPr>
        <p:spPr bwMode="auto">
          <a:xfrm>
            <a:off x="5980512" y="4582729"/>
            <a:ext cx="533400" cy="1371600"/>
          </a:xfrm>
          <a:prstGeom prst="flowChartMerge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62" name="AutoShape 44"/>
          <p:cNvSpPr>
            <a:spLocks noChangeArrowheads="1"/>
          </p:cNvSpPr>
          <p:nvPr/>
        </p:nvSpPr>
        <p:spPr bwMode="auto">
          <a:xfrm>
            <a:off x="6590112" y="4582729"/>
            <a:ext cx="533400" cy="1371600"/>
          </a:xfrm>
          <a:prstGeom prst="flowChartMerge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63" name="AutoShape 45"/>
          <p:cNvSpPr>
            <a:spLocks noChangeArrowheads="1"/>
          </p:cNvSpPr>
          <p:nvPr/>
        </p:nvSpPr>
        <p:spPr bwMode="auto">
          <a:xfrm>
            <a:off x="7199712" y="4582729"/>
            <a:ext cx="533400" cy="1371600"/>
          </a:xfrm>
          <a:prstGeom prst="flowChartMerge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73" name="AutoShape 46"/>
          <p:cNvSpPr>
            <a:spLocks noChangeArrowheads="1"/>
          </p:cNvSpPr>
          <p:nvPr/>
        </p:nvSpPr>
        <p:spPr bwMode="auto">
          <a:xfrm>
            <a:off x="7809312" y="4582729"/>
            <a:ext cx="533400" cy="1371600"/>
          </a:xfrm>
          <a:prstGeom prst="flowChartMerge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111" name="AutoShape 47"/>
          <p:cNvSpPr>
            <a:spLocks noChangeArrowheads="1"/>
          </p:cNvSpPr>
          <p:nvPr/>
        </p:nvSpPr>
        <p:spPr bwMode="auto">
          <a:xfrm>
            <a:off x="8418912" y="4582729"/>
            <a:ext cx="533400" cy="1371600"/>
          </a:xfrm>
          <a:prstGeom prst="flowChartMerge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112" name="AutoShape 57"/>
          <p:cNvSpPr>
            <a:spLocks noChangeArrowheads="1"/>
          </p:cNvSpPr>
          <p:nvPr/>
        </p:nvSpPr>
        <p:spPr bwMode="auto">
          <a:xfrm>
            <a:off x="9028512" y="4582729"/>
            <a:ext cx="533400" cy="1371600"/>
          </a:xfrm>
          <a:prstGeom prst="flowChartMerge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113" name="AutoShape 58"/>
          <p:cNvSpPr>
            <a:spLocks noChangeArrowheads="1"/>
          </p:cNvSpPr>
          <p:nvPr/>
        </p:nvSpPr>
        <p:spPr bwMode="auto">
          <a:xfrm>
            <a:off x="8723712" y="4582729"/>
            <a:ext cx="533400" cy="1371600"/>
          </a:xfrm>
          <a:prstGeom prst="flowChartExtra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114" name="AutoShape 59"/>
          <p:cNvSpPr>
            <a:spLocks noChangeArrowheads="1"/>
          </p:cNvSpPr>
          <p:nvPr/>
        </p:nvSpPr>
        <p:spPr bwMode="auto">
          <a:xfrm rot="302076">
            <a:off x="9389204" y="4582729"/>
            <a:ext cx="304800" cy="1371600"/>
          </a:xfrm>
          <a:prstGeom prst="flowChartExtra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115" name="AutoShape 60"/>
          <p:cNvSpPr>
            <a:spLocks noChangeArrowheads="1"/>
          </p:cNvSpPr>
          <p:nvPr/>
        </p:nvSpPr>
        <p:spPr bwMode="auto">
          <a:xfrm>
            <a:off x="6894912" y="4582729"/>
            <a:ext cx="533400" cy="1371600"/>
          </a:xfrm>
          <a:prstGeom prst="flowChartExtra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116" name="AutoShape 61"/>
          <p:cNvSpPr>
            <a:spLocks noChangeArrowheads="1"/>
          </p:cNvSpPr>
          <p:nvPr/>
        </p:nvSpPr>
        <p:spPr bwMode="auto">
          <a:xfrm>
            <a:off x="5066112" y="4582729"/>
            <a:ext cx="533400" cy="1371600"/>
          </a:xfrm>
          <a:prstGeom prst="flowChartExtra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117" name="AutoShape 62"/>
          <p:cNvSpPr>
            <a:spLocks noChangeArrowheads="1"/>
          </p:cNvSpPr>
          <p:nvPr/>
        </p:nvSpPr>
        <p:spPr bwMode="auto">
          <a:xfrm>
            <a:off x="6285312" y="4582729"/>
            <a:ext cx="533400" cy="1371600"/>
          </a:xfrm>
          <a:prstGeom prst="flowChartExtra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118" name="AutoShape 63"/>
          <p:cNvSpPr>
            <a:spLocks noChangeArrowheads="1"/>
          </p:cNvSpPr>
          <p:nvPr/>
        </p:nvSpPr>
        <p:spPr bwMode="auto">
          <a:xfrm rot="21313521">
            <a:off x="4628556" y="4582729"/>
            <a:ext cx="304800" cy="1371600"/>
          </a:xfrm>
          <a:prstGeom prst="flowChartExtra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119" name="AutoShape 64"/>
          <p:cNvSpPr>
            <a:spLocks noChangeArrowheads="1"/>
          </p:cNvSpPr>
          <p:nvPr/>
        </p:nvSpPr>
        <p:spPr bwMode="auto">
          <a:xfrm>
            <a:off x="5675712" y="4582729"/>
            <a:ext cx="533400" cy="1371600"/>
          </a:xfrm>
          <a:prstGeom prst="flowChartExtra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120" name="AutoShape 65"/>
          <p:cNvSpPr>
            <a:spLocks noChangeArrowheads="1"/>
          </p:cNvSpPr>
          <p:nvPr/>
        </p:nvSpPr>
        <p:spPr bwMode="auto">
          <a:xfrm>
            <a:off x="7504512" y="4582729"/>
            <a:ext cx="533400" cy="1371600"/>
          </a:xfrm>
          <a:prstGeom prst="flowChartExtra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121" name="AutoShape 66"/>
          <p:cNvSpPr>
            <a:spLocks noChangeArrowheads="1"/>
          </p:cNvSpPr>
          <p:nvPr/>
        </p:nvSpPr>
        <p:spPr bwMode="auto">
          <a:xfrm>
            <a:off x="8114112" y="4582729"/>
            <a:ext cx="533400" cy="1371600"/>
          </a:xfrm>
          <a:prstGeom prst="flowChartExtra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122" name="AutoShape 71"/>
          <p:cNvSpPr>
            <a:spLocks noChangeArrowheads="1"/>
          </p:cNvSpPr>
          <p:nvPr/>
        </p:nvSpPr>
        <p:spPr bwMode="auto">
          <a:xfrm>
            <a:off x="4761312" y="4572000"/>
            <a:ext cx="533400" cy="119664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123" name="AutoShape 75"/>
          <p:cNvSpPr>
            <a:spLocks noChangeArrowheads="1"/>
          </p:cNvSpPr>
          <p:nvPr/>
        </p:nvSpPr>
        <p:spPr bwMode="auto">
          <a:xfrm rot="10800000">
            <a:off x="5066112" y="5870169"/>
            <a:ext cx="533400" cy="111700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124" name="AutoShape 76"/>
          <p:cNvSpPr>
            <a:spLocks noChangeArrowheads="1"/>
          </p:cNvSpPr>
          <p:nvPr/>
        </p:nvSpPr>
        <p:spPr bwMode="auto">
          <a:xfrm>
            <a:off x="5370912" y="4572000"/>
            <a:ext cx="533400" cy="119664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125" name="AutoShape 77"/>
          <p:cNvSpPr>
            <a:spLocks noChangeArrowheads="1"/>
          </p:cNvSpPr>
          <p:nvPr/>
        </p:nvSpPr>
        <p:spPr bwMode="auto">
          <a:xfrm>
            <a:off x="5980512" y="4572000"/>
            <a:ext cx="533400" cy="119664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126" name="AutoShape 78"/>
          <p:cNvSpPr>
            <a:spLocks noChangeArrowheads="1"/>
          </p:cNvSpPr>
          <p:nvPr/>
        </p:nvSpPr>
        <p:spPr bwMode="auto">
          <a:xfrm>
            <a:off x="6590112" y="4572000"/>
            <a:ext cx="533400" cy="119664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127" name="AutoShape 79"/>
          <p:cNvSpPr>
            <a:spLocks noChangeArrowheads="1"/>
          </p:cNvSpPr>
          <p:nvPr/>
        </p:nvSpPr>
        <p:spPr bwMode="auto">
          <a:xfrm>
            <a:off x="7199712" y="4572000"/>
            <a:ext cx="533400" cy="119664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128" name="AutoShape 80"/>
          <p:cNvSpPr>
            <a:spLocks noChangeArrowheads="1"/>
          </p:cNvSpPr>
          <p:nvPr/>
        </p:nvSpPr>
        <p:spPr bwMode="auto">
          <a:xfrm>
            <a:off x="7809312" y="4572000"/>
            <a:ext cx="533400" cy="119664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129" name="AutoShape 81"/>
          <p:cNvSpPr>
            <a:spLocks noChangeArrowheads="1"/>
          </p:cNvSpPr>
          <p:nvPr/>
        </p:nvSpPr>
        <p:spPr bwMode="auto">
          <a:xfrm>
            <a:off x="8418912" y="4572000"/>
            <a:ext cx="533400" cy="119664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130" name="AutoShape 82"/>
          <p:cNvSpPr>
            <a:spLocks noChangeArrowheads="1"/>
          </p:cNvSpPr>
          <p:nvPr/>
        </p:nvSpPr>
        <p:spPr bwMode="auto">
          <a:xfrm>
            <a:off x="9028512" y="4572000"/>
            <a:ext cx="533400" cy="119664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131" name="AutoShape 85"/>
          <p:cNvSpPr>
            <a:spLocks noChangeArrowheads="1"/>
          </p:cNvSpPr>
          <p:nvPr/>
        </p:nvSpPr>
        <p:spPr bwMode="auto">
          <a:xfrm rot="10800000">
            <a:off x="5675712" y="5870169"/>
            <a:ext cx="533400" cy="111700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132" name="AutoShape 86"/>
          <p:cNvSpPr>
            <a:spLocks noChangeArrowheads="1"/>
          </p:cNvSpPr>
          <p:nvPr/>
        </p:nvSpPr>
        <p:spPr bwMode="auto">
          <a:xfrm rot="10800000">
            <a:off x="6285312" y="5870169"/>
            <a:ext cx="533400" cy="111700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133" name="AutoShape 87"/>
          <p:cNvSpPr>
            <a:spLocks noChangeArrowheads="1"/>
          </p:cNvSpPr>
          <p:nvPr/>
        </p:nvSpPr>
        <p:spPr bwMode="auto">
          <a:xfrm rot="10800000">
            <a:off x="6894912" y="5870169"/>
            <a:ext cx="533400" cy="111700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134" name="AutoShape 88"/>
          <p:cNvSpPr>
            <a:spLocks noChangeArrowheads="1"/>
          </p:cNvSpPr>
          <p:nvPr/>
        </p:nvSpPr>
        <p:spPr bwMode="auto">
          <a:xfrm rot="10800000">
            <a:off x="7504512" y="5870169"/>
            <a:ext cx="533400" cy="111700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135" name="AutoShape 89"/>
          <p:cNvSpPr>
            <a:spLocks noChangeArrowheads="1"/>
          </p:cNvSpPr>
          <p:nvPr/>
        </p:nvSpPr>
        <p:spPr bwMode="auto">
          <a:xfrm rot="10800000">
            <a:off x="8114112" y="5870169"/>
            <a:ext cx="533400" cy="111700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136" name="AutoShape 90"/>
          <p:cNvSpPr>
            <a:spLocks noChangeArrowheads="1"/>
          </p:cNvSpPr>
          <p:nvPr/>
        </p:nvSpPr>
        <p:spPr bwMode="auto">
          <a:xfrm rot="10800000">
            <a:off x="8723712" y="5870169"/>
            <a:ext cx="533400" cy="111700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137" name="AutoShape 75"/>
          <p:cNvSpPr>
            <a:spLocks noChangeArrowheads="1"/>
          </p:cNvSpPr>
          <p:nvPr/>
        </p:nvSpPr>
        <p:spPr bwMode="auto">
          <a:xfrm rot="10800000">
            <a:off x="4648200" y="5870172"/>
            <a:ext cx="362544" cy="111698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138" name="AutoShape 75"/>
          <p:cNvSpPr>
            <a:spLocks noChangeArrowheads="1"/>
          </p:cNvSpPr>
          <p:nvPr/>
        </p:nvSpPr>
        <p:spPr bwMode="auto">
          <a:xfrm rot="10800000">
            <a:off x="9295212" y="5867400"/>
            <a:ext cx="362544" cy="111698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>
              <a:solidFill>
                <a:srgbClr val="0033CC"/>
              </a:solidFill>
            </a:endParaRPr>
          </a:p>
        </p:txBody>
      </p:sp>
      <p:sp>
        <p:nvSpPr>
          <p:cNvPr id="75" name="AutoShape 61"/>
          <p:cNvSpPr>
            <a:spLocks noChangeArrowheads="1"/>
          </p:cNvSpPr>
          <p:nvPr/>
        </p:nvSpPr>
        <p:spPr bwMode="auto">
          <a:xfrm rot="4840251">
            <a:off x="7944276" y="2217638"/>
            <a:ext cx="427038" cy="1328738"/>
          </a:xfrm>
          <a:prstGeom prst="flowChartExtract">
            <a:avLst/>
          </a:prstGeom>
          <a:solidFill>
            <a:srgbClr val="0070C0"/>
          </a:solidFill>
          <a:ln>
            <a:solidFill>
              <a:schemeClr val="bg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vi-VN" altLang="en-US" dirty="0">
              <a:solidFill>
                <a:schemeClr val="bg1"/>
              </a:solidFill>
            </a:endParaRPr>
          </a:p>
        </p:txBody>
      </p:sp>
      <p:pic>
        <p:nvPicPr>
          <p:cNvPr id="77" name="图片 5">
            <a:extLst>
              <a:ext uri="{FF2B5EF4-FFF2-40B4-BE49-F238E27FC236}">
                <a16:creationId xmlns:a16="http://schemas.microsoft.com/office/drawing/2014/main" id="{66BB1763-1FA5-4A33-98F5-0A7618C58E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1877" b="5319"/>
          <a:stretch/>
        </p:blipFill>
        <p:spPr>
          <a:xfrm>
            <a:off x="10742614" y="-85282"/>
            <a:ext cx="1449385" cy="6943282"/>
          </a:xfrm>
          <a:prstGeom prst="rect">
            <a:avLst/>
          </a:prstGeom>
        </p:spPr>
      </p:pic>
      <p:pic>
        <p:nvPicPr>
          <p:cNvPr id="78" name="图片 5">
            <a:extLst>
              <a:ext uri="{FF2B5EF4-FFF2-40B4-BE49-F238E27FC236}">
                <a16:creationId xmlns:a16="http://schemas.microsoft.com/office/drawing/2014/main" id="{38AA5CB5-8AD4-47B2-A3E4-1E37F0E728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1877" b="5319"/>
          <a:stretch/>
        </p:blipFill>
        <p:spPr>
          <a:xfrm flipH="1">
            <a:off x="-2" y="213064"/>
            <a:ext cx="1770463" cy="664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1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5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5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4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500"/>
                            </p:stCondLst>
                            <p:childTnLst>
                              <p:par>
                                <p:cTn id="1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/>
      <p:bldP spid="32" grpId="0"/>
      <p:bldP spid="61" grpId="0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4" grpId="0" animBg="1"/>
      <p:bldP spid="109" grpId="0"/>
      <p:bldP spid="109" grpId="1"/>
      <p:bldP spid="110" grpId="0"/>
      <p:bldP spid="110" grpId="1"/>
      <p:bldP spid="56" grpId="0"/>
      <p:bldP spid="56" grpId="1"/>
      <p:bldP spid="57" grpId="0"/>
      <p:bldP spid="58" grpId="0" animBg="1"/>
      <p:bldP spid="59" grpId="0" animBg="1"/>
      <p:bldP spid="60" grpId="0" animBg="1"/>
      <p:bldP spid="62" grpId="0" animBg="1"/>
      <p:bldP spid="63" grpId="0" animBg="1"/>
      <p:bldP spid="73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7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4" name="Text Box 84"/>
          <p:cNvSpPr txBox="1">
            <a:spLocks noChangeArrowheads="1"/>
          </p:cNvSpPr>
          <p:nvPr/>
        </p:nvSpPr>
        <p:spPr bwMode="auto">
          <a:xfrm>
            <a:off x="4114801" y="1791494"/>
            <a:ext cx="6937512" cy="1938992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just" eaLnBrk="1" hangingPunct="1"/>
            <a:r>
              <a:rPr lang="en-US" altLang="en-US" sz="3600" dirty="0">
                <a:solidFill>
                  <a:srgbClr val="339966"/>
                </a:solidFill>
              </a:rPr>
              <a:t>     </a:t>
            </a:r>
            <a:r>
              <a:rPr lang="en-US" altLang="en-US" sz="4000" dirty="0" err="1">
                <a:solidFill>
                  <a:srgbClr val="0000CC"/>
                </a:solidFill>
              </a:rPr>
              <a:t>Muốn</a:t>
            </a:r>
            <a:r>
              <a:rPr lang="en-US" altLang="en-US" sz="4000" dirty="0">
                <a:solidFill>
                  <a:srgbClr val="0000CC"/>
                </a:solidFill>
              </a:rPr>
              <a:t> </a:t>
            </a:r>
            <a:r>
              <a:rPr lang="en-US" altLang="en-US" sz="4000" dirty="0" err="1">
                <a:solidFill>
                  <a:srgbClr val="0000CC"/>
                </a:solidFill>
              </a:rPr>
              <a:t>tính</a:t>
            </a:r>
            <a:r>
              <a:rPr lang="en-US" altLang="en-US" sz="4000" dirty="0">
                <a:solidFill>
                  <a:srgbClr val="0000CC"/>
                </a:solidFill>
              </a:rPr>
              <a:t> </a:t>
            </a:r>
            <a:r>
              <a:rPr lang="en-US" altLang="en-US" sz="4000" dirty="0" err="1">
                <a:solidFill>
                  <a:srgbClr val="0000CC"/>
                </a:solidFill>
              </a:rPr>
              <a:t>diện</a:t>
            </a:r>
            <a:r>
              <a:rPr lang="en-US" altLang="en-US" sz="4000" dirty="0">
                <a:solidFill>
                  <a:srgbClr val="0000CC"/>
                </a:solidFill>
              </a:rPr>
              <a:t> </a:t>
            </a:r>
            <a:r>
              <a:rPr lang="en-US" altLang="en-US" sz="4000" dirty="0" err="1">
                <a:solidFill>
                  <a:srgbClr val="0000CC"/>
                </a:solidFill>
              </a:rPr>
              <a:t>tích</a:t>
            </a:r>
            <a:r>
              <a:rPr lang="en-US" altLang="en-US" sz="4000" dirty="0">
                <a:solidFill>
                  <a:srgbClr val="0000CC"/>
                </a:solidFill>
              </a:rPr>
              <a:t> </a:t>
            </a:r>
            <a:r>
              <a:rPr lang="en-US" altLang="en-US" sz="4000" dirty="0" err="1">
                <a:solidFill>
                  <a:srgbClr val="0000CC"/>
                </a:solidFill>
              </a:rPr>
              <a:t>của</a:t>
            </a:r>
            <a:r>
              <a:rPr lang="en-US" altLang="en-US" sz="4000" dirty="0">
                <a:solidFill>
                  <a:srgbClr val="0000CC"/>
                </a:solidFill>
              </a:rPr>
              <a:t> </a:t>
            </a:r>
            <a:r>
              <a:rPr lang="en-US" altLang="en-US" sz="4000" dirty="0" err="1">
                <a:solidFill>
                  <a:srgbClr val="0000CC"/>
                </a:solidFill>
              </a:rPr>
              <a:t>hình</a:t>
            </a:r>
            <a:r>
              <a:rPr lang="en-US" altLang="en-US" sz="4000" dirty="0">
                <a:solidFill>
                  <a:srgbClr val="0000CC"/>
                </a:solidFill>
              </a:rPr>
              <a:t> </a:t>
            </a:r>
            <a:r>
              <a:rPr lang="en-US" altLang="en-US" sz="4000" dirty="0" err="1">
                <a:solidFill>
                  <a:srgbClr val="0000CC"/>
                </a:solidFill>
              </a:rPr>
              <a:t>tròn</a:t>
            </a:r>
            <a:r>
              <a:rPr lang="en-US" altLang="en-US" sz="4000" dirty="0">
                <a:solidFill>
                  <a:srgbClr val="0000CC"/>
                </a:solidFill>
              </a:rPr>
              <a:t> ta </a:t>
            </a:r>
            <a:r>
              <a:rPr lang="en-US" altLang="en-US" sz="4000" dirty="0" err="1">
                <a:solidFill>
                  <a:srgbClr val="0000CC"/>
                </a:solidFill>
              </a:rPr>
              <a:t>lấy</a:t>
            </a:r>
            <a:r>
              <a:rPr lang="en-US" altLang="en-US" sz="4000" dirty="0">
                <a:solidFill>
                  <a:srgbClr val="0000CC"/>
                </a:solidFill>
              </a:rPr>
              <a:t> </a:t>
            </a:r>
            <a:r>
              <a:rPr lang="en-US" altLang="en-US" sz="4000" i="1" dirty="0" err="1">
                <a:solidFill>
                  <a:srgbClr val="0000CC"/>
                </a:solidFill>
              </a:rPr>
              <a:t>bán</a:t>
            </a:r>
            <a:r>
              <a:rPr lang="en-US" altLang="en-US" sz="4000" i="1" dirty="0">
                <a:solidFill>
                  <a:srgbClr val="0000CC"/>
                </a:solidFill>
              </a:rPr>
              <a:t> </a:t>
            </a:r>
            <a:r>
              <a:rPr lang="en-US" altLang="en-US" sz="4000" i="1" dirty="0" err="1">
                <a:solidFill>
                  <a:srgbClr val="0000CC"/>
                </a:solidFill>
              </a:rPr>
              <a:t>kính</a:t>
            </a:r>
            <a:r>
              <a:rPr lang="en-US" altLang="en-US" sz="4000" i="1" dirty="0">
                <a:solidFill>
                  <a:srgbClr val="0000CC"/>
                </a:solidFill>
              </a:rPr>
              <a:t> </a:t>
            </a:r>
            <a:r>
              <a:rPr lang="en-US" altLang="en-US" sz="4000" dirty="0" err="1">
                <a:solidFill>
                  <a:srgbClr val="0000CC"/>
                </a:solidFill>
              </a:rPr>
              <a:t>nhân</a:t>
            </a:r>
            <a:r>
              <a:rPr lang="en-US" altLang="en-US" sz="4000" dirty="0">
                <a:solidFill>
                  <a:srgbClr val="0000CC"/>
                </a:solidFill>
              </a:rPr>
              <a:t> </a:t>
            </a:r>
            <a:r>
              <a:rPr lang="en-US" altLang="en-US" sz="4000" dirty="0" err="1">
                <a:solidFill>
                  <a:srgbClr val="0000CC"/>
                </a:solidFill>
              </a:rPr>
              <a:t>với</a:t>
            </a:r>
            <a:r>
              <a:rPr lang="en-US" altLang="en-US" sz="4000" dirty="0">
                <a:solidFill>
                  <a:srgbClr val="0000CC"/>
                </a:solidFill>
              </a:rPr>
              <a:t> </a:t>
            </a:r>
            <a:r>
              <a:rPr lang="en-US" altLang="en-US" sz="4000" i="1" dirty="0" err="1">
                <a:solidFill>
                  <a:srgbClr val="0000CC"/>
                </a:solidFill>
              </a:rPr>
              <a:t>bán</a:t>
            </a:r>
            <a:r>
              <a:rPr lang="en-US" altLang="en-US" sz="4000" i="1" dirty="0">
                <a:solidFill>
                  <a:srgbClr val="0000CC"/>
                </a:solidFill>
              </a:rPr>
              <a:t> </a:t>
            </a:r>
            <a:r>
              <a:rPr lang="en-US" altLang="en-US" sz="4000" i="1" dirty="0" err="1">
                <a:solidFill>
                  <a:srgbClr val="0000CC"/>
                </a:solidFill>
              </a:rPr>
              <a:t>kính</a:t>
            </a:r>
            <a:r>
              <a:rPr lang="en-US" altLang="en-US" sz="4000" i="1" dirty="0">
                <a:solidFill>
                  <a:srgbClr val="0000CC"/>
                </a:solidFill>
              </a:rPr>
              <a:t> </a:t>
            </a:r>
            <a:r>
              <a:rPr lang="en-US" altLang="en-US" sz="4000" dirty="0" err="1">
                <a:solidFill>
                  <a:srgbClr val="0000CC"/>
                </a:solidFill>
              </a:rPr>
              <a:t>rồi</a:t>
            </a:r>
            <a:r>
              <a:rPr lang="en-US" altLang="en-US" sz="4000" dirty="0">
                <a:solidFill>
                  <a:srgbClr val="0000CC"/>
                </a:solidFill>
              </a:rPr>
              <a:t> </a:t>
            </a:r>
            <a:r>
              <a:rPr lang="en-US" altLang="en-US" sz="4000" dirty="0" err="1">
                <a:solidFill>
                  <a:srgbClr val="0000CC"/>
                </a:solidFill>
              </a:rPr>
              <a:t>nhân</a:t>
            </a:r>
            <a:r>
              <a:rPr lang="en-US" altLang="en-US" sz="4000" dirty="0">
                <a:solidFill>
                  <a:srgbClr val="0000CC"/>
                </a:solidFill>
              </a:rPr>
              <a:t> </a:t>
            </a:r>
            <a:r>
              <a:rPr lang="en-US" altLang="en-US" sz="4000" dirty="0" err="1">
                <a:solidFill>
                  <a:srgbClr val="0000CC"/>
                </a:solidFill>
              </a:rPr>
              <a:t>với</a:t>
            </a:r>
            <a:r>
              <a:rPr lang="en-US" altLang="en-US" sz="4000" dirty="0">
                <a:solidFill>
                  <a:srgbClr val="0000CC"/>
                </a:solidFill>
              </a:rPr>
              <a:t> </a:t>
            </a:r>
            <a:r>
              <a:rPr lang="en-US" altLang="en-US" sz="4000" i="1" dirty="0" err="1">
                <a:solidFill>
                  <a:srgbClr val="0000CC"/>
                </a:solidFill>
              </a:rPr>
              <a:t>số</a:t>
            </a:r>
            <a:r>
              <a:rPr lang="en-US" altLang="en-US" sz="4000" i="1" dirty="0">
                <a:solidFill>
                  <a:srgbClr val="0000CC"/>
                </a:solidFill>
              </a:rPr>
              <a:t> 3,14.</a:t>
            </a:r>
          </a:p>
        </p:txBody>
      </p:sp>
      <p:sp>
        <p:nvSpPr>
          <p:cNvPr id="20566" name="Text Box 86"/>
          <p:cNvSpPr txBox="1">
            <a:spLocks noChangeArrowheads="1"/>
          </p:cNvSpPr>
          <p:nvPr/>
        </p:nvSpPr>
        <p:spPr bwMode="auto">
          <a:xfrm>
            <a:off x="4267200" y="5181601"/>
            <a:ext cx="58674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en-US" altLang="en-US" sz="3600" dirty="0"/>
              <a:t>( S </a:t>
            </a:r>
            <a:r>
              <a:rPr lang="en-US" altLang="en-US" sz="3600" dirty="0" err="1"/>
              <a:t>là</a:t>
            </a:r>
            <a:r>
              <a:rPr lang="en-US" altLang="en-US" sz="3600" dirty="0"/>
              <a:t> </a:t>
            </a:r>
            <a:r>
              <a:rPr lang="en-US" altLang="en-US" sz="3600" dirty="0" err="1"/>
              <a:t>diện</a:t>
            </a:r>
            <a:r>
              <a:rPr lang="en-US" altLang="en-US" sz="3600" dirty="0"/>
              <a:t> </a:t>
            </a:r>
            <a:r>
              <a:rPr lang="en-US" altLang="en-US" sz="3600" dirty="0" err="1"/>
              <a:t>tích</a:t>
            </a:r>
            <a:r>
              <a:rPr lang="en-US" altLang="en-US" sz="3600" dirty="0"/>
              <a:t> </a:t>
            </a:r>
            <a:r>
              <a:rPr lang="en-US" altLang="en-US" sz="3600" dirty="0" err="1"/>
              <a:t>hình</a:t>
            </a:r>
            <a:r>
              <a:rPr lang="en-US" altLang="en-US" sz="3600" dirty="0"/>
              <a:t> </a:t>
            </a:r>
            <a:r>
              <a:rPr lang="en-US" altLang="en-US" sz="3600" dirty="0" err="1"/>
              <a:t>tròn</a:t>
            </a:r>
            <a:r>
              <a:rPr lang="en-US" altLang="en-US" sz="3600" dirty="0"/>
              <a:t>, </a:t>
            </a:r>
          </a:p>
          <a:p>
            <a:pPr algn="ctr" eaLnBrk="1" hangingPunct="1"/>
            <a:r>
              <a:rPr lang="en-US" altLang="en-US" sz="3600" dirty="0"/>
              <a:t>    r </a:t>
            </a:r>
            <a:r>
              <a:rPr lang="en-US" altLang="en-US" sz="3600" dirty="0" err="1"/>
              <a:t>là</a:t>
            </a:r>
            <a:r>
              <a:rPr lang="en-US" altLang="en-US" sz="3600" dirty="0"/>
              <a:t> </a:t>
            </a:r>
            <a:r>
              <a:rPr lang="en-US" altLang="en-US" sz="3600" dirty="0" err="1"/>
              <a:t>bán</a:t>
            </a:r>
            <a:r>
              <a:rPr lang="en-US" altLang="en-US" sz="3600" dirty="0"/>
              <a:t> </a:t>
            </a:r>
            <a:r>
              <a:rPr lang="en-US" altLang="en-US" sz="3600" dirty="0" err="1"/>
              <a:t>kính</a:t>
            </a:r>
            <a:r>
              <a:rPr lang="en-US" altLang="en-US" sz="3600" dirty="0"/>
              <a:t> </a:t>
            </a:r>
            <a:r>
              <a:rPr lang="en-US" altLang="en-US" sz="3600" dirty="0" err="1"/>
              <a:t>hình</a:t>
            </a:r>
            <a:r>
              <a:rPr lang="en-US" altLang="en-US" sz="3600" dirty="0"/>
              <a:t> </a:t>
            </a:r>
            <a:r>
              <a:rPr lang="en-US" altLang="en-US" sz="3600" dirty="0" err="1"/>
              <a:t>tròn</a:t>
            </a:r>
            <a:r>
              <a:rPr lang="en-US" altLang="en-US" sz="3600" dirty="0"/>
              <a:t> )</a:t>
            </a:r>
          </a:p>
        </p:txBody>
      </p:sp>
      <p:sp>
        <p:nvSpPr>
          <p:cNvPr id="9229" name="Text Box 32"/>
          <p:cNvSpPr txBox="1">
            <a:spLocks noChangeArrowheads="1"/>
          </p:cNvSpPr>
          <p:nvPr/>
        </p:nvSpPr>
        <p:spPr bwMode="auto">
          <a:xfrm>
            <a:off x="4495800" y="6096001"/>
            <a:ext cx="3962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vi-VN" altLang="en-US"/>
          </a:p>
        </p:txBody>
      </p:sp>
      <p:sp>
        <p:nvSpPr>
          <p:cNvPr id="8225" name="Text Box 33"/>
          <p:cNvSpPr txBox="1">
            <a:spLocks noChangeArrowheads="1"/>
          </p:cNvSpPr>
          <p:nvPr/>
        </p:nvSpPr>
        <p:spPr bwMode="auto">
          <a:xfrm>
            <a:off x="5181600" y="4031160"/>
            <a:ext cx="4191000" cy="769441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en-US" altLang="en-US" sz="4400" b="1" dirty="0">
                <a:solidFill>
                  <a:srgbClr val="FF0000"/>
                </a:solidFill>
              </a:rPr>
              <a:t>S  = r x r x 3,14</a:t>
            </a:r>
          </a:p>
        </p:txBody>
      </p:sp>
      <p:sp>
        <p:nvSpPr>
          <p:cNvPr id="4" name="Oval 3"/>
          <p:cNvSpPr/>
          <p:nvPr/>
        </p:nvSpPr>
        <p:spPr>
          <a:xfrm>
            <a:off x="1676400" y="1676400"/>
            <a:ext cx="1981200" cy="186942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565718" y="2514601"/>
            <a:ext cx="177483" cy="16746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223" name="Straight Connector 9222"/>
          <p:cNvCxnSpPr>
            <a:stCxn id="11" idx="6"/>
          </p:cNvCxnSpPr>
          <p:nvPr/>
        </p:nvCxnSpPr>
        <p:spPr>
          <a:xfrm>
            <a:off x="2743200" y="2598335"/>
            <a:ext cx="914400" cy="0"/>
          </a:xfrm>
          <a:prstGeom prst="line">
            <a:avLst/>
          </a:prstGeom>
          <a:ln w="4127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36" name="TextBox 9223"/>
          <p:cNvSpPr txBox="1">
            <a:spLocks noChangeArrowheads="1"/>
          </p:cNvSpPr>
          <p:nvPr/>
        </p:nvSpPr>
        <p:spPr bwMode="auto">
          <a:xfrm>
            <a:off x="3038635" y="2205038"/>
            <a:ext cx="923766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en-US" sz="2400" b="1"/>
              <a:t>r</a:t>
            </a:r>
          </a:p>
        </p:txBody>
      </p:sp>
      <p:sp>
        <p:nvSpPr>
          <p:cNvPr id="33" name="Text Box 2"/>
          <p:cNvSpPr txBox="1">
            <a:spLocks noChangeArrowheads="1"/>
          </p:cNvSpPr>
          <p:nvPr/>
        </p:nvSpPr>
        <p:spPr bwMode="auto">
          <a:xfrm>
            <a:off x="4419600" y="816353"/>
            <a:ext cx="352211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339966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rgbClr val="339966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rgbClr val="339966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rgbClr val="339966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rgbClr val="339966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3200" b="1" dirty="0" err="1">
                <a:solidFill>
                  <a:srgbClr val="FF0000"/>
                </a:solidFill>
              </a:rPr>
              <a:t>Diện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tích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hình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tròn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05000" y="407807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 err="1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36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u="sng" dirty="0" err="1">
                <a:latin typeface="Times New Roman" pitchFamily="18" charset="0"/>
                <a:cs typeface="Times New Roman" pitchFamily="18" charset="0"/>
              </a:rPr>
              <a:t>thức</a:t>
            </a:r>
            <a:r>
              <a:rPr lang="en-US" sz="3600" u="sng" dirty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819400" y="1"/>
            <a:ext cx="6553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sáu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21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2022</a:t>
            </a:r>
          </a:p>
          <a:p>
            <a:pPr algn="ctr" eaLnBrk="0" hangingPunct="0"/>
            <a:r>
              <a:rPr lang="en-US" sz="2800" b="1" u="sng" dirty="0" err="1">
                <a:latin typeface="Times New Roman" pitchFamily="18" charset="0"/>
                <a:cs typeface="Times New Roman" pitchFamily="18" charset="0"/>
              </a:rPr>
              <a:t>Toán</a:t>
            </a:r>
            <a:endParaRPr lang="en-US" sz="2800" b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98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64" grpId="0" animBg="1"/>
      <p:bldP spid="20566" grpId="0"/>
      <p:bldP spid="8225" grpId="0" animBg="1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9"/>
          <p:cNvSpPr txBox="1">
            <a:spLocks noChangeArrowheads="1"/>
          </p:cNvSpPr>
          <p:nvPr/>
        </p:nvSpPr>
        <p:spPr bwMode="auto">
          <a:xfrm>
            <a:off x="1739140" y="724834"/>
            <a:ext cx="1028389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4000" dirty="0" err="1">
                <a:latin typeface="Times New Roman" pitchFamily="18" charset="0"/>
              </a:rPr>
              <a:t>Tính</a:t>
            </a:r>
            <a:r>
              <a:rPr lang="en-US" sz="4000" dirty="0">
                <a:latin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</a:rPr>
              <a:t>diện</a:t>
            </a:r>
            <a:r>
              <a:rPr lang="en-US" sz="4000" dirty="0">
                <a:latin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</a:rPr>
              <a:t>tích</a:t>
            </a:r>
            <a:r>
              <a:rPr lang="en-US" sz="4000" dirty="0">
                <a:latin typeface="Times New Roman" pitchFamily="18" charset="0"/>
              </a:rPr>
              <a:t>  </a:t>
            </a:r>
            <a:r>
              <a:rPr lang="en-US" sz="4000" dirty="0" err="1">
                <a:latin typeface="Times New Roman" pitchFamily="18" charset="0"/>
              </a:rPr>
              <a:t>hình</a:t>
            </a:r>
            <a:r>
              <a:rPr lang="en-US" sz="4000" dirty="0">
                <a:latin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</a:rPr>
              <a:t>tròn</a:t>
            </a:r>
            <a:r>
              <a:rPr lang="en-US" sz="4000" dirty="0">
                <a:latin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</a:rPr>
              <a:t>có</a:t>
            </a:r>
            <a:r>
              <a:rPr lang="en-US" sz="4000" dirty="0">
                <a:latin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</a:rPr>
              <a:t>bán</a:t>
            </a:r>
            <a:r>
              <a:rPr lang="en-US" sz="4000" dirty="0">
                <a:latin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</a:rPr>
              <a:t>kính</a:t>
            </a:r>
            <a:r>
              <a:rPr lang="en-US" sz="4000" dirty="0">
                <a:latin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</a:rPr>
              <a:t>bằng</a:t>
            </a:r>
            <a:r>
              <a:rPr lang="en-US" sz="4000" dirty="0">
                <a:latin typeface="Times New Roman" pitchFamily="18" charset="0"/>
              </a:rPr>
              <a:t> 2dm.</a:t>
            </a:r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1649896" y="1918539"/>
            <a:ext cx="6858000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400" b="1" dirty="0" err="1">
                <a:solidFill>
                  <a:srgbClr val="0070C0"/>
                </a:solidFill>
                <a:latin typeface="Times New Roman" pitchFamily="18" charset="0"/>
              </a:rPr>
              <a:t>Diện</a:t>
            </a:r>
            <a:r>
              <a:rPr lang="en-US" sz="4400" b="1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sz="4400" b="1" dirty="0" err="1">
                <a:solidFill>
                  <a:srgbClr val="0070C0"/>
                </a:solidFill>
                <a:latin typeface="Times New Roman" pitchFamily="18" charset="0"/>
              </a:rPr>
              <a:t>tích</a:t>
            </a:r>
            <a:r>
              <a:rPr lang="en-US" sz="4400" b="1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sz="4400" b="1" dirty="0" err="1">
                <a:solidFill>
                  <a:srgbClr val="0070C0"/>
                </a:solidFill>
                <a:latin typeface="Times New Roman" pitchFamily="18" charset="0"/>
              </a:rPr>
              <a:t>hình</a:t>
            </a:r>
            <a:r>
              <a:rPr lang="en-US" sz="4400" b="1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sz="4400" b="1" dirty="0" err="1">
                <a:solidFill>
                  <a:srgbClr val="0070C0"/>
                </a:solidFill>
                <a:latin typeface="Times New Roman" pitchFamily="18" charset="0"/>
              </a:rPr>
              <a:t>tròn</a:t>
            </a:r>
            <a:r>
              <a:rPr lang="en-US" sz="4400" b="1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sz="4400" b="1" dirty="0" err="1">
                <a:solidFill>
                  <a:srgbClr val="0070C0"/>
                </a:solidFill>
                <a:latin typeface="Times New Roman" pitchFamily="18" charset="0"/>
              </a:rPr>
              <a:t>là</a:t>
            </a:r>
            <a:r>
              <a:rPr lang="en-US" sz="4400" b="1" dirty="0">
                <a:solidFill>
                  <a:srgbClr val="0070C0"/>
                </a:solidFill>
                <a:latin typeface="Times New Roman" pitchFamily="18" charset="0"/>
              </a:rPr>
              <a:t>:</a:t>
            </a:r>
          </a:p>
          <a:p>
            <a:pPr>
              <a:spcBef>
                <a:spcPct val="50000"/>
              </a:spcBef>
            </a:pPr>
            <a:r>
              <a:rPr lang="en-US" sz="4400" b="1" dirty="0">
                <a:solidFill>
                  <a:srgbClr val="0070C0"/>
                </a:solidFill>
                <a:latin typeface="Times New Roman" pitchFamily="18" charset="0"/>
              </a:rPr>
              <a:t>              </a:t>
            </a: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327336" y="705878"/>
            <a:ext cx="18288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rgbClr val="000099"/>
                </a:solidFill>
              </a:rPr>
              <a:t>  </a:t>
            </a:r>
            <a:r>
              <a:rPr lang="en-US" sz="3600" b="1" i="1" u="sng" dirty="0" err="1">
                <a:solidFill>
                  <a:srgbClr val="FF0066"/>
                </a:solidFill>
                <a:latin typeface="Times New Roman" pitchFamily="18" charset="0"/>
              </a:rPr>
              <a:t>Ví</a:t>
            </a:r>
            <a:r>
              <a:rPr lang="en-US" sz="3600" b="1" i="1" u="sng" dirty="0">
                <a:solidFill>
                  <a:srgbClr val="FF0066"/>
                </a:solidFill>
                <a:latin typeface="Times New Roman" pitchFamily="18" charset="0"/>
              </a:rPr>
              <a:t> </a:t>
            </a:r>
            <a:r>
              <a:rPr lang="en-US" sz="3600" b="1" i="1" u="sng" dirty="0" err="1">
                <a:solidFill>
                  <a:srgbClr val="FF0066"/>
                </a:solidFill>
                <a:latin typeface="Times New Roman" pitchFamily="18" charset="0"/>
              </a:rPr>
              <a:t>dụ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</a:rPr>
              <a:t> :</a:t>
            </a:r>
          </a:p>
        </p:txBody>
      </p:sp>
      <p:sp>
        <p:nvSpPr>
          <p:cNvPr id="7" name="Text Box 28"/>
          <p:cNvSpPr txBox="1">
            <a:spLocks noChangeArrowheads="1"/>
          </p:cNvSpPr>
          <p:nvPr/>
        </p:nvSpPr>
        <p:spPr bwMode="auto">
          <a:xfrm>
            <a:off x="5912227" y="2704238"/>
            <a:ext cx="350209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4400" b="1" dirty="0">
                <a:solidFill>
                  <a:srgbClr val="0070C0"/>
                </a:solidFill>
                <a:latin typeface="Times New Roman" pitchFamily="18" charset="0"/>
              </a:rPr>
              <a:t>= </a:t>
            </a:r>
            <a:r>
              <a:rPr lang="en-US" sz="4400" b="1" dirty="0">
                <a:solidFill>
                  <a:srgbClr val="FF0066"/>
                </a:solidFill>
                <a:latin typeface="Times New Roman" pitchFamily="18" charset="0"/>
              </a:rPr>
              <a:t>12,56 (dm</a:t>
            </a:r>
            <a:r>
              <a:rPr lang="en-US" sz="4400" b="1" baseline="30000" dirty="0">
                <a:solidFill>
                  <a:srgbClr val="FF0066"/>
                </a:solidFill>
                <a:latin typeface="Times New Roman" pitchFamily="18" charset="0"/>
              </a:rPr>
              <a:t>2</a:t>
            </a:r>
            <a:r>
              <a:rPr lang="en-US" sz="4400" b="1" dirty="0">
                <a:solidFill>
                  <a:srgbClr val="FF0066"/>
                </a:solidFill>
                <a:latin typeface="Times New Roman" pitchFamily="18" charset="0"/>
              </a:rPr>
              <a:t>)</a:t>
            </a:r>
          </a:p>
        </p:txBody>
      </p:sp>
      <p:sp>
        <p:nvSpPr>
          <p:cNvPr id="11" name="Text Box 28">
            <a:extLst>
              <a:ext uri="{FF2B5EF4-FFF2-40B4-BE49-F238E27FC236}">
                <a16:creationId xmlns:a16="http://schemas.microsoft.com/office/drawing/2014/main" id="{1B7AA830-F4B7-4C65-93C2-D4CBC9FF7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538" y="2698871"/>
            <a:ext cx="350209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4400" b="1" dirty="0">
                <a:solidFill>
                  <a:srgbClr val="0070C0"/>
                </a:solidFill>
                <a:latin typeface="Times New Roman" pitchFamily="18" charset="0"/>
              </a:rPr>
              <a:t>2 </a:t>
            </a:r>
            <a:r>
              <a:rPr lang="en-US" sz="4400" b="1" dirty="0">
                <a:solidFill>
                  <a:srgbClr val="0070C0"/>
                </a:solidFill>
                <a:latin typeface="Times New Roman" pitchFamily="18" charset="0"/>
                <a:sym typeface="Wingdings 2" panose="05020102010507070707" pitchFamily="18" charset="2"/>
              </a:rPr>
              <a:t>×</a:t>
            </a:r>
            <a:r>
              <a:rPr lang="en-US" sz="4400" b="1" dirty="0">
                <a:solidFill>
                  <a:srgbClr val="0070C0"/>
                </a:solidFill>
                <a:latin typeface="Times New Roman" pitchFamily="18" charset="0"/>
              </a:rPr>
              <a:t> 2 </a:t>
            </a:r>
            <a:r>
              <a:rPr lang="en-US" sz="4400" b="1" dirty="0">
                <a:solidFill>
                  <a:srgbClr val="0070C0"/>
                </a:solidFill>
                <a:latin typeface="Times New Roman" pitchFamily="18" charset="0"/>
                <a:sym typeface="Wingdings 2" panose="05020102010507070707" pitchFamily="18" charset="2"/>
              </a:rPr>
              <a:t>×</a:t>
            </a:r>
            <a:r>
              <a:rPr lang="en-US" sz="4400" b="1" dirty="0">
                <a:solidFill>
                  <a:srgbClr val="0070C0"/>
                </a:solidFill>
                <a:latin typeface="Times New Roman" pitchFamily="18" charset="0"/>
              </a:rPr>
              <a:t> 3,14</a:t>
            </a:r>
            <a:endParaRPr lang="en-US" sz="4400" b="1" dirty="0">
              <a:solidFill>
                <a:srgbClr val="FF0066"/>
              </a:solidFill>
              <a:latin typeface="Times New Roman" pitchFamily="18" charset="0"/>
            </a:endParaRPr>
          </a:p>
        </p:txBody>
      </p:sp>
      <p:pic>
        <p:nvPicPr>
          <p:cNvPr id="13" name="图片 5">
            <a:extLst>
              <a:ext uri="{FF2B5EF4-FFF2-40B4-BE49-F238E27FC236}">
                <a16:creationId xmlns:a16="http://schemas.microsoft.com/office/drawing/2014/main" id="{F599AF14-4B1E-4659-BD43-BA1D312F65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1877" b="5319"/>
          <a:stretch/>
        </p:blipFill>
        <p:spPr>
          <a:xfrm>
            <a:off x="10207488" y="1958010"/>
            <a:ext cx="1984512" cy="4899990"/>
          </a:xfrm>
          <a:prstGeom prst="rect">
            <a:avLst/>
          </a:prstGeom>
        </p:spPr>
      </p:pic>
      <p:pic>
        <p:nvPicPr>
          <p:cNvPr id="14" name="图片 5">
            <a:extLst>
              <a:ext uri="{FF2B5EF4-FFF2-40B4-BE49-F238E27FC236}">
                <a16:creationId xmlns:a16="http://schemas.microsoft.com/office/drawing/2014/main" id="{36F46297-D465-4E94-96EE-F87E82A388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1877" b="5319"/>
          <a:stretch/>
        </p:blipFill>
        <p:spPr>
          <a:xfrm flipH="1">
            <a:off x="-2" y="1272208"/>
            <a:ext cx="1649898" cy="5585791"/>
          </a:xfrm>
          <a:prstGeom prst="rect">
            <a:avLst/>
          </a:prstGeom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F6931DA4-5320-4CB6-AA3E-FDF84844BB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98504" y="4424231"/>
            <a:ext cx="2204802" cy="277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913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8">
            <a:extLst>
              <a:ext uri="{FF2B5EF4-FFF2-40B4-BE49-F238E27FC236}">
                <a16:creationId xmlns:a16="http://schemas.microsoft.com/office/drawing/2014/main" id="{77CF1AF1-3599-4010-A110-2FC438E7044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DD08D9DB-1953-4869-AE0C-53B9817675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301277">
            <a:off x="2248497" y="1124407"/>
            <a:ext cx="9905024" cy="3747728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FD963157-4152-4041-BD1C-CD20084017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-227625" y="3727174"/>
            <a:ext cx="2096182" cy="25245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E348CB-09D4-4D0A-A62C-B8841AAC1E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3567" y="1779078"/>
            <a:ext cx="8060634" cy="176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529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AE87518-D99A-4E8F-8415-C9EF08C6289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" name="图片 5">
            <a:extLst>
              <a:ext uri="{FF2B5EF4-FFF2-40B4-BE49-F238E27FC236}">
                <a16:creationId xmlns:a16="http://schemas.microsoft.com/office/drawing/2014/main" id="{552E7211-E0D1-4D8C-BD90-38C4426209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1877" b="5319"/>
          <a:stretch/>
        </p:blipFill>
        <p:spPr>
          <a:xfrm>
            <a:off x="9115425" y="-85282"/>
            <a:ext cx="3076575" cy="6943282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id="{2B374603-F781-43A5-B102-28E54D564337}"/>
              </a:ext>
            </a:extLst>
          </p:cNvPr>
          <p:cNvSpPr/>
          <p:nvPr/>
        </p:nvSpPr>
        <p:spPr>
          <a:xfrm>
            <a:off x="674915" y="569686"/>
            <a:ext cx="10842171" cy="5718630"/>
          </a:xfrm>
          <a:prstGeom prst="roundRect">
            <a:avLst>
              <a:gd name="adj" fmla="val 9560"/>
            </a:avLst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171619" y="1025312"/>
            <a:ext cx="10173619" cy="29253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4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tròn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bán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kính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 :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</a:t>
            </a:r>
          </a:p>
        </p:txBody>
      </p:sp>
      <p:sp>
        <p:nvSpPr>
          <p:cNvPr id="16" name="Text Box 4">
            <a:extLst>
              <a:ext uri="{FF2B5EF4-FFF2-40B4-BE49-F238E27FC236}">
                <a16:creationId xmlns:a16="http://schemas.microsoft.com/office/drawing/2014/main" id="{5C8412E3-1F47-4A20-85ED-E05589019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4491" y="2453961"/>
            <a:ext cx="447411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44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a) r = 5cm</a:t>
            </a:r>
          </a:p>
        </p:txBody>
      </p:sp>
      <p:sp>
        <p:nvSpPr>
          <p:cNvPr id="17" name="Text Box 15">
            <a:extLst>
              <a:ext uri="{FF2B5EF4-FFF2-40B4-BE49-F238E27FC236}">
                <a16:creationId xmlns:a16="http://schemas.microsoft.com/office/drawing/2014/main" id="{2B5F7212-FC4D-41E4-B4C4-4B3DD123FA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4490" y="3691109"/>
            <a:ext cx="320190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400" dirty="0">
                <a:solidFill>
                  <a:srgbClr val="000000"/>
                </a:solidFill>
                <a:ea typeface="SimSun" panose="02010600030101010101" pitchFamily="2" charset="-122"/>
              </a:rPr>
              <a:t>b) r = 0,4dm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4734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AE87518-D99A-4E8F-8415-C9EF08C6289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" name="图片 5">
            <a:extLst>
              <a:ext uri="{FF2B5EF4-FFF2-40B4-BE49-F238E27FC236}">
                <a16:creationId xmlns:a16="http://schemas.microsoft.com/office/drawing/2014/main" id="{552E7211-E0D1-4D8C-BD90-38C4426209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1877" b="5319"/>
          <a:stretch/>
        </p:blipFill>
        <p:spPr>
          <a:xfrm>
            <a:off x="9115425" y="-85282"/>
            <a:ext cx="3076575" cy="6943282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id="{2B374603-F781-43A5-B102-28E54D564337}"/>
              </a:ext>
            </a:extLst>
          </p:cNvPr>
          <p:cNvSpPr/>
          <p:nvPr/>
        </p:nvSpPr>
        <p:spPr>
          <a:xfrm>
            <a:off x="515171" y="349678"/>
            <a:ext cx="10842171" cy="5833999"/>
          </a:xfrm>
          <a:prstGeom prst="roundRect">
            <a:avLst>
              <a:gd name="adj" fmla="val 9560"/>
            </a:avLst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113142" y="835719"/>
            <a:ext cx="10301859" cy="29253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4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Tính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tròn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bán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kính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 :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</a:t>
            </a:r>
          </a:p>
        </p:txBody>
      </p:sp>
      <p:sp>
        <p:nvSpPr>
          <p:cNvPr id="17" name="Text Box 15">
            <a:extLst>
              <a:ext uri="{FF2B5EF4-FFF2-40B4-BE49-F238E27FC236}">
                <a16:creationId xmlns:a16="http://schemas.microsoft.com/office/drawing/2014/main" id="{2B5F7212-FC4D-41E4-B4C4-4B3DD123FA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7480" y="3068246"/>
            <a:ext cx="5517727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400" dirty="0">
                <a:solidFill>
                  <a:srgbClr val="000000"/>
                </a:solidFill>
                <a:ea typeface="SimSun" panose="02010600030101010101" pitchFamily="2" charset="-122"/>
              </a:rPr>
              <a:t>   </a:t>
            </a:r>
            <a:r>
              <a:rPr lang="en-US" sz="4400" dirty="0">
                <a:solidFill>
                  <a:srgbClr val="FF0000"/>
                </a:solidFill>
              </a:rPr>
              <a:t> </a:t>
            </a:r>
            <a:r>
              <a:rPr lang="en-US" sz="4000" dirty="0" err="1"/>
              <a:t>Diện</a:t>
            </a:r>
            <a:r>
              <a:rPr lang="en-US" sz="4000" dirty="0"/>
              <a:t> </a:t>
            </a:r>
            <a:r>
              <a:rPr lang="en-US" sz="4000" dirty="0" err="1"/>
              <a:t>tích</a:t>
            </a:r>
            <a:r>
              <a:rPr lang="en-US" sz="4000" dirty="0"/>
              <a:t> </a:t>
            </a:r>
            <a:r>
              <a:rPr lang="en-US" sz="4000" dirty="0" err="1"/>
              <a:t>hình</a:t>
            </a:r>
            <a:r>
              <a:rPr lang="en-US" sz="4000" dirty="0"/>
              <a:t> </a:t>
            </a:r>
            <a:r>
              <a:rPr lang="en-US" sz="4000" dirty="0" err="1"/>
              <a:t>tròn</a:t>
            </a:r>
            <a:r>
              <a:rPr lang="en-US" sz="4000" dirty="0"/>
              <a:t> </a:t>
            </a:r>
            <a:r>
              <a:rPr lang="en-US" sz="4000" dirty="0" err="1"/>
              <a:t>là</a:t>
            </a:r>
            <a:r>
              <a:rPr lang="en-US" sz="4000" dirty="0"/>
              <a:t>:</a:t>
            </a:r>
          </a:p>
          <a:p>
            <a:pPr>
              <a:spcBef>
                <a:spcPct val="50000"/>
              </a:spcBef>
            </a:pPr>
            <a:r>
              <a:rPr lang="en-US" altLang="zh-CN" sz="4000" dirty="0">
                <a:ea typeface="SimSun" panose="02010600030101010101" pitchFamily="2" charset="-122"/>
              </a:rPr>
              <a:t> 	</a:t>
            </a:r>
            <a:r>
              <a:rPr lang="en-US" sz="4000" dirty="0"/>
              <a:t> 5  x 5 x 3,14 </a:t>
            </a:r>
            <a:endParaRPr lang="en-US" altLang="zh-CN" sz="4000" dirty="0">
              <a:ea typeface="SimSun" panose="02010600030101010101" pitchFamily="2" charset="-122"/>
            </a:endParaRPr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FD0EF5EE-0482-4DED-91D1-2717B19D9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3319" y="4047214"/>
            <a:ext cx="447411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400" dirty="0"/>
              <a:t>= </a:t>
            </a:r>
            <a:r>
              <a:rPr lang="en-US" sz="4400" dirty="0">
                <a:solidFill>
                  <a:srgbClr val="FF0000"/>
                </a:solidFill>
              </a:rPr>
              <a:t>78,5(</a:t>
            </a:r>
            <a:r>
              <a:rPr lang="en-US" altLang="en-US" sz="4400" dirty="0">
                <a:solidFill>
                  <a:srgbClr val="FF0066"/>
                </a:solidFill>
                <a:cs typeface="Times New Roman" pitchFamily="18" charset="0"/>
              </a:rPr>
              <a:t>cm</a:t>
            </a:r>
            <a:r>
              <a:rPr lang="en-US" altLang="en-US" sz="4400" baseline="30000" dirty="0">
                <a:solidFill>
                  <a:srgbClr val="FF0066"/>
                </a:solidFill>
                <a:cs typeface="Times New Roman" pitchFamily="18" charset="0"/>
              </a:rPr>
              <a:t>2</a:t>
            </a:r>
            <a:r>
              <a:rPr lang="en-US" sz="4400" dirty="0">
                <a:solidFill>
                  <a:srgbClr val="FF0000"/>
                </a:solidFill>
              </a:rPr>
              <a:t>)</a:t>
            </a:r>
            <a:endParaRPr lang="en-US" altLang="zh-CN" sz="4400" dirty="0">
              <a:solidFill>
                <a:srgbClr val="FF0000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Text Box 4">
            <a:extLst>
              <a:ext uri="{FF2B5EF4-FFF2-40B4-BE49-F238E27FC236}">
                <a16:creationId xmlns:a16="http://schemas.microsoft.com/office/drawing/2014/main" id="{66AFE4F1-A1A3-4A3E-89C6-139A5E923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5264" y="2068301"/>
            <a:ext cx="447411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44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a) r = 5cm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1817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  <p:bldP spid="17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AE87518-D99A-4E8F-8415-C9EF08C6289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" name="图片 5">
            <a:extLst>
              <a:ext uri="{FF2B5EF4-FFF2-40B4-BE49-F238E27FC236}">
                <a16:creationId xmlns:a16="http://schemas.microsoft.com/office/drawing/2014/main" id="{552E7211-E0D1-4D8C-BD90-38C4426209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1877" b="5319"/>
          <a:stretch/>
        </p:blipFill>
        <p:spPr>
          <a:xfrm>
            <a:off x="9115425" y="-85282"/>
            <a:ext cx="3076575" cy="6943282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id="{2B374603-F781-43A5-B102-28E54D564337}"/>
              </a:ext>
            </a:extLst>
          </p:cNvPr>
          <p:cNvSpPr/>
          <p:nvPr/>
        </p:nvSpPr>
        <p:spPr>
          <a:xfrm>
            <a:off x="515171" y="349678"/>
            <a:ext cx="10842171" cy="5833999"/>
          </a:xfrm>
          <a:prstGeom prst="roundRect">
            <a:avLst>
              <a:gd name="adj" fmla="val 9560"/>
            </a:avLst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113142" y="835719"/>
            <a:ext cx="10216899" cy="29253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1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tròn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bán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kính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 :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</a:t>
            </a:r>
          </a:p>
        </p:txBody>
      </p:sp>
      <p:sp>
        <p:nvSpPr>
          <p:cNvPr id="17" name="Text Box 15">
            <a:extLst>
              <a:ext uri="{FF2B5EF4-FFF2-40B4-BE49-F238E27FC236}">
                <a16:creationId xmlns:a16="http://schemas.microsoft.com/office/drawing/2014/main" id="{2B5F7212-FC4D-41E4-B4C4-4B3DD123FA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2628" y="3068246"/>
            <a:ext cx="7353563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400" dirty="0">
                <a:solidFill>
                  <a:srgbClr val="000000"/>
                </a:solidFill>
                <a:ea typeface="SimSun" panose="02010600030101010101" pitchFamily="2" charset="-122"/>
              </a:rPr>
              <a:t>   </a:t>
            </a:r>
            <a:r>
              <a:rPr lang="en-US" sz="4400" dirty="0">
                <a:solidFill>
                  <a:srgbClr val="FF0000"/>
                </a:solidFill>
              </a:rPr>
              <a:t> </a:t>
            </a:r>
            <a:r>
              <a:rPr lang="en-US" sz="4400" dirty="0" err="1"/>
              <a:t>Diện</a:t>
            </a:r>
            <a:r>
              <a:rPr lang="en-US" sz="4400" dirty="0"/>
              <a:t> </a:t>
            </a:r>
            <a:r>
              <a:rPr lang="en-US" sz="4400" dirty="0" err="1"/>
              <a:t>tích</a:t>
            </a:r>
            <a:r>
              <a:rPr lang="en-US" sz="4400" dirty="0"/>
              <a:t> </a:t>
            </a:r>
            <a:r>
              <a:rPr lang="en-US" sz="4400" dirty="0" err="1"/>
              <a:t>hình</a:t>
            </a:r>
            <a:r>
              <a:rPr lang="en-US" sz="4400" dirty="0"/>
              <a:t> </a:t>
            </a:r>
            <a:r>
              <a:rPr lang="en-US" sz="4400" dirty="0" err="1"/>
              <a:t>tròn</a:t>
            </a:r>
            <a:r>
              <a:rPr lang="en-US" sz="4400" dirty="0"/>
              <a:t> </a:t>
            </a:r>
            <a:r>
              <a:rPr lang="en-US" sz="4400" dirty="0" err="1"/>
              <a:t>là</a:t>
            </a:r>
            <a:r>
              <a:rPr lang="en-US" sz="4000" dirty="0"/>
              <a:t>:</a:t>
            </a:r>
          </a:p>
          <a:p>
            <a:pPr>
              <a:spcBef>
                <a:spcPct val="50000"/>
              </a:spcBef>
            </a:pPr>
            <a:r>
              <a:rPr lang="en-US" altLang="zh-CN" sz="4000" dirty="0">
                <a:ea typeface="SimSun" panose="02010600030101010101" pitchFamily="2" charset="-122"/>
              </a:rPr>
              <a:t> 	</a:t>
            </a:r>
            <a:r>
              <a:rPr lang="en-US" sz="4400" dirty="0"/>
              <a:t> 0,4 </a:t>
            </a:r>
            <a:r>
              <a:rPr lang="en-US" sz="4400" dirty="0">
                <a:sym typeface="Wingdings 2" panose="05020102010507070707" pitchFamily="18" charset="2"/>
              </a:rPr>
              <a:t>×</a:t>
            </a:r>
            <a:r>
              <a:rPr lang="en-US" sz="4400" dirty="0"/>
              <a:t> 0,4 </a:t>
            </a:r>
            <a:r>
              <a:rPr lang="en-US" sz="4400" dirty="0">
                <a:sym typeface="Wingdings 2" panose="05020102010507070707" pitchFamily="18" charset="2"/>
              </a:rPr>
              <a:t>×</a:t>
            </a:r>
            <a:r>
              <a:rPr lang="en-US" sz="4400" dirty="0"/>
              <a:t> 3,14 </a:t>
            </a:r>
            <a:endParaRPr lang="en-US" altLang="zh-CN" sz="4400" dirty="0">
              <a:ea typeface="SimSun" panose="02010600030101010101" pitchFamily="2" charset="-122"/>
            </a:endParaRPr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FD0EF5EE-0482-4DED-91D1-2717B19D9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5255" y="4041515"/>
            <a:ext cx="447411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400" dirty="0"/>
              <a:t>=</a:t>
            </a:r>
            <a:r>
              <a:rPr lang="en-US" altLang="en-US" sz="4400" dirty="0"/>
              <a:t> </a:t>
            </a:r>
            <a:r>
              <a:rPr lang="en-US" altLang="en-US" sz="4400" dirty="0">
                <a:solidFill>
                  <a:srgbClr val="FF0066"/>
                </a:solidFill>
              </a:rPr>
              <a:t>0,5024 (dm</a:t>
            </a:r>
            <a:r>
              <a:rPr lang="en-US" altLang="en-US" sz="4400" baseline="30000" dirty="0">
                <a:solidFill>
                  <a:srgbClr val="FF0066"/>
                </a:solidFill>
              </a:rPr>
              <a:t>2</a:t>
            </a:r>
            <a:r>
              <a:rPr lang="en-US" sz="4400" dirty="0">
                <a:solidFill>
                  <a:srgbClr val="FF0066"/>
                </a:solidFill>
              </a:rPr>
              <a:t> </a:t>
            </a:r>
            <a:r>
              <a:rPr lang="en-US" sz="4400" dirty="0">
                <a:solidFill>
                  <a:srgbClr val="FF0000"/>
                </a:solidFill>
              </a:rPr>
              <a:t>)</a:t>
            </a:r>
            <a:r>
              <a:rPr lang="en-US" altLang="en-US" sz="4400" baseline="30000" dirty="0"/>
              <a:t>  </a:t>
            </a:r>
            <a:endParaRPr lang="en-US" altLang="zh-CN" sz="4400" dirty="0">
              <a:solidFill>
                <a:srgbClr val="000000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5D9B2564-CC3D-4150-969C-D549431E4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7115" y="2025281"/>
            <a:ext cx="320190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400" dirty="0">
                <a:solidFill>
                  <a:srgbClr val="000000"/>
                </a:solidFill>
                <a:ea typeface="SimSun" panose="02010600030101010101" pitchFamily="2" charset="-122"/>
              </a:rPr>
              <a:t>b) r = 0,4dm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208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AE87518-D99A-4E8F-8415-C9EF08C6289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" name="图片 5">
            <a:extLst>
              <a:ext uri="{FF2B5EF4-FFF2-40B4-BE49-F238E27FC236}">
                <a16:creationId xmlns:a16="http://schemas.microsoft.com/office/drawing/2014/main" id="{552E7211-E0D1-4D8C-BD90-38C4426209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1877" b="5319"/>
          <a:stretch/>
        </p:blipFill>
        <p:spPr>
          <a:xfrm>
            <a:off x="9115425" y="-85282"/>
            <a:ext cx="3076575" cy="6943282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id="{2B374603-F781-43A5-B102-28E54D564337}"/>
              </a:ext>
            </a:extLst>
          </p:cNvPr>
          <p:cNvSpPr/>
          <p:nvPr/>
        </p:nvSpPr>
        <p:spPr>
          <a:xfrm>
            <a:off x="674913" y="649198"/>
            <a:ext cx="10842171" cy="5718630"/>
          </a:xfrm>
          <a:prstGeom prst="roundRect">
            <a:avLst>
              <a:gd name="adj" fmla="val 9560"/>
            </a:avLst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239F08B0-0B2A-4F9B-99C5-BFC3DED01E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0977" y="1404353"/>
            <a:ext cx="9790045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b="1" dirty="0" err="1">
                <a:solidFill>
                  <a:srgbClr val="FF0000"/>
                </a:solidFill>
                <a:ea typeface="SimSun" panose="02010600030101010101" pitchFamily="2" charset="-122"/>
              </a:rPr>
              <a:t>Bài</a:t>
            </a:r>
            <a:r>
              <a:rPr lang="en-US" altLang="zh-CN" b="1" dirty="0">
                <a:solidFill>
                  <a:srgbClr val="FF0000"/>
                </a:solidFill>
                <a:ea typeface="SimSun" panose="02010600030101010101" pitchFamily="2" charset="-122"/>
              </a:rPr>
              <a:t> 2.</a:t>
            </a:r>
            <a:r>
              <a:rPr lang="en-US" altLang="zh-CN" dirty="0">
                <a:solidFill>
                  <a:srgbClr val="FF0000"/>
                </a:solidFill>
                <a:ea typeface="SimSun" panose="02010600030101010101" pitchFamily="2" charset="-122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tròn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kính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 :</a:t>
            </a:r>
          </a:p>
          <a:p>
            <a:pPr>
              <a:spcBef>
                <a:spcPct val="50000"/>
              </a:spcBef>
            </a:pPr>
            <a:r>
              <a:rPr lang="en-US" altLang="zh-CN" dirty="0">
                <a:solidFill>
                  <a:srgbClr val="FF0000"/>
                </a:solidFill>
                <a:ea typeface="SimSun" panose="02010600030101010101" pitchFamily="2" charset="-122"/>
              </a:rPr>
              <a:t>       </a:t>
            </a:r>
            <a:r>
              <a:rPr lang="en-US" altLang="zh-CN" sz="4000" b="1" dirty="0">
                <a:ea typeface="SimSun" panose="02010600030101010101" pitchFamily="2" charset="-122"/>
              </a:rPr>
              <a:t>a)  </a:t>
            </a: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ea typeface="Ariston" pitchFamily="18" charset="0"/>
                <a:cs typeface="Times New Roman" pitchFamily="18" charset="0"/>
              </a:rPr>
              <a:t>d = 12cm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CN" sz="4000" dirty="0">
                <a:ea typeface="SimSun" panose="02010600030101010101" pitchFamily="2" charset="-122"/>
              </a:rPr>
              <a:t>      </a:t>
            </a:r>
            <a:r>
              <a:rPr lang="en-US" altLang="zh-CN" sz="4000" b="1" dirty="0">
                <a:ea typeface="SimSun" panose="02010600030101010101" pitchFamily="2" charset="-122"/>
              </a:rPr>
              <a:t>b)</a:t>
            </a:r>
            <a:r>
              <a:rPr lang="en-US" altLang="zh-CN" sz="4000" dirty="0">
                <a:ea typeface="SimSun" panose="02010600030101010101" pitchFamily="2" charset="-122"/>
              </a:rPr>
              <a:t>  </a:t>
            </a: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ea typeface="Ariston" pitchFamily="18" charset="0"/>
                <a:cs typeface="Times New Roman" pitchFamily="18" charset="0"/>
              </a:rPr>
              <a:t>d = 7,2 dm</a:t>
            </a:r>
            <a:endParaRPr lang="en-US" altLang="zh-CN" sz="4000" dirty="0">
              <a:solidFill>
                <a:srgbClr val="C00000"/>
              </a:solidFill>
              <a:ea typeface="SimSun" panose="02010600030101010101" pitchFamily="2" charset="-12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BE9F45-48EF-40AC-9753-327297AB5AF3}"/>
              </a:ext>
            </a:extLst>
          </p:cNvPr>
          <p:cNvSpPr txBox="1"/>
          <p:nvPr/>
        </p:nvSpPr>
        <p:spPr>
          <a:xfrm>
            <a:off x="2426510" y="4301588"/>
            <a:ext cx="2633870" cy="8309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= d : 2</a:t>
            </a:r>
          </a:p>
        </p:txBody>
      </p:sp>
      <p:sp>
        <p:nvSpPr>
          <p:cNvPr id="7" name="AutoShape 36">
            <a:extLst>
              <a:ext uri="{FF2B5EF4-FFF2-40B4-BE49-F238E27FC236}">
                <a16:creationId xmlns:a16="http://schemas.microsoft.com/office/drawing/2014/main" id="{7004FBC2-D119-4CAC-8898-587CF2C052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4541" y="4580717"/>
            <a:ext cx="770876" cy="330261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en-US" altLang="zh-CN" sz="2800">
              <a:solidFill>
                <a:srgbClr val="FF0000"/>
              </a:solidFill>
              <a:ea typeface="SimSun" panose="02010600030101010101" pitchFamily="2" charset="-122"/>
            </a:endParaRPr>
          </a:p>
        </p:txBody>
      </p:sp>
      <p:sp>
        <p:nvSpPr>
          <p:cNvPr id="9" name="Text Box 33">
            <a:extLst>
              <a:ext uri="{FF2B5EF4-FFF2-40B4-BE49-F238E27FC236}">
                <a16:creationId xmlns:a16="http://schemas.microsoft.com/office/drawing/2014/main" id="{623634BA-D0B0-407C-A773-521B08BF08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2471" y="4289261"/>
            <a:ext cx="4191000" cy="83099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en-US" altLang="en-US" sz="4800" b="1" dirty="0">
                <a:solidFill>
                  <a:srgbClr val="FF0000"/>
                </a:solidFill>
              </a:rPr>
              <a:t>S  = r x r x 3,14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05196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AE87518-D99A-4E8F-8415-C9EF08C6289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" name="图片 5">
            <a:extLst>
              <a:ext uri="{FF2B5EF4-FFF2-40B4-BE49-F238E27FC236}">
                <a16:creationId xmlns:a16="http://schemas.microsoft.com/office/drawing/2014/main" id="{552E7211-E0D1-4D8C-BD90-38C4426209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1877" b="5319"/>
          <a:stretch/>
        </p:blipFill>
        <p:spPr>
          <a:xfrm>
            <a:off x="9115425" y="-85282"/>
            <a:ext cx="3076575" cy="6943282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id="{2B374603-F781-43A5-B102-28E54D564337}"/>
              </a:ext>
            </a:extLst>
          </p:cNvPr>
          <p:cNvSpPr/>
          <p:nvPr/>
        </p:nvSpPr>
        <p:spPr>
          <a:xfrm>
            <a:off x="248461" y="470648"/>
            <a:ext cx="10842171" cy="6092686"/>
          </a:xfrm>
          <a:prstGeom prst="roundRect">
            <a:avLst>
              <a:gd name="adj" fmla="val 9560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zh-CN" sz="1800" dirty="0" err="1">
                <a:ea typeface="SimSun" panose="02010600030101010101" pitchFamily="2" charset="-122"/>
              </a:rPr>
              <a:t>Đường</a:t>
            </a:r>
            <a:r>
              <a:rPr lang="en-US" altLang="zh-CN" sz="1800" dirty="0">
                <a:ea typeface="SimSun" panose="02010600030101010101" pitchFamily="2" charset="-122"/>
              </a:rPr>
              <a:t> </a:t>
            </a:r>
            <a:r>
              <a:rPr lang="en-US" altLang="zh-CN" sz="1800" dirty="0" err="1">
                <a:ea typeface="SimSun" panose="02010600030101010101" pitchFamily="2" charset="-122"/>
              </a:rPr>
              <a:t>kính</a:t>
            </a:r>
            <a:r>
              <a:rPr lang="en-US" altLang="zh-CN" sz="1800" dirty="0">
                <a:ea typeface="SimSun" panose="02010600030101010101" pitchFamily="2" charset="-122"/>
              </a:rPr>
              <a:t> </a:t>
            </a:r>
            <a:r>
              <a:rPr lang="en-US" altLang="zh-CN" sz="1800" dirty="0" err="1">
                <a:ea typeface="SimSun" panose="02010600030101010101" pitchFamily="2" charset="-122"/>
              </a:rPr>
              <a:t>của</a:t>
            </a:r>
            <a:r>
              <a:rPr lang="en-US" altLang="zh-CN" sz="1800" dirty="0">
                <a:ea typeface="SimSun" panose="02010600030101010101" pitchFamily="2" charset="-122"/>
              </a:rPr>
              <a:t> </a:t>
            </a:r>
            <a:r>
              <a:rPr lang="en-US" altLang="zh-CN" sz="1800" dirty="0" err="1">
                <a:ea typeface="SimSun" panose="02010600030101010101" pitchFamily="2" charset="-122"/>
              </a:rPr>
              <a:t>hình</a:t>
            </a:r>
            <a:r>
              <a:rPr lang="en-US" altLang="zh-CN" sz="1800" dirty="0">
                <a:ea typeface="SimSun" panose="02010600030101010101" pitchFamily="2" charset="-122"/>
              </a:rPr>
              <a:t> </a:t>
            </a:r>
            <a:r>
              <a:rPr lang="en-US" altLang="zh-CN" sz="1800" dirty="0" err="1">
                <a:ea typeface="SimSun" panose="02010600030101010101" pitchFamily="2" charset="-122"/>
              </a:rPr>
              <a:t>tròn</a:t>
            </a:r>
            <a:r>
              <a:rPr lang="en-US" altLang="zh-CN" sz="1800" dirty="0">
                <a:ea typeface="SimSun" panose="02010600030101010101" pitchFamily="2" charset="-122"/>
              </a:rPr>
              <a:t> </a:t>
            </a:r>
            <a:r>
              <a:rPr lang="en-US" altLang="zh-CN" sz="1800" dirty="0" err="1">
                <a:ea typeface="SimSun" panose="02010600030101010101" pitchFamily="2" charset="-122"/>
              </a:rPr>
              <a:t>đó</a:t>
            </a:r>
            <a:r>
              <a:rPr lang="en-US" altLang="zh-CN" sz="1800" dirty="0">
                <a:ea typeface="SimSun" panose="02010600030101010101" pitchFamily="2" charset="-122"/>
              </a:rPr>
              <a:t> </a:t>
            </a:r>
            <a:r>
              <a:rPr lang="en-US" altLang="zh-CN" sz="1800" dirty="0" err="1">
                <a:ea typeface="SimSun" panose="02010600030101010101" pitchFamily="2" charset="-122"/>
              </a:rPr>
              <a:t>là</a:t>
            </a:r>
            <a:r>
              <a:rPr lang="en-US" altLang="zh-CN" sz="1800" dirty="0">
                <a:ea typeface="SimSun" panose="02010600030101010101" pitchFamily="2" charset="-122"/>
              </a:rPr>
              <a:t>:</a:t>
            </a:r>
          </a:p>
          <a:p>
            <a:pPr>
              <a:spcBef>
                <a:spcPct val="50000"/>
              </a:spcBef>
              <a:defRPr/>
            </a:pPr>
            <a:r>
              <a:rPr lang="en-US" altLang="zh-CN" sz="1800" dirty="0">
                <a:ea typeface="SimSun" panose="02010600030101010101" pitchFamily="2" charset="-122"/>
              </a:rPr>
              <a:t>             15,7 : = 5 (m)</a:t>
            </a: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239F08B0-0B2A-4F9B-99C5-BFC3DED01E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474" y="662536"/>
            <a:ext cx="10330326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000" b="1" u="sng" dirty="0" err="1">
                <a:solidFill>
                  <a:srgbClr val="FF0000"/>
                </a:solidFill>
                <a:ea typeface="SimSun" panose="02010600030101010101" pitchFamily="2" charset="-122"/>
              </a:rPr>
              <a:t>Bài</a:t>
            </a:r>
            <a:r>
              <a:rPr lang="en-US" altLang="zh-CN" sz="4000" b="1" u="sng" dirty="0">
                <a:solidFill>
                  <a:srgbClr val="FF0000"/>
                </a:solidFill>
                <a:ea typeface="SimSun" panose="02010600030101010101" pitchFamily="2" charset="-122"/>
              </a:rPr>
              <a:t> 2.</a:t>
            </a:r>
            <a:r>
              <a:rPr lang="en-US" sz="4000" b="1" dirty="0"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cs typeface="Times New Roman" panose="02020603050405020304" pitchFamily="18" charset="0"/>
              </a:rPr>
              <a:t>Tính</a:t>
            </a:r>
            <a:r>
              <a:rPr lang="en-US" sz="4000" dirty="0"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cs typeface="Times New Roman" panose="02020603050405020304" pitchFamily="18" charset="0"/>
              </a:rPr>
              <a:t>diện</a:t>
            </a:r>
            <a:r>
              <a:rPr lang="en-US" sz="4000" dirty="0"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cs typeface="Times New Roman" panose="02020603050405020304" pitchFamily="18" charset="0"/>
              </a:rPr>
              <a:t>tích</a:t>
            </a:r>
            <a:r>
              <a:rPr lang="en-US" sz="4000" dirty="0"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cs typeface="Times New Roman" panose="02020603050405020304" pitchFamily="18" charset="0"/>
              </a:rPr>
              <a:t>hình</a:t>
            </a:r>
            <a:r>
              <a:rPr lang="en-US" sz="4000" dirty="0"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cs typeface="Times New Roman" panose="02020603050405020304" pitchFamily="18" charset="0"/>
              </a:rPr>
              <a:t>tròn</a:t>
            </a:r>
            <a:r>
              <a:rPr lang="en-US" sz="4000" dirty="0"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cs typeface="Times New Roman" panose="02020603050405020304" pitchFamily="18" charset="0"/>
              </a:rPr>
              <a:t>có</a:t>
            </a:r>
            <a:r>
              <a:rPr lang="en-US" sz="4000" dirty="0"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cs typeface="Times New Roman" panose="02020603050405020304" pitchFamily="18" charset="0"/>
              </a:rPr>
              <a:t>đường</a:t>
            </a:r>
            <a:r>
              <a:rPr lang="en-US" sz="4000" dirty="0"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cs typeface="Times New Roman" panose="02020603050405020304" pitchFamily="18" charset="0"/>
              </a:rPr>
              <a:t>kính</a:t>
            </a:r>
            <a:r>
              <a:rPr lang="en-US" sz="4000" dirty="0">
                <a:cs typeface="Times New Roman" panose="02020603050405020304" pitchFamily="18" charset="0"/>
              </a:rPr>
              <a:t> d :</a:t>
            </a:r>
          </a:p>
          <a:p>
            <a:pPr>
              <a:spcBef>
                <a:spcPct val="50000"/>
              </a:spcBef>
            </a:pPr>
            <a:r>
              <a:rPr lang="en-US" altLang="zh-CN" sz="4000" dirty="0">
                <a:solidFill>
                  <a:srgbClr val="FF0000"/>
                </a:solidFill>
                <a:ea typeface="SimSun" panose="02010600030101010101" pitchFamily="2" charset="-122"/>
              </a:rPr>
              <a:t>       </a:t>
            </a:r>
            <a:r>
              <a:rPr lang="en-US" altLang="zh-CN" sz="4000" b="1" dirty="0">
                <a:ea typeface="SimSun" panose="02010600030101010101" pitchFamily="2" charset="-122"/>
              </a:rPr>
              <a:t>a)  </a:t>
            </a:r>
            <a:r>
              <a:rPr lang="en-US" sz="4000" b="1" dirty="0">
                <a:solidFill>
                  <a:srgbClr val="C00000"/>
                </a:solidFill>
                <a:ea typeface="Ariston" pitchFamily="18" charset="0"/>
                <a:cs typeface="Times New Roman" pitchFamily="18" charset="0"/>
              </a:rPr>
              <a:t>d = 12cm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CN" u="sng" dirty="0">
                <a:solidFill>
                  <a:srgbClr val="FF0000"/>
                </a:solidFill>
                <a:ea typeface="SimSun" panose="02010600030101010101" pitchFamily="2" charset="-122"/>
              </a:rPr>
              <a:t> </a:t>
            </a:r>
            <a:r>
              <a:rPr lang="en-US" altLang="zh-CN" dirty="0">
                <a:solidFill>
                  <a:srgbClr val="FF0000"/>
                </a:solidFill>
                <a:ea typeface="SimSun" panose="02010600030101010101" pitchFamily="2" charset="-122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C7517E-7B1D-4861-A4EF-104845137821}"/>
              </a:ext>
            </a:extLst>
          </p:cNvPr>
          <p:cNvSpPr txBox="1"/>
          <p:nvPr/>
        </p:nvSpPr>
        <p:spPr>
          <a:xfrm>
            <a:off x="1421636" y="2262974"/>
            <a:ext cx="697395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Bán</a:t>
            </a: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kính</a:t>
            </a: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tròn</a:t>
            </a: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12 : 2</a:t>
            </a:r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C2ADB3-CB65-4C04-A954-FEFB0E7DE5F5}"/>
              </a:ext>
            </a:extLst>
          </p:cNvPr>
          <p:cNvSpPr txBox="1"/>
          <p:nvPr/>
        </p:nvSpPr>
        <p:spPr>
          <a:xfrm>
            <a:off x="3859131" y="2931916"/>
            <a:ext cx="25714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b="1" dirty="0">
                <a:solidFill>
                  <a:srgbClr val="000066"/>
                </a:solidFill>
              </a:rPr>
              <a:t> </a:t>
            </a: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6 (cm)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62E47C-0877-443F-BCF6-2F6701DE3197}"/>
              </a:ext>
            </a:extLst>
          </p:cNvPr>
          <p:cNvSpPr txBox="1"/>
          <p:nvPr/>
        </p:nvSpPr>
        <p:spPr>
          <a:xfrm>
            <a:off x="1391972" y="3551380"/>
            <a:ext cx="697395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tròn</a:t>
            </a: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6</a:t>
            </a:r>
            <a:r>
              <a:rPr lang="en-US" sz="4400" dirty="0">
                <a:sym typeface="Wingdings 2" panose="05020102010507070707" pitchFamily="18" charset="2"/>
              </a:rPr>
              <a:t> ×</a:t>
            </a:r>
            <a:r>
              <a:rPr lang="en-US" sz="4400" dirty="0"/>
              <a:t> 6 </a:t>
            </a:r>
            <a:r>
              <a:rPr lang="en-US" sz="4400" dirty="0">
                <a:sym typeface="Wingdings 2" panose="05020102010507070707" pitchFamily="18" charset="2"/>
              </a:rPr>
              <a:t>×</a:t>
            </a:r>
            <a:r>
              <a:rPr lang="en-US" sz="4400" dirty="0"/>
              <a:t> 3,14</a:t>
            </a: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65423B4-B770-4CC0-B913-2C82AEDDE5C7}"/>
              </a:ext>
            </a:extLst>
          </p:cNvPr>
          <p:cNvSpPr txBox="1"/>
          <p:nvPr/>
        </p:nvSpPr>
        <p:spPr>
          <a:xfrm>
            <a:off x="5001725" y="4246005"/>
            <a:ext cx="39894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b="1" dirty="0">
                <a:solidFill>
                  <a:srgbClr val="000066"/>
                </a:solidFill>
              </a:rPr>
              <a:t> </a:t>
            </a: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4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113,04 (cm</a:t>
            </a:r>
            <a:r>
              <a:rPr lang="en-US" altLang="en-US" sz="4400" baseline="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en-US" sz="4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786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AE87518-D99A-4E8F-8415-C9EF08C6289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" name="图片 5">
            <a:extLst>
              <a:ext uri="{FF2B5EF4-FFF2-40B4-BE49-F238E27FC236}">
                <a16:creationId xmlns:a16="http://schemas.microsoft.com/office/drawing/2014/main" id="{552E7211-E0D1-4D8C-BD90-38C4426209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1877" b="5319"/>
          <a:stretch/>
        </p:blipFill>
        <p:spPr>
          <a:xfrm>
            <a:off x="9115425" y="-85282"/>
            <a:ext cx="3076575" cy="6943282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id="{2B374603-F781-43A5-B102-28E54D564337}"/>
              </a:ext>
            </a:extLst>
          </p:cNvPr>
          <p:cNvSpPr/>
          <p:nvPr/>
        </p:nvSpPr>
        <p:spPr>
          <a:xfrm>
            <a:off x="248461" y="470648"/>
            <a:ext cx="10842171" cy="6092686"/>
          </a:xfrm>
          <a:prstGeom prst="roundRect">
            <a:avLst>
              <a:gd name="adj" fmla="val 9560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zh-CN" sz="1800" dirty="0" err="1">
                <a:ea typeface="SimSun" panose="02010600030101010101" pitchFamily="2" charset="-122"/>
              </a:rPr>
              <a:t>Đường</a:t>
            </a:r>
            <a:r>
              <a:rPr lang="en-US" altLang="zh-CN" sz="1800" dirty="0">
                <a:ea typeface="SimSun" panose="02010600030101010101" pitchFamily="2" charset="-122"/>
              </a:rPr>
              <a:t> </a:t>
            </a:r>
            <a:r>
              <a:rPr lang="en-US" altLang="zh-CN" sz="1800" dirty="0" err="1">
                <a:ea typeface="SimSun" panose="02010600030101010101" pitchFamily="2" charset="-122"/>
              </a:rPr>
              <a:t>kính</a:t>
            </a:r>
            <a:r>
              <a:rPr lang="en-US" altLang="zh-CN" sz="1800" dirty="0">
                <a:ea typeface="SimSun" panose="02010600030101010101" pitchFamily="2" charset="-122"/>
              </a:rPr>
              <a:t> </a:t>
            </a:r>
            <a:r>
              <a:rPr lang="en-US" altLang="zh-CN" sz="1800" dirty="0" err="1">
                <a:ea typeface="SimSun" panose="02010600030101010101" pitchFamily="2" charset="-122"/>
              </a:rPr>
              <a:t>của</a:t>
            </a:r>
            <a:r>
              <a:rPr lang="en-US" altLang="zh-CN" sz="1800" dirty="0">
                <a:ea typeface="SimSun" panose="02010600030101010101" pitchFamily="2" charset="-122"/>
              </a:rPr>
              <a:t> </a:t>
            </a:r>
            <a:r>
              <a:rPr lang="en-US" altLang="zh-CN" sz="1800" dirty="0" err="1">
                <a:ea typeface="SimSun" panose="02010600030101010101" pitchFamily="2" charset="-122"/>
              </a:rPr>
              <a:t>hình</a:t>
            </a:r>
            <a:r>
              <a:rPr lang="en-US" altLang="zh-CN" sz="1800" dirty="0">
                <a:ea typeface="SimSun" panose="02010600030101010101" pitchFamily="2" charset="-122"/>
              </a:rPr>
              <a:t> </a:t>
            </a:r>
            <a:r>
              <a:rPr lang="en-US" altLang="zh-CN" sz="1800" dirty="0" err="1">
                <a:ea typeface="SimSun" panose="02010600030101010101" pitchFamily="2" charset="-122"/>
              </a:rPr>
              <a:t>tròn</a:t>
            </a:r>
            <a:r>
              <a:rPr lang="en-US" altLang="zh-CN" sz="1800" dirty="0">
                <a:ea typeface="SimSun" panose="02010600030101010101" pitchFamily="2" charset="-122"/>
              </a:rPr>
              <a:t> </a:t>
            </a:r>
            <a:r>
              <a:rPr lang="en-US" altLang="zh-CN" sz="1800" dirty="0" err="1">
                <a:ea typeface="SimSun" panose="02010600030101010101" pitchFamily="2" charset="-122"/>
              </a:rPr>
              <a:t>đó</a:t>
            </a:r>
            <a:r>
              <a:rPr lang="en-US" altLang="zh-CN" sz="1800" dirty="0">
                <a:ea typeface="SimSun" panose="02010600030101010101" pitchFamily="2" charset="-122"/>
              </a:rPr>
              <a:t> </a:t>
            </a:r>
            <a:r>
              <a:rPr lang="en-US" altLang="zh-CN" sz="1800" dirty="0" err="1">
                <a:ea typeface="SimSun" panose="02010600030101010101" pitchFamily="2" charset="-122"/>
              </a:rPr>
              <a:t>là</a:t>
            </a:r>
            <a:r>
              <a:rPr lang="en-US" altLang="zh-CN" sz="1800" dirty="0">
                <a:ea typeface="SimSun" panose="02010600030101010101" pitchFamily="2" charset="-122"/>
              </a:rPr>
              <a:t>:</a:t>
            </a:r>
          </a:p>
          <a:p>
            <a:pPr>
              <a:spcBef>
                <a:spcPct val="50000"/>
              </a:spcBef>
              <a:defRPr/>
            </a:pPr>
            <a:r>
              <a:rPr lang="en-US" altLang="zh-CN" sz="1800" dirty="0">
                <a:ea typeface="SimSun" panose="02010600030101010101" pitchFamily="2" charset="-122"/>
              </a:rPr>
              <a:t>             15,7 : = 5 (m)</a:t>
            </a: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239F08B0-0B2A-4F9B-99C5-BFC3DED01E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474" y="662536"/>
            <a:ext cx="10330326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000" b="1" u="sng" dirty="0" err="1">
                <a:solidFill>
                  <a:srgbClr val="FF0000"/>
                </a:solidFill>
                <a:ea typeface="SimSun" panose="02010600030101010101" pitchFamily="2" charset="-122"/>
              </a:rPr>
              <a:t>Bài</a:t>
            </a:r>
            <a:r>
              <a:rPr lang="en-US" altLang="zh-CN" sz="4000" b="1" u="sng" dirty="0">
                <a:solidFill>
                  <a:srgbClr val="FF0000"/>
                </a:solidFill>
                <a:ea typeface="SimSun" panose="02010600030101010101" pitchFamily="2" charset="-122"/>
              </a:rPr>
              <a:t> 2.</a:t>
            </a:r>
            <a:r>
              <a:rPr lang="en-US" sz="4000" b="1" dirty="0"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cs typeface="Times New Roman" panose="02020603050405020304" pitchFamily="18" charset="0"/>
              </a:rPr>
              <a:t>Tính</a:t>
            </a:r>
            <a:r>
              <a:rPr lang="en-US" sz="4000" dirty="0"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cs typeface="Times New Roman" panose="02020603050405020304" pitchFamily="18" charset="0"/>
              </a:rPr>
              <a:t>diện</a:t>
            </a:r>
            <a:r>
              <a:rPr lang="en-US" sz="4000" dirty="0"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cs typeface="Times New Roman" panose="02020603050405020304" pitchFamily="18" charset="0"/>
              </a:rPr>
              <a:t>tích</a:t>
            </a:r>
            <a:r>
              <a:rPr lang="en-US" sz="4000" dirty="0"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cs typeface="Times New Roman" panose="02020603050405020304" pitchFamily="18" charset="0"/>
              </a:rPr>
              <a:t>hình</a:t>
            </a:r>
            <a:r>
              <a:rPr lang="en-US" sz="4000" dirty="0"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cs typeface="Times New Roman" panose="02020603050405020304" pitchFamily="18" charset="0"/>
              </a:rPr>
              <a:t>tròn</a:t>
            </a:r>
            <a:r>
              <a:rPr lang="en-US" sz="4000" dirty="0"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cs typeface="Times New Roman" panose="02020603050405020304" pitchFamily="18" charset="0"/>
              </a:rPr>
              <a:t>có</a:t>
            </a:r>
            <a:r>
              <a:rPr lang="en-US" sz="4000" dirty="0"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cs typeface="Times New Roman" panose="02020603050405020304" pitchFamily="18" charset="0"/>
              </a:rPr>
              <a:t>đường</a:t>
            </a:r>
            <a:r>
              <a:rPr lang="en-US" sz="4000" dirty="0"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cs typeface="Times New Roman" panose="02020603050405020304" pitchFamily="18" charset="0"/>
              </a:rPr>
              <a:t>kính</a:t>
            </a:r>
            <a:r>
              <a:rPr lang="en-US" sz="4000" dirty="0">
                <a:cs typeface="Times New Roman" panose="02020603050405020304" pitchFamily="18" charset="0"/>
              </a:rPr>
              <a:t> d :</a:t>
            </a:r>
          </a:p>
          <a:p>
            <a:pPr>
              <a:spcBef>
                <a:spcPct val="50000"/>
              </a:spcBef>
            </a:pPr>
            <a:r>
              <a:rPr lang="en-US" altLang="zh-CN" sz="4000" dirty="0">
                <a:solidFill>
                  <a:srgbClr val="FF0000"/>
                </a:solidFill>
                <a:ea typeface="SimSun" panose="02010600030101010101" pitchFamily="2" charset="-122"/>
              </a:rPr>
              <a:t>    </a:t>
            </a:r>
            <a:r>
              <a:rPr lang="en-US" altLang="zh-CN" sz="4000" b="1" dirty="0">
                <a:ea typeface="SimSun" panose="02010600030101010101" pitchFamily="2" charset="-122"/>
              </a:rPr>
              <a:t>b)</a:t>
            </a:r>
            <a:r>
              <a:rPr lang="en-US" altLang="zh-CN" sz="4000" dirty="0">
                <a:ea typeface="SimSun" panose="02010600030101010101" pitchFamily="2" charset="-122"/>
              </a:rPr>
              <a:t>  </a:t>
            </a: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ea typeface="Ariston" pitchFamily="18" charset="0"/>
                <a:cs typeface="Times New Roman" pitchFamily="18" charset="0"/>
              </a:rPr>
              <a:t>d = 7,2 dm</a:t>
            </a:r>
            <a:endParaRPr lang="en-US" altLang="zh-CN" sz="4000" dirty="0">
              <a:solidFill>
                <a:srgbClr val="FF0000"/>
              </a:solidFill>
              <a:ea typeface="SimSun" panose="02010600030101010101" pitchFamily="2" charset="-12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C7517E-7B1D-4861-A4EF-104845137821}"/>
              </a:ext>
            </a:extLst>
          </p:cNvPr>
          <p:cNvSpPr txBox="1"/>
          <p:nvPr/>
        </p:nvSpPr>
        <p:spPr>
          <a:xfrm>
            <a:off x="1421636" y="2262974"/>
            <a:ext cx="697395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Bán</a:t>
            </a: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kính</a:t>
            </a: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tròn</a:t>
            </a: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7,2 : 2</a:t>
            </a:r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C2ADB3-CB65-4C04-A954-FEFB0E7DE5F5}"/>
              </a:ext>
            </a:extLst>
          </p:cNvPr>
          <p:cNvSpPr txBox="1"/>
          <p:nvPr/>
        </p:nvSpPr>
        <p:spPr>
          <a:xfrm>
            <a:off x="3859131" y="2931916"/>
            <a:ext cx="33268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b="1" dirty="0">
                <a:solidFill>
                  <a:srgbClr val="000066"/>
                </a:solidFill>
              </a:rPr>
              <a:t> </a:t>
            </a: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3,6 (dm)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62E47C-0877-443F-BCF6-2F6701DE3197}"/>
              </a:ext>
            </a:extLst>
          </p:cNvPr>
          <p:cNvSpPr txBox="1"/>
          <p:nvPr/>
        </p:nvSpPr>
        <p:spPr>
          <a:xfrm>
            <a:off x="1391972" y="3551380"/>
            <a:ext cx="697395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tròn</a:t>
            </a: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3,6</a:t>
            </a:r>
            <a:r>
              <a:rPr lang="en-US" sz="4400" dirty="0">
                <a:sym typeface="Wingdings 2" panose="05020102010507070707" pitchFamily="18" charset="2"/>
              </a:rPr>
              <a:t> ×</a:t>
            </a:r>
            <a:r>
              <a:rPr lang="en-US" sz="4400" dirty="0"/>
              <a:t> 3,6 </a:t>
            </a:r>
            <a:r>
              <a:rPr lang="en-US" sz="4400" dirty="0">
                <a:sym typeface="Wingdings 2" panose="05020102010507070707" pitchFamily="18" charset="2"/>
              </a:rPr>
              <a:t>×</a:t>
            </a:r>
            <a:r>
              <a:rPr lang="en-US" sz="4400" dirty="0"/>
              <a:t> 3,14</a:t>
            </a: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65423B4-B770-4CC0-B913-2C82AEDDE5C7}"/>
              </a:ext>
            </a:extLst>
          </p:cNvPr>
          <p:cNvSpPr txBox="1"/>
          <p:nvPr/>
        </p:nvSpPr>
        <p:spPr>
          <a:xfrm>
            <a:off x="5874391" y="4235854"/>
            <a:ext cx="39894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b="1" dirty="0">
                <a:solidFill>
                  <a:srgbClr val="000066"/>
                </a:solidFill>
              </a:rPr>
              <a:t> </a:t>
            </a: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4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40,6944 (dm</a:t>
            </a:r>
            <a:r>
              <a:rPr lang="en-US" altLang="en-US" sz="4400" baseline="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en-US" sz="4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70790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4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AE87518-D99A-4E8F-8415-C9EF08C6289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" name="图片 5">
            <a:extLst>
              <a:ext uri="{FF2B5EF4-FFF2-40B4-BE49-F238E27FC236}">
                <a16:creationId xmlns:a16="http://schemas.microsoft.com/office/drawing/2014/main" id="{552E7211-E0D1-4D8C-BD90-38C4426209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1877" b="5319"/>
          <a:stretch/>
        </p:blipFill>
        <p:spPr>
          <a:xfrm>
            <a:off x="9115425" y="-85282"/>
            <a:ext cx="3076575" cy="6943282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id="{2B374603-F781-43A5-B102-28E54D564337}"/>
              </a:ext>
            </a:extLst>
          </p:cNvPr>
          <p:cNvSpPr/>
          <p:nvPr/>
        </p:nvSpPr>
        <p:spPr>
          <a:xfrm>
            <a:off x="409872" y="433930"/>
            <a:ext cx="11372256" cy="5990140"/>
          </a:xfrm>
          <a:prstGeom prst="roundRect">
            <a:avLst>
              <a:gd name="adj" fmla="val 9560"/>
            </a:avLst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239F08B0-0B2A-4F9B-99C5-BFC3DED01E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497" y="930578"/>
            <a:ext cx="979004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000" b="1" u="sng" dirty="0" err="1">
                <a:solidFill>
                  <a:srgbClr val="FF0000"/>
                </a:solidFill>
                <a:ea typeface="SimSun" panose="02010600030101010101" pitchFamily="2" charset="-122"/>
              </a:rPr>
              <a:t>Bài</a:t>
            </a:r>
            <a:r>
              <a:rPr lang="en-US" altLang="zh-CN" sz="4000" b="1" u="sng" dirty="0">
                <a:solidFill>
                  <a:srgbClr val="FF0000"/>
                </a:solidFill>
                <a:ea typeface="SimSun" panose="02010600030101010101" pitchFamily="2" charset="-122"/>
              </a:rPr>
              <a:t> 3</a:t>
            </a:r>
            <a:r>
              <a:rPr lang="en-US" altLang="zh-CN" sz="4000" b="1" dirty="0">
                <a:solidFill>
                  <a:srgbClr val="FF0000"/>
                </a:solidFill>
                <a:ea typeface="SimSun" panose="02010600030101010101" pitchFamily="2" charset="-122"/>
              </a:rPr>
              <a:t>.</a:t>
            </a:r>
            <a:r>
              <a:rPr lang="en-US" altLang="zh-CN" sz="4000" dirty="0">
                <a:solidFill>
                  <a:srgbClr val="FF0000"/>
                </a:solidFill>
                <a:ea typeface="SimSun" panose="02010600030101010101" pitchFamily="2" charset="-122"/>
              </a:rPr>
              <a:t> </a:t>
            </a:r>
            <a:r>
              <a:rPr lang="en-US" sz="4000" dirty="0" err="1">
                <a:ea typeface="Ariston" pitchFamily="18" charset="0"/>
                <a:cs typeface="Times New Roman" pitchFamily="18" charset="0"/>
              </a:rPr>
              <a:t>Tính</a:t>
            </a:r>
            <a:r>
              <a:rPr lang="en-US" sz="4000" dirty="0">
                <a:ea typeface="Aristo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ea typeface="Ariston" pitchFamily="18" charset="0"/>
                <a:cs typeface="Times New Roman" pitchFamily="18" charset="0"/>
              </a:rPr>
              <a:t>diện</a:t>
            </a:r>
            <a:r>
              <a:rPr lang="en-US" sz="4000" dirty="0">
                <a:ea typeface="Aristo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ea typeface="Ariston" pitchFamily="18" charset="0"/>
                <a:cs typeface="Times New Roman" pitchFamily="18" charset="0"/>
              </a:rPr>
              <a:t>tích</a:t>
            </a:r>
            <a:r>
              <a:rPr lang="en-US" sz="4000" dirty="0">
                <a:ea typeface="Aristo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ea typeface="Ariston" pitchFamily="18" charset="0"/>
                <a:cs typeface="Times New Roman" pitchFamily="18" charset="0"/>
              </a:rPr>
              <a:t>của</a:t>
            </a:r>
            <a:r>
              <a:rPr lang="en-US" sz="4000" dirty="0">
                <a:ea typeface="Aristo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ea typeface="Ariston" pitchFamily="18" charset="0"/>
                <a:cs typeface="Times New Roman" pitchFamily="18" charset="0"/>
              </a:rPr>
              <a:t>một</a:t>
            </a:r>
            <a:r>
              <a:rPr lang="en-US" sz="4000" dirty="0">
                <a:ea typeface="Aristo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ea typeface="Ariston" pitchFamily="18" charset="0"/>
                <a:cs typeface="Times New Roman" pitchFamily="18" charset="0"/>
              </a:rPr>
              <a:t>mặt</a:t>
            </a:r>
            <a:r>
              <a:rPr lang="en-US" sz="4000" dirty="0">
                <a:ea typeface="Aristo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ea typeface="Ariston" pitchFamily="18" charset="0"/>
                <a:cs typeface="Times New Roman" pitchFamily="18" charset="0"/>
              </a:rPr>
              <a:t>bàn</a:t>
            </a:r>
            <a:r>
              <a:rPr lang="en-US" sz="4000" dirty="0">
                <a:ea typeface="Aristo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ea typeface="Ariston" pitchFamily="18" charset="0"/>
                <a:cs typeface="Times New Roman" pitchFamily="18" charset="0"/>
              </a:rPr>
              <a:t>hình</a:t>
            </a:r>
            <a:r>
              <a:rPr lang="en-US" sz="4000" dirty="0">
                <a:ea typeface="Aristo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ea typeface="Ariston" pitchFamily="18" charset="0"/>
                <a:cs typeface="Times New Roman" pitchFamily="18" charset="0"/>
              </a:rPr>
              <a:t>tròn</a:t>
            </a:r>
            <a:r>
              <a:rPr lang="en-US" sz="4000" dirty="0">
                <a:ea typeface="Aristo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ea typeface="Ariston" pitchFamily="18" charset="0"/>
                <a:cs typeface="Times New Roman" pitchFamily="18" charset="0"/>
              </a:rPr>
              <a:t>có</a:t>
            </a:r>
            <a:r>
              <a:rPr lang="en-US" sz="4000" dirty="0">
                <a:ea typeface="Aristo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ea typeface="Ariston" pitchFamily="18" charset="0"/>
                <a:cs typeface="Times New Roman" pitchFamily="18" charset="0"/>
              </a:rPr>
              <a:t>bán</a:t>
            </a:r>
            <a:r>
              <a:rPr lang="en-US" sz="4000" dirty="0">
                <a:ea typeface="Aristo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ea typeface="Ariston" pitchFamily="18" charset="0"/>
                <a:cs typeface="Times New Roman" pitchFamily="18" charset="0"/>
              </a:rPr>
              <a:t>kính</a:t>
            </a:r>
            <a:r>
              <a:rPr lang="en-US" sz="4000" dirty="0">
                <a:ea typeface="Ariston" pitchFamily="18" charset="0"/>
                <a:cs typeface="Times New Roman" pitchFamily="18" charset="0"/>
              </a:rPr>
              <a:t> 45cm.</a:t>
            </a:r>
            <a:endParaRPr lang="en-US" altLang="zh-CN" sz="4000" dirty="0">
              <a:ea typeface="SimSun" panose="02010600030101010101" pitchFamily="2" charset="-122"/>
            </a:endParaRPr>
          </a:p>
        </p:txBody>
      </p:sp>
      <p:sp>
        <p:nvSpPr>
          <p:cNvPr id="6" name="Text Box 18">
            <a:extLst>
              <a:ext uri="{FF2B5EF4-FFF2-40B4-BE49-F238E27FC236}">
                <a16:creationId xmlns:a16="http://schemas.microsoft.com/office/drawing/2014/main" id="{332E0640-3044-4A24-9CE0-746EE09ACE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9447" y="2483488"/>
            <a:ext cx="185572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u="sng" dirty="0" err="1">
                <a:solidFill>
                  <a:srgbClr val="0000CC"/>
                </a:solidFill>
                <a:ea typeface="SimSun" panose="02010600030101010101" pitchFamily="2" charset="-122"/>
              </a:rPr>
              <a:t>Tóm</a:t>
            </a:r>
            <a:r>
              <a:rPr lang="en-US" altLang="zh-CN" u="sng" dirty="0">
                <a:solidFill>
                  <a:srgbClr val="0000CC"/>
                </a:solidFill>
                <a:ea typeface="SimSun" panose="02010600030101010101" pitchFamily="2" charset="-122"/>
              </a:rPr>
              <a:t> </a:t>
            </a:r>
            <a:r>
              <a:rPr lang="en-US" altLang="zh-CN" u="sng" dirty="0" err="1">
                <a:solidFill>
                  <a:srgbClr val="0000CC"/>
                </a:solidFill>
                <a:ea typeface="SimSun" panose="02010600030101010101" pitchFamily="2" charset="-122"/>
              </a:rPr>
              <a:t>tắt</a:t>
            </a:r>
            <a:r>
              <a:rPr lang="en-US" altLang="zh-CN" sz="2400" dirty="0">
                <a:solidFill>
                  <a:srgbClr val="0000CC"/>
                </a:solidFill>
                <a:ea typeface="SimSun" panose="02010600030101010101" pitchFamily="2" charset="-122"/>
              </a:rPr>
              <a:t>:</a:t>
            </a:r>
          </a:p>
        </p:txBody>
      </p:sp>
      <p:sp>
        <p:nvSpPr>
          <p:cNvPr id="7" name="Text Box 12">
            <a:extLst>
              <a:ext uri="{FF2B5EF4-FFF2-40B4-BE49-F238E27FC236}">
                <a16:creationId xmlns:a16="http://schemas.microsoft.com/office/drawing/2014/main" id="{D8AECD29-473A-4E88-A50C-00169D5FB5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293" y="3306385"/>
            <a:ext cx="2738524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dirty="0">
                <a:ea typeface="SimSun" panose="02010600030101010101" pitchFamily="2" charset="-122"/>
              </a:rPr>
              <a:t>r = 45cm</a:t>
            </a:r>
          </a:p>
          <a:p>
            <a:pPr>
              <a:spcBef>
                <a:spcPct val="50000"/>
              </a:spcBef>
            </a:pPr>
            <a:r>
              <a:rPr lang="en-US" altLang="zh-CN" dirty="0">
                <a:ea typeface="SimSun" panose="02010600030101010101" pitchFamily="2" charset="-122"/>
              </a:rPr>
              <a:t>S = …</a:t>
            </a:r>
            <a:r>
              <a:rPr lang="en-US" dirty="0">
                <a:solidFill>
                  <a:srgbClr val="0033CC"/>
                </a:solidFill>
                <a:ea typeface="Ariston" pitchFamily="18" charset="0"/>
                <a:cs typeface="Times New Roman" pitchFamily="18" charset="0"/>
              </a:rPr>
              <a:t> </a:t>
            </a:r>
            <a:r>
              <a:rPr lang="en-US" dirty="0">
                <a:ea typeface="Ariston" pitchFamily="18" charset="0"/>
                <a:cs typeface="Times New Roman" pitchFamily="18" charset="0"/>
              </a:rPr>
              <a:t>cm</a:t>
            </a:r>
            <a:r>
              <a:rPr lang="en-US" baseline="30000" dirty="0">
                <a:ea typeface="Ariston" pitchFamily="18" charset="0"/>
                <a:cs typeface="Times New Roman" pitchFamily="18" charset="0"/>
              </a:rPr>
              <a:t>2</a:t>
            </a:r>
            <a:r>
              <a:rPr lang="en-US" altLang="zh-CN" dirty="0">
                <a:ea typeface="SimSun" panose="02010600030101010101" pitchFamily="2" charset="-122"/>
              </a:rPr>
              <a:t> </a:t>
            </a:r>
          </a:p>
        </p:txBody>
      </p:sp>
      <p:sp>
        <p:nvSpPr>
          <p:cNvPr id="9" name="Text Box 14">
            <a:extLst>
              <a:ext uri="{FF2B5EF4-FFF2-40B4-BE49-F238E27FC236}">
                <a16:creationId xmlns:a16="http://schemas.microsoft.com/office/drawing/2014/main" id="{9ACECEAE-AFF2-4F61-A10F-662A16D56B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5074" y="2460405"/>
            <a:ext cx="245496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4000" i="1" dirty="0" err="1">
                <a:solidFill>
                  <a:srgbClr val="0000CC"/>
                </a:solidFill>
                <a:ea typeface="SimSun" panose="02010600030101010101" pitchFamily="2" charset="-122"/>
              </a:rPr>
              <a:t>Bài</a:t>
            </a:r>
            <a:r>
              <a:rPr lang="en-US" altLang="zh-CN" sz="4000" i="1" dirty="0">
                <a:solidFill>
                  <a:srgbClr val="0000CC"/>
                </a:solidFill>
                <a:ea typeface="SimSun" panose="02010600030101010101" pitchFamily="2" charset="-122"/>
              </a:rPr>
              <a:t> </a:t>
            </a:r>
            <a:r>
              <a:rPr lang="en-US" altLang="zh-CN" sz="4000" i="1" dirty="0" err="1">
                <a:solidFill>
                  <a:srgbClr val="0000CC"/>
                </a:solidFill>
                <a:ea typeface="SimSun" panose="02010600030101010101" pitchFamily="2" charset="-122"/>
              </a:rPr>
              <a:t>giải</a:t>
            </a:r>
            <a:endParaRPr lang="en-US" altLang="zh-CN" sz="4000" i="1" dirty="0">
              <a:solidFill>
                <a:srgbClr val="0000CC"/>
              </a:solidFill>
              <a:ea typeface="SimSun" panose="02010600030101010101" pitchFamily="2" charset="-122"/>
            </a:endParaRPr>
          </a:p>
        </p:txBody>
      </p:sp>
      <p:sp>
        <p:nvSpPr>
          <p:cNvPr id="10" name="Text Box 13">
            <a:extLst>
              <a:ext uri="{FF2B5EF4-FFF2-40B4-BE49-F238E27FC236}">
                <a16:creationId xmlns:a16="http://schemas.microsoft.com/office/drawing/2014/main" id="{3AB2282F-D58D-4A8D-8491-6D8C7D35E8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4671" y="3719042"/>
            <a:ext cx="584752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4000" dirty="0">
                <a:ea typeface="SimSun" panose="02010600030101010101" pitchFamily="2" charset="-122"/>
              </a:rPr>
              <a:t>45</a:t>
            </a:r>
            <a:r>
              <a:rPr lang="en-US" sz="4000" dirty="0">
                <a:sym typeface="Wingdings 2" panose="05020102010507070707" pitchFamily="18" charset="2"/>
              </a:rPr>
              <a:t> ×</a:t>
            </a:r>
            <a:r>
              <a:rPr lang="en-US" altLang="zh-CN" sz="4000" dirty="0">
                <a:ea typeface="SimSun" panose="02010600030101010101" pitchFamily="2" charset="-122"/>
              </a:rPr>
              <a:t> 45 </a:t>
            </a:r>
            <a:r>
              <a:rPr lang="en-US" sz="4000" dirty="0">
                <a:sym typeface="Wingdings 2" panose="05020102010507070707" pitchFamily="18" charset="2"/>
              </a:rPr>
              <a:t>× </a:t>
            </a:r>
            <a:r>
              <a:rPr lang="en-US" altLang="zh-CN" sz="4000" dirty="0">
                <a:ea typeface="SimSun" panose="02010600030101010101" pitchFamily="2" charset="-122"/>
              </a:rPr>
              <a:t>3,14</a:t>
            </a:r>
          </a:p>
        </p:txBody>
      </p:sp>
      <p:sp>
        <p:nvSpPr>
          <p:cNvPr id="11" name="Text Box 14">
            <a:extLst>
              <a:ext uri="{FF2B5EF4-FFF2-40B4-BE49-F238E27FC236}">
                <a16:creationId xmlns:a16="http://schemas.microsoft.com/office/drawing/2014/main" id="{1BF30B04-0032-4ADD-A786-B06CBEF72C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8742" y="3089545"/>
            <a:ext cx="6607630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000" dirty="0" err="1">
                <a:ea typeface="SimSun" panose="02010600030101010101" pitchFamily="2" charset="-122"/>
              </a:rPr>
              <a:t>Diện</a:t>
            </a:r>
            <a:r>
              <a:rPr lang="en-US" altLang="zh-CN" sz="4000" dirty="0">
                <a:ea typeface="SimSun" panose="02010600030101010101" pitchFamily="2" charset="-122"/>
              </a:rPr>
              <a:t> </a:t>
            </a:r>
            <a:r>
              <a:rPr lang="en-US" altLang="zh-CN" sz="4000" dirty="0" err="1">
                <a:ea typeface="SimSun" panose="02010600030101010101" pitchFamily="2" charset="-122"/>
              </a:rPr>
              <a:t>tích</a:t>
            </a:r>
            <a:r>
              <a:rPr lang="en-US" altLang="zh-CN" sz="4000" dirty="0">
                <a:ea typeface="SimSun" panose="02010600030101010101" pitchFamily="2" charset="-122"/>
              </a:rPr>
              <a:t> </a:t>
            </a:r>
            <a:r>
              <a:rPr lang="en-US" altLang="zh-CN" sz="4000" dirty="0" err="1">
                <a:ea typeface="SimSun" panose="02010600030101010101" pitchFamily="2" charset="-122"/>
              </a:rPr>
              <a:t>mặt</a:t>
            </a:r>
            <a:r>
              <a:rPr lang="en-US" altLang="zh-CN" sz="4000" dirty="0">
                <a:ea typeface="SimSun" panose="02010600030101010101" pitchFamily="2" charset="-122"/>
              </a:rPr>
              <a:t> </a:t>
            </a:r>
            <a:r>
              <a:rPr lang="en-US" altLang="zh-CN" sz="4000" dirty="0" err="1">
                <a:ea typeface="SimSun" panose="02010600030101010101" pitchFamily="2" charset="-122"/>
              </a:rPr>
              <a:t>bàn</a:t>
            </a:r>
            <a:r>
              <a:rPr lang="en-US" altLang="zh-CN" sz="4000" dirty="0">
                <a:ea typeface="SimSun" panose="02010600030101010101" pitchFamily="2" charset="-122"/>
              </a:rPr>
              <a:t> </a:t>
            </a:r>
            <a:r>
              <a:rPr lang="en-US" altLang="zh-CN" sz="4000" dirty="0" err="1">
                <a:ea typeface="SimSun" panose="02010600030101010101" pitchFamily="2" charset="-122"/>
              </a:rPr>
              <a:t>là</a:t>
            </a:r>
            <a:r>
              <a:rPr lang="en-US" altLang="zh-CN" sz="4000" dirty="0">
                <a:ea typeface="SimSun" panose="02010600030101010101" pitchFamily="2" charset="-122"/>
              </a:rPr>
              <a:t>:</a:t>
            </a:r>
          </a:p>
          <a:p>
            <a:pPr eaLnBrk="1" hangingPunct="1">
              <a:spcBef>
                <a:spcPct val="50000"/>
              </a:spcBef>
            </a:pPr>
            <a:endParaRPr lang="en-US" altLang="zh-CN" sz="2400" dirty="0">
              <a:solidFill>
                <a:srgbClr val="CC0000"/>
              </a:solidFill>
              <a:ea typeface="SimSun" panose="02010600030101010101" pitchFamily="2" charset="-122"/>
            </a:endParaRPr>
          </a:p>
        </p:txBody>
      </p:sp>
      <p:sp>
        <p:nvSpPr>
          <p:cNvPr id="12" name="Text Box 13">
            <a:extLst>
              <a:ext uri="{FF2B5EF4-FFF2-40B4-BE49-F238E27FC236}">
                <a16:creationId xmlns:a16="http://schemas.microsoft.com/office/drawing/2014/main" id="{1318D577-81E1-4E5D-84BD-03F9FA9BE3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8605" y="3730563"/>
            <a:ext cx="5847521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000" dirty="0">
                <a:ea typeface="Ariston" pitchFamily="18" charset="0"/>
                <a:cs typeface="Times New Roman" pitchFamily="18" charset="0"/>
              </a:rPr>
              <a:t>=</a:t>
            </a:r>
            <a:r>
              <a:rPr lang="en-US" sz="4000" dirty="0">
                <a:solidFill>
                  <a:srgbClr val="0033CC"/>
                </a:solidFill>
                <a:ea typeface="Ariston" pitchFamily="18" charset="0"/>
                <a:cs typeface="Times New Roman" pitchFamily="18" charset="0"/>
              </a:rPr>
              <a:t> </a:t>
            </a:r>
            <a:r>
              <a:rPr lang="en-US" sz="4000" dirty="0">
                <a:ea typeface="Ariston" pitchFamily="18" charset="0"/>
                <a:cs typeface="Times New Roman" pitchFamily="18" charset="0"/>
              </a:rPr>
              <a:t>6358,5 (cm</a:t>
            </a:r>
            <a:r>
              <a:rPr lang="en-US" sz="4000" baseline="30000" dirty="0">
                <a:ea typeface="Ariston" pitchFamily="18" charset="0"/>
                <a:cs typeface="Times New Roman" pitchFamily="18" charset="0"/>
              </a:rPr>
              <a:t>2</a:t>
            </a:r>
            <a:r>
              <a:rPr lang="en-US" sz="4000" dirty="0">
                <a:ea typeface="Ariston" pitchFamily="18" charset="0"/>
                <a:cs typeface="Times New Roman" pitchFamily="18" charset="0"/>
              </a:rPr>
              <a:t>)</a:t>
            </a:r>
          </a:p>
          <a:p>
            <a:pPr algn="ctr" eaLnBrk="1" hangingPunct="1">
              <a:spcBef>
                <a:spcPct val="50000"/>
              </a:spcBef>
            </a:pPr>
            <a:endParaRPr lang="en-US" altLang="zh-CN" dirty="0">
              <a:ea typeface="SimSun" panose="02010600030101010101" pitchFamily="2" charset="-122"/>
            </a:endParaRPr>
          </a:p>
        </p:txBody>
      </p:sp>
      <p:sp>
        <p:nvSpPr>
          <p:cNvPr id="13" name="Text Box 13">
            <a:extLst>
              <a:ext uri="{FF2B5EF4-FFF2-40B4-BE49-F238E27FC236}">
                <a16:creationId xmlns:a16="http://schemas.microsoft.com/office/drawing/2014/main" id="{6E92595B-93EA-4A0A-B564-3F4926BF92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4607" y="4543617"/>
            <a:ext cx="584752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i="1" dirty="0" err="1">
                <a:solidFill>
                  <a:srgbClr val="0000CC"/>
                </a:solidFill>
                <a:ea typeface="SimSun" panose="02010600030101010101" pitchFamily="2" charset="-122"/>
              </a:rPr>
              <a:t>Đáp</a:t>
            </a:r>
            <a:r>
              <a:rPr lang="en-US" altLang="zh-CN" i="1" dirty="0">
                <a:solidFill>
                  <a:srgbClr val="0000CC"/>
                </a:solidFill>
                <a:ea typeface="SimSun" panose="02010600030101010101" pitchFamily="2" charset="-122"/>
              </a:rPr>
              <a:t> </a:t>
            </a:r>
            <a:r>
              <a:rPr lang="en-US" altLang="zh-CN" i="1" dirty="0" err="1">
                <a:solidFill>
                  <a:srgbClr val="0000CC"/>
                </a:solidFill>
                <a:ea typeface="SimSun" panose="02010600030101010101" pitchFamily="2" charset="-122"/>
              </a:rPr>
              <a:t>số</a:t>
            </a:r>
            <a:r>
              <a:rPr lang="en-US" altLang="zh-CN" i="1" dirty="0">
                <a:solidFill>
                  <a:srgbClr val="0000CC"/>
                </a:solidFill>
                <a:ea typeface="SimSun" panose="02010600030101010101" pitchFamily="2" charset="-122"/>
              </a:rPr>
              <a:t>:</a:t>
            </a:r>
            <a:r>
              <a:rPr lang="en-US" dirty="0">
                <a:solidFill>
                  <a:srgbClr val="0000CC"/>
                </a:solidFill>
                <a:ea typeface="Aristo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FF0066"/>
                </a:solidFill>
                <a:ea typeface="Ariston" pitchFamily="18" charset="0"/>
                <a:cs typeface="Times New Roman" pitchFamily="18" charset="0"/>
              </a:rPr>
              <a:t>6358,5 cm</a:t>
            </a:r>
            <a:r>
              <a:rPr lang="en-US" baseline="30000" dirty="0">
                <a:solidFill>
                  <a:srgbClr val="FF0066"/>
                </a:solidFill>
                <a:ea typeface="Ariston" pitchFamily="18" charset="0"/>
                <a:cs typeface="Times New Roman" pitchFamily="18" charset="0"/>
              </a:rPr>
              <a:t>2</a:t>
            </a:r>
            <a:endParaRPr lang="en-US" altLang="zh-CN" b="1" dirty="0">
              <a:solidFill>
                <a:srgbClr val="FF0066"/>
              </a:solidFill>
              <a:ea typeface="SimSun" panose="02010600030101010101" pitchFamily="2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2872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AE87518-D99A-4E8F-8415-C9EF08C6289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" name="图片 5">
            <a:extLst>
              <a:ext uri="{FF2B5EF4-FFF2-40B4-BE49-F238E27FC236}">
                <a16:creationId xmlns:a16="http://schemas.microsoft.com/office/drawing/2014/main" id="{552E7211-E0D1-4D8C-BD90-38C4426209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1877" b="5319"/>
          <a:stretch/>
        </p:blipFill>
        <p:spPr>
          <a:xfrm>
            <a:off x="9115425" y="-85282"/>
            <a:ext cx="3076575" cy="6943282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id="{2B374603-F781-43A5-B102-28E54D564337}"/>
              </a:ext>
            </a:extLst>
          </p:cNvPr>
          <p:cNvSpPr/>
          <p:nvPr/>
        </p:nvSpPr>
        <p:spPr>
          <a:xfrm>
            <a:off x="409872" y="433930"/>
            <a:ext cx="11372256" cy="5990140"/>
          </a:xfrm>
          <a:prstGeom prst="roundRect">
            <a:avLst>
              <a:gd name="adj" fmla="val 9560"/>
            </a:avLst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 Box 84">
            <a:extLst>
              <a:ext uri="{FF2B5EF4-FFF2-40B4-BE49-F238E27FC236}">
                <a16:creationId xmlns:a16="http://schemas.microsoft.com/office/drawing/2014/main" id="{92A2B688-0821-4B7C-B23F-B9956001A1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706" y="1683567"/>
            <a:ext cx="10626587" cy="132343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just" eaLnBrk="1" hangingPunct="1"/>
            <a:r>
              <a:rPr lang="en-US" altLang="en-US" sz="4000" b="1" dirty="0">
                <a:solidFill>
                  <a:srgbClr val="339966"/>
                </a:solidFill>
              </a:rPr>
              <a:t>     </a:t>
            </a:r>
            <a:r>
              <a:rPr lang="en-US" altLang="en-US" sz="4000" b="1" dirty="0" err="1">
                <a:solidFill>
                  <a:srgbClr val="0000CC"/>
                </a:solidFill>
              </a:rPr>
              <a:t>Muốn</a:t>
            </a:r>
            <a:r>
              <a:rPr lang="en-US" altLang="en-US" sz="4000" b="1" dirty="0">
                <a:solidFill>
                  <a:srgbClr val="0000CC"/>
                </a:solidFill>
              </a:rPr>
              <a:t> </a:t>
            </a:r>
            <a:r>
              <a:rPr lang="en-US" altLang="en-US" sz="4000" b="1" dirty="0" err="1">
                <a:solidFill>
                  <a:srgbClr val="0000CC"/>
                </a:solidFill>
              </a:rPr>
              <a:t>tính</a:t>
            </a:r>
            <a:r>
              <a:rPr lang="en-US" altLang="en-US" sz="4000" b="1" dirty="0">
                <a:solidFill>
                  <a:srgbClr val="0000CC"/>
                </a:solidFill>
              </a:rPr>
              <a:t> </a:t>
            </a:r>
            <a:r>
              <a:rPr lang="en-US" altLang="en-US" sz="4000" b="1" dirty="0" err="1">
                <a:solidFill>
                  <a:srgbClr val="0000CC"/>
                </a:solidFill>
              </a:rPr>
              <a:t>diện</a:t>
            </a:r>
            <a:r>
              <a:rPr lang="en-US" altLang="en-US" sz="4000" b="1" dirty="0">
                <a:solidFill>
                  <a:srgbClr val="0000CC"/>
                </a:solidFill>
              </a:rPr>
              <a:t> </a:t>
            </a:r>
            <a:r>
              <a:rPr lang="en-US" altLang="en-US" sz="4000" b="1" dirty="0" err="1">
                <a:solidFill>
                  <a:srgbClr val="0000CC"/>
                </a:solidFill>
              </a:rPr>
              <a:t>tích</a:t>
            </a:r>
            <a:r>
              <a:rPr lang="en-US" altLang="en-US" sz="4000" b="1" dirty="0">
                <a:solidFill>
                  <a:srgbClr val="0000CC"/>
                </a:solidFill>
              </a:rPr>
              <a:t> </a:t>
            </a:r>
            <a:r>
              <a:rPr lang="en-US" altLang="en-US" sz="4000" b="1" dirty="0" err="1">
                <a:solidFill>
                  <a:srgbClr val="0000CC"/>
                </a:solidFill>
              </a:rPr>
              <a:t>của</a:t>
            </a:r>
            <a:r>
              <a:rPr lang="en-US" altLang="en-US" sz="4000" b="1" dirty="0">
                <a:solidFill>
                  <a:srgbClr val="0000CC"/>
                </a:solidFill>
              </a:rPr>
              <a:t> </a:t>
            </a:r>
            <a:r>
              <a:rPr lang="en-US" altLang="en-US" sz="4000" b="1" dirty="0" err="1">
                <a:solidFill>
                  <a:srgbClr val="0000CC"/>
                </a:solidFill>
              </a:rPr>
              <a:t>hình</a:t>
            </a:r>
            <a:r>
              <a:rPr lang="en-US" altLang="en-US" sz="4000" b="1" dirty="0">
                <a:solidFill>
                  <a:srgbClr val="0000CC"/>
                </a:solidFill>
              </a:rPr>
              <a:t> </a:t>
            </a:r>
            <a:r>
              <a:rPr lang="en-US" altLang="en-US" sz="4000" b="1" dirty="0" err="1">
                <a:solidFill>
                  <a:srgbClr val="0000CC"/>
                </a:solidFill>
              </a:rPr>
              <a:t>tròn</a:t>
            </a:r>
            <a:r>
              <a:rPr lang="en-US" altLang="en-US" sz="4000" b="1" dirty="0">
                <a:solidFill>
                  <a:srgbClr val="0000CC"/>
                </a:solidFill>
              </a:rPr>
              <a:t> ta </a:t>
            </a:r>
            <a:r>
              <a:rPr lang="en-US" altLang="en-US" sz="4000" b="1" dirty="0" err="1">
                <a:solidFill>
                  <a:srgbClr val="0000CC"/>
                </a:solidFill>
              </a:rPr>
              <a:t>lấy</a:t>
            </a:r>
            <a:r>
              <a:rPr lang="en-US" altLang="en-US" sz="4000" b="1" dirty="0">
                <a:solidFill>
                  <a:srgbClr val="0000CC"/>
                </a:solidFill>
              </a:rPr>
              <a:t> </a:t>
            </a:r>
            <a:r>
              <a:rPr lang="en-US" altLang="en-US" sz="4000" b="1" i="1" dirty="0" err="1">
                <a:solidFill>
                  <a:srgbClr val="0000CC"/>
                </a:solidFill>
              </a:rPr>
              <a:t>bán</a:t>
            </a:r>
            <a:r>
              <a:rPr lang="en-US" altLang="en-US" sz="4000" b="1" i="1" dirty="0">
                <a:solidFill>
                  <a:srgbClr val="0000CC"/>
                </a:solidFill>
              </a:rPr>
              <a:t> </a:t>
            </a:r>
            <a:r>
              <a:rPr lang="en-US" altLang="en-US" sz="4000" b="1" i="1" dirty="0" err="1">
                <a:solidFill>
                  <a:srgbClr val="0000CC"/>
                </a:solidFill>
              </a:rPr>
              <a:t>kính</a:t>
            </a:r>
            <a:r>
              <a:rPr lang="en-US" altLang="en-US" sz="4000" b="1" i="1" dirty="0">
                <a:solidFill>
                  <a:srgbClr val="0000CC"/>
                </a:solidFill>
              </a:rPr>
              <a:t> </a:t>
            </a:r>
            <a:r>
              <a:rPr lang="en-US" altLang="en-US" sz="4000" b="1" dirty="0" err="1">
                <a:solidFill>
                  <a:srgbClr val="0000CC"/>
                </a:solidFill>
              </a:rPr>
              <a:t>nhân</a:t>
            </a:r>
            <a:r>
              <a:rPr lang="en-US" altLang="en-US" sz="4000" b="1" dirty="0">
                <a:solidFill>
                  <a:srgbClr val="0000CC"/>
                </a:solidFill>
              </a:rPr>
              <a:t> </a:t>
            </a:r>
            <a:r>
              <a:rPr lang="en-US" altLang="en-US" sz="4000" b="1" dirty="0" err="1">
                <a:solidFill>
                  <a:srgbClr val="0000CC"/>
                </a:solidFill>
              </a:rPr>
              <a:t>với</a:t>
            </a:r>
            <a:r>
              <a:rPr lang="en-US" altLang="en-US" sz="4000" b="1" dirty="0">
                <a:solidFill>
                  <a:srgbClr val="0000CC"/>
                </a:solidFill>
              </a:rPr>
              <a:t> </a:t>
            </a:r>
            <a:r>
              <a:rPr lang="en-US" altLang="en-US" sz="4000" b="1" i="1" dirty="0" err="1">
                <a:solidFill>
                  <a:srgbClr val="0000CC"/>
                </a:solidFill>
              </a:rPr>
              <a:t>bán</a:t>
            </a:r>
            <a:r>
              <a:rPr lang="en-US" altLang="en-US" sz="4000" b="1" i="1" dirty="0">
                <a:solidFill>
                  <a:srgbClr val="0000CC"/>
                </a:solidFill>
              </a:rPr>
              <a:t> </a:t>
            </a:r>
            <a:r>
              <a:rPr lang="en-US" altLang="en-US" sz="4000" b="1" i="1" dirty="0" err="1">
                <a:solidFill>
                  <a:srgbClr val="0000CC"/>
                </a:solidFill>
              </a:rPr>
              <a:t>kính</a:t>
            </a:r>
            <a:r>
              <a:rPr lang="en-US" altLang="en-US" sz="4000" b="1" i="1" dirty="0">
                <a:solidFill>
                  <a:srgbClr val="0000CC"/>
                </a:solidFill>
              </a:rPr>
              <a:t> </a:t>
            </a:r>
            <a:r>
              <a:rPr lang="en-US" altLang="en-US" sz="4000" b="1" dirty="0" err="1">
                <a:solidFill>
                  <a:srgbClr val="0000CC"/>
                </a:solidFill>
              </a:rPr>
              <a:t>rồi</a:t>
            </a:r>
            <a:r>
              <a:rPr lang="en-US" altLang="en-US" sz="4000" b="1" dirty="0">
                <a:solidFill>
                  <a:srgbClr val="0000CC"/>
                </a:solidFill>
              </a:rPr>
              <a:t> </a:t>
            </a:r>
            <a:r>
              <a:rPr lang="en-US" altLang="en-US" sz="4000" b="1" dirty="0" err="1">
                <a:solidFill>
                  <a:srgbClr val="0000CC"/>
                </a:solidFill>
              </a:rPr>
              <a:t>nhân</a:t>
            </a:r>
            <a:r>
              <a:rPr lang="en-US" altLang="en-US" sz="4000" b="1" dirty="0">
                <a:solidFill>
                  <a:srgbClr val="0000CC"/>
                </a:solidFill>
              </a:rPr>
              <a:t> </a:t>
            </a:r>
            <a:r>
              <a:rPr lang="en-US" altLang="en-US" sz="4000" b="1" dirty="0" err="1">
                <a:solidFill>
                  <a:srgbClr val="0000CC"/>
                </a:solidFill>
              </a:rPr>
              <a:t>với</a:t>
            </a:r>
            <a:r>
              <a:rPr lang="en-US" altLang="en-US" sz="4000" b="1" dirty="0">
                <a:solidFill>
                  <a:srgbClr val="0000CC"/>
                </a:solidFill>
              </a:rPr>
              <a:t> </a:t>
            </a:r>
            <a:r>
              <a:rPr lang="en-US" altLang="en-US" sz="4000" b="1" i="1" dirty="0" err="1">
                <a:solidFill>
                  <a:srgbClr val="0000CC"/>
                </a:solidFill>
              </a:rPr>
              <a:t>số</a:t>
            </a:r>
            <a:r>
              <a:rPr lang="en-US" altLang="en-US" sz="4000" b="1" i="1" dirty="0">
                <a:solidFill>
                  <a:srgbClr val="0000CC"/>
                </a:solidFill>
              </a:rPr>
              <a:t> 3,14.</a:t>
            </a:r>
          </a:p>
        </p:txBody>
      </p:sp>
      <p:sp>
        <p:nvSpPr>
          <p:cNvPr id="15" name="Text Box 33">
            <a:extLst>
              <a:ext uri="{FF2B5EF4-FFF2-40B4-BE49-F238E27FC236}">
                <a16:creationId xmlns:a16="http://schemas.microsoft.com/office/drawing/2014/main" id="{6774E5EA-682E-4889-A643-987F9DE0E1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033" y="3383453"/>
            <a:ext cx="4191000" cy="769441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en-US" altLang="en-US" sz="4400" b="1" dirty="0">
                <a:solidFill>
                  <a:srgbClr val="FF0000"/>
                </a:solidFill>
              </a:rPr>
              <a:t>S  = r × r × 3,14</a:t>
            </a:r>
          </a:p>
        </p:txBody>
      </p:sp>
      <p:sp>
        <p:nvSpPr>
          <p:cNvPr id="16" name="Text Box 86">
            <a:extLst>
              <a:ext uri="{FF2B5EF4-FFF2-40B4-BE49-F238E27FC236}">
                <a16:creationId xmlns:a16="http://schemas.microsoft.com/office/drawing/2014/main" id="{69F1E9DE-63C3-49B7-B51A-1438E53C2D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2952" y="4390309"/>
            <a:ext cx="1010809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(S </a:t>
            </a:r>
            <a:r>
              <a:rPr lang="en-US" altLang="en-US" sz="3600" dirty="0" err="1"/>
              <a:t>là</a:t>
            </a:r>
            <a:r>
              <a:rPr lang="en-US" altLang="en-US" sz="3600" dirty="0"/>
              <a:t> </a:t>
            </a:r>
            <a:r>
              <a:rPr lang="en-US" altLang="en-US" sz="3600" dirty="0" err="1"/>
              <a:t>diện</a:t>
            </a:r>
            <a:r>
              <a:rPr lang="en-US" altLang="en-US" sz="3600" dirty="0"/>
              <a:t> </a:t>
            </a:r>
            <a:r>
              <a:rPr lang="en-US" altLang="en-US" sz="3600" dirty="0" err="1"/>
              <a:t>tích</a:t>
            </a:r>
            <a:r>
              <a:rPr lang="en-US" altLang="en-US" sz="3600" dirty="0"/>
              <a:t> </a:t>
            </a:r>
            <a:r>
              <a:rPr lang="en-US" altLang="en-US" sz="3600" dirty="0" err="1"/>
              <a:t>hình</a:t>
            </a:r>
            <a:r>
              <a:rPr lang="en-US" altLang="en-US" sz="3600" dirty="0"/>
              <a:t> </a:t>
            </a:r>
            <a:r>
              <a:rPr lang="en-US" altLang="en-US" sz="3600" dirty="0" err="1"/>
              <a:t>tròn</a:t>
            </a:r>
            <a:r>
              <a:rPr lang="en-US" altLang="en-US" sz="3600" dirty="0"/>
              <a:t>, r </a:t>
            </a:r>
            <a:r>
              <a:rPr lang="en-US" altLang="en-US" sz="3600" dirty="0" err="1"/>
              <a:t>là</a:t>
            </a:r>
            <a:r>
              <a:rPr lang="en-US" altLang="en-US" sz="3600" dirty="0"/>
              <a:t> </a:t>
            </a:r>
            <a:r>
              <a:rPr lang="en-US" altLang="en-US" sz="3600" dirty="0" err="1"/>
              <a:t>bán</a:t>
            </a:r>
            <a:r>
              <a:rPr lang="en-US" altLang="en-US" sz="3600" dirty="0"/>
              <a:t> </a:t>
            </a:r>
            <a:r>
              <a:rPr lang="en-US" altLang="en-US" sz="3600" dirty="0" err="1"/>
              <a:t>kính</a:t>
            </a:r>
            <a:r>
              <a:rPr lang="en-US" altLang="en-US" sz="3600" dirty="0"/>
              <a:t> </a:t>
            </a:r>
            <a:r>
              <a:rPr lang="en-US" altLang="en-US" sz="3600" dirty="0" err="1"/>
              <a:t>hình</a:t>
            </a:r>
            <a:r>
              <a:rPr lang="en-US" altLang="en-US" sz="3600" dirty="0"/>
              <a:t> </a:t>
            </a:r>
            <a:r>
              <a:rPr lang="en-US" altLang="en-US" sz="3600" dirty="0" err="1"/>
              <a:t>tròn</a:t>
            </a:r>
            <a:r>
              <a:rPr lang="en-US" altLang="en-US" sz="3600" dirty="0"/>
              <a:t> 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1C114DC-7208-435C-A626-03C873EA4AE0}"/>
              </a:ext>
            </a:extLst>
          </p:cNvPr>
          <p:cNvSpPr txBox="1"/>
          <p:nvPr/>
        </p:nvSpPr>
        <p:spPr>
          <a:xfrm>
            <a:off x="1061296" y="639702"/>
            <a:ext cx="48701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Ghi</a:t>
            </a:r>
            <a:r>
              <a:rPr lang="en-US" sz="4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838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4BAF40E-C241-4147-8343-3B13A17370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9" name="矩形: 圆角 2">
            <a:extLst>
              <a:ext uri="{FF2B5EF4-FFF2-40B4-BE49-F238E27FC236}">
                <a16:creationId xmlns:a16="http://schemas.microsoft.com/office/drawing/2014/main" id="{2B374603-F781-43A5-B102-28E54D564337}"/>
              </a:ext>
            </a:extLst>
          </p:cNvPr>
          <p:cNvSpPr/>
          <p:nvPr/>
        </p:nvSpPr>
        <p:spPr>
          <a:xfrm>
            <a:off x="928655" y="1472390"/>
            <a:ext cx="10334689" cy="4451332"/>
          </a:xfrm>
          <a:prstGeom prst="roundRect">
            <a:avLst>
              <a:gd name="adj" fmla="val 9560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5">
            <a:extLst>
              <a:ext uri="{FF2B5EF4-FFF2-40B4-BE49-F238E27FC236}">
                <a16:creationId xmlns:a16="http://schemas.microsoft.com/office/drawing/2014/main" id="{552E7211-E0D1-4D8C-BD90-38C4426209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1877" b="5319"/>
          <a:stretch/>
        </p:blipFill>
        <p:spPr>
          <a:xfrm>
            <a:off x="10742302" y="-85282"/>
            <a:ext cx="1449698" cy="6943282"/>
          </a:xfrm>
          <a:prstGeom prst="rect">
            <a:avLst/>
          </a:prstGeom>
        </p:spPr>
      </p:pic>
      <p:pic>
        <p:nvPicPr>
          <p:cNvPr id="47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49228">
            <a:off x="1683336" y="2451770"/>
            <a:ext cx="667512" cy="67767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18019" y="2325595"/>
            <a:ext cx="33377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Xem</a:t>
            </a:r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9" name="图片 10">
            <a:extLst>
              <a:ext uri="{FF2B5EF4-FFF2-40B4-BE49-F238E27FC236}">
                <a16:creationId xmlns:a16="http://schemas.microsoft.com/office/drawing/2014/main" id="{7C498D58-71FC-4D0B-B3CC-7DCEC042CEE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833016" y="3026325"/>
            <a:ext cx="2336815" cy="4415316"/>
          </a:xfrm>
          <a:prstGeom prst="rect">
            <a:avLst/>
          </a:prstGeom>
        </p:spPr>
      </p:pic>
      <p:sp>
        <p:nvSpPr>
          <p:cNvPr id="9" name="文本框 15">
            <a:extLst>
              <a:ext uri="{FF2B5EF4-FFF2-40B4-BE49-F238E27FC236}">
                <a16:creationId xmlns:a16="http://schemas.microsoft.com/office/drawing/2014/main" id="{852199A4-82D2-4EDE-A35E-6855179AAD20}"/>
              </a:ext>
            </a:extLst>
          </p:cNvPr>
          <p:cNvSpPr txBox="1"/>
          <p:nvPr/>
        </p:nvSpPr>
        <p:spPr>
          <a:xfrm>
            <a:off x="3136401" y="272115"/>
            <a:ext cx="542969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1500" dirty="0" err="1">
                <a:ln w="57150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  <a:ea typeface="inpin heiti" panose="00000500000000000000" pitchFamily="2" charset="-122"/>
                <a:sym typeface="inpin heiti" panose="00000500000000000000" pitchFamily="2" charset="-122"/>
              </a:rPr>
              <a:t>Dặn</a:t>
            </a:r>
            <a:r>
              <a:rPr lang="en-US" altLang="zh-CN" sz="11500" dirty="0">
                <a:ln w="57150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  <a:ea typeface="inpin heiti" panose="00000500000000000000" pitchFamily="2" charset="-122"/>
                <a:sym typeface="inpin heiti" panose="00000500000000000000" pitchFamily="2" charset="-122"/>
              </a:rPr>
              <a:t> </a:t>
            </a:r>
            <a:r>
              <a:rPr lang="en-US" altLang="zh-CN" sz="11500" dirty="0" err="1">
                <a:ln w="57150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  <a:ea typeface="inpin heiti" panose="00000500000000000000" pitchFamily="2" charset="-122"/>
                <a:sym typeface="inpin heiti" panose="00000500000000000000" pitchFamily="2" charset="-122"/>
              </a:rPr>
              <a:t>dò</a:t>
            </a:r>
            <a:endParaRPr lang="en-US" altLang="zh-CN" sz="11500" dirty="0">
              <a:ln w="57150"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UTM Showcard" panose="02040603050506020204" pitchFamily="18" charset="0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pic>
        <p:nvPicPr>
          <p:cNvPr id="10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49228">
            <a:off x="1711737" y="3383992"/>
            <a:ext cx="667512" cy="67767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-442618" y="3334438"/>
            <a:ext cx="999171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algn="ctr"/>
            <a:r>
              <a:rPr lang="en-US" sz="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en-US" sz="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(Trang 100)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2343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72DE09A3-C117-4FC7-AF24-2FFE93836A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图片 7">
            <a:extLst>
              <a:ext uri="{FF2B5EF4-FFF2-40B4-BE49-F238E27FC236}">
                <a16:creationId xmlns:a16="http://schemas.microsoft.com/office/drawing/2014/main" id="{E6968904-5F63-4F94-AD63-46DACE7BBF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404019" flipH="1">
            <a:off x="-1914417" y="-1872973"/>
            <a:ext cx="1973202" cy="1201460"/>
          </a:xfrm>
          <a:prstGeom prst="rect">
            <a:avLst/>
          </a:prstGeom>
        </p:spPr>
      </p:pic>
      <p:grpSp>
        <p:nvGrpSpPr>
          <p:cNvPr id="19" name="组合 10">
            <a:extLst>
              <a:ext uri="{FF2B5EF4-FFF2-40B4-BE49-F238E27FC236}">
                <a16:creationId xmlns:a16="http://schemas.microsoft.com/office/drawing/2014/main" id="{AE6D6197-B3F5-4EA2-81CD-C1806D04F2D2}"/>
              </a:ext>
            </a:extLst>
          </p:cNvPr>
          <p:cNvGrpSpPr/>
          <p:nvPr/>
        </p:nvGrpSpPr>
        <p:grpSpPr>
          <a:xfrm flipH="1">
            <a:off x="2072544" y="385764"/>
            <a:ext cx="8373525" cy="3614738"/>
            <a:chOff x="2598572" y="594580"/>
            <a:chExt cx="7373555" cy="3230643"/>
          </a:xfrm>
        </p:grpSpPr>
        <p:sp>
          <p:nvSpPr>
            <p:cNvPr id="20" name="思想气泡: 云 4">
              <a:extLst>
                <a:ext uri="{FF2B5EF4-FFF2-40B4-BE49-F238E27FC236}">
                  <a16:creationId xmlns:a16="http://schemas.microsoft.com/office/drawing/2014/main" id="{D344D562-86E2-4622-B1DC-13C44A859631}"/>
                </a:ext>
              </a:extLst>
            </p:cNvPr>
            <p:cNvSpPr/>
            <p:nvPr/>
          </p:nvSpPr>
          <p:spPr>
            <a:xfrm>
              <a:off x="2598572" y="594580"/>
              <a:ext cx="7059780" cy="3230643"/>
            </a:xfrm>
            <a:prstGeom prst="cloudCallout">
              <a:avLst>
                <a:gd name="adj1" fmla="val 47855"/>
                <a:gd name="adj2" fmla="val 46295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0"/>
                </a:lnSpc>
              </a:pPr>
              <a:endParaRPr lang="zh-CN" altLang="en-US"/>
            </a:p>
          </p:txBody>
        </p:sp>
        <p:sp>
          <p:nvSpPr>
            <p:cNvPr id="23" name="文本框 7">
              <a:extLst>
                <a:ext uri="{FF2B5EF4-FFF2-40B4-BE49-F238E27FC236}">
                  <a16:creationId xmlns:a16="http://schemas.microsoft.com/office/drawing/2014/main" id="{9D89CE9B-3BF6-46A4-B790-0D884AE1CD20}"/>
                </a:ext>
              </a:extLst>
            </p:cNvPr>
            <p:cNvSpPr txBox="1"/>
            <p:nvPr/>
          </p:nvSpPr>
          <p:spPr>
            <a:xfrm>
              <a:off x="2912348" y="930813"/>
              <a:ext cx="7059779" cy="1732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0" b="1" dirty="0" err="1">
                  <a:solidFill>
                    <a:srgbClr val="FF0000"/>
                  </a:solidFill>
                  <a:latin typeface="UTM Edwardian" panose="02040603050506020204" pitchFamily="18" charset="0"/>
                  <a:ea typeface="字魂6号-日记插画体" panose="00000500000000000000" pitchFamily="2" charset="-122"/>
                </a:rPr>
                <a:t>Chúc</a:t>
              </a:r>
              <a:r>
                <a:rPr lang="en-US" altLang="zh-CN" sz="6000" b="1" dirty="0">
                  <a:solidFill>
                    <a:srgbClr val="FF0000"/>
                  </a:solidFill>
                  <a:latin typeface="UTM Edwardian" panose="02040603050506020204" pitchFamily="18" charset="0"/>
                  <a:ea typeface="字魂6号-日记插画体" panose="00000500000000000000" pitchFamily="2" charset="-122"/>
                </a:rPr>
                <a:t> </a:t>
              </a:r>
              <a:r>
                <a:rPr lang="en-US" altLang="zh-CN" sz="6000" b="1" dirty="0" err="1">
                  <a:solidFill>
                    <a:srgbClr val="FF0000"/>
                  </a:solidFill>
                  <a:latin typeface="UTM Edwardian" panose="02040603050506020204" pitchFamily="18" charset="0"/>
                  <a:ea typeface="字魂6号-日记插画体" panose="00000500000000000000" pitchFamily="2" charset="-122"/>
                </a:rPr>
                <a:t>các</a:t>
              </a:r>
              <a:r>
                <a:rPr lang="en-US" altLang="zh-CN" sz="6000" b="1" dirty="0">
                  <a:solidFill>
                    <a:srgbClr val="FF0000"/>
                  </a:solidFill>
                  <a:latin typeface="UTM Edwardian" panose="02040603050506020204" pitchFamily="18" charset="0"/>
                  <a:ea typeface="字魂6号-日记插画体" panose="00000500000000000000" pitchFamily="2" charset="-122"/>
                </a:rPr>
                <a:t> </a:t>
              </a:r>
              <a:r>
                <a:rPr lang="en-US" altLang="zh-CN" sz="6000" b="1" dirty="0" err="1">
                  <a:solidFill>
                    <a:srgbClr val="FF0000"/>
                  </a:solidFill>
                  <a:latin typeface="UTM Edwardian" panose="02040603050506020204" pitchFamily="18" charset="0"/>
                  <a:ea typeface="字魂6号-日记插画体" panose="00000500000000000000" pitchFamily="2" charset="-122"/>
                </a:rPr>
                <a:t>em</a:t>
              </a:r>
              <a:r>
                <a:rPr lang="en-US" altLang="zh-CN" sz="6000" b="1" dirty="0">
                  <a:solidFill>
                    <a:srgbClr val="FF0000"/>
                  </a:solidFill>
                  <a:latin typeface="UTM Edwardian" panose="02040603050506020204" pitchFamily="18" charset="0"/>
                  <a:ea typeface="字魂6号-日记插画体" panose="00000500000000000000" pitchFamily="2" charset="-122"/>
                </a:rPr>
                <a:t> </a:t>
              </a:r>
              <a:r>
                <a:rPr lang="en-US" altLang="zh-CN" sz="6000" b="1" dirty="0" err="1">
                  <a:solidFill>
                    <a:srgbClr val="FF0000"/>
                  </a:solidFill>
                  <a:latin typeface="UTM Edwardian" panose="02040603050506020204" pitchFamily="18" charset="0"/>
                  <a:ea typeface="字魂6号-日记插画体" panose="00000500000000000000" pitchFamily="2" charset="-122"/>
                </a:rPr>
                <a:t>nhiều</a:t>
              </a:r>
              <a:r>
                <a:rPr lang="en-US" altLang="zh-CN" sz="6000" b="1" dirty="0">
                  <a:solidFill>
                    <a:srgbClr val="FF0000"/>
                  </a:solidFill>
                  <a:latin typeface="UTM Edwardian" panose="02040603050506020204" pitchFamily="18" charset="0"/>
                  <a:ea typeface="字魂6号-日记插画体" panose="00000500000000000000" pitchFamily="2" charset="-122"/>
                </a:rPr>
                <a:t> </a:t>
              </a:r>
              <a:r>
                <a:rPr lang="en-US" altLang="zh-CN" sz="6000" b="1" dirty="0" err="1">
                  <a:solidFill>
                    <a:srgbClr val="FF0000"/>
                  </a:solidFill>
                  <a:latin typeface="UTM Edwardian" panose="02040603050506020204" pitchFamily="18" charset="0"/>
                  <a:ea typeface="字魂6号-日记插画体" panose="00000500000000000000" pitchFamily="2" charset="-122"/>
                </a:rPr>
                <a:t>sức</a:t>
              </a:r>
              <a:r>
                <a:rPr lang="en-US" altLang="zh-CN" sz="6000" b="1" dirty="0">
                  <a:solidFill>
                    <a:srgbClr val="FF0000"/>
                  </a:solidFill>
                  <a:latin typeface="UTM Edwardian" panose="02040603050506020204" pitchFamily="18" charset="0"/>
                  <a:ea typeface="字魂6号-日记插画体" panose="00000500000000000000" pitchFamily="2" charset="-122"/>
                </a:rPr>
                <a:t> </a:t>
              </a:r>
              <a:r>
                <a:rPr lang="en-US" altLang="zh-CN" sz="6000" b="1" dirty="0" err="1">
                  <a:solidFill>
                    <a:srgbClr val="FF0000"/>
                  </a:solidFill>
                  <a:latin typeface="UTM Edwardian" panose="02040603050506020204" pitchFamily="18" charset="0"/>
                  <a:ea typeface="字魂6号-日记插画体" panose="00000500000000000000" pitchFamily="2" charset="-122"/>
                </a:rPr>
                <a:t>khỏe</a:t>
              </a:r>
              <a:endParaRPr lang="en-US" altLang="zh-CN" sz="6000" b="1" dirty="0">
                <a:solidFill>
                  <a:srgbClr val="FF0000"/>
                </a:solidFill>
                <a:latin typeface="UTM Edwardian" panose="02040603050506020204" pitchFamily="18" charset="0"/>
                <a:ea typeface="字魂6号-日记插画体" panose="00000500000000000000" pitchFamily="2" charset="-122"/>
              </a:endParaRPr>
            </a:p>
            <a:p>
              <a:pPr algn="ctr"/>
              <a:r>
                <a:rPr lang="en-US" altLang="zh-CN" sz="6000" b="1" dirty="0" err="1">
                  <a:solidFill>
                    <a:srgbClr val="FF0000"/>
                  </a:solidFill>
                  <a:latin typeface="UTM Edwardian" panose="02040603050506020204" pitchFamily="18" charset="0"/>
                  <a:ea typeface="字魂6号-日记插画体" panose="00000500000000000000" pitchFamily="2" charset="-122"/>
                </a:rPr>
                <a:t>và</a:t>
              </a:r>
              <a:r>
                <a:rPr lang="en-US" altLang="zh-CN" sz="6000" b="1" dirty="0">
                  <a:solidFill>
                    <a:srgbClr val="FF0000"/>
                  </a:solidFill>
                  <a:latin typeface="UTM Edwardian" panose="02040603050506020204" pitchFamily="18" charset="0"/>
                  <a:ea typeface="字魂6号-日记插画体" panose="00000500000000000000" pitchFamily="2" charset="-122"/>
                </a:rPr>
                <a:t> </a:t>
              </a:r>
              <a:r>
                <a:rPr lang="en-US" altLang="zh-CN" sz="6000" b="1" dirty="0" err="1">
                  <a:solidFill>
                    <a:srgbClr val="FF0000"/>
                  </a:solidFill>
                  <a:latin typeface="UTM Edwardian" panose="02040603050506020204" pitchFamily="18" charset="0"/>
                  <a:ea typeface="字魂6号-日记插画体" panose="00000500000000000000" pitchFamily="2" charset="-122"/>
                </a:rPr>
                <a:t>học</a:t>
              </a:r>
              <a:r>
                <a:rPr lang="en-US" altLang="zh-CN" sz="6000" b="1" dirty="0">
                  <a:solidFill>
                    <a:srgbClr val="FF0000"/>
                  </a:solidFill>
                  <a:latin typeface="UTM Edwardian" panose="02040603050506020204" pitchFamily="18" charset="0"/>
                  <a:ea typeface="字魂6号-日记插画体" panose="00000500000000000000" pitchFamily="2" charset="-122"/>
                </a:rPr>
                <a:t> </a:t>
              </a:r>
              <a:r>
                <a:rPr lang="en-US" altLang="zh-CN" sz="6000" b="1" dirty="0" err="1">
                  <a:solidFill>
                    <a:srgbClr val="FF0000"/>
                  </a:solidFill>
                  <a:latin typeface="UTM Edwardian" panose="02040603050506020204" pitchFamily="18" charset="0"/>
                  <a:ea typeface="字魂6号-日记插画体" panose="00000500000000000000" pitchFamily="2" charset="-122"/>
                </a:rPr>
                <a:t>tập</a:t>
              </a:r>
              <a:r>
                <a:rPr lang="en-US" altLang="zh-CN" sz="6000" b="1" dirty="0">
                  <a:solidFill>
                    <a:srgbClr val="FF0000"/>
                  </a:solidFill>
                  <a:latin typeface="UTM Edwardian" panose="02040603050506020204" pitchFamily="18" charset="0"/>
                  <a:ea typeface="字魂6号-日记插画体" panose="00000500000000000000" pitchFamily="2" charset="-122"/>
                </a:rPr>
                <a:t> </a:t>
              </a:r>
              <a:r>
                <a:rPr lang="en-US" altLang="zh-CN" sz="6000" b="1" dirty="0" err="1">
                  <a:solidFill>
                    <a:srgbClr val="FF0000"/>
                  </a:solidFill>
                  <a:latin typeface="UTM Edwardian" panose="02040603050506020204" pitchFamily="18" charset="0"/>
                  <a:ea typeface="字魂6号-日记插画体" panose="00000500000000000000" pitchFamily="2" charset="-122"/>
                </a:rPr>
                <a:t>thật</a:t>
              </a:r>
              <a:r>
                <a:rPr lang="en-US" altLang="zh-CN" sz="6000" b="1" dirty="0">
                  <a:solidFill>
                    <a:srgbClr val="FF0000"/>
                  </a:solidFill>
                  <a:latin typeface="UTM Edwardian" panose="02040603050506020204" pitchFamily="18" charset="0"/>
                  <a:ea typeface="字魂6号-日记插画体" panose="00000500000000000000" pitchFamily="2" charset="-122"/>
                </a:rPr>
                <a:t> </a:t>
              </a:r>
              <a:r>
                <a:rPr lang="en-US" altLang="zh-CN" sz="6000" b="1" dirty="0" err="1">
                  <a:solidFill>
                    <a:srgbClr val="FF0000"/>
                  </a:solidFill>
                  <a:latin typeface="UTM Edwardian" panose="02040603050506020204" pitchFamily="18" charset="0"/>
                  <a:ea typeface="字魂6号-日记插画体" panose="00000500000000000000" pitchFamily="2" charset="-122"/>
                </a:rPr>
                <a:t>tốt</a:t>
              </a:r>
              <a:r>
                <a:rPr lang="en-US" altLang="zh-CN" sz="6000" b="1" dirty="0">
                  <a:solidFill>
                    <a:srgbClr val="FF0000"/>
                  </a:solidFill>
                  <a:latin typeface="UTM Edwardian" panose="02040603050506020204" pitchFamily="18" charset="0"/>
                  <a:ea typeface="字魂6号-日记插画体" panose="00000500000000000000" pitchFamily="2" charset="-122"/>
                </a:rPr>
                <a:t>!</a:t>
              </a:r>
              <a:endParaRPr lang="zh-CN" altLang="en-US" sz="6000" b="1" dirty="0">
                <a:solidFill>
                  <a:srgbClr val="FF0000"/>
                </a:solidFill>
                <a:latin typeface="UTM Edwardian" panose="02040603050506020204" pitchFamily="18" charset="0"/>
                <a:ea typeface="字魂6号-日记插画体" panose="00000500000000000000" pitchFamily="2" charset="-122"/>
              </a:endParaRPr>
            </a:p>
          </p:txBody>
        </p:sp>
      </p:grpSp>
      <p:pic>
        <p:nvPicPr>
          <p:cNvPr id="25" name="图片 5">
            <a:extLst>
              <a:ext uri="{FF2B5EF4-FFF2-40B4-BE49-F238E27FC236}">
                <a16:creationId xmlns:a16="http://schemas.microsoft.com/office/drawing/2014/main" id="{552E7211-E0D1-4D8C-BD90-38C44262099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1877" b="5319"/>
          <a:stretch/>
        </p:blipFill>
        <p:spPr>
          <a:xfrm>
            <a:off x="9240689" y="-85282"/>
            <a:ext cx="2951311" cy="6943282"/>
          </a:xfrm>
          <a:prstGeom prst="rect">
            <a:avLst/>
          </a:prstGeom>
        </p:spPr>
      </p:pic>
      <p:pic>
        <p:nvPicPr>
          <p:cNvPr id="16" name="图片 4" descr="D:\lijie\包图网\小报\素材\lj下载\人物\儿童\开心\手绘卡通儿童装饰素材 (1).png">
            <a:extLst>
              <a:ext uri="{FF2B5EF4-FFF2-40B4-BE49-F238E27FC236}">
                <a16:creationId xmlns:a16="http://schemas.microsoft.com/office/drawing/2014/main" id="{8AC7536E-5320-43CC-9E1B-73D61F6B4553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0" y="2000251"/>
            <a:ext cx="6053138" cy="5846879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924313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263 0.01968 L -0.99024 0.008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380" y="-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74 0.09723 L 0.21042 0.32199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91" y="11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90" objId="15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6|0.8|0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9|0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6|0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6|0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6|0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6|0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6|0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6|0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6|0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6|0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9|0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6|0.8|0.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672</TotalTime>
  <Words>718</Words>
  <Application>Microsoft Office PowerPoint</Application>
  <PresentationFormat>Widescreen</PresentationFormat>
  <Paragraphs>111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Times New Roman</vt:lpstr>
      <vt:lpstr>UTM Showcard</vt:lpstr>
      <vt:lpstr>Calibri</vt:lpstr>
      <vt:lpstr>UTM Dai Co Viet</vt:lpstr>
      <vt:lpstr>UTM Edwardian</vt:lpstr>
      <vt:lpstr>UTM Aristote</vt:lpstr>
      <vt:lpstr>Arial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>9Slide.vn</dc:subject>
  <dc:creator>HP</dc:creator>
  <dc:description>9Slide.vn</dc:description>
  <cp:lastModifiedBy>Andrews</cp:lastModifiedBy>
  <cp:revision>271</cp:revision>
  <dcterms:created xsi:type="dcterms:W3CDTF">2021-03-18T14:07:51Z</dcterms:created>
  <dcterms:modified xsi:type="dcterms:W3CDTF">2022-01-16T05:09:38Z</dcterms:modified>
  <cp:category>9Slide.vn</cp:category>
</cp:coreProperties>
</file>