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1" r:id="rId3"/>
    <p:sldId id="262" r:id="rId4"/>
    <p:sldId id="272" r:id="rId5"/>
    <p:sldId id="274" r:id="rId6"/>
    <p:sldId id="273" r:id="rId7"/>
    <p:sldId id="275" r:id="rId8"/>
    <p:sldId id="276" r:id="rId9"/>
    <p:sldId id="258" r:id="rId10"/>
    <p:sldId id="260" r:id="rId11"/>
    <p:sldId id="290" r:id="rId12"/>
    <p:sldId id="277" r:id="rId13"/>
    <p:sldId id="288" r:id="rId14"/>
    <p:sldId id="279" r:id="rId15"/>
    <p:sldId id="280" r:id="rId16"/>
    <p:sldId id="281" r:id="rId17"/>
    <p:sldId id="285" r:id="rId18"/>
    <p:sldId id="287" r:id="rId19"/>
    <p:sldId id="269" r:id="rId20"/>
    <p:sldId id="28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1" d="100"/>
          <a:sy n="81" d="100"/>
        </p:scale>
        <p:origin x="-270" y="21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BD408E-40DF-A99B-68BA-8A47306FF5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xmlns="" id="{28407F2D-4508-26D1-E85C-9F7B9239D2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xmlns="" id="{28A2C45B-1E49-8128-98BE-B2F3904A5FC1}"/>
              </a:ext>
            </a:extLst>
          </p:cNvPr>
          <p:cNvSpPr>
            <a:spLocks noGrp="1"/>
          </p:cNvSpPr>
          <p:nvPr>
            <p:ph type="dt" sz="half" idx="10"/>
          </p:nvPr>
        </p:nvSpPr>
        <p:spPr/>
        <p:txBody>
          <a:bodyPr/>
          <a:lstStyle/>
          <a:p>
            <a:fld id="{B7F29844-22DD-4B40-BC67-705FAF5708EC}" type="datetimeFigureOut">
              <a:rPr lang="en-SG" smtClean="0"/>
              <a:t>8/3/2023</a:t>
            </a:fld>
            <a:endParaRPr lang="en-SG"/>
          </a:p>
        </p:txBody>
      </p:sp>
      <p:sp>
        <p:nvSpPr>
          <p:cNvPr id="5" name="Footer Placeholder 4">
            <a:extLst>
              <a:ext uri="{FF2B5EF4-FFF2-40B4-BE49-F238E27FC236}">
                <a16:creationId xmlns:a16="http://schemas.microsoft.com/office/drawing/2014/main" xmlns="" id="{CE85803B-1B19-4994-7221-843174631566}"/>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xmlns="" id="{7CF35E16-EF32-6215-1413-0E8E1D93C4FE}"/>
              </a:ext>
            </a:extLst>
          </p:cNvPr>
          <p:cNvSpPr>
            <a:spLocks noGrp="1"/>
          </p:cNvSpPr>
          <p:nvPr>
            <p:ph type="sldNum" sz="quarter" idx="12"/>
          </p:nvPr>
        </p:nvSpPr>
        <p:spPr/>
        <p:txBody>
          <a:bodyPr/>
          <a:lstStyle/>
          <a:p>
            <a:fld id="{BB32D1F6-D7F5-4C8E-B730-B56E07AEA7D3}" type="slidenum">
              <a:rPr lang="en-SG" smtClean="0"/>
              <a:t>‹#›</a:t>
            </a:fld>
            <a:endParaRPr lang="en-SG"/>
          </a:p>
        </p:txBody>
      </p:sp>
    </p:spTree>
    <p:extLst>
      <p:ext uri="{BB962C8B-B14F-4D97-AF65-F5344CB8AC3E}">
        <p14:creationId xmlns:p14="http://schemas.microsoft.com/office/powerpoint/2010/main" val="1255613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0BD49C-7A42-381F-8464-F2A30B30F280}"/>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xmlns="" id="{C57E69E9-9935-3224-2ECE-0542CE9F1F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xmlns="" id="{77F86594-840B-8155-BFDD-6EBED9D27E38}"/>
              </a:ext>
            </a:extLst>
          </p:cNvPr>
          <p:cNvSpPr>
            <a:spLocks noGrp="1"/>
          </p:cNvSpPr>
          <p:nvPr>
            <p:ph type="dt" sz="half" idx="10"/>
          </p:nvPr>
        </p:nvSpPr>
        <p:spPr/>
        <p:txBody>
          <a:bodyPr/>
          <a:lstStyle/>
          <a:p>
            <a:fld id="{B7F29844-22DD-4B40-BC67-705FAF5708EC}" type="datetimeFigureOut">
              <a:rPr lang="en-SG" smtClean="0"/>
              <a:t>8/3/2023</a:t>
            </a:fld>
            <a:endParaRPr lang="en-SG"/>
          </a:p>
        </p:txBody>
      </p:sp>
      <p:sp>
        <p:nvSpPr>
          <p:cNvPr id="5" name="Footer Placeholder 4">
            <a:extLst>
              <a:ext uri="{FF2B5EF4-FFF2-40B4-BE49-F238E27FC236}">
                <a16:creationId xmlns:a16="http://schemas.microsoft.com/office/drawing/2014/main" xmlns="" id="{2E6B1A49-3C63-4C77-C8A0-41CEE4396FCE}"/>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xmlns="" id="{0DBCC64A-5E0F-C491-4A10-BF512DBAB31A}"/>
              </a:ext>
            </a:extLst>
          </p:cNvPr>
          <p:cNvSpPr>
            <a:spLocks noGrp="1"/>
          </p:cNvSpPr>
          <p:nvPr>
            <p:ph type="sldNum" sz="quarter" idx="12"/>
          </p:nvPr>
        </p:nvSpPr>
        <p:spPr/>
        <p:txBody>
          <a:bodyPr/>
          <a:lstStyle/>
          <a:p>
            <a:fld id="{BB32D1F6-D7F5-4C8E-B730-B56E07AEA7D3}" type="slidenum">
              <a:rPr lang="en-SG" smtClean="0"/>
              <a:t>‹#›</a:t>
            </a:fld>
            <a:endParaRPr lang="en-SG"/>
          </a:p>
        </p:txBody>
      </p:sp>
    </p:spTree>
    <p:extLst>
      <p:ext uri="{BB962C8B-B14F-4D97-AF65-F5344CB8AC3E}">
        <p14:creationId xmlns:p14="http://schemas.microsoft.com/office/powerpoint/2010/main" val="3773898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51D055-0563-2C49-A4E5-94E8040EEC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xmlns="" id="{E57DAB83-0341-AF12-679C-D31C8A250F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B442588-4FE9-F60C-5EEF-64E719D4EA0F}"/>
              </a:ext>
            </a:extLst>
          </p:cNvPr>
          <p:cNvSpPr>
            <a:spLocks noGrp="1"/>
          </p:cNvSpPr>
          <p:nvPr>
            <p:ph type="dt" sz="half" idx="10"/>
          </p:nvPr>
        </p:nvSpPr>
        <p:spPr/>
        <p:txBody>
          <a:bodyPr/>
          <a:lstStyle/>
          <a:p>
            <a:fld id="{B7F29844-22DD-4B40-BC67-705FAF5708EC}" type="datetimeFigureOut">
              <a:rPr lang="en-SG" smtClean="0"/>
              <a:t>8/3/2023</a:t>
            </a:fld>
            <a:endParaRPr lang="en-SG"/>
          </a:p>
        </p:txBody>
      </p:sp>
      <p:sp>
        <p:nvSpPr>
          <p:cNvPr id="5" name="Footer Placeholder 4">
            <a:extLst>
              <a:ext uri="{FF2B5EF4-FFF2-40B4-BE49-F238E27FC236}">
                <a16:creationId xmlns:a16="http://schemas.microsoft.com/office/drawing/2014/main" xmlns="" id="{F22970D5-C718-DB8A-2667-8DD1641EF852}"/>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xmlns="" id="{8B1CA91C-764E-8CD5-4CBA-7751FC0AD18A}"/>
              </a:ext>
            </a:extLst>
          </p:cNvPr>
          <p:cNvSpPr>
            <a:spLocks noGrp="1"/>
          </p:cNvSpPr>
          <p:nvPr>
            <p:ph type="sldNum" sz="quarter" idx="12"/>
          </p:nvPr>
        </p:nvSpPr>
        <p:spPr/>
        <p:txBody>
          <a:bodyPr/>
          <a:lstStyle/>
          <a:p>
            <a:fld id="{BB32D1F6-D7F5-4C8E-B730-B56E07AEA7D3}" type="slidenum">
              <a:rPr lang="en-SG" smtClean="0"/>
              <a:t>‹#›</a:t>
            </a:fld>
            <a:endParaRPr lang="en-SG"/>
          </a:p>
        </p:txBody>
      </p:sp>
    </p:spTree>
    <p:extLst>
      <p:ext uri="{BB962C8B-B14F-4D97-AF65-F5344CB8AC3E}">
        <p14:creationId xmlns:p14="http://schemas.microsoft.com/office/powerpoint/2010/main" val="1888647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FA75DD-C5C1-AF1A-3958-5BA69EFF609D}"/>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xmlns="" id="{5717CA52-4B35-CA5D-7078-E066E618CB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xmlns="" id="{DCBCE1DF-11E0-BC9C-A9BE-94CD92A44D4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xmlns="" id="{5FC3006C-C91B-D7A5-0110-618FD7EADBDB}"/>
              </a:ext>
            </a:extLst>
          </p:cNvPr>
          <p:cNvSpPr>
            <a:spLocks noGrp="1"/>
          </p:cNvSpPr>
          <p:nvPr>
            <p:ph type="dt" sz="half" idx="10"/>
          </p:nvPr>
        </p:nvSpPr>
        <p:spPr/>
        <p:txBody>
          <a:bodyPr/>
          <a:lstStyle/>
          <a:p>
            <a:fld id="{B7F29844-22DD-4B40-BC67-705FAF5708EC}" type="datetimeFigureOut">
              <a:rPr lang="en-SG" smtClean="0"/>
              <a:t>8/3/2023</a:t>
            </a:fld>
            <a:endParaRPr lang="en-SG"/>
          </a:p>
        </p:txBody>
      </p:sp>
      <p:sp>
        <p:nvSpPr>
          <p:cNvPr id="6" name="Footer Placeholder 5">
            <a:extLst>
              <a:ext uri="{FF2B5EF4-FFF2-40B4-BE49-F238E27FC236}">
                <a16:creationId xmlns:a16="http://schemas.microsoft.com/office/drawing/2014/main" xmlns="" id="{EF89AB73-2BF8-99ED-9E94-3D1FDD961709}"/>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xmlns="" id="{4FFE2559-28EB-CA89-D8AF-B936BE15E068}"/>
              </a:ext>
            </a:extLst>
          </p:cNvPr>
          <p:cNvSpPr>
            <a:spLocks noGrp="1"/>
          </p:cNvSpPr>
          <p:nvPr>
            <p:ph type="sldNum" sz="quarter" idx="12"/>
          </p:nvPr>
        </p:nvSpPr>
        <p:spPr/>
        <p:txBody>
          <a:bodyPr/>
          <a:lstStyle/>
          <a:p>
            <a:fld id="{BB32D1F6-D7F5-4C8E-B730-B56E07AEA7D3}" type="slidenum">
              <a:rPr lang="en-SG" smtClean="0"/>
              <a:t>‹#›</a:t>
            </a:fld>
            <a:endParaRPr lang="en-SG"/>
          </a:p>
        </p:txBody>
      </p:sp>
    </p:spTree>
    <p:extLst>
      <p:ext uri="{BB962C8B-B14F-4D97-AF65-F5344CB8AC3E}">
        <p14:creationId xmlns:p14="http://schemas.microsoft.com/office/powerpoint/2010/main" val="1394510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B633DA-E03C-8E7A-081A-3BABC5CEE87F}"/>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xmlns="" id="{B8CB527B-2511-6C0B-82AA-4A8A36CBA1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B224CEA9-C8EA-01DA-7753-2A42E4C1BE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xmlns="" id="{28FD5127-1C42-E7F4-4D1A-40A5260861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B0C1E720-5D78-FC7F-E150-67FFDA5AB8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xmlns="" id="{9FF4150F-76BF-C1B7-3021-DB576FA9FC09}"/>
              </a:ext>
            </a:extLst>
          </p:cNvPr>
          <p:cNvSpPr>
            <a:spLocks noGrp="1"/>
          </p:cNvSpPr>
          <p:nvPr>
            <p:ph type="dt" sz="half" idx="10"/>
          </p:nvPr>
        </p:nvSpPr>
        <p:spPr/>
        <p:txBody>
          <a:bodyPr/>
          <a:lstStyle/>
          <a:p>
            <a:fld id="{B7F29844-22DD-4B40-BC67-705FAF5708EC}" type="datetimeFigureOut">
              <a:rPr lang="en-SG" smtClean="0"/>
              <a:t>8/3/2023</a:t>
            </a:fld>
            <a:endParaRPr lang="en-SG"/>
          </a:p>
        </p:txBody>
      </p:sp>
      <p:sp>
        <p:nvSpPr>
          <p:cNvPr id="8" name="Footer Placeholder 7">
            <a:extLst>
              <a:ext uri="{FF2B5EF4-FFF2-40B4-BE49-F238E27FC236}">
                <a16:creationId xmlns:a16="http://schemas.microsoft.com/office/drawing/2014/main" xmlns="" id="{01007A55-171B-06C0-3F25-74A9D538F2EE}"/>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xmlns="" id="{428D49CD-9B63-F08D-A5E0-BD48E06150D6}"/>
              </a:ext>
            </a:extLst>
          </p:cNvPr>
          <p:cNvSpPr>
            <a:spLocks noGrp="1"/>
          </p:cNvSpPr>
          <p:nvPr>
            <p:ph type="sldNum" sz="quarter" idx="12"/>
          </p:nvPr>
        </p:nvSpPr>
        <p:spPr/>
        <p:txBody>
          <a:bodyPr/>
          <a:lstStyle/>
          <a:p>
            <a:fld id="{BB32D1F6-D7F5-4C8E-B730-B56E07AEA7D3}" type="slidenum">
              <a:rPr lang="en-SG" smtClean="0"/>
              <a:t>‹#›</a:t>
            </a:fld>
            <a:endParaRPr lang="en-SG"/>
          </a:p>
        </p:txBody>
      </p:sp>
    </p:spTree>
    <p:extLst>
      <p:ext uri="{BB962C8B-B14F-4D97-AF65-F5344CB8AC3E}">
        <p14:creationId xmlns:p14="http://schemas.microsoft.com/office/powerpoint/2010/main" val="2846310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080922-4722-F135-01D3-33E1E42BFA73}"/>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xmlns="" id="{8C1CAF5F-8D64-C813-EB07-0D47863B5FEA}"/>
              </a:ext>
            </a:extLst>
          </p:cNvPr>
          <p:cNvSpPr>
            <a:spLocks noGrp="1"/>
          </p:cNvSpPr>
          <p:nvPr>
            <p:ph type="dt" sz="half" idx="10"/>
          </p:nvPr>
        </p:nvSpPr>
        <p:spPr/>
        <p:txBody>
          <a:bodyPr/>
          <a:lstStyle/>
          <a:p>
            <a:fld id="{B7F29844-22DD-4B40-BC67-705FAF5708EC}" type="datetimeFigureOut">
              <a:rPr lang="en-SG" smtClean="0"/>
              <a:t>8/3/2023</a:t>
            </a:fld>
            <a:endParaRPr lang="en-SG"/>
          </a:p>
        </p:txBody>
      </p:sp>
      <p:sp>
        <p:nvSpPr>
          <p:cNvPr id="4" name="Footer Placeholder 3">
            <a:extLst>
              <a:ext uri="{FF2B5EF4-FFF2-40B4-BE49-F238E27FC236}">
                <a16:creationId xmlns:a16="http://schemas.microsoft.com/office/drawing/2014/main" xmlns="" id="{A891B692-7CD2-725D-587A-97E72B373B62}"/>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xmlns="" id="{5FA08FD7-4928-52A9-9A48-E9FE0C67A08D}"/>
              </a:ext>
            </a:extLst>
          </p:cNvPr>
          <p:cNvSpPr>
            <a:spLocks noGrp="1"/>
          </p:cNvSpPr>
          <p:nvPr>
            <p:ph type="sldNum" sz="quarter" idx="12"/>
          </p:nvPr>
        </p:nvSpPr>
        <p:spPr/>
        <p:txBody>
          <a:bodyPr/>
          <a:lstStyle/>
          <a:p>
            <a:fld id="{BB32D1F6-D7F5-4C8E-B730-B56E07AEA7D3}" type="slidenum">
              <a:rPr lang="en-SG" smtClean="0"/>
              <a:t>‹#›</a:t>
            </a:fld>
            <a:endParaRPr lang="en-SG"/>
          </a:p>
        </p:txBody>
      </p:sp>
    </p:spTree>
    <p:extLst>
      <p:ext uri="{BB962C8B-B14F-4D97-AF65-F5344CB8AC3E}">
        <p14:creationId xmlns:p14="http://schemas.microsoft.com/office/powerpoint/2010/main" val="1934306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352E6B6-99C6-6821-ECBB-3DA0BA323C49}"/>
              </a:ext>
            </a:extLst>
          </p:cNvPr>
          <p:cNvSpPr>
            <a:spLocks noGrp="1"/>
          </p:cNvSpPr>
          <p:nvPr>
            <p:ph type="dt" sz="half" idx="10"/>
          </p:nvPr>
        </p:nvSpPr>
        <p:spPr/>
        <p:txBody>
          <a:bodyPr/>
          <a:lstStyle/>
          <a:p>
            <a:fld id="{B7F29844-22DD-4B40-BC67-705FAF5708EC}" type="datetimeFigureOut">
              <a:rPr lang="en-SG" smtClean="0"/>
              <a:t>8/3/2023</a:t>
            </a:fld>
            <a:endParaRPr lang="en-SG"/>
          </a:p>
        </p:txBody>
      </p:sp>
      <p:sp>
        <p:nvSpPr>
          <p:cNvPr id="3" name="Footer Placeholder 2">
            <a:extLst>
              <a:ext uri="{FF2B5EF4-FFF2-40B4-BE49-F238E27FC236}">
                <a16:creationId xmlns:a16="http://schemas.microsoft.com/office/drawing/2014/main" xmlns="" id="{8BE9F9F3-F9D7-707F-1E1C-1B523BEC272D}"/>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xmlns="" id="{A9D26C9C-7169-BD7C-4D7F-ED0CCD4047FA}"/>
              </a:ext>
            </a:extLst>
          </p:cNvPr>
          <p:cNvSpPr>
            <a:spLocks noGrp="1"/>
          </p:cNvSpPr>
          <p:nvPr>
            <p:ph type="sldNum" sz="quarter" idx="12"/>
          </p:nvPr>
        </p:nvSpPr>
        <p:spPr/>
        <p:txBody>
          <a:bodyPr/>
          <a:lstStyle/>
          <a:p>
            <a:fld id="{BB32D1F6-D7F5-4C8E-B730-B56E07AEA7D3}" type="slidenum">
              <a:rPr lang="en-SG" smtClean="0"/>
              <a:t>‹#›</a:t>
            </a:fld>
            <a:endParaRPr lang="en-SG"/>
          </a:p>
        </p:txBody>
      </p:sp>
    </p:spTree>
    <p:extLst>
      <p:ext uri="{BB962C8B-B14F-4D97-AF65-F5344CB8AC3E}">
        <p14:creationId xmlns:p14="http://schemas.microsoft.com/office/powerpoint/2010/main" val="208994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C4885A-F6B0-10BD-11F8-1E00BA1C16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xmlns="" id="{985D1335-B216-1625-53F4-7313605E6A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xmlns="" id="{D6A71242-0095-AC73-29F0-3439E4C9C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3DBDA93-65FE-202D-8F36-883D5EFF904D}"/>
              </a:ext>
            </a:extLst>
          </p:cNvPr>
          <p:cNvSpPr>
            <a:spLocks noGrp="1"/>
          </p:cNvSpPr>
          <p:nvPr>
            <p:ph type="dt" sz="half" idx="10"/>
          </p:nvPr>
        </p:nvSpPr>
        <p:spPr/>
        <p:txBody>
          <a:bodyPr/>
          <a:lstStyle/>
          <a:p>
            <a:fld id="{B7F29844-22DD-4B40-BC67-705FAF5708EC}" type="datetimeFigureOut">
              <a:rPr lang="en-SG" smtClean="0"/>
              <a:t>8/3/2023</a:t>
            </a:fld>
            <a:endParaRPr lang="en-SG"/>
          </a:p>
        </p:txBody>
      </p:sp>
      <p:sp>
        <p:nvSpPr>
          <p:cNvPr id="6" name="Footer Placeholder 5">
            <a:extLst>
              <a:ext uri="{FF2B5EF4-FFF2-40B4-BE49-F238E27FC236}">
                <a16:creationId xmlns:a16="http://schemas.microsoft.com/office/drawing/2014/main" xmlns="" id="{6FD36DCE-1800-576B-8D07-54E4B87FF22E}"/>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xmlns="" id="{481F1EC0-D8A4-D7D9-7516-5A5FBEAEF5D5}"/>
              </a:ext>
            </a:extLst>
          </p:cNvPr>
          <p:cNvSpPr>
            <a:spLocks noGrp="1"/>
          </p:cNvSpPr>
          <p:nvPr>
            <p:ph type="sldNum" sz="quarter" idx="12"/>
          </p:nvPr>
        </p:nvSpPr>
        <p:spPr/>
        <p:txBody>
          <a:bodyPr/>
          <a:lstStyle/>
          <a:p>
            <a:fld id="{BB32D1F6-D7F5-4C8E-B730-B56E07AEA7D3}" type="slidenum">
              <a:rPr lang="en-SG" smtClean="0"/>
              <a:t>‹#›</a:t>
            </a:fld>
            <a:endParaRPr lang="en-SG"/>
          </a:p>
        </p:txBody>
      </p:sp>
    </p:spTree>
    <p:extLst>
      <p:ext uri="{BB962C8B-B14F-4D97-AF65-F5344CB8AC3E}">
        <p14:creationId xmlns:p14="http://schemas.microsoft.com/office/powerpoint/2010/main" val="1205476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1B6859-882D-AA8F-B503-6C56CE3F99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xmlns="" id="{7989C29C-AA5D-D804-B6C0-667323BEDF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xmlns="" id="{5707E7B6-A4CD-875C-383F-132BF332C7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AF94B0F-B6F9-47EF-00C1-0C33CC525B79}"/>
              </a:ext>
            </a:extLst>
          </p:cNvPr>
          <p:cNvSpPr>
            <a:spLocks noGrp="1"/>
          </p:cNvSpPr>
          <p:nvPr>
            <p:ph type="dt" sz="half" idx="10"/>
          </p:nvPr>
        </p:nvSpPr>
        <p:spPr/>
        <p:txBody>
          <a:bodyPr/>
          <a:lstStyle/>
          <a:p>
            <a:fld id="{B7F29844-22DD-4B40-BC67-705FAF5708EC}" type="datetimeFigureOut">
              <a:rPr lang="en-SG" smtClean="0"/>
              <a:t>8/3/2023</a:t>
            </a:fld>
            <a:endParaRPr lang="en-SG"/>
          </a:p>
        </p:txBody>
      </p:sp>
      <p:sp>
        <p:nvSpPr>
          <p:cNvPr id="6" name="Footer Placeholder 5">
            <a:extLst>
              <a:ext uri="{FF2B5EF4-FFF2-40B4-BE49-F238E27FC236}">
                <a16:creationId xmlns:a16="http://schemas.microsoft.com/office/drawing/2014/main" xmlns="" id="{5D36483F-E1D3-3E7D-19CB-7DFF6E0E980D}"/>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xmlns="" id="{E24D1B5D-6B58-F360-FC44-AD8A9A6E2298}"/>
              </a:ext>
            </a:extLst>
          </p:cNvPr>
          <p:cNvSpPr>
            <a:spLocks noGrp="1"/>
          </p:cNvSpPr>
          <p:nvPr>
            <p:ph type="sldNum" sz="quarter" idx="12"/>
          </p:nvPr>
        </p:nvSpPr>
        <p:spPr/>
        <p:txBody>
          <a:bodyPr/>
          <a:lstStyle/>
          <a:p>
            <a:fld id="{BB32D1F6-D7F5-4C8E-B730-B56E07AEA7D3}" type="slidenum">
              <a:rPr lang="en-SG" smtClean="0"/>
              <a:t>‹#›</a:t>
            </a:fld>
            <a:endParaRPr lang="en-SG"/>
          </a:p>
        </p:txBody>
      </p:sp>
    </p:spTree>
    <p:extLst>
      <p:ext uri="{BB962C8B-B14F-4D97-AF65-F5344CB8AC3E}">
        <p14:creationId xmlns:p14="http://schemas.microsoft.com/office/powerpoint/2010/main" val="3447207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BF68BB-5249-1573-D0D1-6FA0B6AF9B4D}"/>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xmlns="" id="{5A9A1D90-0A8B-6C28-D2DB-5F81375060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xmlns="" id="{6AB76D7C-23DC-28C8-81D0-69B892C6FA00}"/>
              </a:ext>
            </a:extLst>
          </p:cNvPr>
          <p:cNvSpPr>
            <a:spLocks noGrp="1"/>
          </p:cNvSpPr>
          <p:nvPr>
            <p:ph type="dt" sz="half" idx="10"/>
          </p:nvPr>
        </p:nvSpPr>
        <p:spPr/>
        <p:txBody>
          <a:bodyPr/>
          <a:lstStyle/>
          <a:p>
            <a:fld id="{B7F29844-22DD-4B40-BC67-705FAF5708EC}" type="datetimeFigureOut">
              <a:rPr lang="en-SG" smtClean="0"/>
              <a:t>8/3/2023</a:t>
            </a:fld>
            <a:endParaRPr lang="en-SG"/>
          </a:p>
        </p:txBody>
      </p:sp>
      <p:sp>
        <p:nvSpPr>
          <p:cNvPr id="5" name="Footer Placeholder 4">
            <a:extLst>
              <a:ext uri="{FF2B5EF4-FFF2-40B4-BE49-F238E27FC236}">
                <a16:creationId xmlns:a16="http://schemas.microsoft.com/office/drawing/2014/main" xmlns="" id="{22C59C75-6D16-D8E2-311F-DA0AAFD5B825}"/>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xmlns="" id="{D54152A6-9A1C-5963-508C-EF08432417E9}"/>
              </a:ext>
            </a:extLst>
          </p:cNvPr>
          <p:cNvSpPr>
            <a:spLocks noGrp="1"/>
          </p:cNvSpPr>
          <p:nvPr>
            <p:ph type="sldNum" sz="quarter" idx="12"/>
          </p:nvPr>
        </p:nvSpPr>
        <p:spPr/>
        <p:txBody>
          <a:bodyPr/>
          <a:lstStyle/>
          <a:p>
            <a:fld id="{BB32D1F6-D7F5-4C8E-B730-B56E07AEA7D3}" type="slidenum">
              <a:rPr lang="en-SG" smtClean="0"/>
              <a:t>‹#›</a:t>
            </a:fld>
            <a:endParaRPr lang="en-SG"/>
          </a:p>
        </p:txBody>
      </p:sp>
    </p:spTree>
    <p:extLst>
      <p:ext uri="{BB962C8B-B14F-4D97-AF65-F5344CB8AC3E}">
        <p14:creationId xmlns:p14="http://schemas.microsoft.com/office/powerpoint/2010/main" val="752277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77FCD55A-0393-9561-E02C-C6440DE274C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xmlns="" id="{A869858F-C998-2941-4BF2-72277DA69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xmlns="" id="{A4B18CC8-097A-2F4D-2195-F1A08F209D1D}"/>
              </a:ext>
            </a:extLst>
          </p:cNvPr>
          <p:cNvSpPr>
            <a:spLocks noGrp="1"/>
          </p:cNvSpPr>
          <p:nvPr>
            <p:ph type="dt" sz="half" idx="10"/>
          </p:nvPr>
        </p:nvSpPr>
        <p:spPr/>
        <p:txBody>
          <a:bodyPr/>
          <a:lstStyle/>
          <a:p>
            <a:fld id="{B7F29844-22DD-4B40-BC67-705FAF5708EC}" type="datetimeFigureOut">
              <a:rPr lang="en-SG" smtClean="0"/>
              <a:t>8/3/2023</a:t>
            </a:fld>
            <a:endParaRPr lang="en-SG"/>
          </a:p>
        </p:txBody>
      </p:sp>
      <p:sp>
        <p:nvSpPr>
          <p:cNvPr id="5" name="Footer Placeholder 4">
            <a:extLst>
              <a:ext uri="{FF2B5EF4-FFF2-40B4-BE49-F238E27FC236}">
                <a16:creationId xmlns:a16="http://schemas.microsoft.com/office/drawing/2014/main" xmlns="" id="{738DB263-FFC6-577F-9A18-336A5BA310F3}"/>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xmlns="" id="{B44E30DD-C09C-1987-D16F-DAB2B1B2F6E3}"/>
              </a:ext>
            </a:extLst>
          </p:cNvPr>
          <p:cNvSpPr>
            <a:spLocks noGrp="1"/>
          </p:cNvSpPr>
          <p:nvPr>
            <p:ph type="sldNum" sz="quarter" idx="12"/>
          </p:nvPr>
        </p:nvSpPr>
        <p:spPr/>
        <p:txBody>
          <a:bodyPr/>
          <a:lstStyle/>
          <a:p>
            <a:fld id="{BB32D1F6-D7F5-4C8E-B730-B56E07AEA7D3}" type="slidenum">
              <a:rPr lang="en-SG" smtClean="0"/>
              <a:t>‹#›</a:t>
            </a:fld>
            <a:endParaRPr lang="en-SG"/>
          </a:p>
        </p:txBody>
      </p:sp>
    </p:spTree>
    <p:extLst>
      <p:ext uri="{BB962C8B-B14F-4D97-AF65-F5344CB8AC3E}">
        <p14:creationId xmlns:p14="http://schemas.microsoft.com/office/powerpoint/2010/main" val="2951874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EEB78B08-5264-7AE5-E58D-B3ACC8EB9E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xmlns="" id="{56A2C72F-2FA1-9356-462B-292AE02112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xmlns="" id="{4C1EEB26-F860-80E7-5719-F6C2530CE9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29844-22DD-4B40-BC67-705FAF5708EC}" type="datetimeFigureOut">
              <a:rPr lang="en-SG" smtClean="0"/>
              <a:t>8/3/2023</a:t>
            </a:fld>
            <a:endParaRPr lang="en-SG"/>
          </a:p>
        </p:txBody>
      </p:sp>
      <p:sp>
        <p:nvSpPr>
          <p:cNvPr id="5" name="Footer Placeholder 4">
            <a:extLst>
              <a:ext uri="{FF2B5EF4-FFF2-40B4-BE49-F238E27FC236}">
                <a16:creationId xmlns:a16="http://schemas.microsoft.com/office/drawing/2014/main" xmlns="" id="{3CD6CB49-0DC8-C5D2-81BF-2FE07CE98C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a:extLst>
              <a:ext uri="{FF2B5EF4-FFF2-40B4-BE49-F238E27FC236}">
                <a16:creationId xmlns:a16="http://schemas.microsoft.com/office/drawing/2014/main" xmlns="" id="{9753E326-E0FB-C1CD-D488-B6EEE159D7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32D1F6-D7F5-4C8E-B730-B56E07AEA7D3}" type="slidenum">
              <a:rPr lang="en-SG" smtClean="0"/>
              <a:t>‹#›</a:t>
            </a:fld>
            <a:endParaRPr lang="en-SG"/>
          </a:p>
        </p:txBody>
      </p:sp>
    </p:spTree>
    <p:extLst>
      <p:ext uri="{BB962C8B-B14F-4D97-AF65-F5344CB8AC3E}">
        <p14:creationId xmlns:p14="http://schemas.microsoft.com/office/powerpoint/2010/main" val="16373498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xmlns="" id="{DC26D0BD-1195-F008-D430-496D44188CB4}"/>
              </a:ext>
            </a:extLst>
          </p:cNvPr>
          <p:cNvGrpSpPr/>
          <p:nvPr/>
        </p:nvGrpSpPr>
        <p:grpSpPr>
          <a:xfrm>
            <a:off x="1532747" y="629920"/>
            <a:ext cx="8993014" cy="5745480"/>
            <a:chOff x="1532747" y="-38904"/>
            <a:chExt cx="8993014" cy="6414304"/>
          </a:xfrm>
        </p:grpSpPr>
        <p:pic>
          <p:nvPicPr>
            <p:cNvPr id="2" name="Picture 1">
              <a:extLst>
                <a:ext uri="{FF2B5EF4-FFF2-40B4-BE49-F238E27FC236}">
                  <a16:creationId xmlns:a16="http://schemas.microsoft.com/office/drawing/2014/main" xmlns="" id="{4447C037-F1B7-9EA4-695F-964CDA019E37}"/>
                </a:ext>
              </a:extLst>
            </p:cNvPr>
            <p:cNvPicPr>
              <a:picLocks noChangeAspect="1"/>
            </p:cNvPicPr>
            <p:nvPr/>
          </p:nvPicPr>
          <p:blipFill>
            <a:blip r:embed="rId2"/>
            <a:stretch>
              <a:fillRect/>
            </a:stretch>
          </p:blipFill>
          <p:spPr>
            <a:xfrm>
              <a:off x="1532748" y="-38904"/>
              <a:ext cx="3878077" cy="2904024"/>
            </a:xfrm>
            <a:prstGeom prst="rect">
              <a:avLst/>
            </a:prstGeom>
          </p:spPr>
        </p:pic>
        <p:pic>
          <p:nvPicPr>
            <p:cNvPr id="3" name="Picture 2" descr="Rồng đá điện Kính Thiên “kêu cứu” | Văn hóa xã hội">
              <a:extLst>
                <a:ext uri="{FF2B5EF4-FFF2-40B4-BE49-F238E27FC236}">
                  <a16:creationId xmlns:a16="http://schemas.microsoft.com/office/drawing/2014/main" xmlns="" id="{A8C1235E-DD51-6E56-26D4-3908B3367A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2747" y="3012440"/>
              <a:ext cx="8993013" cy="336296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Thành bậc đá điện Kính Thiên - tuyệt tác kiến trúc điêu khắc thời Lê sơ |  Văn hóa">
              <a:extLst>
                <a:ext uri="{FF2B5EF4-FFF2-40B4-BE49-F238E27FC236}">
                  <a16:creationId xmlns:a16="http://schemas.microsoft.com/office/drawing/2014/main" xmlns="" id="{2246BABB-8BAA-B22A-B145-01812503BA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7043" y="0"/>
              <a:ext cx="4998718" cy="2915920"/>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extBox 5">
            <a:extLst>
              <a:ext uri="{FF2B5EF4-FFF2-40B4-BE49-F238E27FC236}">
                <a16:creationId xmlns:a16="http://schemas.microsoft.com/office/drawing/2014/main" xmlns="" id="{CC4A764F-2998-49F0-E5B1-EFDE3FEBB42B}"/>
              </a:ext>
            </a:extLst>
          </p:cNvPr>
          <p:cNvSpPr txBox="1"/>
          <p:nvPr/>
        </p:nvSpPr>
        <p:spPr>
          <a:xfrm>
            <a:off x="3907145" y="217360"/>
            <a:ext cx="5120640" cy="369332"/>
          </a:xfrm>
          <a:prstGeom prst="rect">
            <a:avLst/>
          </a:prstGeom>
          <a:noFill/>
        </p:spPr>
        <p:txBody>
          <a:bodyPr wrap="square" rtlCol="0">
            <a:spAutoFit/>
          </a:bodyPr>
          <a:lstStyle/>
          <a:p>
            <a:pPr algn="ctr"/>
            <a:r>
              <a:rPr lang="vi-VN">
                <a:latin typeface="Times New Roman" panose="02020603050405020304" pitchFamily="18" charset="0"/>
                <a:cs typeface="Times New Roman" panose="02020603050405020304" pitchFamily="18" charset="0"/>
              </a:rPr>
              <a:t>RỒNG ĐÁ Ở ĐIỆN KÍNH THIÊN</a:t>
            </a:r>
            <a:endParaRPr lang="en-S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40731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82887015-5D68-A2BC-FBA8-385A1F13B930}"/>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1909B6DC-B6A9-4149-4AD8-2844DCE70C74}"/>
              </a:ext>
            </a:extLst>
          </p:cNvPr>
          <p:cNvSpPr txBox="1"/>
          <p:nvPr/>
        </p:nvSpPr>
        <p:spPr>
          <a:xfrm>
            <a:off x="2943225" y="1714500"/>
            <a:ext cx="6838950" cy="1200329"/>
          </a:xfrm>
          <a:prstGeom prst="rect">
            <a:avLst/>
          </a:prstGeom>
          <a:noFill/>
        </p:spPr>
        <p:txBody>
          <a:bodyPr wrap="square" rtlCol="0">
            <a:spAutoFit/>
          </a:bodyPr>
          <a:lstStyle/>
          <a:p>
            <a:pPr algn="ctr"/>
            <a:r>
              <a:rPr lang="vi-VN" sz="3600" b="1" dirty="0">
                <a:solidFill>
                  <a:srgbClr val="FF0000"/>
                </a:solidFill>
                <a:latin typeface="Times New Roman" panose="02020603050405020304" pitchFamily="18" charset="0"/>
                <a:cs typeface="Times New Roman" panose="02020603050405020304" pitchFamily="18" charset="0"/>
              </a:rPr>
              <a:t>BÀI </a:t>
            </a:r>
            <a:r>
              <a:rPr lang="en-US" sz="3600" b="1" dirty="0">
                <a:solidFill>
                  <a:srgbClr val="FF0000"/>
                </a:solidFill>
                <a:latin typeface="Times New Roman" panose="02020603050405020304" pitchFamily="18" charset="0"/>
                <a:cs typeface="Times New Roman" panose="02020603050405020304" pitchFamily="18" charset="0"/>
              </a:rPr>
              <a:t>20</a:t>
            </a:r>
            <a:r>
              <a:rPr lang="vi-VN" sz="3600" b="1" dirty="0">
                <a:solidFill>
                  <a:srgbClr val="FF0000"/>
                </a:solidFill>
                <a:latin typeface="Times New Roman" panose="02020603050405020304" pitchFamily="18" charset="0"/>
                <a:cs typeface="Times New Roman" panose="02020603050405020304" pitchFamily="18" charset="0"/>
              </a:rPr>
              <a:t>: ĐẠI VIỆT THỜI LÊ SƠ</a:t>
            </a:r>
          </a:p>
          <a:p>
            <a:pPr algn="ctr"/>
            <a:r>
              <a:rPr lang="vi-VN" sz="3600" b="1" dirty="0">
                <a:solidFill>
                  <a:srgbClr val="FF0000"/>
                </a:solidFill>
                <a:latin typeface="Times New Roman" panose="02020603050405020304" pitchFamily="18" charset="0"/>
                <a:cs typeface="Times New Roman" panose="02020603050405020304" pitchFamily="18" charset="0"/>
              </a:rPr>
              <a:t>(1428 -1527)</a:t>
            </a:r>
            <a:endParaRPr lang="en-SG" sz="3600" b="1" dirty="0">
              <a:solidFill>
                <a:srgbClr val="FF0000"/>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xmlns="" id="{17D58E81-5985-F0D4-D4D8-D2931F0CF920}"/>
              </a:ext>
            </a:extLst>
          </p:cNvPr>
          <p:cNvPicPr>
            <a:picLocks noChangeAspect="1"/>
          </p:cNvPicPr>
          <p:nvPr/>
        </p:nvPicPr>
        <p:blipFill>
          <a:blip r:embed="rId3"/>
          <a:stretch>
            <a:fillRect/>
          </a:stretch>
        </p:blipFill>
        <p:spPr>
          <a:xfrm>
            <a:off x="10535919" y="0"/>
            <a:ext cx="1781176" cy="1414463"/>
          </a:xfrm>
          <a:prstGeom prst="rect">
            <a:avLst/>
          </a:prstGeom>
        </p:spPr>
      </p:pic>
    </p:spTree>
    <p:extLst>
      <p:ext uri="{BB962C8B-B14F-4D97-AF65-F5344CB8AC3E}">
        <p14:creationId xmlns:p14="http://schemas.microsoft.com/office/powerpoint/2010/main" val="41992949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A1659DC-42A2-1A04-0E1F-5886CC740133}"/>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70A63572-CDC9-1008-F134-0746BABD5B56}"/>
              </a:ext>
            </a:extLst>
          </p:cNvPr>
          <p:cNvSpPr txBox="1"/>
          <p:nvPr/>
        </p:nvSpPr>
        <p:spPr>
          <a:xfrm>
            <a:off x="2771775" y="257175"/>
            <a:ext cx="6838950" cy="830997"/>
          </a:xfrm>
          <a:prstGeom prst="rect">
            <a:avLst/>
          </a:prstGeom>
          <a:noFill/>
        </p:spPr>
        <p:txBody>
          <a:bodyPr wrap="square" rtlCol="0">
            <a:spAutoFit/>
          </a:bodyPr>
          <a:lstStyle/>
          <a:p>
            <a:pPr algn="ctr"/>
            <a:r>
              <a:rPr lang="vi-VN" sz="2400" b="1" dirty="0">
                <a:solidFill>
                  <a:srgbClr val="FF0000"/>
                </a:solidFill>
                <a:latin typeface="Times New Roman" panose="02020603050405020304" pitchFamily="18" charset="0"/>
                <a:cs typeface="Times New Roman" panose="02020603050405020304" pitchFamily="18" charset="0"/>
              </a:rPr>
              <a:t>BÀI </a:t>
            </a:r>
            <a:r>
              <a:rPr lang="en-US" sz="2400" b="1" dirty="0">
                <a:solidFill>
                  <a:srgbClr val="FF0000"/>
                </a:solidFill>
                <a:latin typeface="Times New Roman" panose="02020603050405020304" pitchFamily="18" charset="0"/>
                <a:cs typeface="Times New Roman" panose="02020603050405020304" pitchFamily="18" charset="0"/>
              </a:rPr>
              <a:t>20</a:t>
            </a:r>
            <a:r>
              <a:rPr lang="vi-VN" sz="2400" b="1" dirty="0">
                <a:solidFill>
                  <a:srgbClr val="FF0000"/>
                </a:solidFill>
                <a:latin typeface="Times New Roman" panose="02020603050405020304" pitchFamily="18" charset="0"/>
                <a:cs typeface="Times New Roman" panose="02020603050405020304" pitchFamily="18" charset="0"/>
              </a:rPr>
              <a:t>: ĐẠI VIỆT THỜI LÊ SƠ</a:t>
            </a:r>
          </a:p>
          <a:p>
            <a:pPr algn="ctr"/>
            <a:r>
              <a:rPr lang="vi-VN" sz="2400" b="1" dirty="0">
                <a:solidFill>
                  <a:srgbClr val="FF0000"/>
                </a:solidFill>
                <a:latin typeface="Times New Roman" panose="02020603050405020304" pitchFamily="18" charset="0"/>
                <a:cs typeface="Times New Roman" panose="02020603050405020304" pitchFamily="18" charset="0"/>
              </a:rPr>
              <a:t>(1428 -1527)</a:t>
            </a:r>
            <a:endParaRPr lang="en-SG" sz="2400" b="1" dirty="0">
              <a:solidFill>
                <a:srgbClr val="FF0000"/>
              </a:solidFill>
              <a:latin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xmlns="" id="{55E4F46F-70E3-044F-A341-5687067629CB}"/>
              </a:ext>
            </a:extLst>
          </p:cNvPr>
          <p:cNvCxnSpPr>
            <a:stCxn id="3" idx="2"/>
          </p:cNvCxnSpPr>
          <p:nvPr/>
        </p:nvCxnSpPr>
        <p:spPr>
          <a:xfrm>
            <a:off x="6191250" y="1088172"/>
            <a:ext cx="0" cy="576982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xmlns="" id="{534DF952-A0F0-4C31-93F9-8D3DA3783FB9}"/>
              </a:ext>
            </a:extLst>
          </p:cNvPr>
          <p:cNvSpPr txBox="1"/>
          <p:nvPr/>
        </p:nvSpPr>
        <p:spPr>
          <a:xfrm>
            <a:off x="828675" y="1088172"/>
            <a:ext cx="4743449" cy="461665"/>
          </a:xfrm>
          <a:prstGeom prst="rect">
            <a:avLst/>
          </a:prstGeom>
          <a:noFill/>
        </p:spPr>
        <p:txBody>
          <a:bodyPr wrap="square" rtlCol="0">
            <a:spAutoFit/>
          </a:bodyPr>
          <a:lstStyle/>
          <a:p>
            <a:r>
              <a:rPr lang="vi-VN" sz="2400" b="1" dirty="0" smtClean="0">
                <a:latin typeface="Times New Roman" panose="02020603050405020304" pitchFamily="18" charset="0"/>
                <a:cs typeface="Times New Roman" panose="02020603050405020304" pitchFamily="18" charset="0"/>
              </a:rPr>
              <a:t>1.</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Nhà</a:t>
            </a:r>
            <a:r>
              <a:rPr lang="vi-VN" sz="2400" b="1" dirty="0" smtClean="0">
                <a:latin typeface="Times New Roman" panose="02020603050405020304" pitchFamily="18" charset="0"/>
                <a:cs typeface="Times New Roman" panose="02020603050405020304" pitchFamily="18" charset="0"/>
              </a:rPr>
              <a:t> </a:t>
            </a:r>
            <a:r>
              <a:rPr lang="vi-VN" sz="2400" b="1" dirty="0">
                <a:latin typeface="Times New Roman" panose="02020603050405020304" pitchFamily="18" charset="0"/>
                <a:cs typeface="Times New Roman" panose="02020603050405020304" pitchFamily="18" charset="0"/>
              </a:rPr>
              <a:t>Lê </a:t>
            </a:r>
            <a:r>
              <a:rPr lang="vi-VN" sz="2400" b="1" dirty="0" smtClean="0">
                <a:latin typeface="Times New Roman" panose="02020603050405020304" pitchFamily="18" charset="0"/>
                <a:cs typeface="Times New Roman" panose="02020603050405020304" pitchFamily="18" charset="0"/>
              </a:rPr>
              <a:t>Sơ</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thành</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lập</a:t>
            </a:r>
            <a:endParaRPr lang="en-SG" sz="2400" b="1"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xmlns="" id="{6AB3D78D-7242-EAB0-C0E4-A0FDEFFF8648}"/>
              </a:ext>
            </a:extLst>
          </p:cNvPr>
          <p:cNvPicPr>
            <a:picLocks noChangeAspect="1"/>
          </p:cNvPicPr>
          <p:nvPr/>
        </p:nvPicPr>
        <p:blipFill>
          <a:blip r:embed="rId3"/>
          <a:stretch>
            <a:fillRect/>
          </a:stretch>
        </p:blipFill>
        <p:spPr>
          <a:xfrm>
            <a:off x="11066187" y="0"/>
            <a:ext cx="1125813" cy="894028"/>
          </a:xfrm>
          <a:prstGeom prst="rect">
            <a:avLst/>
          </a:prstGeom>
        </p:spPr>
      </p:pic>
    </p:spTree>
    <p:extLst>
      <p:ext uri="{BB962C8B-B14F-4D97-AF65-F5344CB8AC3E}">
        <p14:creationId xmlns:p14="http://schemas.microsoft.com/office/powerpoint/2010/main" val="14343665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1D1C966-0694-AB51-2114-D6181A770767}"/>
              </a:ext>
            </a:extLst>
          </p:cNvPr>
          <p:cNvPicPr>
            <a:picLocks noChangeAspect="1"/>
          </p:cNvPicPr>
          <p:nvPr/>
        </p:nvPicPr>
        <p:blipFill>
          <a:blip r:embed="rId2"/>
          <a:stretch>
            <a:fillRect/>
          </a:stretch>
        </p:blipFill>
        <p:spPr>
          <a:xfrm>
            <a:off x="3245768" y="859816"/>
            <a:ext cx="5860079" cy="4850103"/>
          </a:xfrm>
          <a:prstGeom prst="rect">
            <a:avLst/>
          </a:prstGeom>
        </p:spPr>
      </p:pic>
    </p:spTree>
    <p:extLst>
      <p:ext uri="{BB962C8B-B14F-4D97-AF65-F5344CB8AC3E}">
        <p14:creationId xmlns:p14="http://schemas.microsoft.com/office/powerpoint/2010/main" val="37374295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A1659DC-42A2-1A04-0E1F-5886CC740133}"/>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70A63572-CDC9-1008-F134-0746BABD5B56}"/>
              </a:ext>
            </a:extLst>
          </p:cNvPr>
          <p:cNvSpPr txBox="1"/>
          <p:nvPr/>
        </p:nvSpPr>
        <p:spPr>
          <a:xfrm>
            <a:off x="2771775" y="257175"/>
            <a:ext cx="6838950" cy="830997"/>
          </a:xfrm>
          <a:prstGeom prst="rect">
            <a:avLst/>
          </a:prstGeom>
          <a:noFill/>
        </p:spPr>
        <p:txBody>
          <a:bodyPr wrap="square" rtlCol="0">
            <a:spAutoFit/>
          </a:bodyPr>
          <a:lstStyle/>
          <a:p>
            <a:pPr algn="ctr"/>
            <a:r>
              <a:rPr lang="vi-VN" sz="2400" b="1" dirty="0">
                <a:solidFill>
                  <a:srgbClr val="FF0000"/>
                </a:solidFill>
                <a:latin typeface="Times New Roman" panose="02020603050405020304" pitchFamily="18" charset="0"/>
                <a:cs typeface="Times New Roman" panose="02020603050405020304" pitchFamily="18" charset="0"/>
              </a:rPr>
              <a:t>BÀI </a:t>
            </a:r>
            <a:r>
              <a:rPr lang="en-US" sz="2400" b="1" dirty="0">
                <a:solidFill>
                  <a:srgbClr val="FF0000"/>
                </a:solidFill>
                <a:latin typeface="Times New Roman" panose="02020603050405020304" pitchFamily="18" charset="0"/>
                <a:cs typeface="Times New Roman" panose="02020603050405020304" pitchFamily="18" charset="0"/>
              </a:rPr>
              <a:t>20</a:t>
            </a:r>
            <a:r>
              <a:rPr lang="vi-VN" sz="2400" b="1" dirty="0">
                <a:solidFill>
                  <a:srgbClr val="FF0000"/>
                </a:solidFill>
                <a:latin typeface="Times New Roman" panose="02020603050405020304" pitchFamily="18" charset="0"/>
                <a:cs typeface="Times New Roman" panose="02020603050405020304" pitchFamily="18" charset="0"/>
              </a:rPr>
              <a:t>: ĐẠI VIỆT THỜI LÊ SƠ</a:t>
            </a:r>
          </a:p>
          <a:p>
            <a:pPr algn="ctr"/>
            <a:r>
              <a:rPr lang="vi-VN" sz="2400" b="1" dirty="0">
                <a:solidFill>
                  <a:srgbClr val="FF0000"/>
                </a:solidFill>
                <a:latin typeface="Times New Roman" panose="02020603050405020304" pitchFamily="18" charset="0"/>
                <a:cs typeface="Times New Roman" panose="02020603050405020304" pitchFamily="18" charset="0"/>
              </a:rPr>
              <a:t>(1428 -1527)</a:t>
            </a:r>
            <a:endParaRPr lang="en-SG" sz="2400" b="1" dirty="0">
              <a:solidFill>
                <a:srgbClr val="FF0000"/>
              </a:solidFill>
              <a:latin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xmlns="" id="{55E4F46F-70E3-044F-A341-5687067629CB}"/>
              </a:ext>
            </a:extLst>
          </p:cNvPr>
          <p:cNvCxnSpPr>
            <a:stCxn id="3" idx="2"/>
          </p:cNvCxnSpPr>
          <p:nvPr/>
        </p:nvCxnSpPr>
        <p:spPr>
          <a:xfrm>
            <a:off x="6191250" y="1088172"/>
            <a:ext cx="0" cy="576982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xmlns="" id="{534DF952-A0F0-4C31-93F9-8D3DA3783FB9}"/>
              </a:ext>
            </a:extLst>
          </p:cNvPr>
          <p:cNvSpPr txBox="1"/>
          <p:nvPr/>
        </p:nvSpPr>
        <p:spPr>
          <a:xfrm>
            <a:off x="828675" y="1088172"/>
            <a:ext cx="4743449" cy="461665"/>
          </a:xfrm>
          <a:prstGeom prst="rect">
            <a:avLst/>
          </a:prstGeom>
          <a:noFill/>
        </p:spPr>
        <p:txBody>
          <a:bodyPr wrap="square" rtlCol="0">
            <a:spAutoFit/>
          </a:bodyPr>
          <a:lstStyle/>
          <a:p>
            <a:r>
              <a:rPr lang="vi-VN" sz="2400" b="1" dirty="0" smtClean="0">
                <a:latin typeface="Times New Roman" panose="02020603050405020304" pitchFamily="18" charset="0"/>
                <a:cs typeface="Times New Roman" panose="02020603050405020304" pitchFamily="18" charset="0"/>
              </a:rPr>
              <a:t>1.</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Nhà</a:t>
            </a:r>
            <a:r>
              <a:rPr lang="vi-VN" sz="2400" b="1" dirty="0" smtClean="0">
                <a:latin typeface="Times New Roman" panose="02020603050405020304" pitchFamily="18" charset="0"/>
                <a:cs typeface="Times New Roman" panose="02020603050405020304" pitchFamily="18" charset="0"/>
              </a:rPr>
              <a:t> </a:t>
            </a:r>
            <a:r>
              <a:rPr lang="vi-VN" sz="2400" b="1" dirty="0">
                <a:latin typeface="Times New Roman" panose="02020603050405020304" pitchFamily="18" charset="0"/>
                <a:cs typeface="Times New Roman" panose="02020603050405020304" pitchFamily="18" charset="0"/>
              </a:rPr>
              <a:t>Lê </a:t>
            </a:r>
            <a:r>
              <a:rPr lang="vi-VN" sz="2400" b="1" dirty="0" smtClean="0">
                <a:latin typeface="Times New Roman" panose="02020603050405020304" pitchFamily="18" charset="0"/>
                <a:cs typeface="Times New Roman" panose="02020603050405020304" pitchFamily="18" charset="0"/>
              </a:rPr>
              <a:t>Sơ</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thành</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lập</a:t>
            </a:r>
            <a:endParaRPr lang="en-SG" sz="2400" b="1"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xmlns="" id="{4B050B1B-C86B-8047-A643-21A7F436382E}"/>
              </a:ext>
            </a:extLst>
          </p:cNvPr>
          <p:cNvSpPr txBox="1"/>
          <p:nvPr/>
        </p:nvSpPr>
        <p:spPr>
          <a:xfrm>
            <a:off x="828675" y="1638791"/>
            <a:ext cx="5362574" cy="3785652"/>
          </a:xfrm>
          <a:prstGeom prst="rect">
            <a:avLst/>
          </a:prstGeom>
          <a:noFill/>
        </p:spPr>
        <p:txBody>
          <a:bodyPr wrap="square">
            <a:spAutoFit/>
          </a:bodyPr>
          <a:lstStyle/>
          <a:p>
            <a:pPr marL="0" marR="0" algn="just"/>
            <a:r>
              <a:rPr lang="vi-VN" sz="2000" dirty="0">
                <a:effectLst/>
                <a:latin typeface="Times New Roman" panose="02020603050405020304" pitchFamily="18" charset="0"/>
                <a:ea typeface="Times New Roman" panose="02020603050405020304" pitchFamily="18" charset="0"/>
              </a:rPr>
              <a:t>- </a:t>
            </a:r>
            <a:r>
              <a:rPr lang="vi-VN" sz="2000" i="1" dirty="0">
                <a:effectLst/>
                <a:latin typeface="Times New Roman" panose="02020603050405020304" pitchFamily="18" charset="0"/>
                <a:ea typeface="Times New Roman" panose="02020603050405020304" pitchFamily="18" charset="0"/>
              </a:rPr>
              <a:t>Năm 1428 Lê Lợi lên ngôi hoàng đế lấy quốc hiệu là Đại Việt, đóng đô ở Đông Kinh (Thăng Long)</a:t>
            </a:r>
            <a:endParaRPr lang="en-SG" sz="2000" dirty="0">
              <a:effectLst/>
              <a:latin typeface="Times New Roman" panose="02020603050405020304" pitchFamily="18" charset="0"/>
              <a:ea typeface="Times New Roman" panose="02020603050405020304" pitchFamily="18" charset="0"/>
            </a:endParaRPr>
          </a:p>
          <a:p>
            <a:pPr marL="0" marR="0" algn="just"/>
            <a:r>
              <a:rPr lang="vi-VN" sz="2000" i="1" dirty="0">
                <a:effectLst/>
                <a:latin typeface="Times New Roman" panose="02020603050405020304" pitchFamily="18" charset="0"/>
                <a:ea typeface="Times New Roman" panose="02020603050405020304" pitchFamily="18" charset="0"/>
              </a:rPr>
              <a:t>- Hoàng đế nắm mọi quyền hành, là tổng chỉ huy quân đội</a:t>
            </a:r>
            <a:endParaRPr lang="en-SG" sz="2000" dirty="0">
              <a:effectLst/>
              <a:latin typeface="Times New Roman" panose="02020603050405020304" pitchFamily="18" charset="0"/>
              <a:ea typeface="Times New Roman" panose="02020603050405020304" pitchFamily="18" charset="0"/>
            </a:endParaRPr>
          </a:p>
          <a:p>
            <a:pPr marL="0" marR="0" algn="just"/>
            <a:r>
              <a:rPr lang="vi-VN" sz="2000" i="1" dirty="0">
                <a:effectLst/>
                <a:latin typeface="Times New Roman" panose="02020603050405020304" pitchFamily="18" charset="0"/>
                <a:ea typeface="Times New Roman" panose="02020603050405020304" pitchFamily="18" charset="0"/>
              </a:rPr>
              <a:t>- Đất nước chia thành các đạo, dưới đạo là các phủ, huyện ( châu), xã (sách, động)</a:t>
            </a:r>
            <a:endParaRPr lang="en-SG" sz="2000" dirty="0">
              <a:effectLst/>
              <a:latin typeface="Times New Roman" panose="02020603050405020304" pitchFamily="18" charset="0"/>
              <a:ea typeface="Times New Roman" panose="02020603050405020304" pitchFamily="18" charset="0"/>
            </a:endParaRPr>
          </a:p>
          <a:p>
            <a:pPr marL="0" marR="0" algn="just"/>
            <a:r>
              <a:rPr lang="vi-VN" sz="2000" i="1" dirty="0">
                <a:effectLst/>
                <a:latin typeface="Times New Roman" panose="02020603050405020304" pitchFamily="18" charset="0"/>
                <a:ea typeface="Times New Roman" panose="02020603050405020304" pitchFamily="18" charset="0"/>
              </a:rPr>
              <a:t>-Quân đội được tổ chức theo chính sách ngụ binh ư nông.</a:t>
            </a:r>
            <a:endParaRPr lang="en-SG" sz="2000" dirty="0">
              <a:effectLst/>
              <a:latin typeface="Times New Roman" panose="02020603050405020304" pitchFamily="18" charset="0"/>
              <a:ea typeface="Times New Roman" panose="02020603050405020304" pitchFamily="18" charset="0"/>
            </a:endParaRPr>
          </a:p>
          <a:p>
            <a:pPr marL="0" marR="0" algn="just"/>
            <a:r>
              <a:rPr lang="vi-VN" sz="2000" i="1" dirty="0">
                <a:effectLst/>
                <a:latin typeface="Times New Roman" panose="02020603050405020304" pitchFamily="18" charset="0"/>
                <a:ea typeface="Times New Roman" panose="02020603050405020304" pitchFamily="18" charset="0"/>
              </a:rPr>
              <a:t>Luật pháp được coi trọng, ban hành Quốc triều hình luật với nhiều nội dung tiến bộ</a:t>
            </a:r>
            <a:endParaRPr lang="en-SG" sz="2000" dirty="0">
              <a:effectLst/>
              <a:latin typeface="Times New Roman" panose="02020603050405020304" pitchFamily="18" charset="0"/>
              <a:ea typeface="Times New Roman" panose="02020603050405020304" pitchFamily="18" charset="0"/>
            </a:endParaRPr>
          </a:p>
          <a:p>
            <a:r>
              <a:rPr lang="vi-VN" sz="2000" i="1" dirty="0">
                <a:effectLst/>
                <a:latin typeface="Times New Roman" panose="02020603050405020304" pitchFamily="18" charset="0"/>
                <a:ea typeface="Times New Roman" panose="02020603050405020304" pitchFamily="18" charset="0"/>
              </a:rPr>
              <a:t>-Coi trọng việc bảo vệ lãnh thổ</a:t>
            </a:r>
            <a:endParaRPr lang="en-SG" sz="2000" dirty="0"/>
          </a:p>
        </p:txBody>
      </p:sp>
      <p:sp>
        <p:nvSpPr>
          <p:cNvPr id="7" name="TextBox 6">
            <a:extLst>
              <a:ext uri="{FF2B5EF4-FFF2-40B4-BE49-F238E27FC236}">
                <a16:creationId xmlns:a16="http://schemas.microsoft.com/office/drawing/2014/main" xmlns="" id="{31944E74-F1BB-2D52-F40E-F660F9E38246}"/>
              </a:ext>
            </a:extLst>
          </p:cNvPr>
          <p:cNvSpPr txBox="1"/>
          <p:nvPr/>
        </p:nvSpPr>
        <p:spPr>
          <a:xfrm>
            <a:off x="6315075" y="2002253"/>
            <a:ext cx="5124450" cy="2246769"/>
          </a:xfrm>
          <a:prstGeom prst="rect">
            <a:avLst/>
          </a:prstGeom>
          <a:noFill/>
        </p:spPr>
        <p:txBody>
          <a:bodyPr wrap="square">
            <a:spAutoFit/>
          </a:bodyPr>
          <a:lstStyle/>
          <a:p>
            <a:pPr marL="0" marR="0">
              <a:spcBef>
                <a:spcPts val="0"/>
              </a:spcBef>
              <a:spcAft>
                <a:spcPts val="0"/>
              </a:spcAft>
            </a:pPr>
            <a:r>
              <a:rPr lang="vi-VN" sz="2000" b="1" dirty="0">
                <a:solidFill>
                  <a:srgbClr val="FF0000"/>
                </a:solidFill>
                <a:latin typeface="Times New Roman" panose="02020603050405020304" pitchFamily="18" charset="0"/>
                <a:ea typeface="Times New Roman" panose="02020603050405020304" pitchFamily="18" charset="0"/>
              </a:rPr>
              <a:t>1</a:t>
            </a:r>
            <a:r>
              <a:rPr lang="vi-VN" sz="2000" b="1" dirty="0">
                <a:solidFill>
                  <a:srgbClr val="FF0000"/>
                </a:solidFill>
                <a:effectLst/>
                <a:latin typeface="Times New Roman" panose="02020603050405020304" pitchFamily="18" charset="0"/>
                <a:ea typeface="Times New Roman" panose="02020603050405020304" pitchFamily="18" charset="0"/>
              </a:rPr>
              <a:t>, Trao đổi với bạn bên cạnh để rút ra điểm giống nhau và khác nhau về tổ chức nhà nước, luật pháp của Đại Việt thời Lê Sơ với thời nhà Trần?</a:t>
            </a:r>
            <a:endParaRPr lang="en-SG" sz="2000" b="1" dirty="0">
              <a:solidFill>
                <a:srgbClr val="FF0000"/>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vi-VN" sz="2000" b="1" dirty="0">
                <a:solidFill>
                  <a:srgbClr val="FF0000"/>
                </a:solidFill>
                <a:latin typeface="Times New Roman" panose="02020603050405020304" pitchFamily="18" charset="0"/>
                <a:ea typeface="Times New Roman" panose="02020603050405020304" pitchFamily="18" charset="0"/>
              </a:rPr>
              <a:t>2</a:t>
            </a:r>
            <a:r>
              <a:rPr lang="vi-VN" sz="2000" b="1" dirty="0">
                <a:solidFill>
                  <a:srgbClr val="FF0000"/>
                </a:solidFill>
                <a:effectLst/>
                <a:latin typeface="Times New Roman" panose="02020603050405020304" pitchFamily="18" charset="0"/>
                <a:ea typeface="Times New Roman" panose="02020603050405020304" pitchFamily="18" charset="0"/>
              </a:rPr>
              <a:t>. Tư liệu 1 và nội dung SGK đã thể hiện quyết tâm bảo vệ chủ quyền lãnh thổ của nhà Lê Sơ như thế nào?</a:t>
            </a:r>
            <a:endParaRPr lang="en-SG" sz="2000" b="1" dirty="0">
              <a:solidFill>
                <a:srgbClr val="FF0000"/>
              </a:solidFill>
              <a:effectLst/>
              <a:latin typeface="Times New Roman" panose="02020603050405020304" pitchFamily="18" charset="0"/>
              <a:ea typeface="Times New Roman" panose="02020603050405020304" pitchFamily="18" charset="0"/>
            </a:endParaRPr>
          </a:p>
        </p:txBody>
      </p:sp>
      <p:pic>
        <p:nvPicPr>
          <p:cNvPr id="8" name="Picture 7">
            <a:extLst>
              <a:ext uri="{FF2B5EF4-FFF2-40B4-BE49-F238E27FC236}">
                <a16:creationId xmlns:a16="http://schemas.microsoft.com/office/drawing/2014/main" xmlns="" id="{58BB4D3A-AD20-A288-B1D7-EC7D577EF22D}"/>
              </a:ext>
            </a:extLst>
          </p:cNvPr>
          <p:cNvPicPr>
            <a:picLocks noChangeAspect="1"/>
          </p:cNvPicPr>
          <p:nvPr/>
        </p:nvPicPr>
        <p:blipFill>
          <a:blip r:embed="rId3"/>
          <a:stretch>
            <a:fillRect/>
          </a:stretch>
        </p:blipFill>
        <p:spPr>
          <a:xfrm>
            <a:off x="11066187" y="0"/>
            <a:ext cx="1125813" cy="894028"/>
          </a:xfrm>
          <a:prstGeom prst="rect">
            <a:avLst/>
          </a:prstGeom>
        </p:spPr>
      </p:pic>
    </p:spTree>
    <p:extLst>
      <p:ext uri="{BB962C8B-B14F-4D97-AF65-F5344CB8AC3E}">
        <p14:creationId xmlns:p14="http://schemas.microsoft.com/office/powerpoint/2010/main" val="42617762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DE033463-93AF-8718-E459-9587027155CC}"/>
              </a:ext>
            </a:extLst>
          </p:cNvPr>
          <p:cNvPicPr>
            <a:picLocks noChangeAspect="1"/>
          </p:cNvPicPr>
          <p:nvPr/>
        </p:nvPicPr>
        <p:blipFill>
          <a:blip r:embed="rId2"/>
          <a:stretch>
            <a:fillRect/>
          </a:stretch>
        </p:blipFill>
        <p:spPr>
          <a:xfrm>
            <a:off x="6570171" y="104775"/>
            <a:ext cx="4080857" cy="6858000"/>
          </a:xfrm>
          <a:prstGeom prst="rect">
            <a:avLst/>
          </a:prstGeom>
        </p:spPr>
      </p:pic>
      <p:pic>
        <p:nvPicPr>
          <p:cNvPr id="3" name="Picture 2">
            <a:extLst>
              <a:ext uri="{FF2B5EF4-FFF2-40B4-BE49-F238E27FC236}">
                <a16:creationId xmlns:a16="http://schemas.microsoft.com/office/drawing/2014/main" xmlns="" id="{3E0AC0CB-BA56-586B-8F6A-72912B36D675}"/>
              </a:ext>
            </a:extLst>
          </p:cNvPr>
          <p:cNvPicPr>
            <a:picLocks noChangeAspect="1"/>
          </p:cNvPicPr>
          <p:nvPr/>
        </p:nvPicPr>
        <p:blipFill>
          <a:blip r:embed="rId3"/>
          <a:stretch>
            <a:fillRect/>
          </a:stretch>
        </p:blipFill>
        <p:spPr>
          <a:xfrm>
            <a:off x="574243" y="0"/>
            <a:ext cx="4166464" cy="6858000"/>
          </a:xfrm>
          <a:prstGeom prst="rect">
            <a:avLst/>
          </a:prstGeom>
        </p:spPr>
      </p:pic>
      <p:sp>
        <p:nvSpPr>
          <p:cNvPr id="4" name="Arrow: Right 3">
            <a:extLst>
              <a:ext uri="{FF2B5EF4-FFF2-40B4-BE49-F238E27FC236}">
                <a16:creationId xmlns:a16="http://schemas.microsoft.com/office/drawing/2014/main" xmlns="" id="{8DA416AC-E5E2-38A5-644B-8DAB0C61E4B0}"/>
              </a:ext>
            </a:extLst>
          </p:cNvPr>
          <p:cNvSpPr/>
          <p:nvPr/>
        </p:nvSpPr>
        <p:spPr>
          <a:xfrm>
            <a:off x="4962525" y="3000375"/>
            <a:ext cx="1352550" cy="8286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38621906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A1659DC-42A2-1A04-0E1F-5886CC740133}"/>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70A63572-CDC9-1008-F134-0746BABD5B56}"/>
              </a:ext>
            </a:extLst>
          </p:cNvPr>
          <p:cNvSpPr txBox="1"/>
          <p:nvPr/>
        </p:nvSpPr>
        <p:spPr>
          <a:xfrm>
            <a:off x="2771775" y="257175"/>
            <a:ext cx="6838950" cy="830997"/>
          </a:xfrm>
          <a:prstGeom prst="rect">
            <a:avLst/>
          </a:prstGeom>
          <a:noFill/>
        </p:spPr>
        <p:txBody>
          <a:bodyPr wrap="square" rtlCol="0">
            <a:spAutoFit/>
          </a:bodyPr>
          <a:lstStyle/>
          <a:p>
            <a:pPr algn="ctr"/>
            <a:r>
              <a:rPr lang="vi-VN" sz="2400" b="1" dirty="0">
                <a:solidFill>
                  <a:srgbClr val="FF0000"/>
                </a:solidFill>
                <a:latin typeface="Times New Roman" panose="02020603050405020304" pitchFamily="18" charset="0"/>
                <a:cs typeface="Times New Roman" panose="02020603050405020304" pitchFamily="18" charset="0"/>
              </a:rPr>
              <a:t>BÀI </a:t>
            </a:r>
            <a:r>
              <a:rPr lang="en-US" sz="2400" b="1" dirty="0">
                <a:solidFill>
                  <a:srgbClr val="FF0000"/>
                </a:solidFill>
                <a:latin typeface="Times New Roman" panose="02020603050405020304" pitchFamily="18" charset="0"/>
                <a:cs typeface="Times New Roman" panose="02020603050405020304" pitchFamily="18" charset="0"/>
              </a:rPr>
              <a:t>20</a:t>
            </a:r>
            <a:r>
              <a:rPr lang="vi-VN" sz="2400" b="1" dirty="0">
                <a:solidFill>
                  <a:srgbClr val="FF0000"/>
                </a:solidFill>
                <a:latin typeface="Times New Roman" panose="02020603050405020304" pitchFamily="18" charset="0"/>
                <a:cs typeface="Times New Roman" panose="02020603050405020304" pitchFamily="18" charset="0"/>
              </a:rPr>
              <a:t>: ĐẠI VIỆT THỜI LÊ SƠ</a:t>
            </a:r>
          </a:p>
          <a:p>
            <a:pPr algn="ctr"/>
            <a:r>
              <a:rPr lang="vi-VN" sz="2400" b="1" dirty="0">
                <a:solidFill>
                  <a:srgbClr val="FF0000"/>
                </a:solidFill>
                <a:latin typeface="Times New Roman" panose="02020603050405020304" pitchFamily="18" charset="0"/>
                <a:cs typeface="Times New Roman" panose="02020603050405020304" pitchFamily="18" charset="0"/>
              </a:rPr>
              <a:t>(1428 -1527)</a:t>
            </a:r>
            <a:endParaRPr lang="en-SG" sz="2400" b="1" dirty="0">
              <a:solidFill>
                <a:srgbClr val="FF0000"/>
              </a:solidFill>
              <a:latin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xmlns="" id="{55E4F46F-70E3-044F-A341-5687067629CB}"/>
              </a:ext>
            </a:extLst>
          </p:cNvPr>
          <p:cNvCxnSpPr>
            <a:stCxn id="3" idx="2"/>
          </p:cNvCxnSpPr>
          <p:nvPr/>
        </p:nvCxnSpPr>
        <p:spPr>
          <a:xfrm>
            <a:off x="6191250" y="1088172"/>
            <a:ext cx="0" cy="576982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xmlns="" id="{534DF952-A0F0-4C31-93F9-8D3DA3783FB9}"/>
              </a:ext>
            </a:extLst>
          </p:cNvPr>
          <p:cNvSpPr txBox="1"/>
          <p:nvPr/>
        </p:nvSpPr>
        <p:spPr>
          <a:xfrm>
            <a:off x="828675" y="1088172"/>
            <a:ext cx="4743449" cy="461665"/>
          </a:xfrm>
          <a:prstGeom prst="rect">
            <a:avLst/>
          </a:prstGeom>
          <a:noFill/>
        </p:spPr>
        <p:txBody>
          <a:bodyPr wrap="square" rtlCol="0">
            <a:spAutoFit/>
          </a:bodyPr>
          <a:lstStyle/>
          <a:p>
            <a:r>
              <a:rPr lang="vi-VN" sz="2400" b="1" dirty="0">
                <a:latin typeface="Times New Roman" panose="02020603050405020304" pitchFamily="18" charset="0"/>
                <a:cs typeface="Times New Roman" panose="02020603050405020304" pitchFamily="18" charset="0"/>
              </a:rPr>
              <a:t>2. Tình hình kinh tế, xã hội</a:t>
            </a:r>
            <a:endParaRPr lang="en-SG" sz="2400" b="1"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xmlns="" id="{6AB3D78D-7242-EAB0-C0E4-A0FDEFFF8648}"/>
              </a:ext>
            </a:extLst>
          </p:cNvPr>
          <p:cNvPicPr>
            <a:picLocks noChangeAspect="1"/>
          </p:cNvPicPr>
          <p:nvPr/>
        </p:nvPicPr>
        <p:blipFill>
          <a:blip r:embed="rId3"/>
          <a:stretch>
            <a:fillRect/>
          </a:stretch>
        </p:blipFill>
        <p:spPr>
          <a:xfrm>
            <a:off x="11066187" y="0"/>
            <a:ext cx="1125813" cy="894028"/>
          </a:xfrm>
          <a:prstGeom prst="rect">
            <a:avLst/>
          </a:prstGeom>
        </p:spPr>
      </p:pic>
    </p:spTree>
    <p:extLst>
      <p:ext uri="{BB962C8B-B14F-4D97-AF65-F5344CB8AC3E}">
        <p14:creationId xmlns:p14="http://schemas.microsoft.com/office/powerpoint/2010/main" val="3515431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A1659DC-42A2-1A04-0E1F-5886CC740133}"/>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70A63572-CDC9-1008-F134-0746BABD5B56}"/>
              </a:ext>
            </a:extLst>
          </p:cNvPr>
          <p:cNvSpPr txBox="1"/>
          <p:nvPr/>
        </p:nvSpPr>
        <p:spPr>
          <a:xfrm>
            <a:off x="2771775" y="257175"/>
            <a:ext cx="6838950" cy="830997"/>
          </a:xfrm>
          <a:prstGeom prst="rect">
            <a:avLst/>
          </a:prstGeom>
          <a:noFill/>
        </p:spPr>
        <p:txBody>
          <a:bodyPr wrap="square" rtlCol="0">
            <a:spAutoFit/>
          </a:bodyPr>
          <a:lstStyle/>
          <a:p>
            <a:pPr algn="ctr"/>
            <a:r>
              <a:rPr lang="vi-VN" sz="2400" b="1" dirty="0">
                <a:solidFill>
                  <a:srgbClr val="FF0000"/>
                </a:solidFill>
                <a:latin typeface="Times New Roman" panose="02020603050405020304" pitchFamily="18" charset="0"/>
                <a:cs typeface="Times New Roman" panose="02020603050405020304" pitchFamily="18" charset="0"/>
              </a:rPr>
              <a:t>BÀI </a:t>
            </a:r>
            <a:r>
              <a:rPr lang="en-US" sz="2400" b="1" dirty="0">
                <a:solidFill>
                  <a:srgbClr val="FF0000"/>
                </a:solidFill>
                <a:latin typeface="Times New Roman" panose="02020603050405020304" pitchFamily="18" charset="0"/>
                <a:cs typeface="Times New Roman" panose="02020603050405020304" pitchFamily="18" charset="0"/>
              </a:rPr>
              <a:t>20</a:t>
            </a:r>
            <a:r>
              <a:rPr lang="vi-VN" sz="2400" b="1" dirty="0">
                <a:solidFill>
                  <a:srgbClr val="FF0000"/>
                </a:solidFill>
                <a:latin typeface="Times New Roman" panose="02020603050405020304" pitchFamily="18" charset="0"/>
                <a:cs typeface="Times New Roman" panose="02020603050405020304" pitchFamily="18" charset="0"/>
              </a:rPr>
              <a:t>: ĐẠI VIỆT THỜI LÊ SƠ</a:t>
            </a:r>
          </a:p>
          <a:p>
            <a:pPr algn="ctr"/>
            <a:r>
              <a:rPr lang="vi-VN" sz="2400" b="1" dirty="0">
                <a:solidFill>
                  <a:srgbClr val="FF0000"/>
                </a:solidFill>
                <a:latin typeface="Times New Roman" panose="02020603050405020304" pitchFamily="18" charset="0"/>
                <a:cs typeface="Times New Roman" panose="02020603050405020304" pitchFamily="18" charset="0"/>
              </a:rPr>
              <a:t>(1428 -1527)</a:t>
            </a:r>
            <a:endParaRPr lang="en-SG" sz="2400" b="1" dirty="0">
              <a:solidFill>
                <a:srgbClr val="FF0000"/>
              </a:solidFill>
              <a:latin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xmlns="" id="{55E4F46F-70E3-044F-A341-5687067629CB}"/>
              </a:ext>
            </a:extLst>
          </p:cNvPr>
          <p:cNvCxnSpPr>
            <a:stCxn id="3" idx="2"/>
          </p:cNvCxnSpPr>
          <p:nvPr/>
        </p:nvCxnSpPr>
        <p:spPr>
          <a:xfrm>
            <a:off x="6191250" y="1088172"/>
            <a:ext cx="0" cy="576982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xmlns="" id="{534DF952-A0F0-4C31-93F9-8D3DA3783FB9}"/>
              </a:ext>
            </a:extLst>
          </p:cNvPr>
          <p:cNvSpPr txBox="1"/>
          <p:nvPr/>
        </p:nvSpPr>
        <p:spPr>
          <a:xfrm>
            <a:off x="828675" y="1088172"/>
            <a:ext cx="4743449" cy="461665"/>
          </a:xfrm>
          <a:prstGeom prst="rect">
            <a:avLst/>
          </a:prstGeom>
          <a:noFill/>
        </p:spPr>
        <p:txBody>
          <a:bodyPr wrap="square" rtlCol="0">
            <a:spAutoFit/>
          </a:bodyPr>
          <a:lstStyle/>
          <a:p>
            <a:r>
              <a:rPr lang="vi-VN" sz="2400" b="1" dirty="0">
                <a:latin typeface="Times New Roman" panose="02020603050405020304" pitchFamily="18" charset="0"/>
                <a:cs typeface="Times New Roman" panose="02020603050405020304" pitchFamily="18" charset="0"/>
              </a:rPr>
              <a:t>2. Tình hình kinh tế, xã hội</a:t>
            </a:r>
            <a:endParaRPr lang="en-SG" sz="2400" b="1"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xmlns="" id="{6AB3D78D-7242-EAB0-C0E4-A0FDEFFF8648}"/>
              </a:ext>
            </a:extLst>
          </p:cNvPr>
          <p:cNvPicPr>
            <a:picLocks noChangeAspect="1"/>
          </p:cNvPicPr>
          <p:nvPr/>
        </p:nvPicPr>
        <p:blipFill>
          <a:blip r:embed="rId3"/>
          <a:stretch>
            <a:fillRect/>
          </a:stretch>
        </p:blipFill>
        <p:spPr>
          <a:xfrm>
            <a:off x="11066187" y="0"/>
            <a:ext cx="1125813" cy="894028"/>
          </a:xfrm>
          <a:prstGeom prst="rect">
            <a:avLst/>
          </a:prstGeom>
        </p:spPr>
      </p:pic>
      <p:sp>
        <p:nvSpPr>
          <p:cNvPr id="7" name="TextBox 6">
            <a:extLst>
              <a:ext uri="{FF2B5EF4-FFF2-40B4-BE49-F238E27FC236}">
                <a16:creationId xmlns:a16="http://schemas.microsoft.com/office/drawing/2014/main" xmlns="" id="{09B8E764-117F-362C-5A2B-5264DF2B9BE2}"/>
              </a:ext>
            </a:extLst>
          </p:cNvPr>
          <p:cNvSpPr txBox="1"/>
          <p:nvPr/>
        </p:nvSpPr>
        <p:spPr>
          <a:xfrm>
            <a:off x="619125" y="1549837"/>
            <a:ext cx="5572124" cy="3477875"/>
          </a:xfrm>
          <a:prstGeom prst="rect">
            <a:avLst/>
          </a:prstGeom>
          <a:noFill/>
        </p:spPr>
        <p:txBody>
          <a:bodyPr wrap="square">
            <a:spAutoFit/>
          </a:bodyPr>
          <a:lstStyle/>
          <a:p>
            <a:pPr marL="0" marR="0"/>
            <a:r>
              <a:rPr lang="vi-VN" sz="2000" dirty="0">
                <a:effectLst/>
                <a:latin typeface="Times New Roman" panose="02020603050405020304" pitchFamily="18" charset="0"/>
                <a:ea typeface="Times New Roman" panose="02020603050405020304" pitchFamily="18" charset="0"/>
              </a:rPr>
              <a:t>a.Kinh tế</a:t>
            </a:r>
            <a:endParaRPr lang="en-SG" sz="2000" dirty="0">
              <a:effectLst/>
              <a:latin typeface="Times New Roman" panose="02020603050405020304" pitchFamily="18" charset="0"/>
              <a:ea typeface="Times New Roman" panose="02020603050405020304" pitchFamily="18" charset="0"/>
            </a:endParaRPr>
          </a:p>
          <a:p>
            <a:pPr marL="0" marR="0"/>
            <a:r>
              <a:rPr lang="vi-VN" sz="2000" dirty="0">
                <a:effectLst/>
                <a:latin typeface="Times New Roman" panose="02020603050405020304" pitchFamily="18" charset="0"/>
                <a:ea typeface="Times New Roman" panose="02020603050405020304" pitchFamily="18" charset="0"/>
              </a:rPr>
              <a:t>=&gt; Kinh tế phục hồi nhanh, ổn định, phát triển hưng thịnh</a:t>
            </a:r>
            <a:endParaRPr lang="en-SG" sz="2000" dirty="0">
              <a:effectLst/>
              <a:latin typeface="Times New Roman" panose="02020603050405020304" pitchFamily="18" charset="0"/>
              <a:ea typeface="Times New Roman" panose="02020603050405020304" pitchFamily="18" charset="0"/>
            </a:endParaRPr>
          </a:p>
          <a:p>
            <a:pPr marL="0" marR="0"/>
            <a:r>
              <a:rPr lang="vi-VN" sz="2000" dirty="0">
                <a:effectLst/>
                <a:latin typeface="Times New Roman" panose="02020603050405020304" pitchFamily="18" charset="0"/>
                <a:ea typeface="Times New Roman" panose="02020603050405020304" pitchFamily="18" charset="0"/>
              </a:rPr>
              <a:t>b. Xã hội</a:t>
            </a:r>
            <a:endParaRPr lang="en-SG" sz="2000" dirty="0">
              <a:effectLst/>
              <a:latin typeface="Times New Roman" panose="02020603050405020304" pitchFamily="18" charset="0"/>
              <a:ea typeface="Times New Roman" panose="02020603050405020304" pitchFamily="18" charset="0"/>
            </a:endParaRPr>
          </a:p>
          <a:p>
            <a:pPr marL="0" marR="0"/>
            <a:r>
              <a:rPr lang="vi-VN" sz="2000" dirty="0">
                <a:effectLst/>
                <a:latin typeface="Times New Roman" panose="02020603050405020304" pitchFamily="18" charset="0"/>
                <a:ea typeface="Times New Roman" panose="02020603050405020304" pitchFamily="18" charset="0"/>
              </a:rPr>
              <a:t>- Gồm:</a:t>
            </a:r>
            <a:endParaRPr lang="en-SG" sz="2000" dirty="0">
              <a:effectLst/>
              <a:latin typeface="Times New Roman" panose="02020603050405020304" pitchFamily="18" charset="0"/>
              <a:ea typeface="Times New Roman" panose="02020603050405020304" pitchFamily="18" charset="0"/>
            </a:endParaRPr>
          </a:p>
          <a:p>
            <a:pPr marL="0" marR="0"/>
            <a:r>
              <a:rPr lang="vi-VN" sz="2000" dirty="0">
                <a:effectLst/>
                <a:latin typeface="Times New Roman" panose="02020603050405020304" pitchFamily="18" charset="0"/>
                <a:ea typeface="Times New Roman" panose="02020603050405020304" pitchFamily="18" charset="0"/>
              </a:rPr>
              <a:t>+ Tầng lớp quý tộc có nhiều đặc quyền đặc lợi</a:t>
            </a:r>
            <a:endParaRPr lang="en-SG" sz="2000" dirty="0">
              <a:effectLst/>
              <a:latin typeface="Times New Roman" panose="02020603050405020304" pitchFamily="18" charset="0"/>
              <a:ea typeface="Times New Roman" panose="02020603050405020304" pitchFamily="18" charset="0"/>
            </a:endParaRPr>
          </a:p>
          <a:p>
            <a:pPr marL="0" marR="0"/>
            <a:r>
              <a:rPr lang="vi-VN" sz="2000" dirty="0">
                <a:effectLst/>
                <a:latin typeface="Times New Roman" panose="02020603050405020304" pitchFamily="18" charset="0"/>
                <a:ea typeface="Times New Roman" panose="02020603050405020304" pitchFamily="18" charset="0"/>
              </a:rPr>
              <a:t>+ Nông dân: chiếm số đông, được chia ruộng công,phải nộp thuế và các nghĩa vụ khác</a:t>
            </a:r>
            <a:endParaRPr lang="en-SG" sz="2000" dirty="0">
              <a:effectLst/>
              <a:latin typeface="Times New Roman" panose="02020603050405020304" pitchFamily="18" charset="0"/>
              <a:ea typeface="Times New Roman" panose="02020603050405020304" pitchFamily="18" charset="0"/>
            </a:endParaRPr>
          </a:p>
          <a:p>
            <a:pPr marL="0" marR="0"/>
            <a:r>
              <a:rPr lang="vi-VN" sz="2000" dirty="0">
                <a:effectLst/>
                <a:latin typeface="Times New Roman" panose="02020603050405020304" pitchFamily="18" charset="0"/>
                <a:ea typeface="Times New Roman" panose="02020603050405020304" pitchFamily="18" charset="0"/>
              </a:rPr>
              <a:t>+ Thợ thủ công và thương nhân: không được coi trọng</a:t>
            </a:r>
            <a:endParaRPr lang="en-SG" sz="2000" dirty="0">
              <a:effectLst/>
              <a:latin typeface="Times New Roman" panose="02020603050405020304" pitchFamily="18" charset="0"/>
              <a:ea typeface="Times New Roman" panose="02020603050405020304" pitchFamily="18" charset="0"/>
            </a:endParaRPr>
          </a:p>
          <a:p>
            <a:r>
              <a:rPr lang="vi-VN" sz="2000" dirty="0">
                <a:effectLst/>
                <a:latin typeface="Times New Roman" panose="02020603050405020304" pitchFamily="18" charset="0"/>
                <a:ea typeface="Times New Roman" panose="02020603050405020304" pitchFamily="18" charset="0"/>
              </a:rPr>
              <a:t>+ Nô tì có xu hướng giảm</a:t>
            </a:r>
            <a:endParaRPr lang="en-SG" sz="2000" dirty="0"/>
          </a:p>
        </p:txBody>
      </p:sp>
      <p:sp>
        <p:nvSpPr>
          <p:cNvPr id="8" name="TextBox 7">
            <a:extLst>
              <a:ext uri="{FF2B5EF4-FFF2-40B4-BE49-F238E27FC236}">
                <a16:creationId xmlns:a16="http://schemas.microsoft.com/office/drawing/2014/main" xmlns="" id="{D26F833C-B2D6-68C9-27ED-963905CB81B0}"/>
              </a:ext>
            </a:extLst>
          </p:cNvPr>
          <p:cNvSpPr txBox="1"/>
          <p:nvPr/>
        </p:nvSpPr>
        <p:spPr>
          <a:xfrm>
            <a:off x="6410325" y="1836727"/>
            <a:ext cx="4772022" cy="1323439"/>
          </a:xfrm>
          <a:prstGeom prst="rect">
            <a:avLst/>
          </a:prstGeom>
          <a:noFill/>
        </p:spPr>
        <p:txBody>
          <a:bodyPr wrap="square">
            <a:spAutoFit/>
          </a:bodyPr>
          <a:lstStyle/>
          <a:p>
            <a:pPr marL="0" marR="0" algn="just">
              <a:spcBef>
                <a:spcPts val="0"/>
              </a:spcBef>
              <a:spcAft>
                <a:spcPts val="0"/>
              </a:spcAft>
            </a:pPr>
            <a:endParaRPr lang="en-SG" sz="2000" b="1" dirty="0">
              <a:solidFill>
                <a:srgbClr val="FF0000"/>
              </a:solidFill>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vi-VN" sz="2000" b="1" dirty="0">
                <a:solidFill>
                  <a:srgbClr val="FF0000"/>
                </a:solidFill>
                <a:effectLst/>
                <a:latin typeface="Times New Roman" panose="02020603050405020304" pitchFamily="18" charset="0"/>
                <a:ea typeface="Times New Roman" panose="02020603050405020304" pitchFamily="18" charset="0"/>
              </a:rPr>
              <a:t>? Xã hội Đại Việt thời Lê Sơ gồm những tầng lớp nào? Nêu địa vị, vai trò của từng tầng lớp trong xã hội?</a:t>
            </a:r>
            <a:endParaRPr lang="en-SG" sz="2000" b="1"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791593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Giá trị lịch sử của Gốm Chu Đậu qua các hiện vật khảo cổ  - ảnh 1">
            <a:extLst>
              <a:ext uri="{FF2B5EF4-FFF2-40B4-BE49-F238E27FC236}">
                <a16:creationId xmlns:a16="http://schemas.microsoft.com/office/drawing/2014/main" xmlns="" id="{A3D1CEAE-0E32-5236-FACB-25C1A6AAA6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3640" y="660400"/>
            <a:ext cx="32004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Gốm Chu Đậu - tinh hoa văn hóa Việt tỏa sáng khắp năm châu">
            <a:extLst>
              <a:ext uri="{FF2B5EF4-FFF2-40B4-BE49-F238E27FC236}">
                <a16:creationId xmlns:a16="http://schemas.microsoft.com/office/drawing/2014/main" xmlns="" id="{C86EEB79-4AAB-4925-DA55-EC78AD43D7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00319" y="775335"/>
            <a:ext cx="4592955" cy="3422581"/>
          </a:xfrm>
          <a:prstGeom prst="rect">
            <a:avLst/>
          </a:prstGeom>
          <a:noFill/>
          <a:ln>
            <a:noFill/>
          </a:ln>
        </p:spPr>
      </p:pic>
      <p:sp>
        <p:nvSpPr>
          <p:cNvPr id="2" name="TextBox 1">
            <a:extLst>
              <a:ext uri="{FF2B5EF4-FFF2-40B4-BE49-F238E27FC236}">
                <a16:creationId xmlns:a16="http://schemas.microsoft.com/office/drawing/2014/main" xmlns="" id="{87481F90-D5FB-E8BC-1AAD-7993753F224E}"/>
              </a:ext>
            </a:extLst>
          </p:cNvPr>
          <p:cNvSpPr txBox="1"/>
          <p:nvPr/>
        </p:nvSpPr>
        <p:spPr>
          <a:xfrm>
            <a:off x="3302000" y="4917440"/>
            <a:ext cx="5120640" cy="369332"/>
          </a:xfrm>
          <a:prstGeom prst="rect">
            <a:avLst/>
          </a:prstGeom>
          <a:noFill/>
        </p:spPr>
        <p:txBody>
          <a:bodyPr wrap="square" rtlCol="0">
            <a:spAutoFit/>
          </a:bodyPr>
          <a:lstStyle/>
          <a:p>
            <a:r>
              <a:rPr lang="vi-VN" dirty="0">
                <a:latin typeface="Times New Roman" panose="02020603050405020304" pitchFamily="18" charset="0"/>
                <a:cs typeface="Times New Roman" panose="02020603050405020304" pitchFamily="18" charset="0"/>
              </a:rPr>
              <a:t>GỒM CHU ĐẬU – NAM SÁCH , HẢI DƯƠNG</a:t>
            </a:r>
            <a:endParaRPr lang="en-S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90995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Đĩa gốm Chu Đậu thế kỷ XV, hiện vật Bảo tàng Dresden, Đức.">
            <a:extLst>
              <a:ext uri="{FF2B5EF4-FFF2-40B4-BE49-F238E27FC236}">
                <a16:creationId xmlns:a16="http://schemas.microsoft.com/office/drawing/2014/main" xmlns="" id="{77311470-12D1-6B36-FF3B-87CD2F1C90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4425" y="0"/>
            <a:ext cx="74231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3149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A1659DC-42A2-1A04-0E1F-5886CC740133}"/>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70A63572-CDC9-1008-F134-0746BABD5B56}"/>
              </a:ext>
            </a:extLst>
          </p:cNvPr>
          <p:cNvSpPr txBox="1"/>
          <p:nvPr/>
        </p:nvSpPr>
        <p:spPr>
          <a:xfrm>
            <a:off x="2771775" y="257175"/>
            <a:ext cx="6838950" cy="830997"/>
          </a:xfrm>
          <a:prstGeom prst="rect">
            <a:avLst/>
          </a:prstGeom>
          <a:noFill/>
        </p:spPr>
        <p:txBody>
          <a:bodyPr wrap="square" rtlCol="0">
            <a:spAutoFit/>
          </a:bodyPr>
          <a:lstStyle/>
          <a:p>
            <a:pPr algn="ctr"/>
            <a:r>
              <a:rPr lang="vi-VN" sz="2400" b="1" dirty="0">
                <a:solidFill>
                  <a:srgbClr val="FF0000"/>
                </a:solidFill>
                <a:latin typeface="Times New Roman" panose="02020603050405020304" pitchFamily="18" charset="0"/>
                <a:cs typeface="Times New Roman" panose="02020603050405020304" pitchFamily="18" charset="0"/>
              </a:rPr>
              <a:t>BÀI </a:t>
            </a:r>
            <a:r>
              <a:rPr lang="en-US" sz="2400" b="1" dirty="0">
                <a:solidFill>
                  <a:srgbClr val="FF0000"/>
                </a:solidFill>
                <a:latin typeface="Times New Roman" panose="02020603050405020304" pitchFamily="18" charset="0"/>
                <a:cs typeface="Times New Roman" panose="02020603050405020304" pitchFamily="18" charset="0"/>
              </a:rPr>
              <a:t>20</a:t>
            </a:r>
            <a:r>
              <a:rPr lang="vi-VN" sz="2400" b="1" dirty="0">
                <a:solidFill>
                  <a:srgbClr val="FF0000"/>
                </a:solidFill>
                <a:latin typeface="Times New Roman" panose="02020603050405020304" pitchFamily="18" charset="0"/>
                <a:cs typeface="Times New Roman" panose="02020603050405020304" pitchFamily="18" charset="0"/>
              </a:rPr>
              <a:t>: ĐẠI VIỆT THỜI LÊ SƠ</a:t>
            </a:r>
          </a:p>
          <a:p>
            <a:pPr algn="ctr"/>
            <a:r>
              <a:rPr lang="vi-VN" sz="2400" b="1" dirty="0">
                <a:solidFill>
                  <a:srgbClr val="FF0000"/>
                </a:solidFill>
                <a:latin typeface="Times New Roman" panose="02020603050405020304" pitchFamily="18" charset="0"/>
                <a:cs typeface="Times New Roman" panose="02020603050405020304" pitchFamily="18" charset="0"/>
              </a:rPr>
              <a:t>(1428 -1527)</a:t>
            </a:r>
            <a:endParaRPr lang="en-SG" sz="2400" b="1" dirty="0">
              <a:solidFill>
                <a:srgbClr val="FF0000"/>
              </a:solidFill>
              <a:latin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xmlns="" id="{55E4F46F-70E3-044F-A341-5687067629CB}"/>
              </a:ext>
            </a:extLst>
          </p:cNvPr>
          <p:cNvCxnSpPr>
            <a:stCxn id="3" idx="2"/>
          </p:cNvCxnSpPr>
          <p:nvPr/>
        </p:nvCxnSpPr>
        <p:spPr>
          <a:xfrm>
            <a:off x="6191250" y="1088172"/>
            <a:ext cx="0" cy="576982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xmlns="" id="{534DF952-A0F0-4C31-93F9-8D3DA3783FB9}"/>
              </a:ext>
            </a:extLst>
          </p:cNvPr>
          <p:cNvSpPr txBox="1"/>
          <p:nvPr/>
        </p:nvSpPr>
        <p:spPr>
          <a:xfrm>
            <a:off x="828675" y="1088172"/>
            <a:ext cx="4743449" cy="461665"/>
          </a:xfrm>
          <a:prstGeom prst="rect">
            <a:avLst/>
          </a:prstGeom>
          <a:noFill/>
        </p:spPr>
        <p:txBody>
          <a:bodyPr wrap="square" rtlCol="0">
            <a:spAutoFit/>
          </a:bodyPr>
          <a:lstStyle/>
          <a:p>
            <a:r>
              <a:rPr lang="vi-VN" sz="2400" b="1" dirty="0">
                <a:latin typeface="Times New Roman" panose="02020603050405020304" pitchFamily="18" charset="0"/>
                <a:cs typeface="Times New Roman" panose="02020603050405020304" pitchFamily="18" charset="0"/>
              </a:rPr>
              <a:t>3. </a:t>
            </a:r>
            <a:r>
              <a:rPr lang="en-US" sz="2400" b="1" dirty="0" err="1" smtClean="0">
                <a:latin typeface="Times New Roman" panose="02020603050405020304" pitchFamily="18" charset="0"/>
                <a:cs typeface="Times New Roman" panose="02020603050405020304" pitchFamily="18" charset="0"/>
              </a:rPr>
              <a:t>Tình</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hình</a:t>
            </a:r>
            <a:r>
              <a:rPr lang="vi-VN" sz="2400" b="1" dirty="0" smtClean="0">
                <a:latin typeface="Times New Roman" panose="02020603050405020304" pitchFamily="18" charset="0"/>
                <a:cs typeface="Times New Roman" panose="02020603050405020304" pitchFamily="18" charset="0"/>
              </a:rPr>
              <a:t> </a:t>
            </a:r>
            <a:r>
              <a:rPr lang="vi-VN" sz="2400" b="1" dirty="0">
                <a:latin typeface="Times New Roman" panose="02020603050405020304" pitchFamily="18" charset="0"/>
                <a:cs typeface="Times New Roman" panose="02020603050405020304" pitchFamily="18" charset="0"/>
              </a:rPr>
              <a:t>văn hóa - giáo dục</a:t>
            </a:r>
            <a:endParaRPr lang="en-SG" sz="2400" b="1"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xmlns="" id="{6AB3D78D-7242-EAB0-C0E4-A0FDEFFF8648}"/>
              </a:ext>
            </a:extLst>
          </p:cNvPr>
          <p:cNvPicPr>
            <a:picLocks noChangeAspect="1"/>
          </p:cNvPicPr>
          <p:nvPr/>
        </p:nvPicPr>
        <p:blipFill>
          <a:blip r:embed="rId3"/>
          <a:stretch>
            <a:fillRect/>
          </a:stretch>
        </p:blipFill>
        <p:spPr>
          <a:xfrm>
            <a:off x="11066187" y="0"/>
            <a:ext cx="1125813" cy="894028"/>
          </a:xfrm>
          <a:prstGeom prst="rect">
            <a:avLst/>
          </a:prstGeom>
        </p:spPr>
      </p:pic>
    </p:spTree>
    <p:extLst>
      <p:ext uri="{BB962C8B-B14F-4D97-AF65-F5344CB8AC3E}">
        <p14:creationId xmlns:p14="http://schemas.microsoft.com/office/powerpoint/2010/main" val="37742723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A1659DC-42A2-1A04-0E1F-5886CC740133}"/>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70A63572-CDC9-1008-F134-0746BABD5B56}"/>
              </a:ext>
            </a:extLst>
          </p:cNvPr>
          <p:cNvSpPr txBox="1"/>
          <p:nvPr/>
        </p:nvSpPr>
        <p:spPr>
          <a:xfrm>
            <a:off x="2771775" y="257175"/>
            <a:ext cx="6838950" cy="830997"/>
          </a:xfrm>
          <a:prstGeom prst="rect">
            <a:avLst/>
          </a:prstGeom>
          <a:noFill/>
        </p:spPr>
        <p:txBody>
          <a:bodyPr wrap="square" rtlCol="0">
            <a:spAutoFit/>
          </a:bodyPr>
          <a:lstStyle/>
          <a:p>
            <a:pPr algn="ctr"/>
            <a:r>
              <a:rPr lang="vi-VN" sz="2400" b="1" dirty="0">
                <a:solidFill>
                  <a:srgbClr val="FF0000"/>
                </a:solidFill>
                <a:latin typeface="Times New Roman" panose="02020603050405020304" pitchFamily="18" charset="0"/>
                <a:cs typeface="Times New Roman" panose="02020603050405020304" pitchFamily="18" charset="0"/>
              </a:rPr>
              <a:t>BÀI </a:t>
            </a:r>
            <a:r>
              <a:rPr lang="en-US" sz="2400" b="1" dirty="0">
                <a:solidFill>
                  <a:srgbClr val="FF0000"/>
                </a:solidFill>
                <a:latin typeface="Times New Roman" panose="02020603050405020304" pitchFamily="18" charset="0"/>
                <a:cs typeface="Times New Roman" panose="02020603050405020304" pitchFamily="18" charset="0"/>
              </a:rPr>
              <a:t>20</a:t>
            </a:r>
            <a:r>
              <a:rPr lang="vi-VN" sz="2400" b="1" dirty="0">
                <a:solidFill>
                  <a:srgbClr val="FF0000"/>
                </a:solidFill>
                <a:latin typeface="Times New Roman" panose="02020603050405020304" pitchFamily="18" charset="0"/>
                <a:cs typeface="Times New Roman" panose="02020603050405020304" pitchFamily="18" charset="0"/>
              </a:rPr>
              <a:t>: ĐẠI VIỆT THỜI LÊ SƠ</a:t>
            </a:r>
          </a:p>
          <a:p>
            <a:pPr algn="ctr"/>
            <a:r>
              <a:rPr lang="vi-VN" sz="2400" b="1" dirty="0">
                <a:solidFill>
                  <a:srgbClr val="FF0000"/>
                </a:solidFill>
                <a:latin typeface="Times New Roman" panose="02020603050405020304" pitchFamily="18" charset="0"/>
                <a:cs typeface="Times New Roman" panose="02020603050405020304" pitchFamily="18" charset="0"/>
              </a:rPr>
              <a:t>(1428 -1527)</a:t>
            </a:r>
            <a:endParaRPr lang="en-SG" sz="2400" b="1" dirty="0">
              <a:solidFill>
                <a:srgbClr val="FF0000"/>
              </a:solidFill>
              <a:latin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xmlns="" id="{55E4F46F-70E3-044F-A341-5687067629CB}"/>
              </a:ext>
            </a:extLst>
          </p:cNvPr>
          <p:cNvCxnSpPr>
            <a:stCxn id="3" idx="2"/>
          </p:cNvCxnSpPr>
          <p:nvPr/>
        </p:nvCxnSpPr>
        <p:spPr>
          <a:xfrm>
            <a:off x="6191250" y="1088172"/>
            <a:ext cx="0" cy="576982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xmlns="" id="{534DF952-A0F0-4C31-93F9-8D3DA3783FB9}"/>
              </a:ext>
            </a:extLst>
          </p:cNvPr>
          <p:cNvSpPr txBox="1"/>
          <p:nvPr/>
        </p:nvSpPr>
        <p:spPr>
          <a:xfrm>
            <a:off x="828675" y="1088172"/>
            <a:ext cx="4743449" cy="461665"/>
          </a:xfrm>
          <a:prstGeom prst="rect">
            <a:avLst/>
          </a:prstGeom>
          <a:noFill/>
        </p:spPr>
        <p:txBody>
          <a:bodyPr wrap="square" rtlCol="0">
            <a:spAutoFit/>
          </a:bodyPr>
          <a:lstStyle/>
          <a:p>
            <a:r>
              <a:rPr lang="vi-VN" sz="2400" b="1" dirty="0">
                <a:latin typeface="Times New Roman" panose="02020603050405020304" pitchFamily="18" charset="0"/>
                <a:cs typeface="Times New Roman" panose="02020603050405020304" pitchFamily="18" charset="0"/>
              </a:rPr>
              <a:t>3. </a:t>
            </a:r>
            <a:r>
              <a:rPr lang="en-US" sz="2400" b="1" dirty="0" err="1" smtClean="0">
                <a:latin typeface="Times New Roman" panose="02020603050405020304" pitchFamily="18" charset="0"/>
                <a:cs typeface="Times New Roman" panose="02020603050405020304" pitchFamily="18" charset="0"/>
              </a:rPr>
              <a:t>Tình</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hình</a:t>
            </a:r>
            <a:r>
              <a:rPr lang="vi-VN" sz="2400" b="1" dirty="0" smtClean="0">
                <a:latin typeface="Times New Roman" panose="02020603050405020304" pitchFamily="18" charset="0"/>
                <a:cs typeface="Times New Roman" panose="02020603050405020304" pitchFamily="18" charset="0"/>
              </a:rPr>
              <a:t> </a:t>
            </a:r>
            <a:r>
              <a:rPr lang="vi-VN" sz="2400" b="1" dirty="0">
                <a:latin typeface="Times New Roman" panose="02020603050405020304" pitchFamily="18" charset="0"/>
                <a:cs typeface="Times New Roman" panose="02020603050405020304" pitchFamily="18" charset="0"/>
              </a:rPr>
              <a:t>văn hóa - giáo dục</a:t>
            </a:r>
            <a:endParaRPr lang="en-SG" sz="2400" b="1"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xmlns="" id="{6AB3D78D-7242-EAB0-C0E4-A0FDEFFF8648}"/>
              </a:ext>
            </a:extLst>
          </p:cNvPr>
          <p:cNvPicPr>
            <a:picLocks noChangeAspect="1"/>
          </p:cNvPicPr>
          <p:nvPr/>
        </p:nvPicPr>
        <p:blipFill>
          <a:blip r:embed="rId3"/>
          <a:stretch>
            <a:fillRect/>
          </a:stretch>
        </p:blipFill>
        <p:spPr>
          <a:xfrm>
            <a:off x="11066187" y="0"/>
            <a:ext cx="1125813" cy="894028"/>
          </a:xfrm>
          <a:prstGeom prst="rect">
            <a:avLst/>
          </a:prstGeom>
        </p:spPr>
      </p:pic>
      <p:sp>
        <p:nvSpPr>
          <p:cNvPr id="7" name="TextBox 6">
            <a:extLst>
              <a:ext uri="{FF2B5EF4-FFF2-40B4-BE49-F238E27FC236}">
                <a16:creationId xmlns:a16="http://schemas.microsoft.com/office/drawing/2014/main" xmlns="" id="{340D0800-DB23-972A-0953-4C55DD6036B5}"/>
              </a:ext>
            </a:extLst>
          </p:cNvPr>
          <p:cNvSpPr txBox="1"/>
          <p:nvPr/>
        </p:nvSpPr>
        <p:spPr>
          <a:xfrm>
            <a:off x="828675" y="1536174"/>
            <a:ext cx="4838699" cy="5016758"/>
          </a:xfrm>
          <a:prstGeom prst="rect">
            <a:avLst/>
          </a:prstGeom>
          <a:noFill/>
        </p:spPr>
        <p:txBody>
          <a:bodyPr wrap="square">
            <a:spAutoFit/>
          </a:bodyPr>
          <a:lstStyle/>
          <a:p>
            <a:pPr marL="0" marR="0"/>
            <a:r>
              <a:rPr lang="vi-VN" sz="2000" dirty="0" smtClean="0">
                <a:effectLst/>
                <a:latin typeface="Times New Roman" panose="02020603050405020304" pitchFamily="18" charset="0"/>
                <a:ea typeface="Times New Roman" panose="02020603050405020304" pitchFamily="18" charset="0"/>
              </a:rPr>
              <a:t>- </a:t>
            </a:r>
            <a:r>
              <a:rPr lang="vi-VN" sz="2000" dirty="0">
                <a:effectLst/>
                <a:latin typeface="Times New Roman" panose="02020603050405020304" pitchFamily="18" charset="0"/>
                <a:ea typeface="Times New Roman" panose="02020603050405020304" pitchFamily="18" charset="0"/>
              </a:rPr>
              <a:t>Văn hóa đạt được nhiều thành </a:t>
            </a:r>
            <a:r>
              <a:rPr lang="vi-VN" sz="2000" dirty="0" smtClean="0">
                <a:effectLst/>
                <a:latin typeface="Times New Roman" panose="02020603050405020304" pitchFamily="18" charset="0"/>
                <a:ea typeface="Times New Roman" panose="02020603050405020304" pitchFamily="18" charset="0"/>
              </a:rPr>
              <a:t>tựu</a:t>
            </a:r>
            <a:r>
              <a:rPr lang="en-US" sz="2000" dirty="0" smtClean="0">
                <a:effectLst/>
                <a:latin typeface="Times New Roman" panose="02020603050405020304" pitchFamily="18" charset="0"/>
                <a:ea typeface="Times New Roman" panose="02020603050405020304" pitchFamily="18" charset="0"/>
              </a:rPr>
              <a:t>, </a:t>
            </a:r>
            <a:r>
              <a:rPr lang="en-US" sz="2000" dirty="0" err="1" smtClean="0">
                <a:effectLst/>
                <a:latin typeface="Times New Roman" panose="02020603050405020304" pitchFamily="18" charset="0"/>
                <a:ea typeface="Times New Roman" panose="02020603050405020304" pitchFamily="18" charset="0"/>
              </a:rPr>
              <a:t>Nho</a:t>
            </a:r>
            <a:r>
              <a:rPr lang="en-US" sz="2000" dirty="0" smtClean="0">
                <a:effectLst/>
                <a:latin typeface="Times New Roman" panose="02020603050405020304" pitchFamily="18" charset="0"/>
                <a:ea typeface="Times New Roman" panose="02020603050405020304" pitchFamily="18" charset="0"/>
              </a:rPr>
              <a:t> </a:t>
            </a:r>
            <a:r>
              <a:rPr lang="en-US" sz="2000" dirty="0" err="1" smtClean="0">
                <a:effectLst/>
                <a:latin typeface="Times New Roman" panose="02020603050405020304" pitchFamily="18" charset="0"/>
                <a:ea typeface="Times New Roman" panose="02020603050405020304" pitchFamily="18" charset="0"/>
              </a:rPr>
              <a:t>giáo</a:t>
            </a:r>
            <a:r>
              <a:rPr lang="en-US" sz="2000" dirty="0" smtClean="0">
                <a:effectLst/>
                <a:latin typeface="Times New Roman" panose="02020603050405020304" pitchFamily="18" charset="0"/>
                <a:ea typeface="Times New Roman" panose="02020603050405020304" pitchFamily="18" charset="0"/>
              </a:rPr>
              <a:t> </a:t>
            </a:r>
            <a:r>
              <a:rPr lang="en-US" sz="2000" dirty="0" err="1" smtClean="0">
                <a:effectLst/>
                <a:latin typeface="Times New Roman" panose="02020603050405020304" pitchFamily="18" charset="0"/>
                <a:ea typeface="Times New Roman" panose="02020603050405020304" pitchFamily="18" charset="0"/>
              </a:rPr>
              <a:t>chiếm</a:t>
            </a:r>
            <a:r>
              <a:rPr lang="en-US" sz="2000" dirty="0" smtClean="0">
                <a:effectLst/>
                <a:latin typeface="Times New Roman" panose="02020603050405020304" pitchFamily="18" charset="0"/>
                <a:ea typeface="Times New Roman" panose="02020603050405020304" pitchFamily="18" charset="0"/>
              </a:rPr>
              <a:t> </a:t>
            </a:r>
            <a:r>
              <a:rPr lang="en-US" sz="2000" dirty="0" err="1" smtClean="0">
                <a:effectLst/>
                <a:latin typeface="Times New Roman" panose="02020603050405020304" pitchFamily="18" charset="0"/>
                <a:ea typeface="Times New Roman" panose="02020603050405020304" pitchFamily="18" charset="0"/>
              </a:rPr>
              <a:t>vị</a:t>
            </a:r>
            <a:r>
              <a:rPr lang="en-US" sz="2000" dirty="0" smtClean="0">
                <a:effectLst/>
                <a:latin typeface="Times New Roman" panose="02020603050405020304" pitchFamily="18" charset="0"/>
                <a:ea typeface="Times New Roman" panose="02020603050405020304" pitchFamily="18" charset="0"/>
              </a:rPr>
              <a:t> </a:t>
            </a:r>
            <a:r>
              <a:rPr lang="en-US" sz="2000" dirty="0" err="1" smtClean="0">
                <a:effectLst/>
                <a:latin typeface="Times New Roman" panose="02020603050405020304" pitchFamily="18" charset="0"/>
                <a:ea typeface="Times New Roman" panose="02020603050405020304" pitchFamily="18" charset="0"/>
              </a:rPr>
              <a:t>trí</a:t>
            </a:r>
            <a:r>
              <a:rPr lang="en-US" sz="2000" dirty="0" smtClean="0">
                <a:effectLst/>
                <a:latin typeface="Times New Roman" panose="02020603050405020304" pitchFamily="18" charset="0"/>
                <a:ea typeface="Times New Roman" panose="02020603050405020304" pitchFamily="18" charset="0"/>
              </a:rPr>
              <a:t> </a:t>
            </a:r>
            <a:r>
              <a:rPr lang="en-US" sz="2000" dirty="0" err="1" smtClean="0">
                <a:effectLst/>
                <a:latin typeface="Times New Roman" panose="02020603050405020304" pitchFamily="18" charset="0"/>
                <a:ea typeface="Times New Roman" panose="02020603050405020304" pitchFamily="18" charset="0"/>
              </a:rPr>
              <a:t>độc</a:t>
            </a:r>
            <a:r>
              <a:rPr lang="en-US" sz="2000" dirty="0" smtClean="0">
                <a:effectLst/>
                <a:latin typeface="Times New Roman" panose="02020603050405020304" pitchFamily="18" charset="0"/>
                <a:ea typeface="Times New Roman" panose="02020603050405020304" pitchFamily="18" charset="0"/>
              </a:rPr>
              <a:t> </a:t>
            </a:r>
            <a:r>
              <a:rPr lang="en-US" sz="2000" dirty="0" err="1" smtClean="0">
                <a:effectLst/>
                <a:latin typeface="Times New Roman" panose="02020603050405020304" pitchFamily="18" charset="0"/>
                <a:ea typeface="Times New Roman" panose="02020603050405020304" pitchFamily="18" charset="0"/>
              </a:rPr>
              <a:t>tôn</a:t>
            </a:r>
            <a:r>
              <a:rPr lang="en-US" sz="2000" dirty="0" smtClean="0">
                <a:effectLst/>
                <a:latin typeface="Times New Roman" panose="02020603050405020304" pitchFamily="18" charset="0"/>
                <a:ea typeface="Times New Roman" panose="02020603050405020304" pitchFamily="18" charset="0"/>
              </a:rPr>
              <a:t>.</a:t>
            </a:r>
            <a:endParaRPr lang="en-SG" sz="2000" dirty="0">
              <a:effectLst/>
              <a:latin typeface="Times New Roman" panose="02020603050405020304" pitchFamily="18" charset="0"/>
              <a:ea typeface="Times New Roman" panose="02020603050405020304" pitchFamily="18" charset="0"/>
            </a:endParaRPr>
          </a:p>
          <a:p>
            <a:pPr marL="0" marR="0"/>
            <a:r>
              <a:rPr lang="vi-VN" sz="2000" dirty="0">
                <a:effectLst/>
                <a:latin typeface="Times New Roman" panose="02020603050405020304" pitchFamily="18" charset="0"/>
                <a:ea typeface="Times New Roman" panose="02020603050405020304" pitchFamily="18" charset="0"/>
              </a:rPr>
              <a:t>- Giáo dục rất phát triển: </a:t>
            </a:r>
            <a:endParaRPr lang="en-SG" sz="2000" dirty="0">
              <a:effectLst/>
              <a:latin typeface="Times New Roman" panose="02020603050405020304" pitchFamily="18" charset="0"/>
              <a:ea typeface="Times New Roman" panose="02020603050405020304" pitchFamily="18" charset="0"/>
            </a:endParaRPr>
          </a:p>
          <a:p>
            <a:pPr marL="0" marR="0"/>
            <a:r>
              <a:rPr lang="vi-VN" sz="2000" dirty="0">
                <a:effectLst/>
                <a:latin typeface="Times New Roman" panose="02020603050405020304" pitchFamily="18" charset="0"/>
                <a:ea typeface="Times New Roman" panose="02020603050405020304" pitchFamily="18" charset="0"/>
              </a:rPr>
              <a:t>+ Dựng lại Quốc Tử Giám, lập nhiều trường học</a:t>
            </a:r>
            <a:r>
              <a:rPr lang="vi-VN" sz="2000" dirty="0" smtClean="0">
                <a:effectLst/>
                <a:latin typeface="Times New Roman" panose="02020603050405020304" pitchFamily="18" charset="0"/>
                <a:ea typeface="Times New Roman" panose="02020603050405020304" pitchFamily="18" charset="0"/>
              </a:rPr>
              <a:t>, </a:t>
            </a:r>
            <a:r>
              <a:rPr lang="vi-VN" sz="2000" dirty="0">
                <a:effectLst/>
                <a:latin typeface="Times New Roman" panose="02020603050405020304" pitchFamily="18" charset="0"/>
                <a:ea typeface="Times New Roman" panose="02020603050405020304" pitchFamily="18" charset="0"/>
              </a:rPr>
              <a:t>các khoa </a:t>
            </a:r>
            <a:r>
              <a:rPr lang="vi-VN" sz="2000" dirty="0" smtClean="0">
                <a:effectLst/>
                <a:latin typeface="Times New Roman" panose="02020603050405020304" pitchFamily="18" charset="0"/>
                <a:ea typeface="Times New Roman" panose="02020603050405020304" pitchFamily="18" charset="0"/>
              </a:rPr>
              <a:t>thi</a:t>
            </a:r>
            <a:r>
              <a:rPr lang="en-US" sz="2000" dirty="0" smtClean="0">
                <a:effectLst/>
                <a:latin typeface="Times New Roman" panose="02020603050405020304" pitchFamily="18" charset="0"/>
                <a:ea typeface="Times New Roman" panose="02020603050405020304" pitchFamily="18" charset="0"/>
              </a:rPr>
              <a:t> </a:t>
            </a:r>
            <a:r>
              <a:rPr lang="en-US" sz="2000" dirty="0" err="1" smtClean="0">
                <a:effectLst/>
                <a:latin typeface="Times New Roman" panose="02020603050405020304" pitchFamily="18" charset="0"/>
                <a:ea typeface="Times New Roman" panose="02020603050405020304" pitchFamily="18" charset="0"/>
              </a:rPr>
              <a:t>được</a:t>
            </a:r>
            <a:r>
              <a:rPr lang="en-US" sz="2000" dirty="0" smtClean="0">
                <a:effectLst/>
                <a:latin typeface="Times New Roman" panose="02020603050405020304" pitchFamily="18" charset="0"/>
                <a:ea typeface="Times New Roman" panose="02020603050405020304" pitchFamily="18" charset="0"/>
              </a:rPr>
              <a:t> </a:t>
            </a:r>
            <a:r>
              <a:rPr lang="en-US" sz="2000" dirty="0" err="1" smtClean="0">
                <a:effectLst/>
                <a:latin typeface="Times New Roman" panose="02020603050405020304" pitchFamily="18" charset="0"/>
                <a:ea typeface="Times New Roman" panose="02020603050405020304" pitchFamily="18" charset="0"/>
              </a:rPr>
              <a:t>mở</a:t>
            </a:r>
            <a:r>
              <a:rPr lang="en-US" sz="2000" dirty="0" smtClean="0">
                <a:effectLst/>
                <a:latin typeface="Times New Roman" panose="02020603050405020304" pitchFamily="18" charset="0"/>
                <a:ea typeface="Times New Roman" panose="02020603050405020304" pitchFamily="18" charset="0"/>
              </a:rPr>
              <a:t> </a:t>
            </a:r>
            <a:r>
              <a:rPr lang="en-US" sz="2000" dirty="0" err="1" smtClean="0">
                <a:effectLst/>
                <a:latin typeface="Times New Roman" panose="02020603050405020304" pitchFamily="18" charset="0"/>
                <a:ea typeface="Times New Roman" panose="02020603050405020304" pitchFamily="18" charset="0"/>
              </a:rPr>
              <a:t>thường</a:t>
            </a:r>
            <a:r>
              <a:rPr lang="en-US" sz="2000" dirty="0" smtClean="0">
                <a:effectLst/>
                <a:latin typeface="Times New Roman" panose="02020603050405020304" pitchFamily="18" charset="0"/>
                <a:ea typeface="Times New Roman" panose="02020603050405020304" pitchFamily="18" charset="0"/>
              </a:rPr>
              <a:t> </a:t>
            </a:r>
            <a:r>
              <a:rPr lang="en-US" sz="2000" dirty="0" err="1" smtClean="0">
                <a:effectLst/>
                <a:latin typeface="Times New Roman" panose="02020603050405020304" pitchFamily="18" charset="0"/>
                <a:ea typeface="Times New Roman" panose="02020603050405020304" pitchFamily="18" charset="0"/>
              </a:rPr>
              <a:t>xuyên</a:t>
            </a:r>
            <a:r>
              <a:rPr lang="en-US" sz="2000" dirty="0" smtClean="0">
                <a:effectLst/>
                <a:latin typeface="Times New Roman" panose="02020603050405020304" pitchFamily="18" charset="0"/>
                <a:ea typeface="Times New Roman" panose="02020603050405020304" pitchFamily="18" charset="0"/>
              </a:rPr>
              <a:t>.</a:t>
            </a:r>
            <a:endParaRPr lang="en-SG" sz="2000" dirty="0">
              <a:effectLst/>
              <a:latin typeface="Times New Roman" panose="02020603050405020304" pitchFamily="18" charset="0"/>
              <a:ea typeface="Times New Roman" panose="02020603050405020304" pitchFamily="18" charset="0"/>
            </a:endParaRPr>
          </a:p>
          <a:p>
            <a:pPr marL="0" marR="0"/>
            <a:r>
              <a:rPr lang="vi-VN" sz="2000" dirty="0">
                <a:effectLst/>
                <a:latin typeface="Times New Roman" panose="02020603050405020304" pitchFamily="18" charset="0"/>
                <a:ea typeface="Times New Roman" panose="02020603050405020304" pitchFamily="18" charset="0"/>
              </a:rPr>
              <a:t>+ Nội dung học tập, thi cử: đạo nho</a:t>
            </a:r>
            <a:endParaRPr lang="en-SG" sz="2000" dirty="0">
              <a:effectLst/>
              <a:latin typeface="Times New Roman" panose="02020603050405020304" pitchFamily="18" charset="0"/>
              <a:ea typeface="Times New Roman" panose="02020603050405020304" pitchFamily="18" charset="0"/>
            </a:endParaRPr>
          </a:p>
          <a:p>
            <a:r>
              <a:rPr lang="vi-VN" sz="2000" dirty="0" smtClean="0">
                <a:effectLst/>
                <a:latin typeface="Times New Roman" panose="02020603050405020304" pitchFamily="18" charset="0"/>
                <a:ea typeface="Times New Roman" panose="02020603050405020304" pitchFamily="18" charset="0"/>
              </a:rPr>
              <a:t>+</a:t>
            </a:r>
            <a:r>
              <a:rPr lang="en-US" sz="2000" dirty="0" smtClean="0">
                <a:effectLst/>
                <a:latin typeface="Times New Roman" panose="02020603050405020304" pitchFamily="18" charset="0"/>
                <a:ea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rPr>
              <a:t>Những</a:t>
            </a:r>
            <a:r>
              <a:rPr lang="en-US" sz="2000" dirty="0" smtClean="0">
                <a:latin typeface="Times New Roman" panose="02020603050405020304" pitchFamily="18" charset="0"/>
                <a:ea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rPr>
              <a:t>người</a:t>
            </a:r>
            <a:r>
              <a:rPr lang="en-US" sz="2000" dirty="0" smtClean="0">
                <a:latin typeface="Times New Roman" panose="02020603050405020304" pitchFamily="18" charset="0"/>
                <a:ea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rPr>
              <a:t>đỗ</a:t>
            </a:r>
            <a:r>
              <a:rPr lang="en-US" sz="2000" dirty="0" smtClean="0">
                <a:latin typeface="Times New Roman" panose="02020603050405020304" pitchFamily="18" charset="0"/>
                <a:ea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rPr>
              <a:t>đạt</a:t>
            </a:r>
            <a:r>
              <a:rPr lang="en-US" sz="2000" dirty="0" smtClean="0">
                <a:latin typeface="Times New Roman" panose="02020603050405020304" pitchFamily="18" charset="0"/>
                <a:ea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rPr>
              <a:t>được</a:t>
            </a:r>
            <a:r>
              <a:rPr lang="en-US" sz="2000" dirty="0" smtClean="0">
                <a:latin typeface="Times New Roman" panose="02020603050405020304" pitchFamily="18" charset="0"/>
                <a:ea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rPr>
              <a:t>khắc</a:t>
            </a:r>
            <a:r>
              <a:rPr lang="en-US" sz="2000" dirty="0" smtClean="0">
                <a:latin typeface="Times New Roman" panose="02020603050405020304" pitchFamily="18" charset="0"/>
                <a:ea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rPr>
              <a:t>tên</a:t>
            </a:r>
            <a:r>
              <a:rPr lang="en-US" sz="2000" dirty="0" smtClean="0">
                <a:latin typeface="Times New Roman" panose="02020603050405020304" pitchFamily="18" charset="0"/>
                <a:ea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rPr>
              <a:t>vảo</a:t>
            </a:r>
            <a:r>
              <a:rPr lang="en-US" sz="2000" dirty="0" smtClean="0">
                <a:latin typeface="Times New Roman" panose="02020603050405020304" pitchFamily="18" charset="0"/>
                <a:ea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rPr>
              <a:t>văn</a:t>
            </a:r>
            <a:r>
              <a:rPr lang="en-US" sz="2000" dirty="0" smtClean="0">
                <a:latin typeface="Times New Roman" panose="02020603050405020304" pitchFamily="18" charset="0"/>
                <a:ea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rPr>
              <a:t>bia</a:t>
            </a:r>
            <a:r>
              <a:rPr lang="en-US" sz="2000" dirty="0" smtClean="0">
                <a:latin typeface="Times New Roman" panose="02020603050405020304" pitchFamily="18" charset="0"/>
                <a:ea typeface="Times New Roman" panose="02020603050405020304" pitchFamily="18" charset="0"/>
              </a:rPr>
              <a:t> ở </a:t>
            </a:r>
            <a:r>
              <a:rPr lang="en-US" sz="2000" dirty="0" err="1" smtClean="0">
                <a:latin typeface="Times New Roman" panose="02020603050405020304" pitchFamily="18" charset="0"/>
                <a:ea typeface="Times New Roman" panose="02020603050405020304" pitchFamily="18" charset="0"/>
              </a:rPr>
              <a:t>Văn</a:t>
            </a:r>
            <a:r>
              <a:rPr lang="en-US" sz="2000" dirty="0" smtClean="0">
                <a:latin typeface="Times New Roman" panose="02020603050405020304" pitchFamily="18" charset="0"/>
                <a:ea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rPr>
              <a:t>Miếu</a:t>
            </a:r>
            <a:r>
              <a:rPr lang="en-US" sz="2000" dirty="0" smtClean="0">
                <a:latin typeface="Times New Roman" panose="02020603050405020304" pitchFamily="18" charset="0"/>
                <a:ea typeface="Times New Roman" panose="02020603050405020304" pitchFamily="18" charset="0"/>
              </a:rPr>
              <a:t>.</a:t>
            </a:r>
          </a:p>
          <a:p>
            <a:pPr marL="342900" indent="-342900">
              <a:buFontTx/>
              <a:buChar char="-"/>
            </a:pPr>
            <a:r>
              <a:rPr lang="en-US" sz="2000" dirty="0" err="1" smtClean="0">
                <a:latin typeface="Times New Roman" panose="02020603050405020304" pitchFamily="18" charset="0"/>
              </a:rPr>
              <a:t>Văn</a:t>
            </a:r>
            <a:r>
              <a:rPr lang="en-US" sz="2000" dirty="0" smtClean="0">
                <a:latin typeface="Times New Roman" panose="02020603050405020304" pitchFamily="18" charset="0"/>
              </a:rPr>
              <a:t> </a:t>
            </a:r>
            <a:r>
              <a:rPr lang="en-US" sz="2000" dirty="0" err="1" smtClean="0">
                <a:latin typeface="Times New Roman" panose="02020603050405020304" pitchFamily="18" charset="0"/>
              </a:rPr>
              <a:t>học</a:t>
            </a:r>
            <a:r>
              <a:rPr lang="en-US" sz="2000" dirty="0" smtClean="0">
                <a:latin typeface="Times New Roman" panose="02020603050405020304" pitchFamily="18" charset="0"/>
              </a:rPr>
              <a:t>: </a:t>
            </a:r>
            <a:r>
              <a:rPr lang="en-US" sz="2000" dirty="0" err="1" smtClean="0">
                <a:latin typeface="Times New Roman" panose="02020603050405020304" pitchFamily="18" charset="0"/>
              </a:rPr>
              <a:t>Văn</a:t>
            </a:r>
            <a:r>
              <a:rPr lang="en-US" sz="2000" dirty="0" smtClean="0">
                <a:latin typeface="Times New Roman" panose="02020603050405020304" pitchFamily="18" charset="0"/>
              </a:rPr>
              <a:t> </a:t>
            </a:r>
            <a:r>
              <a:rPr lang="en-US" sz="2000" dirty="0" err="1" smtClean="0">
                <a:latin typeface="Times New Roman" panose="02020603050405020304" pitchFamily="18" charset="0"/>
              </a:rPr>
              <a:t>học</a:t>
            </a:r>
            <a:r>
              <a:rPr lang="en-US" sz="2000" dirty="0" smtClean="0">
                <a:latin typeface="Times New Roman" panose="02020603050405020304" pitchFamily="18" charset="0"/>
              </a:rPr>
              <a:t> </a:t>
            </a:r>
            <a:r>
              <a:rPr lang="en-US" sz="2000" dirty="0" err="1" smtClean="0">
                <a:latin typeface="Times New Roman" panose="02020603050405020304" pitchFamily="18" charset="0"/>
              </a:rPr>
              <a:t>chữ</a:t>
            </a:r>
            <a:r>
              <a:rPr lang="en-US" sz="2000" dirty="0" smtClean="0">
                <a:latin typeface="Times New Roman" panose="02020603050405020304" pitchFamily="18" charset="0"/>
              </a:rPr>
              <a:t> </a:t>
            </a:r>
            <a:r>
              <a:rPr lang="en-US" sz="2000" dirty="0" err="1" smtClean="0">
                <a:latin typeface="Times New Roman" panose="02020603050405020304" pitchFamily="18" charset="0"/>
              </a:rPr>
              <a:t>Hán</a:t>
            </a:r>
            <a:r>
              <a:rPr lang="en-US" sz="2000" dirty="0" smtClean="0">
                <a:latin typeface="Times New Roman" panose="02020603050405020304" pitchFamily="18" charset="0"/>
              </a:rPr>
              <a:t> </a:t>
            </a:r>
            <a:r>
              <a:rPr lang="en-US" sz="2000" dirty="0" err="1" smtClean="0">
                <a:latin typeface="Times New Roman" panose="02020603050405020304" pitchFamily="18" charset="0"/>
              </a:rPr>
              <a:t>chiếm</a:t>
            </a:r>
            <a:r>
              <a:rPr lang="en-US" sz="2000" dirty="0" smtClean="0">
                <a:latin typeface="Times New Roman" panose="02020603050405020304" pitchFamily="18" charset="0"/>
              </a:rPr>
              <a:t> </a:t>
            </a:r>
            <a:r>
              <a:rPr lang="en-US" sz="2000" dirty="0" err="1" smtClean="0">
                <a:latin typeface="Times New Roman" panose="02020603050405020304" pitchFamily="18" charset="0"/>
              </a:rPr>
              <a:t>ưu</a:t>
            </a:r>
            <a:r>
              <a:rPr lang="en-US" sz="2000" dirty="0" smtClean="0">
                <a:latin typeface="Times New Roman" panose="02020603050405020304" pitchFamily="18" charset="0"/>
              </a:rPr>
              <a:t> </a:t>
            </a:r>
            <a:r>
              <a:rPr lang="en-US" sz="2000" dirty="0" err="1" smtClean="0">
                <a:latin typeface="Times New Roman" panose="02020603050405020304" pitchFamily="18" charset="0"/>
              </a:rPr>
              <a:t>thế</a:t>
            </a:r>
            <a:r>
              <a:rPr lang="en-US" sz="2000" dirty="0" smtClean="0">
                <a:latin typeface="Times New Roman" panose="02020603050405020304" pitchFamily="18" charset="0"/>
              </a:rPr>
              <a:t>, </a:t>
            </a:r>
            <a:r>
              <a:rPr lang="en-US" sz="2000" dirty="0" err="1" smtClean="0">
                <a:latin typeface="Times New Roman" panose="02020603050405020304" pitchFamily="18" charset="0"/>
              </a:rPr>
              <a:t>năn</a:t>
            </a:r>
            <a:r>
              <a:rPr lang="en-US" sz="2000" dirty="0" smtClean="0">
                <a:latin typeface="Times New Roman" panose="02020603050405020304" pitchFamily="18" charset="0"/>
              </a:rPr>
              <a:t> </a:t>
            </a:r>
            <a:r>
              <a:rPr lang="en-US" sz="2000" dirty="0" err="1" smtClean="0">
                <a:latin typeface="Times New Roman" panose="02020603050405020304" pitchFamily="18" charset="0"/>
              </a:rPr>
              <a:t>học</a:t>
            </a:r>
            <a:r>
              <a:rPr lang="en-US" sz="2000" dirty="0" smtClean="0">
                <a:latin typeface="Times New Roman" panose="02020603050405020304" pitchFamily="18" charset="0"/>
              </a:rPr>
              <a:t> </a:t>
            </a:r>
            <a:r>
              <a:rPr lang="en-US" sz="2000" dirty="0" err="1" smtClean="0">
                <a:latin typeface="Times New Roman" panose="02020603050405020304" pitchFamily="18" charset="0"/>
              </a:rPr>
              <a:t>chữ</a:t>
            </a:r>
            <a:r>
              <a:rPr lang="en-US" sz="2000" dirty="0" smtClean="0">
                <a:latin typeface="Times New Roman" panose="02020603050405020304" pitchFamily="18" charset="0"/>
              </a:rPr>
              <a:t> </a:t>
            </a:r>
            <a:r>
              <a:rPr lang="en-US" sz="2000" dirty="0" err="1" smtClean="0">
                <a:latin typeface="Times New Roman" panose="02020603050405020304" pitchFamily="18" charset="0"/>
              </a:rPr>
              <a:t>nôm</a:t>
            </a:r>
            <a:r>
              <a:rPr lang="en-US" sz="2000" dirty="0" smtClean="0">
                <a:latin typeface="Times New Roman" panose="02020603050405020304" pitchFamily="18" charset="0"/>
              </a:rPr>
              <a:t> </a:t>
            </a:r>
            <a:r>
              <a:rPr lang="en-US" sz="2000" dirty="0" err="1" smtClean="0">
                <a:latin typeface="Times New Roman" panose="02020603050405020304" pitchFamily="18" charset="0"/>
              </a:rPr>
              <a:t>rất</a:t>
            </a:r>
            <a:r>
              <a:rPr lang="en-US" sz="2000" dirty="0" smtClean="0">
                <a:latin typeface="Times New Roman" panose="02020603050405020304" pitchFamily="18" charset="0"/>
              </a:rPr>
              <a:t> </a:t>
            </a:r>
            <a:r>
              <a:rPr lang="en-US" sz="2000" dirty="0" err="1" smtClean="0">
                <a:latin typeface="Times New Roman" panose="02020603050405020304" pitchFamily="18" charset="0"/>
              </a:rPr>
              <a:t>phát</a:t>
            </a:r>
            <a:r>
              <a:rPr lang="en-US" sz="2000" dirty="0" smtClean="0">
                <a:latin typeface="Times New Roman" panose="02020603050405020304" pitchFamily="18" charset="0"/>
              </a:rPr>
              <a:t> </a:t>
            </a:r>
            <a:r>
              <a:rPr lang="en-US" sz="2000" dirty="0" err="1" smtClean="0">
                <a:latin typeface="Times New Roman" panose="02020603050405020304" pitchFamily="18" charset="0"/>
              </a:rPr>
              <a:t>triển</a:t>
            </a:r>
            <a:r>
              <a:rPr lang="en-US" sz="2000" dirty="0" smtClean="0">
                <a:latin typeface="Times New Roman" panose="02020603050405020304" pitchFamily="18" charset="0"/>
              </a:rPr>
              <a:t>.</a:t>
            </a:r>
          </a:p>
          <a:p>
            <a:pPr marL="342900" indent="-342900">
              <a:buFontTx/>
              <a:buChar char="-"/>
            </a:pPr>
            <a:r>
              <a:rPr lang="en-US" sz="2000" dirty="0" err="1" smtClean="0">
                <a:latin typeface="Times New Roman" panose="02020603050405020304" pitchFamily="18" charset="0"/>
              </a:rPr>
              <a:t>Sử</a:t>
            </a:r>
            <a:r>
              <a:rPr lang="en-US" sz="2000" dirty="0" smtClean="0">
                <a:latin typeface="Times New Roman" panose="02020603050405020304" pitchFamily="18" charset="0"/>
              </a:rPr>
              <a:t> </a:t>
            </a:r>
            <a:r>
              <a:rPr lang="en-US" sz="2000" dirty="0" err="1" smtClean="0">
                <a:latin typeface="Times New Roman" panose="02020603050405020304" pitchFamily="18" charset="0"/>
              </a:rPr>
              <a:t>học</a:t>
            </a:r>
            <a:r>
              <a:rPr lang="en-US" sz="2000" dirty="0" smtClean="0">
                <a:latin typeface="Times New Roman" panose="02020603050405020304" pitchFamily="18" charset="0"/>
              </a:rPr>
              <a:t>: </a:t>
            </a:r>
            <a:r>
              <a:rPr lang="en-US" sz="2000" dirty="0" err="1" smtClean="0">
                <a:latin typeface="Times New Roman" panose="02020603050405020304" pitchFamily="18" charset="0"/>
              </a:rPr>
              <a:t>Đại</a:t>
            </a:r>
            <a:r>
              <a:rPr lang="en-US" sz="2000" dirty="0" smtClean="0">
                <a:latin typeface="Times New Roman" panose="02020603050405020304" pitchFamily="18" charset="0"/>
              </a:rPr>
              <a:t> </a:t>
            </a:r>
            <a:r>
              <a:rPr lang="en-US" sz="2000" dirty="0" err="1">
                <a:latin typeface="Times New Roman" panose="02020603050405020304" pitchFamily="18" charset="0"/>
              </a:rPr>
              <a:t>V</a:t>
            </a:r>
            <a:r>
              <a:rPr lang="en-US" sz="2000" dirty="0" err="1" smtClean="0">
                <a:latin typeface="Times New Roman" panose="02020603050405020304" pitchFamily="18" charset="0"/>
              </a:rPr>
              <a:t>iệt</a:t>
            </a:r>
            <a:r>
              <a:rPr lang="en-US" sz="2000" dirty="0" smtClean="0">
                <a:latin typeface="Times New Roman" panose="02020603050405020304" pitchFamily="18" charset="0"/>
              </a:rPr>
              <a:t> </a:t>
            </a:r>
            <a:r>
              <a:rPr lang="en-US" sz="2000" dirty="0" err="1" smtClean="0">
                <a:latin typeface="Times New Roman" panose="02020603050405020304" pitchFamily="18" charset="0"/>
              </a:rPr>
              <a:t>sử</a:t>
            </a:r>
            <a:r>
              <a:rPr lang="en-US" sz="2000" dirty="0" smtClean="0">
                <a:latin typeface="Times New Roman" panose="02020603050405020304" pitchFamily="18" charset="0"/>
              </a:rPr>
              <a:t> </a:t>
            </a:r>
            <a:r>
              <a:rPr lang="en-US" sz="2000" dirty="0" err="1" smtClean="0">
                <a:latin typeface="Times New Roman" panose="02020603050405020304" pitchFamily="18" charset="0"/>
              </a:rPr>
              <a:t>ký</a:t>
            </a:r>
            <a:r>
              <a:rPr lang="en-US" sz="2000" dirty="0" smtClean="0">
                <a:latin typeface="Times New Roman" panose="02020603050405020304" pitchFamily="18" charset="0"/>
              </a:rPr>
              <a:t> </a:t>
            </a:r>
            <a:r>
              <a:rPr lang="en-US" sz="2000" dirty="0" err="1" smtClean="0">
                <a:latin typeface="Times New Roman" panose="02020603050405020304" pitchFamily="18" charset="0"/>
              </a:rPr>
              <a:t>toàn</a:t>
            </a:r>
            <a:r>
              <a:rPr lang="en-US" sz="2000" dirty="0" smtClean="0">
                <a:latin typeface="Times New Roman" panose="02020603050405020304" pitchFamily="18" charset="0"/>
              </a:rPr>
              <a:t> </a:t>
            </a:r>
            <a:r>
              <a:rPr lang="en-US" sz="2000" dirty="0" err="1" smtClean="0">
                <a:latin typeface="Times New Roman" panose="02020603050405020304" pitchFamily="18" charset="0"/>
              </a:rPr>
              <a:t>thư</a:t>
            </a:r>
            <a:endParaRPr lang="en-US" sz="2000" dirty="0" smtClean="0">
              <a:latin typeface="Times New Roman" panose="02020603050405020304" pitchFamily="18" charset="0"/>
            </a:endParaRPr>
          </a:p>
          <a:p>
            <a:pPr marL="342900" indent="-342900">
              <a:buFontTx/>
              <a:buChar char="-"/>
            </a:pPr>
            <a:r>
              <a:rPr lang="en-US" sz="2000" dirty="0" err="1" smtClean="0">
                <a:latin typeface="Times New Roman" panose="02020603050405020304" pitchFamily="18" charset="0"/>
              </a:rPr>
              <a:t>Địa</a:t>
            </a:r>
            <a:r>
              <a:rPr lang="en-US" sz="2000" dirty="0" smtClean="0">
                <a:latin typeface="Times New Roman" panose="02020603050405020304" pitchFamily="18" charset="0"/>
              </a:rPr>
              <a:t> </a:t>
            </a:r>
            <a:r>
              <a:rPr lang="en-US" sz="2000" dirty="0" err="1" smtClean="0">
                <a:latin typeface="Times New Roman" panose="02020603050405020304" pitchFamily="18" charset="0"/>
              </a:rPr>
              <a:t>lý</a:t>
            </a:r>
            <a:r>
              <a:rPr lang="en-US" sz="2000" dirty="0" smtClean="0">
                <a:latin typeface="Times New Roman" panose="02020603050405020304" pitchFamily="18" charset="0"/>
              </a:rPr>
              <a:t>: </a:t>
            </a:r>
            <a:r>
              <a:rPr lang="en-US" sz="2000" dirty="0" err="1" smtClean="0">
                <a:latin typeface="Times New Roman" panose="02020603050405020304" pitchFamily="18" charset="0"/>
              </a:rPr>
              <a:t>Dư</a:t>
            </a:r>
            <a:r>
              <a:rPr lang="en-US" sz="2000" dirty="0" smtClean="0">
                <a:latin typeface="Times New Roman" panose="02020603050405020304" pitchFamily="18" charset="0"/>
              </a:rPr>
              <a:t> </a:t>
            </a:r>
            <a:r>
              <a:rPr lang="en-US" sz="2000" dirty="0" err="1" smtClean="0">
                <a:latin typeface="Times New Roman" panose="02020603050405020304" pitchFamily="18" charset="0"/>
              </a:rPr>
              <a:t>địa</a:t>
            </a:r>
            <a:r>
              <a:rPr lang="en-US" sz="2000" dirty="0" smtClean="0">
                <a:latin typeface="Times New Roman" panose="02020603050405020304" pitchFamily="18" charset="0"/>
              </a:rPr>
              <a:t> </a:t>
            </a:r>
            <a:r>
              <a:rPr lang="en-US" sz="2000" dirty="0" err="1" smtClean="0">
                <a:latin typeface="Times New Roman" panose="02020603050405020304" pitchFamily="18" charset="0"/>
              </a:rPr>
              <a:t>chí</a:t>
            </a:r>
            <a:endParaRPr lang="en-US" sz="2000" dirty="0" smtClean="0">
              <a:latin typeface="Times New Roman" panose="02020603050405020304" pitchFamily="18" charset="0"/>
            </a:endParaRPr>
          </a:p>
          <a:p>
            <a:pPr marL="342900" indent="-342900">
              <a:buFontTx/>
              <a:buChar char="-"/>
            </a:pPr>
            <a:r>
              <a:rPr lang="en-US" sz="2000" dirty="0" smtClean="0">
                <a:latin typeface="Times New Roman" panose="02020603050405020304" pitchFamily="18" charset="0"/>
              </a:rPr>
              <a:t>Y </a:t>
            </a:r>
            <a:r>
              <a:rPr lang="en-US" sz="2000" dirty="0" err="1" smtClean="0">
                <a:latin typeface="Times New Roman" panose="02020603050405020304" pitchFamily="18" charset="0"/>
              </a:rPr>
              <a:t>học</a:t>
            </a:r>
            <a:r>
              <a:rPr lang="en-US" sz="2000" dirty="0" smtClean="0">
                <a:latin typeface="Times New Roman" panose="02020603050405020304" pitchFamily="18" charset="0"/>
              </a:rPr>
              <a:t>: </a:t>
            </a:r>
            <a:r>
              <a:rPr lang="en-US" sz="2000" dirty="0" err="1" smtClean="0">
                <a:latin typeface="Times New Roman" panose="02020603050405020304" pitchFamily="18" charset="0"/>
              </a:rPr>
              <a:t>Bản</a:t>
            </a:r>
            <a:r>
              <a:rPr lang="en-US" sz="2000" dirty="0" smtClean="0">
                <a:latin typeface="Times New Roman" panose="02020603050405020304" pitchFamily="18" charset="0"/>
              </a:rPr>
              <a:t> </a:t>
            </a:r>
            <a:r>
              <a:rPr lang="en-US" sz="2000" dirty="0" err="1" smtClean="0">
                <a:latin typeface="Times New Roman" panose="02020603050405020304" pitchFamily="18" charset="0"/>
              </a:rPr>
              <a:t>thảo</a:t>
            </a:r>
            <a:r>
              <a:rPr lang="en-US" sz="2000" dirty="0" smtClean="0">
                <a:latin typeface="Times New Roman" panose="02020603050405020304" pitchFamily="18" charset="0"/>
              </a:rPr>
              <a:t> </a:t>
            </a:r>
            <a:r>
              <a:rPr lang="en-US" sz="2000" dirty="0" err="1" smtClean="0">
                <a:latin typeface="Times New Roman" panose="02020603050405020304" pitchFamily="18" charset="0"/>
              </a:rPr>
              <a:t>thực</a:t>
            </a:r>
            <a:r>
              <a:rPr lang="en-US" sz="2000" dirty="0" smtClean="0">
                <a:latin typeface="Times New Roman" panose="02020603050405020304" pitchFamily="18" charset="0"/>
              </a:rPr>
              <a:t> </a:t>
            </a:r>
            <a:r>
              <a:rPr lang="en-US" sz="2000" dirty="0" err="1" smtClean="0">
                <a:latin typeface="Times New Roman" panose="02020603050405020304" pitchFamily="18" charset="0"/>
              </a:rPr>
              <a:t>vật</a:t>
            </a:r>
            <a:r>
              <a:rPr lang="en-US" sz="2000" dirty="0" smtClean="0">
                <a:latin typeface="Times New Roman" panose="02020603050405020304" pitchFamily="18" charset="0"/>
              </a:rPr>
              <a:t> </a:t>
            </a:r>
            <a:r>
              <a:rPr lang="en-US" sz="2000" dirty="0" err="1" smtClean="0">
                <a:latin typeface="Times New Roman" panose="02020603050405020304" pitchFamily="18" charset="0"/>
              </a:rPr>
              <a:t>toát</a:t>
            </a:r>
            <a:r>
              <a:rPr lang="en-US" sz="2000" dirty="0" smtClean="0">
                <a:latin typeface="Times New Roman" panose="02020603050405020304" pitchFamily="18" charset="0"/>
              </a:rPr>
              <a:t> </a:t>
            </a:r>
            <a:r>
              <a:rPr lang="en-US" sz="2000" dirty="0" err="1" smtClean="0">
                <a:latin typeface="Times New Roman" panose="02020603050405020304" pitchFamily="18" charset="0"/>
              </a:rPr>
              <a:t>yếu</a:t>
            </a:r>
            <a:endParaRPr lang="en-US" sz="2000" dirty="0" smtClean="0">
              <a:latin typeface="Times New Roman" panose="02020603050405020304" pitchFamily="18" charset="0"/>
            </a:endParaRPr>
          </a:p>
          <a:p>
            <a:pPr marL="342900" indent="-342900">
              <a:buFontTx/>
              <a:buChar char="-"/>
            </a:pPr>
            <a:r>
              <a:rPr lang="en-US" sz="2000" dirty="0" err="1" smtClean="0">
                <a:latin typeface="Times New Roman" panose="02020603050405020304" pitchFamily="18" charset="0"/>
              </a:rPr>
              <a:t>Toán</a:t>
            </a:r>
            <a:r>
              <a:rPr lang="en-US" sz="2000" dirty="0" smtClean="0">
                <a:latin typeface="Times New Roman" panose="02020603050405020304" pitchFamily="18" charset="0"/>
              </a:rPr>
              <a:t> </a:t>
            </a:r>
            <a:r>
              <a:rPr lang="en-US" sz="2000" dirty="0" err="1" smtClean="0">
                <a:latin typeface="Times New Roman" panose="02020603050405020304" pitchFamily="18" charset="0"/>
              </a:rPr>
              <a:t>học</a:t>
            </a:r>
            <a:r>
              <a:rPr lang="en-US" sz="2000" dirty="0" smtClean="0">
                <a:latin typeface="Times New Roman" panose="02020603050405020304" pitchFamily="18" charset="0"/>
              </a:rPr>
              <a:t>: </a:t>
            </a:r>
            <a:r>
              <a:rPr lang="en-US" sz="2000" dirty="0" err="1" smtClean="0">
                <a:latin typeface="Times New Roman" panose="02020603050405020304" pitchFamily="18" charset="0"/>
              </a:rPr>
              <a:t>Đại</a:t>
            </a:r>
            <a:r>
              <a:rPr lang="en-US" sz="2000" dirty="0" smtClean="0">
                <a:latin typeface="Times New Roman" panose="02020603050405020304" pitchFamily="18" charset="0"/>
              </a:rPr>
              <a:t> </a:t>
            </a:r>
            <a:r>
              <a:rPr lang="en-US" sz="2000" dirty="0" err="1" smtClean="0">
                <a:latin typeface="Times New Roman" panose="02020603050405020304" pitchFamily="18" charset="0"/>
              </a:rPr>
              <a:t>thành</a:t>
            </a:r>
            <a:r>
              <a:rPr lang="en-US" sz="2000" dirty="0" smtClean="0">
                <a:latin typeface="Times New Roman" panose="02020603050405020304" pitchFamily="18" charset="0"/>
              </a:rPr>
              <a:t> </a:t>
            </a:r>
            <a:r>
              <a:rPr lang="en-US" sz="2000" dirty="0" err="1" smtClean="0">
                <a:latin typeface="Times New Roman" panose="02020603050405020304" pitchFamily="18" charset="0"/>
              </a:rPr>
              <a:t>toán</a:t>
            </a:r>
            <a:r>
              <a:rPr lang="en-US" sz="2000" dirty="0" smtClean="0">
                <a:latin typeface="Times New Roman" panose="02020603050405020304" pitchFamily="18" charset="0"/>
              </a:rPr>
              <a:t> </a:t>
            </a:r>
            <a:r>
              <a:rPr lang="en-US" sz="2000" dirty="0" err="1" smtClean="0">
                <a:latin typeface="Times New Roman" panose="02020603050405020304" pitchFamily="18" charset="0"/>
              </a:rPr>
              <a:t>pháp</a:t>
            </a:r>
            <a:r>
              <a:rPr lang="en-US" sz="2000" dirty="0" smtClean="0">
                <a:latin typeface="Times New Roman" panose="02020603050405020304" pitchFamily="18" charset="0"/>
              </a:rPr>
              <a:t>, </a:t>
            </a:r>
            <a:r>
              <a:rPr lang="en-US" sz="2000" dirty="0" err="1" smtClean="0">
                <a:latin typeface="Times New Roman" panose="02020603050405020304" pitchFamily="18" charset="0"/>
              </a:rPr>
              <a:t>lập</a:t>
            </a:r>
            <a:r>
              <a:rPr lang="en-US" sz="2000" dirty="0" smtClean="0">
                <a:latin typeface="Times New Roman" panose="02020603050405020304" pitchFamily="18" charset="0"/>
              </a:rPr>
              <a:t> </a:t>
            </a:r>
            <a:r>
              <a:rPr lang="en-US" sz="2000" dirty="0" err="1" smtClean="0">
                <a:latin typeface="Times New Roman" panose="02020603050405020304" pitchFamily="18" charset="0"/>
              </a:rPr>
              <a:t>thành</a:t>
            </a:r>
            <a:r>
              <a:rPr lang="en-US" sz="2000" dirty="0" smtClean="0">
                <a:latin typeface="Times New Roman" panose="02020603050405020304" pitchFamily="18" charset="0"/>
              </a:rPr>
              <a:t> </a:t>
            </a:r>
            <a:r>
              <a:rPr lang="en-US" sz="2000" dirty="0" err="1" smtClean="0">
                <a:latin typeface="Times New Roman" panose="02020603050405020304" pitchFamily="18" charset="0"/>
              </a:rPr>
              <a:t>toán</a:t>
            </a:r>
            <a:r>
              <a:rPr lang="en-US" sz="2000" dirty="0" smtClean="0">
                <a:latin typeface="Times New Roman" panose="02020603050405020304" pitchFamily="18" charset="0"/>
              </a:rPr>
              <a:t> </a:t>
            </a:r>
            <a:r>
              <a:rPr lang="en-US" sz="2000" dirty="0" err="1" smtClean="0">
                <a:latin typeface="Times New Roman" panose="02020603050405020304" pitchFamily="18" charset="0"/>
              </a:rPr>
              <a:t>pháp</a:t>
            </a:r>
            <a:endParaRPr lang="en-US" sz="2000" dirty="0" smtClean="0">
              <a:latin typeface="Times New Roman" panose="02020603050405020304" pitchFamily="18" charset="0"/>
            </a:endParaRPr>
          </a:p>
          <a:p>
            <a:endParaRPr lang="en-SG" sz="2000" dirty="0"/>
          </a:p>
        </p:txBody>
      </p:sp>
    </p:spTree>
    <p:extLst>
      <p:ext uri="{BB962C8B-B14F-4D97-AF65-F5344CB8AC3E}">
        <p14:creationId xmlns:p14="http://schemas.microsoft.com/office/powerpoint/2010/main" val="17906216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A1659DC-42A2-1A04-0E1F-5886CC740133}"/>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70A63572-CDC9-1008-F134-0746BABD5B56}"/>
              </a:ext>
            </a:extLst>
          </p:cNvPr>
          <p:cNvSpPr txBox="1"/>
          <p:nvPr/>
        </p:nvSpPr>
        <p:spPr>
          <a:xfrm>
            <a:off x="2771775" y="257175"/>
            <a:ext cx="6838950" cy="830997"/>
          </a:xfrm>
          <a:prstGeom prst="rect">
            <a:avLst/>
          </a:prstGeom>
          <a:noFill/>
        </p:spPr>
        <p:txBody>
          <a:bodyPr wrap="square" rtlCol="0">
            <a:spAutoFit/>
          </a:bodyPr>
          <a:lstStyle/>
          <a:p>
            <a:pPr algn="ctr"/>
            <a:r>
              <a:rPr lang="vi-VN" sz="2400" b="1" dirty="0">
                <a:solidFill>
                  <a:srgbClr val="FF0000"/>
                </a:solidFill>
                <a:latin typeface="Times New Roman" panose="02020603050405020304" pitchFamily="18" charset="0"/>
                <a:cs typeface="Times New Roman" panose="02020603050405020304" pitchFamily="18" charset="0"/>
              </a:rPr>
              <a:t>BÀI </a:t>
            </a:r>
            <a:r>
              <a:rPr lang="en-US" sz="2400" b="1" dirty="0">
                <a:solidFill>
                  <a:srgbClr val="FF0000"/>
                </a:solidFill>
                <a:latin typeface="Times New Roman" panose="02020603050405020304" pitchFamily="18" charset="0"/>
                <a:cs typeface="Times New Roman" panose="02020603050405020304" pitchFamily="18" charset="0"/>
              </a:rPr>
              <a:t>20</a:t>
            </a:r>
            <a:r>
              <a:rPr lang="vi-VN" sz="2400" b="1" dirty="0">
                <a:solidFill>
                  <a:srgbClr val="FF0000"/>
                </a:solidFill>
                <a:latin typeface="Times New Roman" panose="02020603050405020304" pitchFamily="18" charset="0"/>
                <a:cs typeface="Times New Roman" panose="02020603050405020304" pitchFamily="18" charset="0"/>
              </a:rPr>
              <a:t>: ĐẠI VIỆT THỜI LÊ SƠ</a:t>
            </a:r>
          </a:p>
          <a:p>
            <a:pPr algn="ctr"/>
            <a:r>
              <a:rPr lang="vi-VN" sz="2400" b="1" dirty="0">
                <a:solidFill>
                  <a:srgbClr val="FF0000"/>
                </a:solidFill>
                <a:latin typeface="Times New Roman" panose="02020603050405020304" pitchFamily="18" charset="0"/>
                <a:cs typeface="Times New Roman" panose="02020603050405020304" pitchFamily="18" charset="0"/>
              </a:rPr>
              <a:t>(1428 -1527)</a:t>
            </a:r>
            <a:endParaRPr lang="en-SG" sz="2400" b="1" dirty="0">
              <a:solidFill>
                <a:srgbClr val="FF0000"/>
              </a:solidFill>
              <a:latin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xmlns="" id="{55E4F46F-70E3-044F-A341-5687067629CB}"/>
              </a:ext>
            </a:extLst>
          </p:cNvPr>
          <p:cNvCxnSpPr>
            <a:stCxn id="3" idx="2"/>
          </p:cNvCxnSpPr>
          <p:nvPr/>
        </p:nvCxnSpPr>
        <p:spPr>
          <a:xfrm>
            <a:off x="6191250" y="1088172"/>
            <a:ext cx="0" cy="576982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xmlns="" id="{534DF952-A0F0-4C31-93F9-8D3DA3783FB9}"/>
              </a:ext>
            </a:extLst>
          </p:cNvPr>
          <p:cNvSpPr txBox="1"/>
          <p:nvPr/>
        </p:nvSpPr>
        <p:spPr>
          <a:xfrm>
            <a:off x="828675" y="1088172"/>
            <a:ext cx="4743449" cy="461665"/>
          </a:xfrm>
          <a:prstGeom prst="rect">
            <a:avLst/>
          </a:prstGeom>
          <a:noFill/>
        </p:spPr>
        <p:txBody>
          <a:bodyPr wrap="square" rtlCol="0">
            <a:spAutoFit/>
          </a:bodyPr>
          <a:lstStyle/>
          <a:p>
            <a:r>
              <a:rPr lang="vi-VN" sz="2400" b="1" dirty="0">
                <a:latin typeface="Times New Roman" panose="02020603050405020304" pitchFamily="18" charset="0"/>
                <a:cs typeface="Times New Roman" panose="02020603050405020304" pitchFamily="18" charset="0"/>
              </a:rPr>
              <a:t>3. </a:t>
            </a:r>
            <a:r>
              <a:rPr lang="en-US" sz="2400" b="1" dirty="0" err="1" smtClean="0">
                <a:latin typeface="Times New Roman" panose="02020603050405020304" pitchFamily="18" charset="0"/>
                <a:cs typeface="Times New Roman" panose="02020603050405020304" pitchFamily="18" charset="0"/>
              </a:rPr>
              <a:t>Tình</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hình</a:t>
            </a:r>
            <a:r>
              <a:rPr lang="vi-VN" sz="2400" b="1" dirty="0" smtClean="0">
                <a:latin typeface="Times New Roman" panose="02020603050405020304" pitchFamily="18" charset="0"/>
                <a:cs typeface="Times New Roman" panose="02020603050405020304" pitchFamily="18" charset="0"/>
              </a:rPr>
              <a:t> </a:t>
            </a:r>
            <a:r>
              <a:rPr lang="vi-VN" sz="2400" b="1" dirty="0">
                <a:latin typeface="Times New Roman" panose="02020603050405020304" pitchFamily="18" charset="0"/>
                <a:cs typeface="Times New Roman" panose="02020603050405020304" pitchFamily="18" charset="0"/>
              </a:rPr>
              <a:t>văn hóa - giáo dục</a:t>
            </a:r>
            <a:endParaRPr lang="en-SG" sz="2400" b="1"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xmlns="" id="{6AB3D78D-7242-EAB0-C0E4-A0FDEFFF8648}"/>
              </a:ext>
            </a:extLst>
          </p:cNvPr>
          <p:cNvPicPr>
            <a:picLocks noChangeAspect="1"/>
          </p:cNvPicPr>
          <p:nvPr/>
        </p:nvPicPr>
        <p:blipFill>
          <a:blip r:embed="rId3"/>
          <a:stretch>
            <a:fillRect/>
          </a:stretch>
        </p:blipFill>
        <p:spPr>
          <a:xfrm>
            <a:off x="11066187" y="0"/>
            <a:ext cx="1125813" cy="894028"/>
          </a:xfrm>
          <a:prstGeom prst="rect">
            <a:avLst/>
          </a:prstGeom>
        </p:spPr>
      </p:pic>
      <p:sp>
        <p:nvSpPr>
          <p:cNvPr id="7" name="TextBox 6">
            <a:extLst>
              <a:ext uri="{FF2B5EF4-FFF2-40B4-BE49-F238E27FC236}">
                <a16:creationId xmlns:a16="http://schemas.microsoft.com/office/drawing/2014/main" xmlns="" id="{340D0800-DB23-972A-0953-4C55DD6036B5}"/>
              </a:ext>
            </a:extLst>
          </p:cNvPr>
          <p:cNvSpPr txBox="1"/>
          <p:nvPr/>
        </p:nvSpPr>
        <p:spPr>
          <a:xfrm>
            <a:off x="828675" y="1536174"/>
            <a:ext cx="4838699" cy="2246769"/>
          </a:xfrm>
          <a:prstGeom prst="rect">
            <a:avLst/>
          </a:prstGeom>
          <a:noFill/>
        </p:spPr>
        <p:txBody>
          <a:bodyPr wrap="square">
            <a:spAutoFit/>
          </a:bodyPr>
          <a:lstStyle/>
          <a:p>
            <a:pPr marL="342900" marR="0" indent="-342900">
              <a:buFontTx/>
              <a:buChar char="-"/>
            </a:pPr>
            <a:r>
              <a:rPr lang="en-US" sz="2000" dirty="0" err="1" smtClean="0">
                <a:latin typeface="Times New Roman" panose="02020603050405020304" pitchFamily="18" charset="0"/>
              </a:rPr>
              <a:t>Nghệ</a:t>
            </a:r>
            <a:r>
              <a:rPr lang="en-US" sz="2000" dirty="0" smtClean="0">
                <a:latin typeface="Times New Roman" panose="02020603050405020304" pitchFamily="18" charset="0"/>
              </a:rPr>
              <a:t> </a:t>
            </a:r>
            <a:r>
              <a:rPr lang="en-US" sz="2000" dirty="0" err="1" smtClean="0">
                <a:latin typeface="Times New Roman" panose="02020603050405020304" pitchFamily="18" charset="0"/>
              </a:rPr>
              <a:t>thuật</a:t>
            </a:r>
            <a:r>
              <a:rPr lang="en-US" sz="2000" dirty="0" smtClean="0">
                <a:latin typeface="Times New Roman" panose="02020603050405020304" pitchFamily="18" charset="0"/>
              </a:rPr>
              <a:t> </a:t>
            </a:r>
            <a:r>
              <a:rPr lang="en-US" sz="2000" dirty="0" err="1" smtClean="0">
                <a:latin typeface="Times New Roman" panose="02020603050405020304" pitchFamily="18" charset="0"/>
              </a:rPr>
              <a:t>sân</a:t>
            </a:r>
            <a:r>
              <a:rPr lang="en-US" sz="2000" dirty="0" smtClean="0">
                <a:latin typeface="Times New Roman" panose="02020603050405020304" pitchFamily="18" charset="0"/>
              </a:rPr>
              <a:t> </a:t>
            </a:r>
            <a:r>
              <a:rPr lang="en-US" sz="2000" dirty="0" err="1" smtClean="0">
                <a:latin typeface="Times New Roman" panose="02020603050405020304" pitchFamily="18" charset="0"/>
              </a:rPr>
              <a:t>khấu</a:t>
            </a:r>
            <a:r>
              <a:rPr lang="en-US" sz="2000" dirty="0" smtClean="0">
                <a:latin typeface="Times New Roman" panose="02020603050405020304" pitchFamily="18" charset="0"/>
              </a:rPr>
              <a:t>: </a:t>
            </a:r>
            <a:r>
              <a:rPr lang="en-US" sz="2000" dirty="0" err="1">
                <a:latin typeface="Times New Roman" panose="02020603050405020304" pitchFamily="18" charset="0"/>
              </a:rPr>
              <a:t>N</a:t>
            </a:r>
            <a:r>
              <a:rPr lang="en-US" sz="2000" dirty="0" err="1" smtClean="0">
                <a:latin typeface="Times New Roman" panose="02020603050405020304" pitchFamily="18" charset="0"/>
              </a:rPr>
              <a:t>hã</a:t>
            </a:r>
            <a:r>
              <a:rPr lang="en-US" sz="2000" dirty="0" smtClean="0">
                <a:latin typeface="Times New Roman" panose="02020603050405020304" pitchFamily="18" charset="0"/>
              </a:rPr>
              <a:t> </a:t>
            </a:r>
            <a:r>
              <a:rPr lang="en-US" sz="2000" dirty="0" err="1" smtClean="0">
                <a:latin typeface="Times New Roman" panose="02020603050405020304" pitchFamily="18" charset="0"/>
              </a:rPr>
              <a:t>nhạc</a:t>
            </a:r>
            <a:r>
              <a:rPr lang="en-US" sz="2000" dirty="0" smtClean="0">
                <a:latin typeface="Times New Roman" panose="02020603050405020304" pitchFamily="18" charset="0"/>
              </a:rPr>
              <a:t> </a:t>
            </a:r>
            <a:r>
              <a:rPr lang="en-US" sz="2000" dirty="0" err="1" smtClean="0">
                <a:latin typeface="Times New Roman" panose="02020603050405020304" pitchFamily="18" charset="0"/>
              </a:rPr>
              <a:t>cung</a:t>
            </a:r>
            <a:r>
              <a:rPr lang="en-US" sz="2000" dirty="0" smtClean="0">
                <a:latin typeface="Times New Roman" panose="02020603050405020304" pitchFamily="18" charset="0"/>
              </a:rPr>
              <a:t> </a:t>
            </a:r>
            <a:r>
              <a:rPr lang="en-US" sz="2000" dirty="0" err="1" smtClean="0">
                <a:latin typeface="Times New Roman" panose="02020603050405020304" pitchFamily="18" charset="0"/>
              </a:rPr>
              <a:t>đình</a:t>
            </a:r>
            <a:r>
              <a:rPr lang="en-US" sz="2000" dirty="0" smtClean="0">
                <a:latin typeface="Times New Roman" panose="02020603050405020304" pitchFamily="18" charset="0"/>
              </a:rPr>
              <a:t> </a:t>
            </a:r>
            <a:r>
              <a:rPr lang="en-US" sz="2000" dirty="0" err="1" smtClean="0">
                <a:latin typeface="Times New Roman" panose="02020603050405020304" pitchFamily="18" charset="0"/>
              </a:rPr>
              <a:t>ra</a:t>
            </a:r>
            <a:r>
              <a:rPr lang="en-US" sz="2000" dirty="0" smtClean="0">
                <a:latin typeface="Times New Roman" panose="02020603050405020304" pitchFamily="18" charset="0"/>
              </a:rPr>
              <a:t> </a:t>
            </a:r>
            <a:r>
              <a:rPr lang="en-US" sz="2000" dirty="0" err="1" smtClean="0">
                <a:latin typeface="Times New Roman" panose="02020603050405020304" pitchFamily="18" charset="0"/>
              </a:rPr>
              <a:t>đời</a:t>
            </a:r>
            <a:r>
              <a:rPr lang="en-US" sz="2000" dirty="0" smtClean="0">
                <a:latin typeface="Times New Roman" panose="02020603050405020304" pitchFamily="18" charset="0"/>
              </a:rPr>
              <a:t>, </a:t>
            </a:r>
            <a:r>
              <a:rPr lang="en-US" sz="2000" dirty="0" err="1" smtClean="0">
                <a:latin typeface="Times New Roman" panose="02020603050405020304" pitchFamily="18" charset="0"/>
              </a:rPr>
              <a:t>chèo</a:t>
            </a:r>
            <a:r>
              <a:rPr lang="en-US" sz="2000" dirty="0" smtClean="0">
                <a:latin typeface="Times New Roman" panose="02020603050405020304" pitchFamily="18" charset="0"/>
              </a:rPr>
              <a:t> </a:t>
            </a:r>
            <a:r>
              <a:rPr lang="en-US" sz="2000" dirty="0" err="1" smtClean="0">
                <a:latin typeface="Times New Roman" panose="02020603050405020304" pitchFamily="18" charset="0"/>
              </a:rPr>
              <a:t>tuồng</a:t>
            </a:r>
            <a:r>
              <a:rPr lang="en-US" sz="2000" dirty="0" smtClean="0">
                <a:latin typeface="Times New Roman" panose="02020603050405020304" pitchFamily="18" charset="0"/>
              </a:rPr>
              <a:t> </a:t>
            </a:r>
            <a:r>
              <a:rPr lang="en-US" sz="2000" dirty="0" err="1" smtClean="0">
                <a:latin typeface="Times New Roman" panose="02020603050405020304" pitchFamily="18" charset="0"/>
              </a:rPr>
              <a:t>rất</a:t>
            </a:r>
            <a:r>
              <a:rPr lang="en-US" sz="2000" dirty="0" smtClean="0">
                <a:latin typeface="Times New Roman" panose="02020603050405020304" pitchFamily="18" charset="0"/>
              </a:rPr>
              <a:t> </a:t>
            </a:r>
            <a:r>
              <a:rPr lang="en-US" sz="2000" dirty="0" err="1" smtClean="0">
                <a:latin typeface="Times New Roman" panose="02020603050405020304" pitchFamily="18" charset="0"/>
              </a:rPr>
              <a:t>phát</a:t>
            </a:r>
            <a:r>
              <a:rPr lang="en-US" sz="2000" dirty="0" smtClean="0">
                <a:latin typeface="Times New Roman" panose="02020603050405020304" pitchFamily="18" charset="0"/>
              </a:rPr>
              <a:t> </a:t>
            </a:r>
            <a:r>
              <a:rPr lang="en-US" sz="2000" dirty="0" err="1" smtClean="0">
                <a:latin typeface="Times New Roman" panose="02020603050405020304" pitchFamily="18" charset="0"/>
              </a:rPr>
              <a:t>triển</a:t>
            </a:r>
            <a:r>
              <a:rPr lang="en-US" sz="2000" dirty="0" smtClean="0">
                <a:latin typeface="Times New Roman" panose="02020603050405020304" pitchFamily="18" charset="0"/>
              </a:rPr>
              <a:t>.</a:t>
            </a:r>
          </a:p>
          <a:p>
            <a:pPr marL="342900" marR="0" indent="-342900">
              <a:buFontTx/>
              <a:buChar char="-"/>
            </a:pPr>
            <a:r>
              <a:rPr lang="en-US" sz="2000" dirty="0" err="1" smtClean="0">
                <a:latin typeface="Times New Roman" panose="02020603050405020304" pitchFamily="18" charset="0"/>
              </a:rPr>
              <a:t>Nghệ</a:t>
            </a:r>
            <a:r>
              <a:rPr lang="en-US" sz="2000" dirty="0" smtClean="0">
                <a:latin typeface="Times New Roman" panose="02020603050405020304" pitchFamily="18" charset="0"/>
              </a:rPr>
              <a:t> </a:t>
            </a:r>
            <a:r>
              <a:rPr lang="en-US" sz="2000" dirty="0" err="1" smtClean="0">
                <a:latin typeface="Times New Roman" panose="02020603050405020304" pitchFamily="18" charset="0"/>
              </a:rPr>
              <a:t>thuật</a:t>
            </a:r>
            <a:r>
              <a:rPr lang="en-US" sz="2000" dirty="0" smtClean="0">
                <a:latin typeface="Times New Roman" panose="02020603050405020304" pitchFamily="18" charset="0"/>
              </a:rPr>
              <a:t> </a:t>
            </a:r>
            <a:r>
              <a:rPr lang="en-US" sz="2000" dirty="0" err="1" smtClean="0">
                <a:latin typeface="Times New Roman" panose="02020603050405020304" pitchFamily="18" charset="0"/>
              </a:rPr>
              <a:t>kiến</a:t>
            </a:r>
            <a:r>
              <a:rPr lang="en-US" sz="2000" dirty="0" smtClean="0">
                <a:latin typeface="Times New Roman" panose="02020603050405020304" pitchFamily="18" charset="0"/>
              </a:rPr>
              <a:t> </a:t>
            </a:r>
            <a:r>
              <a:rPr lang="en-US" sz="2000" dirty="0" err="1" smtClean="0">
                <a:latin typeface="Times New Roman" panose="02020603050405020304" pitchFamily="18" charset="0"/>
              </a:rPr>
              <a:t>trúc</a:t>
            </a:r>
            <a:r>
              <a:rPr lang="en-US" sz="2000" dirty="0" smtClean="0">
                <a:latin typeface="Times New Roman" panose="02020603050405020304" pitchFamily="18" charset="0"/>
              </a:rPr>
              <a:t>: </a:t>
            </a:r>
            <a:r>
              <a:rPr lang="en-US" sz="2000" dirty="0" err="1" smtClean="0">
                <a:latin typeface="Times New Roman" panose="02020603050405020304" pitchFamily="18" charset="0"/>
              </a:rPr>
              <a:t>Điện</a:t>
            </a:r>
            <a:r>
              <a:rPr lang="en-US" sz="2000" dirty="0" smtClean="0">
                <a:latin typeface="Times New Roman" panose="02020603050405020304" pitchFamily="18" charset="0"/>
              </a:rPr>
              <a:t> Lam </a:t>
            </a:r>
            <a:r>
              <a:rPr lang="en-US" sz="2000" dirty="0" err="1" smtClean="0">
                <a:latin typeface="Times New Roman" panose="02020603050405020304" pitchFamily="18" charset="0"/>
              </a:rPr>
              <a:t>Kinh</a:t>
            </a:r>
            <a:r>
              <a:rPr lang="en-US" sz="2000" dirty="0" smtClean="0">
                <a:latin typeface="Times New Roman" panose="02020603050405020304" pitchFamily="18" charset="0"/>
              </a:rPr>
              <a:t>, </a:t>
            </a:r>
            <a:r>
              <a:rPr lang="en-US" sz="2000" dirty="0" err="1" smtClean="0">
                <a:latin typeface="Times New Roman" panose="02020603050405020304" pitchFamily="18" charset="0"/>
              </a:rPr>
              <a:t>Điện</a:t>
            </a:r>
            <a:r>
              <a:rPr lang="en-US" sz="2000" dirty="0" smtClean="0">
                <a:latin typeface="Times New Roman" panose="02020603050405020304" pitchFamily="18" charset="0"/>
              </a:rPr>
              <a:t> </a:t>
            </a:r>
            <a:r>
              <a:rPr lang="en-US" sz="2000" dirty="0" err="1" smtClean="0">
                <a:latin typeface="Times New Roman" panose="02020603050405020304" pitchFamily="18" charset="0"/>
              </a:rPr>
              <a:t>Kính</a:t>
            </a:r>
            <a:r>
              <a:rPr lang="en-US" sz="2000" dirty="0" smtClean="0">
                <a:latin typeface="Times New Roman" panose="02020603050405020304" pitchFamily="18" charset="0"/>
              </a:rPr>
              <a:t> </a:t>
            </a:r>
            <a:r>
              <a:rPr lang="en-US" sz="2000" dirty="0" err="1" smtClean="0">
                <a:latin typeface="Times New Roman" panose="02020603050405020304" pitchFamily="18" charset="0"/>
              </a:rPr>
              <a:t>Thiên</a:t>
            </a:r>
            <a:r>
              <a:rPr lang="en-US" sz="2000" dirty="0" smtClean="0">
                <a:latin typeface="Times New Roman" panose="02020603050405020304" pitchFamily="18" charset="0"/>
              </a:rPr>
              <a:t>.</a:t>
            </a:r>
          </a:p>
          <a:p>
            <a:pPr marL="342900" marR="0" indent="-342900">
              <a:buFontTx/>
              <a:buChar char="-"/>
            </a:pPr>
            <a:r>
              <a:rPr lang="en-US" sz="2000" dirty="0" err="1" smtClean="0">
                <a:latin typeface="Times New Roman" panose="02020603050405020304" pitchFamily="18" charset="0"/>
              </a:rPr>
              <a:t>Nghệ</a:t>
            </a:r>
            <a:r>
              <a:rPr lang="en-US" sz="2000" dirty="0" smtClean="0">
                <a:latin typeface="Times New Roman" panose="02020603050405020304" pitchFamily="18" charset="0"/>
              </a:rPr>
              <a:t> </a:t>
            </a:r>
            <a:r>
              <a:rPr lang="en-US" sz="2000" dirty="0" err="1" smtClean="0">
                <a:latin typeface="Times New Roman" panose="02020603050405020304" pitchFamily="18" charset="0"/>
              </a:rPr>
              <a:t>thuật</a:t>
            </a:r>
            <a:r>
              <a:rPr lang="en-US" sz="2000" dirty="0" smtClean="0">
                <a:latin typeface="Times New Roman" panose="02020603050405020304" pitchFamily="18" charset="0"/>
              </a:rPr>
              <a:t> </a:t>
            </a:r>
            <a:r>
              <a:rPr lang="en-US" sz="2000" dirty="0" err="1" smtClean="0">
                <a:latin typeface="Times New Roman" panose="02020603050405020304" pitchFamily="18" charset="0"/>
              </a:rPr>
              <a:t>điêu</a:t>
            </a:r>
            <a:r>
              <a:rPr lang="en-US" sz="2000" dirty="0" smtClean="0">
                <a:latin typeface="Times New Roman" panose="02020603050405020304" pitchFamily="18" charset="0"/>
              </a:rPr>
              <a:t> </a:t>
            </a:r>
            <a:r>
              <a:rPr lang="en-US" sz="2000" dirty="0" err="1" smtClean="0">
                <a:latin typeface="Times New Roman" panose="02020603050405020304" pitchFamily="18" charset="0"/>
              </a:rPr>
              <a:t>khắc</a:t>
            </a:r>
            <a:r>
              <a:rPr lang="en-US" sz="2000" dirty="0" smtClean="0">
                <a:latin typeface="Times New Roman" panose="02020603050405020304" pitchFamily="18" charset="0"/>
              </a:rPr>
              <a:t>: </a:t>
            </a:r>
            <a:r>
              <a:rPr lang="en-US" sz="2000" dirty="0" err="1" smtClean="0">
                <a:latin typeface="Times New Roman" panose="02020603050405020304" pitchFamily="18" charset="0"/>
              </a:rPr>
              <a:t>có</a:t>
            </a:r>
            <a:r>
              <a:rPr lang="en-US" sz="2000" dirty="0" smtClean="0">
                <a:latin typeface="Times New Roman" panose="02020603050405020304" pitchFamily="18" charset="0"/>
              </a:rPr>
              <a:t> </a:t>
            </a:r>
            <a:r>
              <a:rPr lang="en-US" sz="2000" dirty="0" err="1" smtClean="0">
                <a:latin typeface="Times New Roman" panose="02020603050405020304" pitchFamily="18" charset="0"/>
              </a:rPr>
              <a:t>phong</a:t>
            </a:r>
            <a:r>
              <a:rPr lang="en-US" sz="2000" dirty="0" smtClean="0">
                <a:latin typeface="Times New Roman" panose="02020603050405020304" pitchFamily="18" charset="0"/>
              </a:rPr>
              <a:t> </a:t>
            </a:r>
            <a:r>
              <a:rPr lang="en-US" sz="2000" dirty="0" err="1" smtClean="0">
                <a:latin typeface="Times New Roman" panose="02020603050405020304" pitchFamily="18" charset="0"/>
              </a:rPr>
              <a:t>cách</a:t>
            </a:r>
            <a:r>
              <a:rPr lang="en-US" sz="2000" dirty="0" smtClean="0">
                <a:latin typeface="Times New Roman" panose="02020603050405020304" pitchFamily="18" charset="0"/>
              </a:rPr>
              <a:t> </a:t>
            </a:r>
            <a:r>
              <a:rPr lang="en-US" sz="2000" dirty="0" err="1" smtClean="0">
                <a:latin typeface="Times New Roman" panose="02020603050405020304" pitchFamily="18" charset="0"/>
              </a:rPr>
              <a:t>đồ</a:t>
            </a:r>
            <a:r>
              <a:rPr lang="en-US" sz="2000" dirty="0" smtClean="0">
                <a:latin typeface="Times New Roman" panose="02020603050405020304" pitchFamily="18" charset="0"/>
              </a:rPr>
              <a:t> </a:t>
            </a:r>
            <a:r>
              <a:rPr lang="en-US" sz="2000" dirty="0" err="1" smtClean="0">
                <a:latin typeface="Times New Roman" panose="02020603050405020304" pitchFamily="18" charset="0"/>
              </a:rPr>
              <a:t>sộ</a:t>
            </a:r>
            <a:r>
              <a:rPr lang="en-US" sz="2000" dirty="0" smtClean="0">
                <a:latin typeface="Times New Roman" panose="02020603050405020304" pitchFamily="18" charset="0"/>
              </a:rPr>
              <a:t>, </a:t>
            </a:r>
            <a:r>
              <a:rPr lang="en-US" sz="2000" dirty="0" err="1" smtClean="0">
                <a:latin typeface="Times New Roman" panose="02020603050405020304" pitchFamily="18" charset="0"/>
              </a:rPr>
              <a:t>kỹ</a:t>
            </a:r>
            <a:r>
              <a:rPr lang="en-US" sz="2000" dirty="0" smtClean="0">
                <a:latin typeface="Times New Roman" panose="02020603050405020304" pitchFamily="18" charset="0"/>
              </a:rPr>
              <a:t> </a:t>
            </a:r>
            <a:r>
              <a:rPr lang="en-US" sz="2000" dirty="0" err="1" smtClean="0">
                <a:latin typeface="Times New Roman" panose="02020603050405020304" pitchFamily="18" charset="0"/>
              </a:rPr>
              <a:t>thuật</a:t>
            </a:r>
            <a:r>
              <a:rPr lang="en-US" sz="2000" dirty="0" smtClean="0">
                <a:latin typeface="Times New Roman" panose="02020603050405020304" pitchFamily="18" charset="0"/>
              </a:rPr>
              <a:t> </a:t>
            </a:r>
            <a:r>
              <a:rPr lang="en-US" sz="2000" dirty="0" err="1" smtClean="0">
                <a:latin typeface="Times New Roman" panose="02020603050405020304" pitchFamily="18" charset="0"/>
              </a:rPr>
              <a:t>điêu</a:t>
            </a:r>
            <a:r>
              <a:rPr lang="en-US" sz="2000" dirty="0" smtClean="0">
                <a:latin typeface="Times New Roman" panose="02020603050405020304" pitchFamily="18" charset="0"/>
              </a:rPr>
              <a:t> </a:t>
            </a:r>
            <a:r>
              <a:rPr lang="en-US" sz="2000" dirty="0" err="1" smtClean="0">
                <a:latin typeface="Times New Roman" panose="02020603050405020304" pitchFamily="18" charset="0"/>
              </a:rPr>
              <a:t>luyện</a:t>
            </a:r>
            <a:r>
              <a:rPr lang="en-US" sz="2000" dirty="0" smtClean="0">
                <a:latin typeface="Times New Roman" panose="02020603050405020304" pitchFamily="18" charset="0"/>
              </a:rPr>
              <a:t>.</a:t>
            </a:r>
            <a:endParaRPr lang="en-US" sz="2000" dirty="0" smtClean="0">
              <a:latin typeface="Times New Roman" panose="02020603050405020304" pitchFamily="18" charset="0"/>
            </a:endParaRPr>
          </a:p>
          <a:p>
            <a:endParaRPr lang="en-SG" sz="2000" dirty="0"/>
          </a:p>
        </p:txBody>
      </p:sp>
    </p:spTree>
    <p:extLst>
      <p:ext uri="{BB962C8B-B14F-4D97-AF65-F5344CB8AC3E}">
        <p14:creationId xmlns:p14="http://schemas.microsoft.com/office/powerpoint/2010/main" val="13282818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A41DB35D-DAE7-8F87-3A63-C842292BA8F3}"/>
              </a:ext>
            </a:extLst>
          </p:cNvPr>
          <p:cNvPicPr>
            <a:picLocks noChangeAspect="1"/>
          </p:cNvPicPr>
          <p:nvPr/>
        </p:nvPicPr>
        <p:blipFill>
          <a:blip r:embed="rId2"/>
          <a:stretch>
            <a:fillRect/>
          </a:stretch>
        </p:blipFill>
        <p:spPr>
          <a:xfrm>
            <a:off x="927966" y="399627"/>
            <a:ext cx="10336067" cy="6058746"/>
          </a:xfrm>
          <a:prstGeom prst="rect">
            <a:avLst/>
          </a:prstGeom>
        </p:spPr>
      </p:pic>
    </p:spTree>
    <p:extLst>
      <p:ext uri="{BB962C8B-B14F-4D97-AF65-F5344CB8AC3E}">
        <p14:creationId xmlns:p14="http://schemas.microsoft.com/office/powerpoint/2010/main" val="6633692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CBEDFB9F-9CBD-5FCC-D05C-F97559F2B82D}"/>
              </a:ext>
            </a:extLst>
          </p:cNvPr>
          <p:cNvPicPr>
            <a:picLocks noChangeAspect="1"/>
          </p:cNvPicPr>
          <p:nvPr/>
        </p:nvPicPr>
        <p:blipFill>
          <a:blip r:embed="rId2"/>
          <a:stretch>
            <a:fillRect/>
          </a:stretch>
        </p:blipFill>
        <p:spPr>
          <a:xfrm>
            <a:off x="932729" y="442495"/>
            <a:ext cx="10326541" cy="5973009"/>
          </a:xfrm>
          <a:prstGeom prst="rect">
            <a:avLst/>
          </a:prstGeom>
        </p:spPr>
      </p:pic>
    </p:spTree>
    <p:extLst>
      <p:ext uri="{BB962C8B-B14F-4D97-AF65-F5344CB8AC3E}">
        <p14:creationId xmlns:p14="http://schemas.microsoft.com/office/powerpoint/2010/main" val="3321886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BF3102CF-4FCF-5814-291B-9549EAD2AA54}"/>
              </a:ext>
            </a:extLst>
          </p:cNvPr>
          <p:cNvPicPr>
            <a:picLocks noChangeAspect="1"/>
          </p:cNvPicPr>
          <p:nvPr/>
        </p:nvPicPr>
        <p:blipFill>
          <a:blip r:embed="rId2"/>
          <a:stretch>
            <a:fillRect/>
          </a:stretch>
        </p:blipFill>
        <p:spPr>
          <a:xfrm>
            <a:off x="966071" y="509180"/>
            <a:ext cx="10259857" cy="5839640"/>
          </a:xfrm>
          <a:prstGeom prst="rect">
            <a:avLst/>
          </a:prstGeom>
        </p:spPr>
      </p:pic>
    </p:spTree>
    <p:extLst>
      <p:ext uri="{BB962C8B-B14F-4D97-AF65-F5344CB8AC3E}">
        <p14:creationId xmlns:p14="http://schemas.microsoft.com/office/powerpoint/2010/main" val="11130867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A1659DC-42A2-1A04-0E1F-5886CC740133}"/>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70A63572-CDC9-1008-F134-0746BABD5B56}"/>
              </a:ext>
            </a:extLst>
          </p:cNvPr>
          <p:cNvSpPr txBox="1"/>
          <p:nvPr/>
        </p:nvSpPr>
        <p:spPr>
          <a:xfrm>
            <a:off x="2771775" y="257175"/>
            <a:ext cx="6838950" cy="830997"/>
          </a:xfrm>
          <a:prstGeom prst="rect">
            <a:avLst/>
          </a:prstGeom>
          <a:noFill/>
        </p:spPr>
        <p:txBody>
          <a:bodyPr wrap="square" rtlCol="0">
            <a:spAutoFit/>
          </a:bodyPr>
          <a:lstStyle/>
          <a:p>
            <a:pPr algn="ctr"/>
            <a:r>
              <a:rPr lang="vi-VN" sz="2400" b="1" dirty="0">
                <a:solidFill>
                  <a:srgbClr val="FF0000"/>
                </a:solidFill>
                <a:latin typeface="Times New Roman" panose="02020603050405020304" pitchFamily="18" charset="0"/>
                <a:cs typeface="Times New Roman" panose="02020603050405020304" pitchFamily="18" charset="0"/>
              </a:rPr>
              <a:t>BÀI </a:t>
            </a:r>
            <a:r>
              <a:rPr lang="en-US" sz="2400" b="1" dirty="0">
                <a:solidFill>
                  <a:srgbClr val="FF0000"/>
                </a:solidFill>
                <a:latin typeface="Times New Roman" panose="02020603050405020304" pitchFamily="18" charset="0"/>
                <a:cs typeface="Times New Roman" panose="02020603050405020304" pitchFamily="18" charset="0"/>
              </a:rPr>
              <a:t>20</a:t>
            </a:r>
            <a:r>
              <a:rPr lang="vi-VN" sz="2400" b="1" dirty="0">
                <a:solidFill>
                  <a:srgbClr val="FF0000"/>
                </a:solidFill>
                <a:latin typeface="Times New Roman" panose="02020603050405020304" pitchFamily="18" charset="0"/>
                <a:cs typeface="Times New Roman" panose="02020603050405020304" pitchFamily="18" charset="0"/>
              </a:rPr>
              <a:t>: ĐẠI VIỆT THỜI LÊ SƠ</a:t>
            </a:r>
          </a:p>
          <a:p>
            <a:pPr algn="ctr"/>
            <a:r>
              <a:rPr lang="vi-VN" sz="2400" b="1" dirty="0">
                <a:solidFill>
                  <a:srgbClr val="FF0000"/>
                </a:solidFill>
                <a:latin typeface="Times New Roman" panose="02020603050405020304" pitchFamily="18" charset="0"/>
                <a:cs typeface="Times New Roman" panose="02020603050405020304" pitchFamily="18" charset="0"/>
              </a:rPr>
              <a:t>(1428 -1527)</a:t>
            </a:r>
            <a:endParaRPr lang="en-SG" sz="2400" b="1" dirty="0">
              <a:solidFill>
                <a:srgbClr val="FF0000"/>
              </a:solidFill>
              <a:latin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xmlns="" id="{55E4F46F-70E3-044F-A341-5687067629CB}"/>
              </a:ext>
            </a:extLst>
          </p:cNvPr>
          <p:cNvCxnSpPr>
            <a:stCxn id="3" idx="2"/>
          </p:cNvCxnSpPr>
          <p:nvPr/>
        </p:nvCxnSpPr>
        <p:spPr>
          <a:xfrm>
            <a:off x="6191250" y="1088172"/>
            <a:ext cx="0" cy="576982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xmlns="" id="{534DF952-A0F0-4C31-93F9-8D3DA3783FB9}"/>
              </a:ext>
            </a:extLst>
          </p:cNvPr>
          <p:cNvSpPr txBox="1"/>
          <p:nvPr/>
        </p:nvSpPr>
        <p:spPr>
          <a:xfrm>
            <a:off x="828675" y="1088172"/>
            <a:ext cx="5267324" cy="461665"/>
          </a:xfrm>
          <a:prstGeom prst="rect">
            <a:avLst/>
          </a:prstGeom>
          <a:noFill/>
        </p:spPr>
        <p:txBody>
          <a:bodyPr wrap="square" rtlCol="0">
            <a:spAutoFit/>
          </a:bodyPr>
          <a:lstStyle/>
          <a:p>
            <a:r>
              <a:rPr lang="vi-VN" sz="2400" b="1" dirty="0">
                <a:latin typeface="Times New Roman" panose="02020603050405020304" pitchFamily="18" charset="0"/>
                <a:cs typeface="Times New Roman" panose="02020603050405020304" pitchFamily="18" charset="0"/>
              </a:rPr>
              <a:t>4.Một số danh nhân văn hóa tiêu biểu</a:t>
            </a:r>
            <a:endParaRPr lang="en-SG" sz="2400" b="1"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xmlns="" id="{6AB3D78D-7242-EAB0-C0E4-A0FDEFFF8648}"/>
              </a:ext>
            </a:extLst>
          </p:cNvPr>
          <p:cNvPicPr>
            <a:picLocks noChangeAspect="1"/>
          </p:cNvPicPr>
          <p:nvPr/>
        </p:nvPicPr>
        <p:blipFill>
          <a:blip r:embed="rId3"/>
          <a:stretch>
            <a:fillRect/>
          </a:stretch>
        </p:blipFill>
        <p:spPr>
          <a:xfrm>
            <a:off x="11066187" y="0"/>
            <a:ext cx="1125813" cy="894028"/>
          </a:xfrm>
          <a:prstGeom prst="rect">
            <a:avLst/>
          </a:prstGeom>
        </p:spPr>
      </p:pic>
    </p:spTree>
    <p:extLst>
      <p:ext uri="{BB962C8B-B14F-4D97-AF65-F5344CB8AC3E}">
        <p14:creationId xmlns:p14="http://schemas.microsoft.com/office/powerpoint/2010/main" val="41923085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A1659DC-42A2-1A04-0E1F-5886CC740133}"/>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70A63572-CDC9-1008-F134-0746BABD5B56}"/>
              </a:ext>
            </a:extLst>
          </p:cNvPr>
          <p:cNvSpPr txBox="1"/>
          <p:nvPr/>
        </p:nvSpPr>
        <p:spPr>
          <a:xfrm>
            <a:off x="2771775" y="257175"/>
            <a:ext cx="6838950" cy="830997"/>
          </a:xfrm>
          <a:prstGeom prst="rect">
            <a:avLst/>
          </a:prstGeom>
          <a:noFill/>
        </p:spPr>
        <p:txBody>
          <a:bodyPr wrap="square" rtlCol="0">
            <a:spAutoFit/>
          </a:bodyPr>
          <a:lstStyle/>
          <a:p>
            <a:pPr algn="ctr"/>
            <a:r>
              <a:rPr lang="vi-VN" sz="2400" b="1" dirty="0">
                <a:solidFill>
                  <a:srgbClr val="FF0000"/>
                </a:solidFill>
                <a:latin typeface="Times New Roman" panose="02020603050405020304" pitchFamily="18" charset="0"/>
                <a:cs typeface="Times New Roman" panose="02020603050405020304" pitchFamily="18" charset="0"/>
              </a:rPr>
              <a:t>BÀI </a:t>
            </a:r>
            <a:r>
              <a:rPr lang="en-US" sz="2400" b="1" dirty="0">
                <a:solidFill>
                  <a:srgbClr val="FF0000"/>
                </a:solidFill>
                <a:latin typeface="Times New Roman" panose="02020603050405020304" pitchFamily="18" charset="0"/>
                <a:cs typeface="Times New Roman" panose="02020603050405020304" pitchFamily="18" charset="0"/>
              </a:rPr>
              <a:t>20</a:t>
            </a:r>
            <a:r>
              <a:rPr lang="vi-VN" sz="2400" b="1" dirty="0">
                <a:solidFill>
                  <a:srgbClr val="FF0000"/>
                </a:solidFill>
                <a:latin typeface="Times New Roman" panose="02020603050405020304" pitchFamily="18" charset="0"/>
                <a:cs typeface="Times New Roman" panose="02020603050405020304" pitchFamily="18" charset="0"/>
              </a:rPr>
              <a:t>: ĐẠI VIỆT THỜI LÊ SƠ</a:t>
            </a:r>
          </a:p>
          <a:p>
            <a:pPr algn="ctr"/>
            <a:r>
              <a:rPr lang="vi-VN" sz="2400" b="1" dirty="0">
                <a:solidFill>
                  <a:srgbClr val="FF0000"/>
                </a:solidFill>
                <a:latin typeface="Times New Roman" panose="02020603050405020304" pitchFamily="18" charset="0"/>
                <a:cs typeface="Times New Roman" panose="02020603050405020304" pitchFamily="18" charset="0"/>
              </a:rPr>
              <a:t>(1428 -1527)</a:t>
            </a:r>
            <a:endParaRPr lang="en-SG" sz="2400" b="1" dirty="0">
              <a:solidFill>
                <a:srgbClr val="FF0000"/>
              </a:solidFill>
              <a:latin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xmlns="" id="{55E4F46F-70E3-044F-A341-5687067629CB}"/>
              </a:ext>
            </a:extLst>
          </p:cNvPr>
          <p:cNvCxnSpPr>
            <a:stCxn id="3" idx="2"/>
          </p:cNvCxnSpPr>
          <p:nvPr/>
        </p:nvCxnSpPr>
        <p:spPr>
          <a:xfrm>
            <a:off x="6191250" y="1088172"/>
            <a:ext cx="0" cy="576982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xmlns="" id="{534DF952-A0F0-4C31-93F9-8D3DA3783FB9}"/>
              </a:ext>
            </a:extLst>
          </p:cNvPr>
          <p:cNvSpPr txBox="1"/>
          <p:nvPr/>
        </p:nvSpPr>
        <p:spPr>
          <a:xfrm>
            <a:off x="828675" y="1088172"/>
            <a:ext cx="5267324" cy="461665"/>
          </a:xfrm>
          <a:prstGeom prst="rect">
            <a:avLst/>
          </a:prstGeom>
          <a:noFill/>
        </p:spPr>
        <p:txBody>
          <a:bodyPr wrap="square" rtlCol="0">
            <a:spAutoFit/>
          </a:bodyPr>
          <a:lstStyle/>
          <a:p>
            <a:r>
              <a:rPr lang="vi-VN" sz="2400" b="1" dirty="0">
                <a:latin typeface="Times New Roman" panose="02020603050405020304" pitchFamily="18" charset="0"/>
                <a:cs typeface="Times New Roman" panose="02020603050405020304" pitchFamily="18" charset="0"/>
              </a:rPr>
              <a:t>4.Một số danh nhân văn hóa tiêu biểu</a:t>
            </a:r>
            <a:endParaRPr lang="en-SG" sz="2400" b="1"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xmlns="" id="{6AB3D78D-7242-EAB0-C0E4-A0FDEFFF8648}"/>
              </a:ext>
            </a:extLst>
          </p:cNvPr>
          <p:cNvPicPr>
            <a:picLocks noChangeAspect="1"/>
          </p:cNvPicPr>
          <p:nvPr/>
        </p:nvPicPr>
        <p:blipFill>
          <a:blip r:embed="rId3"/>
          <a:stretch>
            <a:fillRect/>
          </a:stretch>
        </p:blipFill>
        <p:spPr>
          <a:xfrm>
            <a:off x="11066187" y="0"/>
            <a:ext cx="1125813" cy="894028"/>
          </a:xfrm>
          <a:prstGeom prst="rect">
            <a:avLst/>
          </a:prstGeom>
        </p:spPr>
      </p:pic>
      <p:sp>
        <p:nvSpPr>
          <p:cNvPr id="7" name="TextBox 6">
            <a:extLst>
              <a:ext uri="{FF2B5EF4-FFF2-40B4-BE49-F238E27FC236}">
                <a16:creationId xmlns:a16="http://schemas.microsoft.com/office/drawing/2014/main" xmlns="" id="{4E66B6C1-F68A-91DB-7466-D9217C48D7EE}"/>
              </a:ext>
            </a:extLst>
          </p:cNvPr>
          <p:cNvSpPr txBox="1"/>
          <p:nvPr/>
        </p:nvSpPr>
        <p:spPr>
          <a:xfrm>
            <a:off x="934720" y="1919169"/>
            <a:ext cx="6096000" cy="1785104"/>
          </a:xfrm>
          <a:prstGeom prst="rect">
            <a:avLst/>
          </a:prstGeom>
          <a:noFill/>
        </p:spPr>
        <p:txBody>
          <a:bodyPr wrap="square">
            <a:spAutoFit/>
          </a:bodyPr>
          <a:lstStyle/>
          <a:p>
            <a:pPr marL="0" marR="0">
              <a:lnSpc>
                <a:spcPct val="150000"/>
              </a:lnSpc>
              <a:spcBef>
                <a:spcPts val="0"/>
              </a:spcBef>
              <a:spcAft>
                <a:spcPts val="0"/>
              </a:spcAft>
            </a:pPr>
            <a:r>
              <a:rPr lang="vi-VN" sz="2000" dirty="0">
                <a:effectLst/>
                <a:latin typeface="Times New Roman" panose="02020603050405020304" pitchFamily="18" charset="0"/>
                <a:ea typeface="Times New Roman" panose="02020603050405020304" pitchFamily="18" charset="0"/>
              </a:rPr>
              <a:t>a. Nguyễn Trãi</a:t>
            </a:r>
            <a:endParaRPr lang="en-SG" sz="2000" dirty="0">
              <a:effectLst/>
              <a:latin typeface="Times New Roman" panose="02020603050405020304" pitchFamily="18" charset="0"/>
              <a:ea typeface="Times New Roman" panose="02020603050405020304" pitchFamily="18" charset="0"/>
            </a:endParaRPr>
          </a:p>
          <a:p>
            <a:pPr marL="0" marR="0">
              <a:lnSpc>
                <a:spcPct val="150000"/>
              </a:lnSpc>
              <a:spcBef>
                <a:spcPts val="0"/>
              </a:spcBef>
              <a:spcAft>
                <a:spcPts val="0"/>
              </a:spcAft>
            </a:pPr>
            <a:r>
              <a:rPr lang="vi-VN" sz="2000" dirty="0">
                <a:effectLst/>
                <a:latin typeface="Times New Roman" panose="02020603050405020304" pitchFamily="18" charset="0"/>
                <a:ea typeface="Times New Roman" panose="02020603050405020304" pitchFamily="18" charset="0"/>
              </a:rPr>
              <a:t>b. Lê </a:t>
            </a:r>
            <a:r>
              <a:rPr lang="en-US" sz="2000" dirty="0" smtClean="0">
                <a:effectLst/>
                <a:latin typeface="Times New Roman" panose="02020603050405020304" pitchFamily="18" charset="0"/>
                <a:ea typeface="Times New Roman" panose="02020603050405020304" pitchFamily="18" charset="0"/>
              </a:rPr>
              <a:t>T</a:t>
            </a:r>
            <a:r>
              <a:rPr lang="vi-VN" sz="2000" dirty="0" smtClean="0">
                <a:effectLst/>
                <a:latin typeface="Times New Roman" panose="02020603050405020304" pitchFamily="18" charset="0"/>
                <a:ea typeface="Times New Roman" panose="02020603050405020304" pitchFamily="18" charset="0"/>
              </a:rPr>
              <a:t>hánh </a:t>
            </a:r>
            <a:r>
              <a:rPr lang="vi-VN" sz="2000" dirty="0">
                <a:effectLst/>
                <a:latin typeface="Times New Roman" panose="02020603050405020304" pitchFamily="18" charset="0"/>
                <a:ea typeface="Times New Roman" panose="02020603050405020304" pitchFamily="18" charset="0"/>
              </a:rPr>
              <a:t>Tông</a:t>
            </a:r>
            <a:endParaRPr lang="en-SG" sz="2000" dirty="0">
              <a:effectLst/>
              <a:latin typeface="Times New Roman" panose="02020603050405020304" pitchFamily="18" charset="0"/>
              <a:ea typeface="Times New Roman" panose="02020603050405020304" pitchFamily="18" charset="0"/>
            </a:endParaRPr>
          </a:p>
          <a:p>
            <a:pPr marL="0" marR="0">
              <a:lnSpc>
                <a:spcPct val="150000"/>
              </a:lnSpc>
              <a:spcBef>
                <a:spcPts val="0"/>
              </a:spcBef>
              <a:spcAft>
                <a:spcPts val="0"/>
              </a:spcAft>
            </a:pPr>
            <a:r>
              <a:rPr lang="vi-VN" sz="2000" dirty="0">
                <a:effectLst/>
                <a:latin typeface="Times New Roman" panose="02020603050405020304" pitchFamily="18" charset="0"/>
                <a:ea typeface="Times New Roman" panose="02020603050405020304" pitchFamily="18" charset="0"/>
              </a:rPr>
              <a:t>c. Lương Thế Vinh</a:t>
            </a:r>
            <a:endParaRPr lang="en-SG" sz="2000" dirty="0">
              <a:effectLst/>
              <a:latin typeface="Times New Roman" panose="02020603050405020304" pitchFamily="18" charset="0"/>
              <a:ea typeface="Times New Roman" panose="02020603050405020304" pitchFamily="18" charset="0"/>
            </a:endParaRPr>
          </a:p>
          <a:p>
            <a:r>
              <a:rPr lang="vi-VN" sz="2000" dirty="0">
                <a:effectLst/>
                <a:latin typeface="Times New Roman" panose="02020603050405020304" pitchFamily="18" charset="0"/>
                <a:ea typeface="Times New Roman" panose="02020603050405020304" pitchFamily="18" charset="0"/>
              </a:rPr>
              <a:t>d. Ngô Sỹ </a:t>
            </a:r>
            <a:r>
              <a:rPr lang="vi-VN" sz="2000" dirty="0" smtClean="0">
                <a:effectLst/>
                <a:latin typeface="Times New Roman" panose="02020603050405020304" pitchFamily="18" charset="0"/>
                <a:ea typeface="Times New Roman" panose="02020603050405020304" pitchFamily="18" charset="0"/>
              </a:rPr>
              <a:t>Liê</a:t>
            </a:r>
            <a:r>
              <a:rPr lang="en-US" sz="2000" dirty="0" smtClean="0">
                <a:effectLst/>
                <a:latin typeface="Times New Roman" panose="02020603050405020304" pitchFamily="18" charset="0"/>
                <a:ea typeface="Times New Roman" panose="02020603050405020304" pitchFamily="18" charset="0"/>
              </a:rPr>
              <a:t>n</a:t>
            </a:r>
            <a:endParaRPr lang="en-SG" sz="2000" dirty="0"/>
          </a:p>
        </p:txBody>
      </p:sp>
    </p:spTree>
    <p:extLst>
      <p:ext uri="{BB962C8B-B14F-4D97-AF65-F5344CB8AC3E}">
        <p14:creationId xmlns:p14="http://schemas.microsoft.com/office/powerpoint/2010/main" val="3933879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guyễn Trãi – Chốn Thiêng">
            <a:extLst>
              <a:ext uri="{FF2B5EF4-FFF2-40B4-BE49-F238E27FC236}">
                <a16:creationId xmlns:a16="http://schemas.microsoft.com/office/drawing/2014/main" xmlns="" id="{9F2FE26E-9C8F-D0AB-8A20-A64508BD7D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1275" y="100012"/>
            <a:ext cx="6858000" cy="6657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6240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A1659DC-42A2-1A04-0E1F-5886CC740133}"/>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70A63572-CDC9-1008-F134-0746BABD5B56}"/>
              </a:ext>
            </a:extLst>
          </p:cNvPr>
          <p:cNvSpPr txBox="1"/>
          <p:nvPr/>
        </p:nvSpPr>
        <p:spPr>
          <a:xfrm>
            <a:off x="2771775" y="257175"/>
            <a:ext cx="6838950" cy="830997"/>
          </a:xfrm>
          <a:prstGeom prst="rect">
            <a:avLst/>
          </a:prstGeom>
          <a:noFill/>
        </p:spPr>
        <p:txBody>
          <a:bodyPr wrap="square" rtlCol="0">
            <a:spAutoFit/>
          </a:bodyPr>
          <a:lstStyle/>
          <a:p>
            <a:pPr algn="ctr"/>
            <a:r>
              <a:rPr lang="vi-VN" sz="2400" b="1" dirty="0">
                <a:solidFill>
                  <a:srgbClr val="FF0000"/>
                </a:solidFill>
                <a:latin typeface="Times New Roman" panose="02020603050405020304" pitchFamily="18" charset="0"/>
                <a:cs typeface="Times New Roman" panose="02020603050405020304" pitchFamily="18" charset="0"/>
              </a:rPr>
              <a:t>BÀI </a:t>
            </a:r>
            <a:r>
              <a:rPr lang="en-US" sz="2400" b="1" dirty="0">
                <a:solidFill>
                  <a:srgbClr val="FF0000"/>
                </a:solidFill>
                <a:latin typeface="Times New Roman" panose="02020603050405020304" pitchFamily="18" charset="0"/>
                <a:cs typeface="Times New Roman" panose="02020603050405020304" pitchFamily="18" charset="0"/>
              </a:rPr>
              <a:t>20</a:t>
            </a:r>
            <a:r>
              <a:rPr lang="vi-VN" sz="2400" b="1" dirty="0">
                <a:solidFill>
                  <a:srgbClr val="FF0000"/>
                </a:solidFill>
                <a:latin typeface="Times New Roman" panose="02020603050405020304" pitchFamily="18" charset="0"/>
                <a:cs typeface="Times New Roman" panose="02020603050405020304" pitchFamily="18" charset="0"/>
              </a:rPr>
              <a:t>: ĐẠI VIỆT THỜI LÊ SƠ</a:t>
            </a:r>
          </a:p>
          <a:p>
            <a:pPr algn="ctr"/>
            <a:r>
              <a:rPr lang="vi-VN" sz="2400" b="1" dirty="0">
                <a:solidFill>
                  <a:srgbClr val="FF0000"/>
                </a:solidFill>
                <a:latin typeface="Times New Roman" panose="02020603050405020304" pitchFamily="18" charset="0"/>
                <a:cs typeface="Times New Roman" panose="02020603050405020304" pitchFamily="18" charset="0"/>
              </a:rPr>
              <a:t>(1428 -1527)</a:t>
            </a:r>
            <a:endParaRPr lang="en-SG" sz="2400" b="1" dirty="0">
              <a:solidFill>
                <a:srgbClr val="FF0000"/>
              </a:solidFill>
              <a:latin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xmlns="" id="{55E4F46F-70E3-044F-A341-5687067629CB}"/>
              </a:ext>
            </a:extLst>
          </p:cNvPr>
          <p:cNvCxnSpPr>
            <a:stCxn id="3" idx="2"/>
          </p:cNvCxnSpPr>
          <p:nvPr/>
        </p:nvCxnSpPr>
        <p:spPr>
          <a:xfrm>
            <a:off x="6191250" y="1088172"/>
            <a:ext cx="0" cy="576982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xmlns="" id="{534DF952-A0F0-4C31-93F9-8D3DA3783FB9}"/>
              </a:ext>
            </a:extLst>
          </p:cNvPr>
          <p:cNvSpPr txBox="1"/>
          <p:nvPr/>
        </p:nvSpPr>
        <p:spPr>
          <a:xfrm>
            <a:off x="828675" y="1088172"/>
            <a:ext cx="5267324" cy="830997"/>
          </a:xfrm>
          <a:prstGeom prst="rect">
            <a:avLst/>
          </a:prstGeom>
          <a:noFill/>
        </p:spPr>
        <p:txBody>
          <a:bodyPr wrap="square" rtlCol="0">
            <a:spAutoFit/>
          </a:bodyPr>
          <a:lstStyle/>
          <a:p>
            <a:r>
              <a:rPr lang="en-US" sz="2400" b="1" dirty="0" err="1" smtClean="0">
                <a:latin typeface="Times New Roman" panose="02020603050405020304" pitchFamily="18" charset="0"/>
                <a:cs typeface="Times New Roman" panose="02020603050405020304" pitchFamily="18" charset="0"/>
              </a:rPr>
              <a:t>Luyện</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tập</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vận</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dụng</a:t>
            </a:r>
            <a:r>
              <a:rPr lang="en-US" sz="2400" b="1" dirty="0" smtClean="0">
                <a:latin typeface="Times New Roman" panose="02020603050405020304" pitchFamily="18" charset="0"/>
                <a:cs typeface="Times New Roman" panose="02020603050405020304" pitchFamily="18" charset="0"/>
              </a:rPr>
              <a:t>: SGK</a:t>
            </a:r>
          </a:p>
          <a:p>
            <a:endParaRPr lang="en-SG" sz="2400" b="1"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xmlns="" id="{6AB3D78D-7242-EAB0-C0E4-A0FDEFFF8648}"/>
              </a:ext>
            </a:extLst>
          </p:cNvPr>
          <p:cNvPicPr>
            <a:picLocks noChangeAspect="1"/>
          </p:cNvPicPr>
          <p:nvPr/>
        </p:nvPicPr>
        <p:blipFill>
          <a:blip r:embed="rId3"/>
          <a:stretch>
            <a:fillRect/>
          </a:stretch>
        </p:blipFill>
        <p:spPr>
          <a:xfrm>
            <a:off x="11066187" y="0"/>
            <a:ext cx="1125813" cy="894028"/>
          </a:xfrm>
          <a:prstGeom prst="rect">
            <a:avLst/>
          </a:prstGeom>
        </p:spPr>
      </p:pic>
    </p:spTree>
    <p:extLst>
      <p:ext uri="{BB962C8B-B14F-4D97-AF65-F5344CB8AC3E}">
        <p14:creationId xmlns:p14="http://schemas.microsoft.com/office/powerpoint/2010/main" val="42586445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299</TotalTime>
  <Words>700</Words>
  <Application>Microsoft Office PowerPoint</Application>
  <PresentationFormat>Custom</PresentationFormat>
  <Paragraphs>69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Mss Hue</dc:creator>
  <cp:lastModifiedBy>Admin</cp:lastModifiedBy>
  <cp:revision>12</cp:revision>
  <dcterms:created xsi:type="dcterms:W3CDTF">2022-06-18T01:36:39Z</dcterms:created>
  <dcterms:modified xsi:type="dcterms:W3CDTF">2023-03-08T03:36:31Z</dcterms:modified>
</cp:coreProperties>
</file>