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78" r:id="rId2"/>
    <p:sldId id="256" r:id="rId3"/>
    <p:sldId id="280" r:id="rId4"/>
    <p:sldId id="279" r:id="rId5"/>
    <p:sldId id="288" r:id="rId6"/>
    <p:sldId id="283" r:id="rId7"/>
    <p:sldId id="284" r:id="rId8"/>
    <p:sldId id="285" r:id="rId9"/>
    <p:sldId id="286" r:id="rId10"/>
    <p:sldId id="287" r:id="rId11"/>
    <p:sldId id="289" r:id="rId12"/>
    <p:sldId id="282" r:id="rId13"/>
    <p:sldId id="281" r:id="rId14"/>
    <p:sldId id="257" r:id="rId15"/>
    <p:sldId id="295" r:id="rId16"/>
    <p:sldId id="297" r:id="rId17"/>
    <p:sldId id="296" r:id="rId18"/>
    <p:sldId id="299" r:id="rId19"/>
    <p:sldId id="300" r:id="rId20"/>
    <p:sldId id="298" r:id="rId21"/>
    <p:sldId id="263" r:id="rId22"/>
    <p:sldId id="301" r:id="rId23"/>
    <p:sldId id="26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9" autoAdjust="0"/>
    <p:restoredTop sz="94364" autoAdjust="0"/>
  </p:normalViewPr>
  <p:slideViewPr>
    <p:cSldViewPr snapToGrid="0" showGuides="1">
      <p:cViewPr varScale="1">
        <p:scale>
          <a:sx n="64" d="100"/>
          <a:sy n="64" d="100"/>
        </p:scale>
        <p:origin x="888" y="72"/>
      </p:cViewPr>
      <p:guideLst>
        <p:guide orient="horz" pos="206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A0C29-6E80-483F-BFCE-AC20D1662EE7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0CC6C-DFAE-4C9F-A5D6-A13A5AC1ED4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0926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CC6C-DFAE-4C9F-A5D6-A13A5AC1ED45}" type="slidenum">
              <a:rPr lang="vi-VN" smtClean="0"/>
              <a:t>17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2591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CC6C-DFAE-4C9F-A5D6-A13A5AC1ED45}" type="slidenum">
              <a:rPr lang="vi-VN" smtClean="0"/>
              <a:t>18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22513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94318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4384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0210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3247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1594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24298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590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9398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1704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1669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03185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79FBF-235F-424E-8EF8-31A5CAD91AB9}" type="datetimeFigureOut">
              <a:rPr lang="vi-VN" smtClean="0"/>
              <a:t>18/10/2023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E28BD-02A8-47DB-A31E-5499832DAD7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3774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microsoft.com/office/2007/relationships/hdphoto" Target="../media/hdphoto1.wdp"/><Relationship Id="rId7" Type="http://schemas.openxmlformats.org/officeDocument/2006/relationships/image" Target="../media/image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3.gi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B5709-2C65-4633-9D4B-FE07F981B235}"/>
              </a:ext>
            </a:extLst>
          </p:cNvPr>
          <p:cNvSpPr/>
          <p:nvPr/>
        </p:nvSpPr>
        <p:spPr>
          <a:xfrm>
            <a:off x="369757" y="1173300"/>
            <a:ext cx="11452485" cy="230721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QUÝ 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 CÔ 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 CÁC EM HỌC SINH LỚP 9A5 </a:t>
            </a:r>
          </a:p>
        </p:txBody>
      </p:sp>
      <p:grpSp>
        <p:nvGrpSpPr>
          <p:cNvPr id="5" name="Group 15">
            <a:extLst>
              <a:ext uri="{FF2B5EF4-FFF2-40B4-BE49-F238E27FC236}">
                <a16:creationId xmlns:a16="http://schemas.microsoft.com/office/drawing/2014/main" id="{F7814D67-E132-3753-3E18-5D6F65CD0BC4}"/>
              </a:ext>
            </a:extLst>
          </p:cNvPr>
          <p:cNvGrpSpPr>
            <a:grpSpLocks/>
          </p:cNvGrpSpPr>
          <p:nvPr/>
        </p:nvGrpSpPr>
        <p:grpSpPr bwMode="auto">
          <a:xfrm>
            <a:off x="7848600" y="4038600"/>
            <a:ext cx="4572000" cy="2819400"/>
            <a:chOff x="2880" y="2604"/>
            <a:chExt cx="2880" cy="1776"/>
          </a:xfrm>
        </p:grpSpPr>
        <p:pic>
          <p:nvPicPr>
            <p:cNvPr id="6" name="Picture 8" descr="POINSET3">
              <a:extLst>
                <a:ext uri="{FF2B5EF4-FFF2-40B4-BE49-F238E27FC236}">
                  <a16:creationId xmlns:a16="http://schemas.microsoft.com/office/drawing/2014/main" id="{CA42336C-CEF6-1E30-AB97-297CF27EC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7" y="2604"/>
              <a:ext cx="1933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image">
              <a:extLst>
                <a:ext uri="{FF2B5EF4-FFF2-40B4-BE49-F238E27FC236}">
                  <a16:creationId xmlns:a16="http://schemas.microsoft.com/office/drawing/2014/main" id="{835D1738-8F50-607B-284C-BB229AD5476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3073"/>
              <a:ext cx="776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 descr="image">
              <a:extLst>
                <a:ext uri="{FF2B5EF4-FFF2-40B4-BE49-F238E27FC236}">
                  <a16:creationId xmlns:a16="http://schemas.microsoft.com/office/drawing/2014/main" id="{E3575539-7D8C-C3D4-BA99-DF743A1BC364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4" y="3381"/>
              <a:ext cx="775" cy="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 descr="image">
              <a:extLst>
                <a:ext uri="{FF2B5EF4-FFF2-40B4-BE49-F238E27FC236}">
                  <a16:creationId xmlns:a16="http://schemas.microsoft.com/office/drawing/2014/main" id="{3BFB7886-1D5D-D9FD-E14C-CFC30850AE6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" y="3189"/>
              <a:ext cx="775" cy="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6" descr="FIREWRK5">
            <a:extLst>
              <a:ext uri="{FF2B5EF4-FFF2-40B4-BE49-F238E27FC236}">
                <a16:creationId xmlns:a16="http://schemas.microsoft.com/office/drawing/2014/main" id="{5B87DB63-DF85-1709-CD64-09F69A9C4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4447"/>
            <a:ext cx="1981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POINSET2">
            <a:extLst>
              <a:ext uri="{FF2B5EF4-FFF2-40B4-BE49-F238E27FC236}">
                <a16:creationId xmlns:a16="http://schemas.microsoft.com/office/drawing/2014/main" id="{716B3676-AF41-AC87-9A03-3C394A53A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33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Bellcoll">
            <a:extLst>
              <a:ext uri="{FF2B5EF4-FFF2-40B4-BE49-F238E27FC236}">
                <a16:creationId xmlns:a16="http://schemas.microsoft.com/office/drawing/2014/main" id="{0138EDE3-A94C-F87C-EDA5-62C894DBD4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842" y="115231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104498-6D2D-5DD1-238A-D59829E8811E}"/>
              </a:ext>
            </a:extLst>
          </p:cNvPr>
          <p:cNvSpPr/>
          <p:nvPr/>
        </p:nvSpPr>
        <p:spPr>
          <a:xfrm>
            <a:off x="4288010" y="3133057"/>
            <a:ext cx="3560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NGỮ VĂN 9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C099BF-666E-E9AD-947A-7D1C7152C983}"/>
              </a:ext>
            </a:extLst>
          </p:cNvPr>
          <p:cNvSpPr/>
          <p:nvPr/>
        </p:nvSpPr>
        <p:spPr>
          <a:xfrm>
            <a:off x="2047875" y="4381282"/>
            <a:ext cx="736115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chemeClr val="accent4"/>
                </a:solidFill>
              </a:rPr>
              <a:t>GIÁO VIÊN: NGUYỄN THỊ MINH CHÂU</a:t>
            </a:r>
            <a:endParaRPr lang="en-US" sz="36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179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" y="0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FC1998-FEA7-3267-3B72-9442FE28365C}"/>
              </a:ext>
            </a:extLst>
          </p:cNvPr>
          <p:cNvSpPr/>
          <p:nvPr/>
        </p:nvSpPr>
        <p:spPr>
          <a:xfrm>
            <a:off x="3226618" y="1634488"/>
            <a:ext cx="910217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226413-1587-5F97-01A1-71D0ED0B4D2E}"/>
              </a:ext>
            </a:extLst>
          </p:cNvPr>
          <p:cNvSpPr/>
          <p:nvPr/>
        </p:nvSpPr>
        <p:spPr>
          <a:xfrm>
            <a:off x="2638269" y="2907376"/>
            <a:ext cx="977919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…..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36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40A270-3AF2-2257-9583-12DAC6D34BC1}"/>
              </a:ext>
            </a:extLst>
          </p:cNvPr>
          <p:cNvSpPr/>
          <p:nvPr/>
        </p:nvSpPr>
        <p:spPr>
          <a:xfrm>
            <a:off x="3272744" y="164892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636DAC-21D8-ECAF-5D5D-38EE5C298C33}"/>
              </a:ext>
            </a:extLst>
          </p:cNvPr>
          <p:cNvSpPr txBox="1"/>
          <p:nvPr/>
        </p:nvSpPr>
        <p:spPr>
          <a:xfrm>
            <a:off x="989351" y="1119479"/>
            <a:ext cx="9488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 ĐƠN, TỪ PHỨC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48D9A5-0009-484A-23C4-7DF4ACA8D6E6}"/>
              </a:ext>
            </a:extLst>
          </p:cNvPr>
          <p:cNvCxnSpPr>
            <a:cxnSpLocks/>
          </p:cNvCxnSpPr>
          <p:nvPr/>
        </p:nvCxnSpPr>
        <p:spPr>
          <a:xfrm>
            <a:off x="6096000" y="1119479"/>
            <a:ext cx="0" cy="49365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DE4214C-7850-5DF2-6C29-EA6368425C60}"/>
              </a:ext>
            </a:extLst>
          </p:cNvPr>
          <p:cNvSpPr txBox="1"/>
          <p:nvPr/>
        </p:nvSpPr>
        <p:spPr>
          <a:xfrm>
            <a:off x="5876144" y="2038662"/>
            <a:ext cx="6550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Nửa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nửa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(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F6D968-7C07-E196-F0D6-1670B149F97F}"/>
              </a:ext>
            </a:extLst>
          </p:cNvPr>
          <p:cNvSpPr txBox="1"/>
          <p:nvPr/>
        </p:nvSpPr>
        <p:spPr>
          <a:xfrm>
            <a:off x="1116769" y="2008681"/>
            <a:ext cx="51191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nửa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nửa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3ED55-30C7-0363-B892-82A23B2043EF}"/>
              </a:ext>
            </a:extLst>
          </p:cNvPr>
          <p:cNvSpPr txBox="1"/>
          <p:nvPr/>
        </p:nvSpPr>
        <p:spPr>
          <a:xfrm>
            <a:off x="1089287" y="3065567"/>
            <a:ext cx="4866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phức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3CA902-B72D-DBF1-9868-14E7C5E12512}"/>
              </a:ext>
            </a:extLst>
          </p:cNvPr>
          <p:cNvSpPr txBox="1"/>
          <p:nvPr/>
        </p:nvSpPr>
        <p:spPr>
          <a:xfrm>
            <a:off x="1116769" y="3739567"/>
            <a:ext cx="105930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phức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49BA30A-AD03-608A-DD78-86AE2FBCBBB4}"/>
              </a:ext>
            </a:extLst>
          </p:cNvPr>
          <p:cNvCxnSpPr>
            <a:cxnSpLocks/>
          </p:cNvCxnSpPr>
          <p:nvPr/>
        </p:nvCxnSpPr>
        <p:spPr>
          <a:xfrm>
            <a:off x="2176075" y="4205073"/>
            <a:ext cx="549637" cy="3501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EE960BB-C111-301F-4A1C-FFEA39A2B1E3}"/>
              </a:ext>
            </a:extLst>
          </p:cNvPr>
          <p:cNvSpPr txBox="1"/>
          <p:nvPr/>
        </p:nvSpPr>
        <p:spPr>
          <a:xfrm>
            <a:off x="3044254" y="3668767"/>
            <a:ext cx="2981793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E6228F7-1E84-110F-5B63-F477BC7BB922}"/>
              </a:ext>
            </a:extLst>
          </p:cNvPr>
          <p:cNvCxnSpPr/>
          <p:nvPr/>
        </p:nvCxnSpPr>
        <p:spPr>
          <a:xfrm flipV="1">
            <a:off x="2176075" y="3922056"/>
            <a:ext cx="657066" cy="2891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29B2EF5-306D-52A7-AFC3-201A143C934D}"/>
              </a:ext>
            </a:extLst>
          </p:cNvPr>
          <p:cNvSpPr txBox="1"/>
          <p:nvPr/>
        </p:nvSpPr>
        <p:spPr>
          <a:xfrm>
            <a:off x="3049254" y="4271967"/>
            <a:ext cx="290684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883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8" grpId="0"/>
      <p:bldP spid="24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CC2003-803F-9112-0161-33775867D9D1}"/>
              </a:ext>
            </a:extLst>
          </p:cNvPr>
          <p:cNvSpPr/>
          <p:nvPr/>
        </p:nvSpPr>
        <p:spPr>
          <a:xfrm>
            <a:off x="3527577" y="404735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483370-D03A-E119-5686-98EBBA668860}"/>
              </a:ext>
            </a:extLst>
          </p:cNvPr>
          <p:cNvSpPr txBox="1"/>
          <p:nvPr/>
        </p:nvSpPr>
        <p:spPr>
          <a:xfrm>
            <a:off x="542143" y="1266190"/>
            <a:ext cx="11350053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Trong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Ngặt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nghèo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gật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gù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lùng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bèo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xôi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nhường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nhịn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rụng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C9CDA3-A545-A87F-6E90-F6506A2D742E}"/>
              </a:ext>
            </a:extLst>
          </p:cNvPr>
          <p:cNvSpPr txBox="1"/>
          <p:nvPr/>
        </p:nvSpPr>
        <p:spPr>
          <a:xfrm>
            <a:off x="423250" y="3252709"/>
            <a:ext cx="1578817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AA7197-CDED-233A-D68F-E3278D3D2D54}"/>
              </a:ext>
            </a:extLst>
          </p:cNvPr>
          <p:cNvSpPr txBox="1"/>
          <p:nvPr/>
        </p:nvSpPr>
        <p:spPr>
          <a:xfrm>
            <a:off x="2067100" y="3174086"/>
            <a:ext cx="9825097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ngặt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nghèo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bèo,cỏ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nhịn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724F40-821B-B506-3E66-9BB6870F6F34}"/>
              </a:ext>
            </a:extLst>
          </p:cNvPr>
          <p:cNvSpPr txBox="1"/>
          <p:nvPr/>
        </p:nvSpPr>
        <p:spPr>
          <a:xfrm>
            <a:off x="2067100" y="4636344"/>
            <a:ext cx="9825096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66CB8-F6C3-0075-4873-E3A8BF77925D}"/>
              </a:ext>
            </a:extLst>
          </p:cNvPr>
          <p:cNvSpPr txBox="1"/>
          <p:nvPr/>
        </p:nvSpPr>
        <p:spPr>
          <a:xfrm>
            <a:off x="423250" y="4636344"/>
            <a:ext cx="1578817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láy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2267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2D2D0F-C97C-0BCA-6510-B3E4396355FE}"/>
              </a:ext>
            </a:extLst>
          </p:cNvPr>
          <p:cNvSpPr/>
          <p:nvPr/>
        </p:nvSpPr>
        <p:spPr>
          <a:xfrm>
            <a:off x="3557557" y="164893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CAA1AA-021C-4CAE-75E0-E38C2A23EE8F}"/>
              </a:ext>
            </a:extLst>
          </p:cNvPr>
          <p:cNvSpPr/>
          <p:nvPr/>
        </p:nvSpPr>
        <p:spPr>
          <a:xfrm>
            <a:off x="865809" y="934334"/>
            <a:ext cx="32736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Thành </a:t>
            </a:r>
            <a:r>
              <a:rPr lang="en-US" sz="40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4000" b="1" u="sng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21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1" descr="j02321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7082">
            <a:off x="1828800" y="2819401"/>
            <a:ext cx="2971800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18" descr="Cau hoi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14668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POINSE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896350" y="5094288"/>
            <a:ext cx="1771650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 descr="POINSE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20032" y="5090319"/>
            <a:ext cx="177165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AutoShape 6"/>
          <p:cNvSpPr>
            <a:spLocks noChangeArrowheads="1"/>
          </p:cNvSpPr>
          <p:nvPr/>
        </p:nvSpPr>
        <p:spPr bwMode="auto">
          <a:xfrm rot="20649494">
            <a:off x="3110113" y="-307343"/>
            <a:ext cx="7092950" cy="5301276"/>
          </a:xfrm>
          <a:prstGeom prst="irregularSeal1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4800" b="1" dirty="0">
                <a:solidFill>
                  <a:srgbClr val="FF3300"/>
                </a:solidFill>
              </a:rPr>
              <a:t>ĐUỔI HÌNH BẮT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en-US" sz="4800" b="1" dirty="0">
                <a:solidFill>
                  <a:srgbClr val="FF3300"/>
                </a:solidFill>
              </a:rPr>
              <a:t>THÀNH NGỮ</a:t>
            </a:r>
          </a:p>
        </p:txBody>
      </p:sp>
    </p:spTree>
    <p:extLst>
      <p:ext uri="{BB962C8B-B14F-4D97-AF65-F5344CB8AC3E}">
        <p14:creationId xmlns:p14="http://schemas.microsoft.com/office/powerpoint/2010/main" val="882253947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36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r="2661" b="2780"/>
          <a:stretch>
            <a:fillRect/>
          </a:stretch>
        </p:blipFill>
        <p:spPr bwMode="auto">
          <a:xfrm>
            <a:off x="2059709" y="568036"/>
            <a:ext cx="8201891" cy="602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Mouse-02-june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153" y="1039091"/>
            <a:ext cx="233795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5005530" y="5690178"/>
            <a:ext cx="3722834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Chuột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sa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chĩnh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gạo</a:t>
            </a: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58941" y="4055524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Gạo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1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7" descr="cá sấu khó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31826"/>
            <a:ext cx="6934200" cy="454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9" name="AutoShape 9"/>
          <p:cNvSpPr>
            <a:spLocks noChangeArrowheads="1"/>
          </p:cNvSpPr>
          <p:nvPr/>
        </p:nvSpPr>
        <p:spPr bwMode="auto">
          <a:xfrm rot="6106831">
            <a:off x="4918075" y="2016125"/>
            <a:ext cx="300038" cy="230188"/>
          </a:xfrm>
          <a:prstGeom prst="wedgeEllipseCallout">
            <a:avLst>
              <a:gd name="adj1" fmla="val -126616"/>
              <a:gd name="adj2" fmla="val 4991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92170" name="AutoShape 10"/>
          <p:cNvSpPr>
            <a:spLocks noChangeArrowheads="1"/>
          </p:cNvSpPr>
          <p:nvPr/>
        </p:nvSpPr>
        <p:spPr bwMode="auto">
          <a:xfrm rot="6106831">
            <a:off x="5146675" y="2625725"/>
            <a:ext cx="300038" cy="230188"/>
          </a:xfrm>
          <a:prstGeom prst="wedgeEllipseCallout">
            <a:avLst>
              <a:gd name="adj1" fmla="val -126616"/>
              <a:gd name="adj2" fmla="val 4991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92171" name="AutoShape 11"/>
          <p:cNvSpPr>
            <a:spLocks noChangeArrowheads="1"/>
          </p:cNvSpPr>
          <p:nvPr/>
        </p:nvSpPr>
        <p:spPr bwMode="auto">
          <a:xfrm rot="6106831">
            <a:off x="5375275" y="3311525"/>
            <a:ext cx="300038" cy="230188"/>
          </a:xfrm>
          <a:prstGeom prst="wedgeEllipseCallout">
            <a:avLst>
              <a:gd name="adj1" fmla="val -126616"/>
              <a:gd name="adj2" fmla="val 4991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92172" name="Text Box 12"/>
          <p:cNvSpPr txBox="1">
            <a:spLocks noChangeArrowheads="1"/>
          </p:cNvSpPr>
          <p:nvPr/>
        </p:nvSpPr>
        <p:spPr bwMode="auto">
          <a:xfrm>
            <a:off x="4191000" y="5410200"/>
            <a:ext cx="2514600" cy="476250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 err="1"/>
              <a:t>Nước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mắt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cá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sấu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4066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6" dur="2000" fill="hold"/>
                                        <p:tgtEl>
                                          <p:spTgt spid="92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8" dur="2000" fill="hold"/>
                                        <p:tgtEl>
                                          <p:spTgt spid="92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10" dur="20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9" grpId="0" animBg="1"/>
      <p:bldP spid="92170" grpId="0" animBg="1"/>
      <p:bldP spid="92171" grpId="0" animBg="1"/>
      <p:bldP spid="921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tronconvu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45" y="1173018"/>
            <a:ext cx="6324600" cy="554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719945" y="455468"/>
            <a:ext cx="4038600" cy="717550"/>
          </a:xfrm>
          <a:prstGeom prst="rect">
            <a:avLst/>
          </a:prstGeom>
          <a:solidFill>
            <a:srgbClr val="FFFF99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6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tròn</a:t>
            </a:r>
            <a:r>
              <a:rPr lang="en-US" sz="36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con </a:t>
            </a:r>
            <a:r>
              <a:rPr lang="en-US" sz="36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vuông</a:t>
            </a:r>
            <a:endParaRPr lang="en-US" sz="3600" b="1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35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3chim7noi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218" y="369454"/>
            <a:ext cx="8178945" cy="5292437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04578" y="5780660"/>
            <a:ext cx="3756891" cy="707886"/>
          </a:xfrm>
          <a:prstGeom prst="rect">
            <a:avLst/>
          </a:prstGeom>
          <a:solidFill>
            <a:srgbClr val="FFCCFF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40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Bảy</a:t>
            </a:r>
            <a:r>
              <a:rPr lang="en-US" sz="4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nổi</a:t>
            </a:r>
            <a:r>
              <a:rPr lang="en-US" sz="4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ba</a:t>
            </a:r>
            <a:r>
              <a:rPr lang="en-US" sz="4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chìm</a:t>
            </a:r>
            <a:endParaRPr lang="en-US" sz="4000" b="1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23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779A52-8D5C-6534-EF4B-4EEF22D36A9B}"/>
              </a:ext>
            </a:extLst>
          </p:cNvPr>
          <p:cNvSpPr/>
          <p:nvPr/>
        </p:nvSpPr>
        <p:spPr>
          <a:xfrm>
            <a:off x="3527577" y="404735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F2F74-1552-9298-E9C0-C73BE9831A2B}"/>
              </a:ext>
            </a:extLst>
          </p:cNvPr>
          <p:cNvSpPr/>
          <p:nvPr/>
        </p:nvSpPr>
        <p:spPr>
          <a:xfrm>
            <a:off x="610976" y="1174176"/>
            <a:ext cx="32736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Thành </a:t>
            </a:r>
            <a:r>
              <a:rPr lang="en-US" sz="40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4000" b="1" u="sng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94A23-56C7-E91C-EB6C-F92E1A32CAFC}"/>
              </a:ext>
            </a:extLst>
          </p:cNvPr>
          <p:cNvSpPr txBox="1"/>
          <p:nvPr/>
        </p:nvSpPr>
        <p:spPr>
          <a:xfrm>
            <a:off x="762307" y="1998635"/>
            <a:ext cx="5831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B26E1-92E1-7082-9E07-B7E740117C30}"/>
              </a:ext>
            </a:extLst>
          </p:cNvPr>
          <p:cNvSpPr txBox="1"/>
          <p:nvPr/>
        </p:nvSpPr>
        <p:spPr>
          <a:xfrm>
            <a:off x="762307" y="2638110"/>
            <a:ext cx="1087006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14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190034-E3A6-AD6D-DA75-CF3F52125D55}"/>
              </a:ext>
            </a:extLst>
          </p:cNvPr>
          <p:cNvSpPr/>
          <p:nvPr/>
        </p:nvSpPr>
        <p:spPr>
          <a:xfrm>
            <a:off x="3527577" y="239844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pic>
        <p:nvPicPr>
          <p:cNvPr id="1026" name="Picture 2" descr="Nghị luận xã hội hay nhất - Nghị luận gần mực thì đen, gần đèn thì sáng">
            <a:extLst>
              <a:ext uri="{FF2B5EF4-FFF2-40B4-BE49-F238E27FC236}">
                <a16:creationId xmlns:a16="http://schemas.microsoft.com/office/drawing/2014/main" id="{E9AC5A15-9281-24FD-BE7D-D69EC3DC3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9285"/>
            <a:ext cx="6255896" cy="46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ành ngữ &quot;Chó treo mèo đậy&quot; - Sài Gòn Xưa">
            <a:extLst>
              <a:ext uri="{FF2B5EF4-FFF2-40B4-BE49-F238E27FC236}">
                <a16:creationId xmlns:a16="http://schemas.microsoft.com/office/drawing/2014/main" id="{45B5CE45-D98F-9809-6DD2-E65EE565D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96" y="1009285"/>
            <a:ext cx="5811185" cy="46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828B4D-E2C1-4616-1A65-DA308E691FEF}"/>
              </a:ext>
            </a:extLst>
          </p:cNvPr>
          <p:cNvSpPr txBox="1"/>
          <p:nvPr/>
        </p:nvSpPr>
        <p:spPr>
          <a:xfrm>
            <a:off x="8013743" y="4757942"/>
            <a:ext cx="472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đậy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855045-0981-5216-A699-458751318C2B}"/>
              </a:ext>
            </a:extLst>
          </p:cNvPr>
          <p:cNvSpPr/>
          <p:nvPr/>
        </p:nvSpPr>
        <p:spPr>
          <a:xfrm>
            <a:off x="1682062" y="5711252"/>
            <a:ext cx="257198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131CBF-34BD-8DD3-D8A9-13A30ADE6463}"/>
              </a:ext>
            </a:extLst>
          </p:cNvPr>
          <p:cNvSpPr/>
          <p:nvPr/>
        </p:nvSpPr>
        <p:spPr>
          <a:xfrm>
            <a:off x="8434530" y="5681272"/>
            <a:ext cx="21291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 </a:t>
            </a: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779A52-8D5C-6534-EF4B-4EEF22D36A9B}"/>
              </a:ext>
            </a:extLst>
          </p:cNvPr>
          <p:cNvSpPr/>
          <p:nvPr/>
        </p:nvSpPr>
        <p:spPr>
          <a:xfrm>
            <a:off x="3527577" y="404735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F2F74-1552-9298-E9C0-C73BE9831A2B}"/>
              </a:ext>
            </a:extLst>
          </p:cNvPr>
          <p:cNvSpPr/>
          <p:nvPr/>
        </p:nvSpPr>
        <p:spPr>
          <a:xfrm>
            <a:off x="895790" y="1054255"/>
            <a:ext cx="32736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Thành </a:t>
            </a:r>
            <a:r>
              <a:rPr lang="en-US" sz="40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4000" b="1" u="sng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94A23-56C7-E91C-EB6C-F92E1A32CAFC}"/>
              </a:ext>
            </a:extLst>
          </p:cNvPr>
          <p:cNvSpPr txBox="1"/>
          <p:nvPr/>
        </p:nvSpPr>
        <p:spPr>
          <a:xfrm>
            <a:off x="762307" y="1998635"/>
            <a:ext cx="5831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B26E1-92E1-7082-9E07-B7E740117C30}"/>
              </a:ext>
            </a:extLst>
          </p:cNvPr>
          <p:cNvSpPr txBox="1"/>
          <p:nvPr/>
        </p:nvSpPr>
        <p:spPr>
          <a:xfrm>
            <a:off x="762307" y="2638110"/>
            <a:ext cx="11079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1D1FE6-2C3E-4451-E259-E7E3E2EC8AD4}"/>
              </a:ext>
            </a:extLst>
          </p:cNvPr>
          <p:cNvSpPr txBox="1"/>
          <p:nvPr/>
        </p:nvSpPr>
        <p:spPr>
          <a:xfrm>
            <a:off x="875829" y="4047344"/>
            <a:ext cx="10852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5D9788-CD37-2D1F-D744-6EC0327B345D}"/>
              </a:ext>
            </a:extLst>
          </p:cNvPr>
          <p:cNvSpPr txBox="1"/>
          <p:nvPr/>
        </p:nvSpPr>
        <p:spPr>
          <a:xfrm>
            <a:off x="762307" y="3266501"/>
            <a:ext cx="6987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8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B7C67C-9A0B-C71F-8365-D63FDE14C6C6}"/>
              </a:ext>
            </a:extLst>
          </p:cNvPr>
          <p:cNvSpPr/>
          <p:nvPr/>
        </p:nvSpPr>
        <p:spPr>
          <a:xfrm>
            <a:off x="3646630" y="209356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8A0CA-F37A-E6A0-28FF-928F47610F60}"/>
              </a:ext>
            </a:extLst>
          </p:cNvPr>
          <p:cNvSpPr/>
          <p:nvPr/>
        </p:nvSpPr>
        <p:spPr>
          <a:xfrm>
            <a:off x="420207" y="996699"/>
            <a:ext cx="36038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en-US" sz="36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7977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B7C67C-9A0B-C71F-8365-D63FDE14C6C6}"/>
              </a:ext>
            </a:extLst>
          </p:cNvPr>
          <p:cNvSpPr/>
          <p:nvPr/>
        </p:nvSpPr>
        <p:spPr>
          <a:xfrm>
            <a:off x="3646630" y="209356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221B7-BA1D-4A75-F21F-A3EB8AA750AC}"/>
              </a:ext>
            </a:extLst>
          </p:cNvPr>
          <p:cNvSpPr txBox="1"/>
          <p:nvPr/>
        </p:nvSpPr>
        <p:spPr>
          <a:xfrm>
            <a:off x="2242427" y="2672973"/>
            <a:ext cx="8514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FF835-295B-E30D-CC25-77D9963DBB67}"/>
              </a:ext>
            </a:extLst>
          </p:cNvPr>
          <p:cNvSpPr txBox="1"/>
          <p:nvPr/>
        </p:nvSpPr>
        <p:spPr>
          <a:xfrm>
            <a:off x="2242427" y="3295678"/>
            <a:ext cx="9203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3F474-96D9-B508-87FC-0C6135C297D3}"/>
              </a:ext>
            </a:extLst>
          </p:cNvPr>
          <p:cNvSpPr txBox="1"/>
          <p:nvPr/>
        </p:nvSpPr>
        <p:spPr>
          <a:xfrm>
            <a:off x="2242427" y="3963458"/>
            <a:ext cx="920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dung(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4F5BE6-58CE-3A75-A74E-E4A616AD6B3C}"/>
              </a:ext>
            </a:extLst>
          </p:cNvPr>
          <p:cNvSpPr txBox="1"/>
          <p:nvPr/>
        </p:nvSpPr>
        <p:spPr>
          <a:xfrm>
            <a:off x="2242427" y="4677404"/>
            <a:ext cx="7794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WordArt 11">
            <a:extLst>
              <a:ext uri="{FF2B5EF4-FFF2-40B4-BE49-F238E27FC236}">
                <a16:creationId xmlns:a16="http://schemas.microsoft.com/office/drawing/2014/main" id="{7C25D824-3AAF-845C-D9C4-2E0D7A396F7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37970" y="1570996"/>
            <a:ext cx="8399342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1.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Thế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nào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là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nghĩa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của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từ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4991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0D1E59-7037-6E77-1354-F7ED413BA645}"/>
              </a:ext>
            </a:extLst>
          </p:cNvPr>
          <p:cNvSpPr txBox="1"/>
          <p:nvPr/>
        </p:nvSpPr>
        <p:spPr>
          <a:xfrm>
            <a:off x="914400" y="2155903"/>
            <a:ext cx="10613036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con”.</a:t>
            </a:r>
          </a:p>
          <a:p>
            <a:pPr algn="just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con”</a:t>
            </a:r>
          </a:p>
          <a:p>
            <a:pPr algn="just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just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2A4404-6906-6AA6-6D47-01497EAD24F6}"/>
              </a:ext>
            </a:extLst>
          </p:cNvPr>
          <p:cNvSpPr/>
          <p:nvPr/>
        </p:nvSpPr>
        <p:spPr>
          <a:xfrm>
            <a:off x="3646630" y="239337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7" name="WordArt 11">
            <a:extLst>
              <a:ext uri="{FF2B5EF4-FFF2-40B4-BE49-F238E27FC236}">
                <a16:creationId xmlns:a16="http://schemas.microsoft.com/office/drawing/2014/main" id="{42A1E112-1D29-3E97-F9B4-1607D48578E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58977" y="1355867"/>
            <a:ext cx="8399342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2.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Chọn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cách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hiểu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đúng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trong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những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cách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hiểu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sau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802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B7C67C-9A0B-C71F-8365-D63FDE14C6C6}"/>
              </a:ext>
            </a:extLst>
          </p:cNvPr>
          <p:cNvSpPr/>
          <p:nvPr/>
        </p:nvSpPr>
        <p:spPr>
          <a:xfrm>
            <a:off x="3646630" y="209356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EB34B24E-D32F-5D22-1E4E-83CCC5FC7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98" y="2456527"/>
            <a:ext cx="10911277" cy="9541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en-US" sz="2800" b="1" i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WordArt 7">
            <a:extLst>
              <a:ext uri="{FF2B5EF4-FFF2-40B4-BE49-F238E27FC236}">
                <a16:creationId xmlns:a16="http://schemas.microsoft.com/office/drawing/2014/main" id="{B4FC153E-9D6B-BE11-7125-AE16CE38F6A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76272" y="844446"/>
            <a:ext cx="29718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kern="1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7800FFB6-D2C8-F6A1-C0C7-D6287F19E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98" y="3696360"/>
            <a:ext cx="10911277" cy="9541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600" dirty="0">
                <a:solidFill>
                  <a:srgbClr val="0000CC"/>
                </a:solidFill>
              </a:rPr>
              <a:t> 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altLang="en-US" sz="28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WordArt 11">
            <a:extLst>
              <a:ext uri="{FF2B5EF4-FFF2-40B4-BE49-F238E27FC236}">
                <a16:creationId xmlns:a16="http://schemas.microsoft.com/office/drawing/2014/main" id="{417A0770-0509-FDE7-00A3-5CE9BD564E5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73377" y="1475321"/>
            <a:ext cx="6667499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3. EM CHỌN CÁCH GIẢI NGHĨA NÀO? VÌ SAO ?</a:t>
            </a:r>
          </a:p>
        </p:txBody>
      </p:sp>
    </p:spTree>
    <p:extLst>
      <p:ext uri="{BB962C8B-B14F-4D97-AF65-F5344CB8AC3E}">
        <p14:creationId xmlns:p14="http://schemas.microsoft.com/office/powerpoint/2010/main" val="238003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B7C67C-9A0B-C71F-8365-D63FDE14C6C6}"/>
              </a:ext>
            </a:extLst>
          </p:cNvPr>
          <p:cNvSpPr/>
          <p:nvPr/>
        </p:nvSpPr>
        <p:spPr>
          <a:xfrm>
            <a:off x="3646630" y="209356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EB34B24E-D32F-5D22-1E4E-83CCC5FC7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472" y="1682646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vi-VN" altLang="en-US"/>
          </a:p>
        </p:txBody>
      </p:sp>
      <p:sp>
        <p:nvSpPr>
          <p:cNvPr id="5" name="WordArt 7">
            <a:extLst>
              <a:ext uri="{FF2B5EF4-FFF2-40B4-BE49-F238E27FC236}">
                <a16:creationId xmlns:a16="http://schemas.microsoft.com/office/drawing/2014/main" id="{B4FC153E-9D6B-BE11-7125-AE16CE38F6A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76272" y="844446"/>
            <a:ext cx="29718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kern="1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7800FFB6-D2C8-F6A1-C0C7-D6287F19E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645" y="1225446"/>
            <a:ext cx="10867869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600" dirty="0">
                <a:solidFill>
                  <a:srgbClr val="0000CC"/>
                </a:solidFill>
              </a:rPr>
              <a:t>  </a:t>
            </a:r>
            <a:endParaRPr lang="en-US" altLang="en-US" sz="2600" u="sng" dirty="0">
              <a:solidFill>
                <a:srgbClr val="0000CC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sz="2800" i="1" dirty="0">
              <a:solidFill>
                <a:srgbClr val="FF3300"/>
              </a:solidFill>
            </a:endParaRPr>
          </a:p>
          <a:p>
            <a:pPr algn="just">
              <a:spcBef>
                <a:spcPct val="50000"/>
              </a:spcBef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WordArt 11">
            <a:extLst>
              <a:ext uri="{FF2B5EF4-FFF2-40B4-BE49-F238E27FC236}">
                <a16:creationId xmlns:a16="http://schemas.microsoft.com/office/drawing/2014/main" id="{417A0770-0509-FDE7-00A3-5CE9BD564E5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938072" y="1417195"/>
            <a:ext cx="6667499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4.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Có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mấy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cách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giải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thích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nghĩa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của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2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từ</a:t>
            </a:r>
            <a:r>
              <a:rPr lang="en-US" sz="32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3D78D-13F1-5929-5C23-66BACA7F6DBA}"/>
              </a:ext>
            </a:extLst>
          </p:cNvPr>
          <p:cNvSpPr txBox="1"/>
          <p:nvPr/>
        </p:nvSpPr>
        <p:spPr>
          <a:xfrm>
            <a:off x="3776272" y="2368060"/>
            <a:ext cx="51103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342900" indent="-342900">
              <a:buAutoNum type="alphaL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342900" indent="-342900">
              <a:buAutoNum type="alphaL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marL="342900" indent="-342900">
              <a:buAutoNum type="alphaL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34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576F2-C4BE-5B4A-86CF-227ADB20FB95}"/>
              </a:ext>
            </a:extLst>
          </p:cNvPr>
          <p:cNvSpPr/>
          <p:nvPr/>
        </p:nvSpPr>
        <p:spPr>
          <a:xfrm>
            <a:off x="426321" y="111678"/>
            <a:ext cx="90845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Bài tập: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sau</a:t>
            </a:r>
            <a:endParaRPr lang="vi-VN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9C7C15-78E9-3D56-8845-B55877486BB1}"/>
              </a:ext>
            </a:extLst>
          </p:cNvPr>
          <p:cNvSpPr/>
          <p:nvPr/>
        </p:nvSpPr>
        <p:spPr>
          <a:xfrm>
            <a:off x="632339" y="1118449"/>
            <a:ext cx="235070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Nao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núng</a:t>
            </a:r>
            <a:endParaRPr lang="vi-VN" sz="3200" dirty="0"/>
          </a:p>
        </p:txBody>
      </p:sp>
      <p:sp>
        <p:nvSpPr>
          <p:cNvPr id="6" name="Right Arrow 1">
            <a:extLst>
              <a:ext uri="{FF2B5EF4-FFF2-40B4-BE49-F238E27FC236}">
                <a16:creationId xmlns:a16="http://schemas.microsoft.com/office/drawing/2014/main" id="{5BD20A76-0B89-406E-1959-DE1A6007AA15}"/>
              </a:ext>
            </a:extLst>
          </p:cNvPr>
          <p:cNvSpPr/>
          <p:nvPr/>
        </p:nvSpPr>
        <p:spPr>
          <a:xfrm>
            <a:off x="3936569" y="1371601"/>
            <a:ext cx="1930831" cy="3487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3DA089-BF85-A466-8ACC-2EE0C580CB2B}"/>
              </a:ext>
            </a:extLst>
          </p:cNvPr>
          <p:cNvSpPr/>
          <p:nvPr/>
        </p:nvSpPr>
        <p:spPr>
          <a:xfrm>
            <a:off x="6487120" y="1130457"/>
            <a:ext cx="557996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Lung lay,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vàng</a:t>
            </a:r>
            <a:r>
              <a:rPr lang="vi-VN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vi-VN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E7B028-D3D8-B13D-C685-B468B6F41006}"/>
              </a:ext>
            </a:extLst>
          </p:cNvPr>
          <p:cNvSpPr txBox="1"/>
          <p:nvPr/>
        </p:nvSpPr>
        <p:spPr>
          <a:xfrm>
            <a:off x="1260529" y="2696705"/>
            <a:ext cx="9670942" cy="58477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8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50874A-7CA8-3258-BB16-AA9686A13DCB}"/>
              </a:ext>
            </a:extLst>
          </p:cNvPr>
          <p:cNvSpPr/>
          <p:nvPr/>
        </p:nvSpPr>
        <p:spPr>
          <a:xfrm>
            <a:off x="3445152" y="255851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51DD7-59CC-8B26-9A86-8DAED0134BAA}"/>
              </a:ext>
            </a:extLst>
          </p:cNvPr>
          <p:cNvSpPr/>
          <p:nvPr/>
        </p:nvSpPr>
        <p:spPr>
          <a:xfrm>
            <a:off x="420207" y="996699"/>
            <a:ext cx="36038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en-US" sz="36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u="sng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EEFC2-19C7-1710-9D0E-E393DFCBB997}"/>
              </a:ext>
            </a:extLst>
          </p:cNvPr>
          <p:cNvSpPr txBox="1"/>
          <p:nvPr/>
        </p:nvSpPr>
        <p:spPr>
          <a:xfrm>
            <a:off x="719526" y="1766140"/>
            <a:ext cx="11167673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dung(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9AE2F2-F050-B329-3977-9BAB02349483}"/>
              </a:ext>
            </a:extLst>
          </p:cNvPr>
          <p:cNvSpPr txBox="1"/>
          <p:nvPr/>
        </p:nvSpPr>
        <p:spPr>
          <a:xfrm>
            <a:off x="719526" y="2900670"/>
            <a:ext cx="11167673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Oval 5">
            <a:extLst>
              <a:ext uri="{FF2B5EF4-FFF2-40B4-BE49-F238E27FC236}">
                <a16:creationId xmlns:a16="http://schemas.microsoft.com/office/drawing/2014/main" id="{00B2808C-977B-B30B-C3BB-A786BA942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5571" y="4636824"/>
            <a:ext cx="4038600" cy="1965325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2800" dirty="0">
              <a:solidFill>
                <a:srgbClr val="FFFF00"/>
              </a:solidFill>
            </a:endParaRPr>
          </a:p>
          <a:p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en-US" sz="28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7">
            <a:extLst>
              <a:ext uri="{FF2B5EF4-FFF2-40B4-BE49-F238E27FC236}">
                <a16:creationId xmlns:a16="http://schemas.microsoft.com/office/drawing/2014/main" id="{57F25100-03B5-822F-98F8-C0D8707BD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571" y="4620948"/>
            <a:ext cx="4191000" cy="1981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8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 ra từ</a:t>
            </a:r>
          </a:p>
          <a:p>
            <a:r>
              <a:rPr lang="en-US" altLang="en-US" sz="28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đồng nghĩa, </a:t>
            </a:r>
          </a:p>
          <a:p>
            <a:r>
              <a:rPr lang="en-US" altLang="en-US" sz="28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trái nghĩa với từ</a:t>
            </a:r>
          </a:p>
          <a:p>
            <a:r>
              <a:rPr lang="en-US" altLang="en-US" sz="28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cần giải thích</a:t>
            </a:r>
            <a:r>
              <a:rPr lang="en-US" altLang="en-US" sz="20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7B3E4032-208B-E52A-D092-EC6DAEC0C6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0571" y="3706548"/>
            <a:ext cx="2514600" cy="838200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ABC6BEA-F50D-BD22-709E-9CFC10ACA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5171" y="3706548"/>
            <a:ext cx="2286000" cy="838200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9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8983" y="821571"/>
            <a:ext cx="11554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en-US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IV. Từ nhiều nghĩa và hiện tượng chuyển nghĩa của từ :</a:t>
            </a:r>
          </a:p>
        </p:txBody>
      </p:sp>
      <p:sp>
        <p:nvSpPr>
          <p:cNvPr id="5" name="Rectangle 4"/>
          <p:cNvSpPr/>
          <p:nvPr/>
        </p:nvSpPr>
        <p:spPr>
          <a:xfrm>
            <a:off x="546945" y="1543460"/>
            <a:ext cx="2826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en-US" sz="36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K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hái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niệm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2BDF4-495F-3C8B-0F6E-EA13B2B78BFF}"/>
              </a:ext>
            </a:extLst>
          </p:cNvPr>
          <p:cNvSpPr/>
          <p:nvPr/>
        </p:nvSpPr>
        <p:spPr>
          <a:xfrm>
            <a:off x="3586669" y="52130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69E57E-321C-1A56-87FB-7CCE80FAB4C0}"/>
              </a:ext>
            </a:extLst>
          </p:cNvPr>
          <p:cNvSpPr/>
          <p:nvPr/>
        </p:nvSpPr>
        <p:spPr>
          <a:xfrm>
            <a:off x="1708879" y="2328292"/>
            <a:ext cx="8879648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r>
              <a:rPr lang="en-US" sz="3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tết</a:t>
            </a:r>
            <a:r>
              <a:rPr lang="en-US" sz="3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3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3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15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8983" y="821571"/>
            <a:ext cx="11554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en-US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IV. Từ nhiều nghĩa và hiện tượng chuyển nghĩa của từ :</a:t>
            </a:r>
          </a:p>
        </p:txBody>
      </p:sp>
      <p:sp>
        <p:nvSpPr>
          <p:cNvPr id="5" name="Rectangle 4"/>
          <p:cNvSpPr/>
          <p:nvPr/>
        </p:nvSpPr>
        <p:spPr>
          <a:xfrm>
            <a:off x="546945" y="1543460"/>
            <a:ext cx="2826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en-US" sz="36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K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hái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niệm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2BDF4-495F-3C8B-0F6E-EA13B2B78BFF}"/>
              </a:ext>
            </a:extLst>
          </p:cNvPr>
          <p:cNvSpPr/>
          <p:nvPr/>
        </p:nvSpPr>
        <p:spPr>
          <a:xfrm>
            <a:off x="3586669" y="52130"/>
            <a:ext cx="6131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TỪ VỰNG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743EB3-33C7-E732-1683-2D1AAC6970EB}"/>
              </a:ext>
            </a:extLst>
          </p:cNvPr>
          <p:cNvSpPr/>
          <p:nvPr/>
        </p:nvSpPr>
        <p:spPr>
          <a:xfrm>
            <a:off x="546944" y="2237343"/>
            <a:ext cx="2698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en-US" sz="36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altLang="en-US" sz="36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altLang="en-US" sz="36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39F976-BA18-7C7F-9742-CE907DC3B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83" y="2626427"/>
            <a:ext cx="11554033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b="1" u="sng" dirty="0">
              <a:solidFill>
                <a:srgbClr val="0070C0"/>
              </a:solidFill>
            </a:endParaRPr>
          </a:p>
          <a:p>
            <a:pPr algn="just"/>
            <a:r>
              <a:rPr lang="en-US" altLang="en-US" sz="28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US" altLang="en-US" sz="28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03BFB9-E3F6-A2B5-BB69-83EC225A9ABE}"/>
              </a:ext>
            </a:extLst>
          </p:cNvPr>
          <p:cNvSpPr txBox="1"/>
          <p:nvPr/>
        </p:nvSpPr>
        <p:spPr>
          <a:xfrm>
            <a:off x="1169233" y="3653115"/>
            <a:ext cx="10388183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en-US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Thềm</a:t>
            </a:r>
            <a:r>
              <a:rPr lang="en-US" altLang="en-US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altLang="en-US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(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Du,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602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57CB6B-457B-350A-3119-29BA4BD318BA}"/>
              </a:ext>
            </a:extLst>
          </p:cNvPr>
          <p:cNvSpPr/>
          <p:nvPr/>
        </p:nvSpPr>
        <p:spPr>
          <a:xfrm>
            <a:off x="3574841" y="589998"/>
            <a:ext cx="54649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CỦNG CỐ, DẶN DÒ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CC1FC0-66EC-1403-CC02-920A09DC0EA5}"/>
              </a:ext>
            </a:extLst>
          </p:cNvPr>
          <p:cNvSpPr/>
          <p:nvPr/>
        </p:nvSpPr>
        <p:spPr>
          <a:xfrm>
            <a:off x="1254383" y="1674674"/>
            <a:ext cx="106328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endParaRPr lang="en-US" altLang="en-US" sz="36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en-US" altLang="en-US" sz="3600" b="1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huẩn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ị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vựng</a:t>
            </a:r>
            <a:r>
              <a:rPr lang="en-US" alt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2552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1055</TotalTime>
  <Words>877</Words>
  <Application>Microsoft Office PowerPoint</Application>
  <PresentationFormat>Widescreen</PresentationFormat>
  <Paragraphs>106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MyPC</dc:creator>
  <cp:lastModifiedBy>Admin</cp:lastModifiedBy>
  <cp:revision>92</cp:revision>
  <dcterms:created xsi:type="dcterms:W3CDTF">2021-10-20T11:06:57Z</dcterms:created>
  <dcterms:modified xsi:type="dcterms:W3CDTF">2023-10-18T14:39:10Z</dcterms:modified>
</cp:coreProperties>
</file>