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Calibri Light" panose="020F0302020204030204" pitchFamily="34" charset="0"/>
      <p:regular r:id="rId20"/>
      <p:italic r:id="rId21"/>
    </p:embeddedFont>
    <p:embeddedFont>
      <p:font typeface="Helvetica Neue" panose="020B0604020202020204" charset="0"/>
      <p:regular r:id="rId22"/>
      <p:bold r:id="rId23"/>
      <p:italic r:id="rId24"/>
      <p:boldItalic r:id="rId25"/>
    </p:embeddedFont>
    <p:embeddedFont>
      <p:font typeface="Quattrocento Sans" panose="020B0502050000020003"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hn9FGvX50h7qs9kI/iXzWnpi/J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CCCBAA-1FE5-40A4-8102-E21117481223}">
  <a:tblStyle styleId="{D0CCCBAA-1FE5-40A4-8102-E21117481223}" styleName="Table_0">
    <a:wholeTbl>
      <a:tcTxStyle b="off" i="off">
        <a:font>
          <a:latin typeface="Segoe Print"/>
          <a:ea typeface="Segoe Print"/>
          <a:cs typeface="Segoe Prin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CF5FF"/>
          </a:solidFill>
        </a:fill>
      </a:tcStyle>
    </a:wholeTbl>
    <a:band1H>
      <a:tcTxStyle/>
      <a:tcStyle>
        <a:tcBdr/>
        <a:fill>
          <a:solidFill>
            <a:srgbClr val="D6EBFF"/>
          </a:solidFill>
        </a:fill>
      </a:tcStyle>
    </a:band1H>
    <a:band2H>
      <a:tcTxStyle/>
      <a:tcStyle>
        <a:tcBdr/>
      </a:tcStyle>
    </a:band2H>
    <a:band1V>
      <a:tcTxStyle/>
      <a:tcStyle>
        <a:tcBdr/>
        <a:fill>
          <a:solidFill>
            <a:srgbClr val="D6EBFF"/>
          </a:solidFill>
        </a:fill>
      </a:tcStyle>
    </a:band1V>
    <a:band2V>
      <a:tcTxStyle/>
      <a:tcStyle>
        <a:tcBdr/>
      </a:tcStyle>
    </a:band2V>
    <a:lastCol>
      <a:tcTxStyle b="on" i="off">
        <a:font>
          <a:latin typeface="Segoe Print"/>
          <a:ea typeface="Segoe Print"/>
          <a:cs typeface="Segoe Print"/>
        </a:font>
        <a:schemeClr val="lt1"/>
      </a:tcTxStyle>
      <a:tcStyle>
        <a:tcBdr/>
        <a:fill>
          <a:solidFill>
            <a:schemeClr val="accent2"/>
          </a:solidFill>
        </a:fill>
      </a:tcStyle>
    </a:lastCol>
    <a:firstCol>
      <a:tcTxStyle b="on" i="off">
        <a:font>
          <a:latin typeface="Segoe Print"/>
          <a:ea typeface="Segoe Print"/>
          <a:cs typeface="Segoe Print"/>
        </a:font>
        <a:schemeClr val="lt1"/>
      </a:tcTxStyle>
      <a:tcStyle>
        <a:tcBdr/>
        <a:fill>
          <a:solidFill>
            <a:schemeClr val="accent2"/>
          </a:solidFill>
        </a:fill>
      </a:tcStyle>
    </a:firstCol>
    <a:lastRow>
      <a:tcTxStyle b="on" i="off">
        <a:font>
          <a:latin typeface="Segoe Print"/>
          <a:ea typeface="Segoe Print"/>
          <a:cs typeface="Segoe Print"/>
        </a:font>
        <a:schemeClr val="lt1"/>
      </a:tcTxStyle>
      <a:tcStyle>
        <a:tcBdr>
          <a:top>
            <a:ln w="38100" cap="flat" cmpd="sng">
              <a:solidFill>
                <a:schemeClr val="lt1"/>
              </a:solidFill>
              <a:prstDash val="solid"/>
              <a:round/>
              <a:headEnd type="none" w="sm" len="sm"/>
              <a:tailEnd type="none" w="sm" len="sm"/>
            </a:ln>
          </a:top>
        </a:tcBdr>
        <a:fill>
          <a:solidFill>
            <a:schemeClr val="accent2"/>
          </a:solidFill>
        </a:fill>
      </a:tcStyle>
    </a:lastRow>
    <a:seCell>
      <a:tcTxStyle/>
      <a:tcStyle>
        <a:tcBdr/>
      </a:tcStyle>
    </a:seCell>
    <a:swCell>
      <a:tcTxStyle/>
      <a:tcStyle>
        <a:tcBdr/>
      </a:tcStyle>
    </a:swCell>
    <a:firstRow>
      <a:tcTxStyle b="on" i="off">
        <a:font>
          <a:latin typeface="Segoe Print"/>
          <a:ea typeface="Segoe Print"/>
          <a:cs typeface="Segoe Print"/>
        </a:font>
        <a:schemeClr val="lt1"/>
      </a:tcTxStyle>
      <a:tcStyle>
        <a:tcBdr>
          <a:bottom>
            <a:ln w="38100" cap="flat" cmpd="sng">
              <a:solidFill>
                <a:schemeClr val="lt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Google Shape;2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 name="Google Shape;2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 name="Google Shape;2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 name="Google Shape;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 name="Google Shape;7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D8900-D19F-7A79-3B0A-E3081ED213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284A49-7E97-AA46-D521-DB7AE77CC6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9C44AF-7AE0-C2DB-16F5-27F0A682309B}"/>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5" name="Footer Placeholder 4">
            <a:extLst>
              <a:ext uri="{FF2B5EF4-FFF2-40B4-BE49-F238E27FC236}">
                <a16:creationId xmlns:a16="http://schemas.microsoft.com/office/drawing/2014/main" id="{03859D64-3A56-C822-25C1-CBCE8A7CE9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587FF-4809-BF7F-DB7A-E7BC6923C905}"/>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678911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2CCCE-601D-7949-9B32-01F6B3A36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1C1921-A5C9-C29A-DCB7-33F2A53AB4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C34CE4-4CF4-C913-ADE3-55A5E85EFB91}"/>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5" name="Footer Placeholder 4">
            <a:extLst>
              <a:ext uri="{FF2B5EF4-FFF2-40B4-BE49-F238E27FC236}">
                <a16:creationId xmlns:a16="http://schemas.microsoft.com/office/drawing/2014/main" id="{D919C151-AE63-82E7-38D2-C286F68AE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4A7776-922D-90B3-A455-431E49A8C502}"/>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52689748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B169-7EEC-06E0-9594-113DE37E75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C66B09-9E71-1662-04DA-205A27EC1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A7C9A9-5343-075D-7854-1A84361534D8}"/>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5" name="Footer Placeholder 4">
            <a:extLst>
              <a:ext uri="{FF2B5EF4-FFF2-40B4-BE49-F238E27FC236}">
                <a16:creationId xmlns:a16="http://schemas.microsoft.com/office/drawing/2014/main" id="{9DB2D512-0256-E636-F23A-C596A55D71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472F6-79C2-F000-01AC-EC580783D168}"/>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160551693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C888C-E17B-F524-C66E-F0B28EAB75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C1407E-2636-3903-EF4F-8A518C2A07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D69AA9-E687-9481-1F2F-843F06F0C9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DCAD03-B6D3-9004-89A5-BA3043DACB33}"/>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6" name="Footer Placeholder 5">
            <a:extLst>
              <a:ext uri="{FF2B5EF4-FFF2-40B4-BE49-F238E27FC236}">
                <a16:creationId xmlns:a16="http://schemas.microsoft.com/office/drawing/2014/main" id="{77043827-5354-A223-5047-785D7FA5B6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09494D-88C4-80FB-63F9-E88F02694BF1}"/>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395467975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7A812-5BF7-A22B-622A-F2FEB8A55C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ACAD4E-872D-2A9E-C43F-1966603B01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515F8F-C005-45E5-2DCD-42D8229A83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653678-BA90-9E6A-142C-F32F550492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C71A76-DA08-3DBA-D557-4C5F64A27E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DDAD3-4A1F-50E5-EDFB-F8D6BA11AD98}"/>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8" name="Footer Placeholder 7">
            <a:extLst>
              <a:ext uri="{FF2B5EF4-FFF2-40B4-BE49-F238E27FC236}">
                <a16:creationId xmlns:a16="http://schemas.microsoft.com/office/drawing/2014/main" id="{DD667280-05A1-093C-C2CC-7267464555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CFD6CC-FCE9-2C70-776B-202C045EDA83}"/>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398925575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179EA-905B-EDB8-C81C-E04F1D7CFE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91EAA5-B442-2436-DBDD-00471DDC011E}"/>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4" name="Footer Placeholder 3">
            <a:extLst>
              <a:ext uri="{FF2B5EF4-FFF2-40B4-BE49-F238E27FC236}">
                <a16:creationId xmlns:a16="http://schemas.microsoft.com/office/drawing/2014/main" id="{B0502BEC-89C3-E59B-8A8B-144A5B2776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51DAE1-39CC-1DF9-44A7-B942C044B9BD}"/>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276103281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79690E-0E6A-9175-39A3-451A2EDE3075}"/>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3" name="Footer Placeholder 2">
            <a:extLst>
              <a:ext uri="{FF2B5EF4-FFF2-40B4-BE49-F238E27FC236}">
                <a16:creationId xmlns:a16="http://schemas.microsoft.com/office/drawing/2014/main" id="{919797C0-E8B7-058F-724F-17C4F89BFD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E1DF9C-6ACE-CCDE-970F-DF502FD11AF5}"/>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7069760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86E3A-E1E6-76AD-A5FB-411634383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1F27FE-91DE-6473-BD85-4A1FD00B0E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572A59-534E-CFB5-3E68-902678CCB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8B5A8B-AD66-4576-DAF5-979541874526}"/>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6" name="Footer Placeholder 5">
            <a:extLst>
              <a:ext uri="{FF2B5EF4-FFF2-40B4-BE49-F238E27FC236}">
                <a16:creationId xmlns:a16="http://schemas.microsoft.com/office/drawing/2014/main" id="{2E9465A6-0BB5-264F-9E24-DF0EC8EC7F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99CAFD-EC27-81E4-8CA4-4DCF45BB7718}"/>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265914058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24C89-4511-BBD3-15BF-7B0DF25F0B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BC8CF9-BED2-F9E4-5E24-74E5CCC4C0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484388-C79B-3923-6691-EE425B798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D8C01-B7F2-8818-B041-9CF9F63A1689}"/>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6" name="Footer Placeholder 5">
            <a:extLst>
              <a:ext uri="{FF2B5EF4-FFF2-40B4-BE49-F238E27FC236}">
                <a16:creationId xmlns:a16="http://schemas.microsoft.com/office/drawing/2014/main" id="{7EB8FCF0-E7D5-D4FF-4F5A-247E6A038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EA0A35-7F2A-B708-9AAE-F405B6AA23B1}"/>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382080142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17EA-3A6F-E1EF-F30A-05C6805843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694178-CE92-0165-0709-79923974E8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95E457-BB44-3151-A616-5DCEEF8A21E9}"/>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5" name="Footer Placeholder 4">
            <a:extLst>
              <a:ext uri="{FF2B5EF4-FFF2-40B4-BE49-F238E27FC236}">
                <a16:creationId xmlns:a16="http://schemas.microsoft.com/office/drawing/2014/main" id="{B8315739-EF72-05F1-F222-459DEDCA77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F1B55D-DD88-45CF-F03A-736F95C64E6B}"/>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357243889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430EAA-4F0A-7C91-AC83-A3A91697E8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3FBAD6-5E8F-FA95-E68E-5FEDC90C39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00BE82-C554-AA40-D2B7-664354D6E2BB}"/>
              </a:ext>
            </a:extLst>
          </p:cNvPr>
          <p:cNvSpPr>
            <a:spLocks noGrp="1"/>
          </p:cNvSpPr>
          <p:nvPr>
            <p:ph type="dt" sz="half" idx="10"/>
          </p:nvPr>
        </p:nvSpPr>
        <p:spPr/>
        <p:txBody>
          <a:bodyPr/>
          <a:lstStyle/>
          <a:p>
            <a:fld id="{849E416F-12E4-49AE-8DC2-052D6B298528}" type="datetimeFigureOut">
              <a:rPr lang="en-US" smtClean="0"/>
              <a:t>10/26/2023</a:t>
            </a:fld>
            <a:endParaRPr lang="en-US"/>
          </a:p>
        </p:txBody>
      </p:sp>
      <p:sp>
        <p:nvSpPr>
          <p:cNvPr id="5" name="Footer Placeholder 4">
            <a:extLst>
              <a:ext uri="{FF2B5EF4-FFF2-40B4-BE49-F238E27FC236}">
                <a16:creationId xmlns:a16="http://schemas.microsoft.com/office/drawing/2014/main" id="{12B943EB-99CC-59FF-0E56-6CB284DF43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8C2E21-BC04-229C-0039-64C7B699C335}"/>
              </a:ext>
            </a:extLst>
          </p:cNvPr>
          <p:cNvSpPr>
            <a:spLocks noGrp="1"/>
          </p:cNvSpPr>
          <p:nvPr>
            <p:ph type="sldNum" sz="quarter" idx="12"/>
          </p:nvPr>
        </p:nvSpPr>
        <p:spPr/>
        <p:txBody>
          <a:bodyPr/>
          <a:lstStyle/>
          <a:p>
            <a:fld id="{328C673E-A0C5-42CE-B3AA-54EF096E1062}" type="slidenum">
              <a:rPr lang="en-US" smtClean="0"/>
              <a:t>‹#›</a:t>
            </a:fld>
            <a:endParaRPr lang="en-US"/>
          </a:p>
        </p:txBody>
      </p:sp>
    </p:spTree>
    <p:extLst>
      <p:ext uri="{BB962C8B-B14F-4D97-AF65-F5344CB8AC3E}">
        <p14:creationId xmlns:p14="http://schemas.microsoft.com/office/powerpoint/2010/main" val="249881748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标题幻灯片">
  <p:cSld name="标题幻灯片">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26774981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9B97E5-EA0C-5A91-16F1-C5C82F9891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DF3A1C-0FEF-0767-DFCA-3035168A6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43BE0-CBCD-E355-2E74-C001DFB212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E416F-12E4-49AE-8DC2-052D6B298528}" type="datetimeFigureOut">
              <a:rPr lang="en-US" smtClean="0"/>
              <a:t>10/26/2023</a:t>
            </a:fld>
            <a:endParaRPr lang="en-US"/>
          </a:p>
        </p:txBody>
      </p:sp>
      <p:sp>
        <p:nvSpPr>
          <p:cNvPr id="5" name="Footer Placeholder 4">
            <a:extLst>
              <a:ext uri="{FF2B5EF4-FFF2-40B4-BE49-F238E27FC236}">
                <a16:creationId xmlns:a16="http://schemas.microsoft.com/office/drawing/2014/main" id="{AEEB442A-78AB-2CD6-EEF2-4B814752A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A72EA7-B565-3204-9568-1A176D14B0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C673E-A0C5-42CE-B3AA-54EF096E1062}" type="slidenum">
              <a:rPr lang="en-US" smtClean="0"/>
              <a:t>‹#›</a:t>
            </a:fld>
            <a:endParaRPr lang="en-US"/>
          </a:p>
        </p:txBody>
      </p:sp>
    </p:spTree>
    <p:extLst>
      <p:ext uri="{BB962C8B-B14F-4D97-AF65-F5344CB8AC3E}">
        <p14:creationId xmlns:p14="http://schemas.microsoft.com/office/powerpoint/2010/main" val="40056228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
        <p:cNvGrpSpPr/>
        <p:nvPr/>
      </p:nvGrpSpPr>
      <p:grpSpPr>
        <a:xfrm>
          <a:off x="0" y="0"/>
          <a:ext cx="0" cy="0"/>
          <a:chOff x="0" y="0"/>
          <a:chExt cx="0" cy="0"/>
        </a:xfrm>
      </p:grpSpPr>
      <p:pic>
        <p:nvPicPr>
          <p:cNvPr id="24" name="Google Shape;24;p1"/>
          <p:cNvPicPr preferRelativeResize="0"/>
          <p:nvPr/>
        </p:nvPicPr>
        <p:blipFill rotWithShape="1">
          <a:blip r:embed="rId4">
            <a:alphaModFix/>
          </a:blip>
          <a:srcRect/>
          <a:stretch/>
        </p:blipFill>
        <p:spPr>
          <a:xfrm>
            <a:off x="-233187" y="3938047"/>
            <a:ext cx="12658374" cy="2919953"/>
          </a:xfrm>
          <a:prstGeom prst="rect">
            <a:avLst/>
          </a:prstGeom>
          <a:noFill/>
          <a:ln>
            <a:noFill/>
          </a:ln>
        </p:spPr>
      </p:pic>
      <p:pic>
        <p:nvPicPr>
          <p:cNvPr id="25" name="Google Shape;25;p1"/>
          <p:cNvPicPr preferRelativeResize="0"/>
          <p:nvPr/>
        </p:nvPicPr>
        <p:blipFill rotWithShape="1">
          <a:blip r:embed="rId5">
            <a:alphaModFix/>
          </a:blip>
          <a:srcRect/>
          <a:stretch/>
        </p:blipFill>
        <p:spPr>
          <a:xfrm>
            <a:off x="9295024" y="786559"/>
            <a:ext cx="1664763" cy="1512215"/>
          </a:xfrm>
          <a:prstGeom prst="rect">
            <a:avLst/>
          </a:prstGeom>
          <a:noFill/>
          <a:ln>
            <a:noFill/>
          </a:ln>
        </p:spPr>
      </p:pic>
      <p:grpSp>
        <p:nvGrpSpPr>
          <p:cNvPr id="26" name="Google Shape;26;p1"/>
          <p:cNvGrpSpPr/>
          <p:nvPr/>
        </p:nvGrpSpPr>
        <p:grpSpPr>
          <a:xfrm>
            <a:off x="0" y="710176"/>
            <a:ext cx="7315200" cy="1556143"/>
            <a:chOff x="0" y="204868"/>
            <a:chExt cx="7315200" cy="1556143"/>
          </a:xfrm>
        </p:grpSpPr>
        <p:pic>
          <p:nvPicPr>
            <p:cNvPr id="27" name="Google Shape;27;p1"/>
            <p:cNvPicPr preferRelativeResize="0"/>
            <p:nvPr/>
          </p:nvPicPr>
          <p:blipFill rotWithShape="1">
            <a:blip r:embed="rId6">
              <a:alphaModFix/>
            </a:blip>
            <a:srcRect/>
            <a:stretch/>
          </p:blipFill>
          <p:spPr>
            <a:xfrm flipH="1">
              <a:off x="0" y="204868"/>
              <a:ext cx="7315200" cy="1556143"/>
            </a:xfrm>
            <a:prstGeom prst="rect">
              <a:avLst/>
            </a:prstGeom>
            <a:noFill/>
            <a:ln>
              <a:noFill/>
            </a:ln>
          </p:spPr>
        </p:pic>
        <p:sp>
          <p:nvSpPr>
            <p:cNvPr id="28" name="Google Shape;28;p1"/>
            <p:cNvSpPr/>
            <p:nvPr/>
          </p:nvSpPr>
          <p:spPr>
            <a:xfrm>
              <a:off x="0" y="281251"/>
              <a:ext cx="6786880" cy="80483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3600" b="1" i="0" u="none" strike="noStrike" cap="none">
                  <a:solidFill>
                    <a:schemeClr val="lt1"/>
                  </a:solidFill>
                  <a:latin typeface="Arial"/>
                  <a:ea typeface="Arial"/>
                  <a:cs typeface="Arial"/>
                  <a:sym typeface="Arial"/>
                </a:rPr>
                <a:t>CHỦ ĐỀ 1. MÁY TÍNH VÀ EM</a:t>
              </a:r>
              <a:endParaRPr sz="3600" b="1" i="0" u="none" strike="noStrike" cap="none">
                <a:solidFill>
                  <a:schemeClr val="lt1"/>
                </a:solidFill>
                <a:latin typeface="Arial"/>
                <a:ea typeface="Arial"/>
                <a:cs typeface="Arial"/>
                <a:sym typeface="Arial"/>
              </a:endParaRPr>
            </a:p>
          </p:txBody>
        </p:sp>
      </p:grpSp>
      <p:grpSp>
        <p:nvGrpSpPr>
          <p:cNvPr id="29" name="Google Shape;29;p1"/>
          <p:cNvGrpSpPr/>
          <p:nvPr/>
        </p:nvGrpSpPr>
        <p:grpSpPr>
          <a:xfrm>
            <a:off x="880379" y="1949490"/>
            <a:ext cx="7863837" cy="1940925"/>
            <a:chOff x="1055313" y="1366069"/>
            <a:chExt cx="7863837" cy="1940925"/>
          </a:xfrm>
        </p:grpSpPr>
        <p:sp>
          <p:nvSpPr>
            <p:cNvPr id="30" name="Google Shape;30;p1"/>
            <p:cNvSpPr/>
            <p:nvPr/>
          </p:nvSpPr>
          <p:spPr>
            <a:xfrm>
              <a:off x="2315150" y="1832766"/>
              <a:ext cx="6441440" cy="1007455"/>
            </a:xfrm>
            <a:prstGeom prst="roundRect">
              <a:avLst>
                <a:gd name="adj" fmla="val 16667"/>
              </a:avLst>
            </a:prstGeom>
            <a:solidFill>
              <a:srgbClr val="FEF8E6"/>
            </a:solidFill>
            <a:ln w="38100" cap="flat" cmpd="sng">
              <a:solidFill>
                <a:srgbClr val="224B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pic>
          <p:nvPicPr>
            <p:cNvPr id="31" name="Google Shape;31;p1"/>
            <p:cNvPicPr preferRelativeResize="0"/>
            <p:nvPr/>
          </p:nvPicPr>
          <p:blipFill rotWithShape="1">
            <a:blip r:embed="rId7">
              <a:alphaModFix/>
            </a:blip>
            <a:srcRect/>
            <a:stretch/>
          </p:blipFill>
          <p:spPr>
            <a:xfrm>
              <a:off x="1055313" y="1366069"/>
              <a:ext cx="2076866" cy="1940925"/>
            </a:xfrm>
            <a:prstGeom prst="rect">
              <a:avLst/>
            </a:prstGeom>
            <a:noFill/>
            <a:ln>
              <a:noFill/>
            </a:ln>
          </p:spPr>
        </p:pic>
        <p:sp>
          <p:nvSpPr>
            <p:cNvPr id="32" name="Google Shape;32;p1"/>
            <p:cNvSpPr/>
            <p:nvPr/>
          </p:nvSpPr>
          <p:spPr>
            <a:xfrm>
              <a:off x="1656456" y="1771310"/>
              <a:ext cx="84213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a:solidFill>
                    <a:schemeClr val="dk1"/>
                  </a:solidFill>
                  <a:latin typeface="Arial"/>
                  <a:ea typeface="Arial"/>
                  <a:cs typeface="Arial"/>
                  <a:sym typeface="Arial"/>
                </a:rPr>
                <a:t>BÀI</a:t>
              </a:r>
              <a:endParaRPr/>
            </a:p>
          </p:txBody>
        </p:sp>
        <p:sp>
          <p:nvSpPr>
            <p:cNvPr id="33" name="Google Shape;33;p1"/>
            <p:cNvSpPr/>
            <p:nvPr/>
          </p:nvSpPr>
          <p:spPr>
            <a:xfrm>
              <a:off x="1555761" y="2088107"/>
              <a:ext cx="1100869"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4400" b="1" i="0" u="none" strike="noStrike" cap="none">
                  <a:solidFill>
                    <a:schemeClr val="dk1"/>
                  </a:solidFill>
                  <a:latin typeface="Arial"/>
                  <a:ea typeface="Arial"/>
                  <a:cs typeface="Arial"/>
                  <a:sym typeface="Arial"/>
                </a:rPr>
                <a:t>1</a:t>
              </a:r>
              <a:endParaRPr sz="4400" b="1" i="0" u="none" strike="noStrike" cap="none">
                <a:solidFill>
                  <a:schemeClr val="dk1"/>
                </a:solidFill>
                <a:latin typeface="Arial"/>
                <a:ea typeface="Arial"/>
                <a:cs typeface="Arial"/>
                <a:sym typeface="Arial"/>
              </a:endParaRPr>
            </a:p>
          </p:txBody>
        </p:sp>
        <p:sp>
          <p:nvSpPr>
            <p:cNvPr id="34" name="Google Shape;34;p1"/>
            <p:cNvSpPr/>
            <p:nvPr/>
          </p:nvSpPr>
          <p:spPr>
            <a:xfrm>
              <a:off x="2819190" y="1919188"/>
              <a:ext cx="6099960" cy="73276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3200" b="1" i="0" u="none" strike="noStrike" cap="none">
                  <a:solidFill>
                    <a:srgbClr val="F93265"/>
                  </a:solidFill>
                  <a:latin typeface="Arial"/>
                  <a:ea typeface="Arial"/>
                  <a:cs typeface="Arial"/>
                  <a:sym typeface="Arial"/>
                </a:rPr>
                <a:t>THÔNG TIN VÀ QUYẾT ĐỊNH</a:t>
              </a:r>
              <a:endParaRPr sz="3200" b="1" i="0" u="none" strike="noStrike" cap="none">
                <a:solidFill>
                  <a:srgbClr val="F93265"/>
                </a:solidFill>
                <a:latin typeface="Arial"/>
                <a:ea typeface="Arial"/>
                <a:cs typeface="Arial"/>
                <a:sym typeface="Arial"/>
              </a:endParaRPr>
            </a:p>
          </p:txBody>
        </p:sp>
      </p:grpSp>
      <p:pic>
        <p:nvPicPr>
          <p:cNvPr id="35" name="Google Shape;35;p1"/>
          <p:cNvPicPr preferRelativeResize="0"/>
          <p:nvPr/>
        </p:nvPicPr>
        <p:blipFill rotWithShape="1">
          <a:blip r:embed="rId8">
            <a:alphaModFix/>
          </a:blip>
          <a:srcRect/>
          <a:stretch/>
        </p:blipFill>
        <p:spPr>
          <a:xfrm>
            <a:off x="10456096" y="115142"/>
            <a:ext cx="1735904" cy="54877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grpSp>
        <p:nvGrpSpPr>
          <p:cNvPr id="41" name="Google Shape;41;p2"/>
          <p:cNvGrpSpPr/>
          <p:nvPr/>
        </p:nvGrpSpPr>
        <p:grpSpPr>
          <a:xfrm>
            <a:off x="329987" y="128942"/>
            <a:ext cx="4134561" cy="2508169"/>
            <a:chOff x="301091" y="301982"/>
            <a:chExt cx="4134561" cy="2508169"/>
          </a:xfrm>
        </p:grpSpPr>
        <p:pic>
          <p:nvPicPr>
            <p:cNvPr id="42" name="Google Shape;42;p2"/>
            <p:cNvPicPr preferRelativeResize="0"/>
            <p:nvPr/>
          </p:nvPicPr>
          <p:blipFill rotWithShape="1">
            <a:blip r:embed="rId3">
              <a:alphaModFix/>
            </a:blip>
            <a:srcRect/>
            <a:stretch/>
          </p:blipFill>
          <p:spPr>
            <a:xfrm>
              <a:off x="301091" y="301982"/>
              <a:ext cx="4134561" cy="2508169"/>
            </a:xfrm>
            <a:prstGeom prst="rect">
              <a:avLst/>
            </a:prstGeom>
            <a:noFill/>
            <a:ln>
              <a:noFill/>
            </a:ln>
          </p:spPr>
        </p:pic>
        <p:pic>
          <p:nvPicPr>
            <p:cNvPr id="43" name="Google Shape;43;p2"/>
            <p:cNvPicPr preferRelativeResize="0"/>
            <p:nvPr/>
          </p:nvPicPr>
          <p:blipFill rotWithShape="1">
            <a:blip r:embed="rId4">
              <a:alphaModFix/>
            </a:blip>
            <a:srcRect/>
            <a:stretch/>
          </p:blipFill>
          <p:spPr>
            <a:xfrm>
              <a:off x="386620" y="498387"/>
              <a:ext cx="1158339" cy="914479"/>
            </a:xfrm>
            <a:prstGeom prst="rect">
              <a:avLst/>
            </a:prstGeom>
            <a:noFill/>
            <a:ln>
              <a:noFill/>
            </a:ln>
          </p:spPr>
        </p:pic>
      </p:grpSp>
      <p:grpSp>
        <p:nvGrpSpPr>
          <p:cNvPr id="44" name="Google Shape;44;p2"/>
          <p:cNvGrpSpPr/>
          <p:nvPr/>
        </p:nvGrpSpPr>
        <p:grpSpPr>
          <a:xfrm>
            <a:off x="4642112" y="1760793"/>
            <a:ext cx="6618519" cy="2638955"/>
            <a:chOff x="1768766" y="4552258"/>
            <a:chExt cx="7300588" cy="2237383"/>
          </a:xfrm>
        </p:grpSpPr>
        <p:sp>
          <p:nvSpPr>
            <p:cNvPr id="45" name="Google Shape;45;p2"/>
            <p:cNvSpPr/>
            <p:nvPr/>
          </p:nvSpPr>
          <p:spPr>
            <a:xfrm>
              <a:off x="1768766" y="4644318"/>
              <a:ext cx="7212563" cy="2145323"/>
            </a:xfrm>
            <a:prstGeom prst="wedgeRoundRectCallout">
              <a:avLst>
                <a:gd name="adj1" fmla="val 32336"/>
                <a:gd name="adj2" fmla="val 14223"/>
                <a:gd name="adj3" fmla="val 16667"/>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46" name="Google Shape;46;p2"/>
            <p:cNvSpPr/>
            <p:nvPr/>
          </p:nvSpPr>
          <p:spPr>
            <a:xfrm>
              <a:off x="1856791" y="4552258"/>
              <a:ext cx="7212563" cy="2145323"/>
            </a:xfrm>
            <a:prstGeom prst="wedgeRoundRectCallout">
              <a:avLst>
                <a:gd name="adj1" fmla="val -57056"/>
                <a:gd name="adj2" fmla="val 42928"/>
                <a:gd name="adj3" fmla="val 16667"/>
              </a:avLst>
            </a:prstGeom>
            <a:solidFill>
              <a:schemeClr val="lt1"/>
            </a:solidFill>
            <a:ln w="19050" cap="flat" cmpd="sng">
              <a:solidFill>
                <a:srgbClr val="BFBFB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sp>
        <p:nvSpPr>
          <p:cNvPr id="47" name="Google Shape;47;p2"/>
          <p:cNvSpPr/>
          <p:nvPr/>
        </p:nvSpPr>
        <p:spPr>
          <a:xfrm>
            <a:off x="4837023" y="1852853"/>
            <a:ext cx="6507108" cy="233531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Xin chào các bạn, tên tớ là Minh. Hằng ngày, chúng ta đều có những quyết định của riêng mình! Mỗi sáng, khi tiếng chuông đồng hồ báo thức reo lên, tớ quyết định thức dậy, rời khỏi giường để vệ sinh cá nhân, ăn sáng và đi học.</a:t>
            </a:r>
            <a:endParaRPr/>
          </a:p>
        </p:txBody>
      </p:sp>
      <p:grpSp>
        <p:nvGrpSpPr>
          <p:cNvPr id="48" name="Google Shape;48;p2"/>
          <p:cNvGrpSpPr/>
          <p:nvPr/>
        </p:nvGrpSpPr>
        <p:grpSpPr>
          <a:xfrm>
            <a:off x="6311309" y="4665518"/>
            <a:ext cx="5032822" cy="1664072"/>
            <a:chOff x="1856791" y="4401655"/>
            <a:chExt cx="7212563" cy="2295926"/>
          </a:xfrm>
        </p:grpSpPr>
        <p:sp>
          <p:nvSpPr>
            <p:cNvPr id="49" name="Google Shape;49;p2"/>
            <p:cNvSpPr/>
            <p:nvPr/>
          </p:nvSpPr>
          <p:spPr>
            <a:xfrm>
              <a:off x="1856791" y="4401655"/>
              <a:ext cx="7212563" cy="2145323"/>
            </a:xfrm>
            <a:prstGeom prst="wedgeEllipseCallout">
              <a:avLst>
                <a:gd name="adj1" fmla="val -10080"/>
                <a:gd name="adj2" fmla="val 19948"/>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50" name="Google Shape;50;p2"/>
            <p:cNvSpPr/>
            <p:nvPr/>
          </p:nvSpPr>
          <p:spPr>
            <a:xfrm>
              <a:off x="1856791" y="4552258"/>
              <a:ext cx="7212563" cy="2145323"/>
            </a:xfrm>
            <a:prstGeom prst="wedgeEllipseCallout">
              <a:avLst>
                <a:gd name="adj1" fmla="val -50463"/>
                <a:gd name="adj2" fmla="val 55913"/>
              </a:avLst>
            </a:prstGeom>
            <a:solidFill>
              <a:schemeClr val="lt1"/>
            </a:solidFill>
            <a:ln w="19050" cap="flat" cmpd="sng">
              <a:solidFill>
                <a:srgbClr val="BFBFB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pic>
        <p:nvPicPr>
          <p:cNvPr id="51" name="Google Shape;51;p2"/>
          <p:cNvPicPr preferRelativeResize="0"/>
          <p:nvPr/>
        </p:nvPicPr>
        <p:blipFill rotWithShape="1">
          <a:blip r:embed="rId5">
            <a:alphaModFix/>
          </a:blip>
          <a:srcRect/>
          <a:stretch/>
        </p:blipFill>
        <p:spPr>
          <a:xfrm>
            <a:off x="5074967" y="5918417"/>
            <a:ext cx="1156754" cy="822347"/>
          </a:xfrm>
          <a:prstGeom prst="rect">
            <a:avLst/>
          </a:prstGeom>
          <a:noFill/>
          <a:ln>
            <a:noFill/>
          </a:ln>
        </p:spPr>
      </p:pic>
      <p:sp>
        <p:nvSpPr>
          <p:cNvPr id="52" name="Google Shape;52;p2"/>
          <p:cNvSpPr/>
          <p:nvPr/>
        </p:nvSpPr>
        <p:spPr>
          <a:xfrm>
            <a:off x="6488871" y="5076969"/>
            <a:ext cx="4677697" cy="95032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Em đã từng có những quyết định của riêng mình bao giờ chưa?</a:t>
            </a:r>
            <a:endParaRPr sz="2000" b="0" i="0" u="none" strike="noStrike" cap="none">
              <a:solidFill>
                <a:schemeClr val="dk1"/>
              </a:solidFill>
              <a:latin typeface="Arial"/>
              <a:ea typeface="Arial"/>
              <a:cs typeface="Arial"/>
              <a:sym typeface="Arial"/>
            </a:endParaRPr>
          </a:p>
        </p:txBody>
      </p:sp>
      <p:sp>
        <p:nvSpPr>
          <p:cNvPr id="53" name="Google Shape;53;p2"/>
          <p:cNvSpPr/>
          <p:nvPr/>
        </p:nvSpPr>
        <p:spPr>
          <a:xfrm>
            <a:off x="1108932" y="927578"/>
            <a:ext cx="3076025" cy="87895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000" b="1" i="0" u="none" strike="noStrike" cap="none">
                <a:solidFill>
                  <a:srgbClr val="0998D7"/>
                </a:solidFill>
                <a:latin typeface="Arial"/>
                <a:ea typeface="Arial"/>
                <a:cs typeface="Arial"/>
                <a:sym typeface="Arial"/>
              </a:rPr>
              <a:t>KHỞI ĐỘNG</a:t>
            </a:r>
            <a:endParaRPr sz="4000" b="1" i="0" u="none" strike="noStrike" cap="none">
              <a:solidFill>
                <a:srgbClr val="0998D7"/>
              </a:solidFill>
              <a:latin typeface="Arial"/>
              <a:ea typeface="Arial"/>
              <a:cs typeface="Arial"/>
              <a:sym typeface="Arial"/>
            </a:endParaRPr>
          </a:p>
        </p:txBody>
      </p:sp>
      <p:pic>
        <p:nvPicPr>
          <p:cNvPr id="54" name="Google Shape;54;p2"/>
          <p:cNvPicPr preferRelativeResize="0"/>
          <p:nvPr/>
        </p:nvPicPr>
        <p:blipFill rotWithShape="1">
          <a:blip r:embed="rId6">
            <a:alphaModFix/>
          </a:blip>
          <a:srcRect/>
          <a:stretch/>
        </p:blipFill>
        <p:spPr>
          <a:xfrm>
            <a:off x="1383608" y="3186643"/>
            <a:ext cx="2996260" cy="27206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p:tgtEl>
                                          <p:spTgt spid="54"/>
                                        </p:tgtEl>
                                        <p:attrNameLst>
                                          <p:attrName>ppt_w</p:attrName>
                                        </p:attrNameLst>
                                      </p:cBhvr>
                                      <p:tavLst>
                                        <p:tav tm="0">
                                          <p:val>
                                            <p:strVal val="0"/>
                                          </p:val>
                                        </p:tav>
                                        <p:tav tm="100000">
                                          <p:val>
                                            <p:strVal val="#ppt_w"/>
                                          </p:val>
                                        </p:tav>
                                      </p:tavLst>
                                    </p:anim>
                                    <p:anim calcmode="lin" valueType="num">
                                      <p:cBhvr additive="base">
                                        <p:cTn id="16" dur="500"/>
                                        <p:tgtEl>
                                          <p:spTgt spid="54"/>
                                        </p:tgtEl>
                                        <p:attrNameLst>
                                          <p:attrName>ppt_h</p:attrName>
                                        </p:attrNameLst>
                                      </p:cBhvr>
                                      <p:tavLst>
                                        <p:tav tm="0">
                                          <p:val>
                                            <p:strVal val="0"/>
                                          </p:val>
                                        </p:tav>
                                        <p:tav tm="100000">
                                          <p:val>
                                            <p:strVal val="#ppt_h"/>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1000"/>
                                        <p:tgtEl>
                                          <p:spTgt spid="47"/>
                                        </p:tgtEl>
                                      </p:cBhvr>
                                    </p:animEffect>
                                  </p:childTnLst>
                                </p:cTn>
                              </p:par>
                              <p:par>
                                <p:cTn id="21" presetID="10"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childTnLst>
                                </p:cTn>
                              </p:par>
                              <p:par>
                                <p:cTn id="33" presetID="10"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3"/>
          <p:cNvSpPr/>
          <p:nvPr/>
        </p:nvSpPr>
        <p:spPr>
          <a:xfrm>
            <a:off x="614526" y="292955"/>
            <a:ext cx="8211146" cy="68480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F03C69"/>
                </a:solidFill>
                <a:latin typeface="Arial"/>
                <a:ea typeface="Arial"/>
                <a:cs typeface="Arial"/>
                <a:sym typeface="Arial"/>
              </a:rPr>
              <a:t>1. Thông tin và quyết định</a:t>
            </a:r>
            <a:endParaRPr sz="2800" b="1" i="0" u="none" strike="noStrike" cap="none">
              <a:solidFill>
                <a:srgbClr val="F03C69"/>
              </a:solidFill>
              <a:latin typeface="Quattrocento Sans"/>
              <a:ea typeface="Quattrocento Sans"/>
              <a:cs typeface="Quattrocento Sans"/>
              <a:sym typeface="Quattrocento Sans"/>
            </a:endParaRPr>
          </a:p>
        </p:txBody>
      </p:sp>
      <p:grpSp>
        <p:nvGrpSpPr>
          <p:cNvPr id="61" name="Google Shape;61;p3"/>
          <p:cNvGrpSpPr/>
          <p:nvPr/>
        </p:nvGrpSpPr>
        <p:grpSpPr>
          <a:xfrm>
            <a:off x="614526" y="833984"/>
            <a:ext cx="10962947" cy="3084738"/>
            <a:chOff x="522612" y="765365"/>
            <a:chExt cx="10962947" cy="3084738"/>
          </a:xfrm>
        </p:grpSpPr>
        <p:sp>
          <p:nvSpPr>
            <p:cNvPr id="62" name="Google Shape;62;p3"/>
            <p:cNvSpPr/>
            <p:nvPr/>
          </p:nvSpPr>
          <p:spPr>
            <a:xfrm>
              <a:off x="3379791" y="1086631"/>
              <a:ext cx="7173355" cy="6426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Tìm hiểu thông tin và quyết định</a:t>
              </a:r>
              <a:endParaRPr sz="2800" b="1" i="0" u="none" strike="noStrike" cap="none">
                <a:solidFill>
                  <a:srgbClr val="7FC354"/>
                </a:solidFill>
                <a:latin typeface="Arial"/>
                <a:ea typeface="Arial"/>
                <a:cs typeface="Arial"/>
                <a:sym typeface="Arial"/>
              </a:endParaRPr>
            </a:p>
          </p:txBody>
        </p:sp>
        <p:sp>
          <p:nvSpPr>
            <p:cNvPr id="63" name="Google Shape;63;p3"/>
            <p:cNvSpPr/>
            <p:nvPr/>
          </p:nvSpPr>
          <p:spPr>
            <a:xfrm>
              <a:off x="522612" y="1036931"/>
              <a:ext cx="10962947" cy="2813172"/>
            </a:xfrm>
            <a:prstGeom prst="roundRect">
              <a:avLst>
                <a:gd name="adj" fmla="val 5722"/>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64" name="Google Shape;64;p3"/>
            <p:cNvSpPr/>
            <p:nvPr/>
          </p:nvSpPr>
          <p:spPr>
            <a:xfrm>
              <a:off x="1528714" y="2046742"/>
              <a:ext cx="9134572" cy="9503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1. Trong Hoạt động khởi động, tiếng chuông cho bạn Minh biết điều gì? Từ những điều đó, bạn Minh đã ra những quyết định gì? </a:t>
              </a:r>
              <a:endParaRPr sz="2000" b="0" i="0" u="none" strike="noStrike" cap="none">
                <a:solidFill>
                  <a:schemeClr val="dk1"/>
                </a:solidFill>
                <a:latin typeface="Arial"/>
                <a:ea typeface="Arial"/>
                <a:cs typeface="Arial"/>
                <a:sym typeface="Arial"/>
              </a:endParaRPr>
            </a:p>
          </p:txBody>
        </p:sp>
        <p:grpSp>
          <p:nvGrpSpPr>
            <p:cNvPr id="65" name="Google Shape;65;p3"/>
            <p:cNvGrpSpPr/>
            <p:nvPr/>
          </p:nvGrpSpPr>
          <p:grpSpPr>
            <a:xfrm>
              <a:off x="522612" y="765365"/>
              <a:ext cx="3019125" cy="1150278"/>
              <a:chOff x="522612" y="765365"/>
              <a:chExt cx="3019125" cy="1150278"/>
            </a:xfrm>
          </p:grpSpPr>
          <p:grpSp>
            <p:nvGrpSpPr>
              <p:cNvPr id="66" name="Google Shape;66;p3"/>
              <p:cNvGrpSpPr/>
              <p:nvPr/>
            </p:nvGrpSpPr>
            <p:grpSpPr>
              <a:xfrm>
                <a:off x="522612" y="1095583"/>
                <a:ext cx="2372989" cy="661656"/>
                <a:chOff x="5906375" y="1404722"/>
                <a:chExt cx="2372989" cy="661656"/>
              </a:xfrm>
            </p:grpSpPr>
            <p:sp>
              <p:nvSpPr>
                <p:cNvPr id="67" name="Google Shape;67;p3"/>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Arial"/>
                    <a:ea typeface="Arial"/>
                    <a:cs typeface="Arial"/>
                    <a:sym typeface="Arial"/>
                  </a:endParaRPr>
                </a:p>
              </p:txBody>
            </p:sp>
            <p:sp>
              <p:nvSpPr>
                <p:cNvPr id="68" name="Google Shape;68;p3"/>
                <p:cNvSpPr/>
                <p:nvPr/>
              </p:nvSpPr>
              <p:spPr>
                <a:xfrm>
                  <a:off x="5906375" y="1465062"/>
                  <a:ext cx="2135017" cy="5332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200" b="1" i="0" u="none" strike="noStrike" cap="none">
                      <a:solidFill>
                        <a:schemeClr val="lt1"/>
                      </a:solidFill>
                      <a:latin typeface="Arial"/>
                      <a:ea typeface="Arial"/>
                      <a:cs typeface="Arial"/>
                      <a:sym typeface="Arial"/>
                    </a:rPr>
                    <a:t>HOẠT ĐỘNG </a:t>
                  </a:r>
                  <a:endParaRPr sz="2200" b="1" i="0" u="none" strike="noStrike" cap="none">
                    <a:solidFill>
                      <a:schemeClr val="lt1"/>
                    </a:solidFill>
                    <a:latin typeface="Arial"/>
                    <a:ea typeface="Arial"/>
                    <a:cs typeface="Arial"/>
                    <a:sym typeface="Arial"/>
                  </a:endParaRPr>
                </a:p>
              </p:txBody>
            </p:sp>
          </p:grpSp>
          <p:grpSp>
            <p:nvGrpSpPr>
              <p:cNvPr id="69" name="Google Shape;69;p3"/>
              <p:cNvGrpSpPr/>
              <p:nvPr/>
            </p:nvGrpSpPr>
            <p:grpSpPr>
              <a:xfrm rot="-1180807">
                <a:off x="2468303" y="900102"/>
                <a:ext cx="952953" cy="880803"/>
                <a:chOff x="8974078" y="279854"/>
                <a:chExt cx="3397172" cy="3224225"/>
              </a:xfrm>
            </p:grpSpPr>
            <p:pic>
              <p:nvPicPr>
                <p:cNvPr id="70" name="Google Shape;70;p3"/>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71" name="Google Shape;71;p3"/>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72" name="Google Shape;72;p3"/>
              <p:cNvSpPr/>
              <p:nvPr/>
            </p:nvSpPr>
            <p:spPr>
              <a:xfrm>
                <a:off x="2792351" y="1002361"/>
                <a:ext cx="363894" cy="66165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Helvetica Neue"/>
                    <a:ea typeface="Helvetica Neue"/>
                    <a:cs typeface="Helvetica Neue"/>
                    <a:sym typeface="Helvetica Neue"/>
                  </a:rPr>
                  <a:t>1</a:t>
                </a:r>
                <a:endParaRPr sz="2800" b="1" i="0" u="none" strike="noStrike" cap="none">
                  <a:solidFill>
                    <a:schemeClr val="lt1"/>
                  </a:solidFill>
                  <a:latin typeface="Arial"/>
                  <a:ea typeface="Arial"/>
                  <a:cs typeface="Arial"/>
                  <a:sym typeface="Arial"/>
                </a:endParaRPr>
              </a:p>
            </p:txBody>
          </p:sp>
        </p:grpSp>
        <p:sp>
          <p:nvSpPr>
            <p:cNvPr id="73" name="Google Shape;73;p3"/>
            <p:cNvSpPr/>
            <p:nvPr/>
          </p:nvSpPr>
          <p:spPr>
            <a:xfrm>
              <a:off x="1528714" y="3155580"/>
              <a:ext cx="9134572" cy="4886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2. Em hãy kể một vài quyết định của em trong cuộc sống.</a:t>
              </a:r>
              <a:endParaRPr sz="2000" b="0" i="0" u="none" strike="noStrike" cap="none">
                <a:solidFill>
                  <a:schemeClr val="dk1"/>
                </a:solidFill>
                <a:latin typeface="Arial"/>
                <a:ea typeface="Arial"/>
                <a:cs typeface="Arial"/>
                <a:sym typeface="Arial"/>
              </a:endParaRPr>
            </a:p>
          </p:txBody>
        </p:sp>
      </p:grpSp>
      <p:sp>
        <p:nvSpPr>
          <p:cNvPr id="74" name="Google Shape;74;p3"/>
          <p:cNvSpPr/>
          <p:nvPr/>
        </p:nvSpPr>
        <p:spPr>
          <a:xfrm>
            <a:off x="1483470" y="4383609"/>
            <a:ext cx="9537500" cy="141199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Tiếng chuông báo thức mỗi sáng nhắc bạn Minh </a:t>
            </a:r>
            <a:r>
              <a:rPr lang="en-US" sz="2000" b="0" i="0" u="none" strike="noStrike" cap="none">
                <a:solidFill>
                  <a:srgbClr val="00B0F0"/>
                </a:solidFill>
                <a:latin typeface="Arial"/>
                <a:ea typeface="Arial"/>
                <a:cs typeface="Arial"/>
                <a:sym typeface="Arial"/>
              </a:rPr>
              <a:t>sắp đến giờ đi học</a:t>
            </a:r>
            <a:r>
              <a:rPr lang="en-US" sz="2000" b="0" i="0" u="none" strike="noStrike" cap="none">
                <a:solidFill>
                  <a:schemeClr val="dk1"/>
                </a:solidFill>
                <a:latin typeface="Arial"/>
                <a:ea typeface="Arial"/>
                <a:cs typeface="Arial"/>
                <a:sym typeface="Arial"/>
              </a:rPr>
              <a:t>. Đó là thông tin giúp bạn Minh đưa ra các quyết định </a:t>
            </a:r>
            <a:r>
              <a:rPr lang="en-US" sz="2000" b="0" i="0" u="none" strike="noStrike" cap="none">
                <a:solidFill>
                  <a:srgbClr val="00B0F0"/>
                </a:solidFill>
                <a:latin typeface="Arial"/>
                <a:ea typeface="Arial"/>
                <a:cs typeface="Arial"/>
                <a:sym typeface="Arial"/>
              </a:rPr>
              <a:t>thức dậy</a:t>
            </a:r>
            <a:r>
              <a:rPr lang="en-US" sz="2000" b="0" i="0" u="none" strike="noStrike" cap="none">
                <a:solidFill>
                  <a:schemeClr val="dk1"/>
                </a:solidFill>
                <a:latin typeface="Arial"/>
                <a:ea typeface="Arial"/>
                <a:cs typeface="Arial"/>
                <a:sym typeface="Arial"/>
              </a:rPr>
              <a:t>, </a:t>
            </a:r>
            <a:r>
              <a:rPr lang="en-US" sz="2000" b="0" i="0" u="none" strike="noStrike" cap="none">
                <a:solidFill>
                  <a:srgbClr val="00B0F0"/>
                </a:solidFill>
                <a:latin typeface="Arial"/>
                <a:ea typeface="Arial"/>
                <a:cs typeface="Arial"/>
                <a:sym typeface="Arial"/>
              </a:rPr>
              <a:t>rời khỏi giường</a:t>
            </a:r>
            <a:r>
              <a:rPr lang="en-US" sz="2000" b="0" i="0" u="none" strike="noStrike" cap="none">
                <a:solidFill>
                  <a:schemeClr val="dk1"/>
                </a:solidFill>
                <a:latin typeface="Arial"/>
                <a:ea typeface="Arial"/>
                <a:cs typeface="Arial"/>
                <a:sym typeface="Arial"/>
              </a:rPr>
              <a:t>, </a:t>
            </a:r>
            <a:r>
              <a:rPr lang="en-US" sz="2000" b="0" i="0" u="none" strike="noStrike" cap="none">
                <a:solidFill>
                  <a:srgbClr val="00B0F0"/>
                </a:solidFill>
                <a:latin typeface="Arial"/>
                <a:ea typeface="Arial"/>
                <a:cs typeface="Arial"/>
                <a:sym typeface="Arial"/>
              </a:rPr>
              <a:t>vệ sinh cá nhân</a:t>
            </a:r>
            <a:r>
              <a:rPr lang="en-US" sz="2000" b="0" i="0" u="none" strike="noStrike" cap="none">
                <a:solidFill>
                  <a:schemeClr val="dk1"/>
                </a:solidFill>
                <a:latin typeface="Arial"/>
                <a:ea typeface="Arial"/>
                <a:cs typeface="Arial"/>
                <a:sym typeface="Arial"/>
              </a:rPr>
              <a:t>, </a:t>
            </a:r>
            <a:r>
              <a:rPr lang="en-US" sz="2000" b="0" i="0" u="none" strike="noStrike" cap="none">
                <a:solidFill>
                  <a:srgbClr val="00B0F0"/>
                </a:solidFill>
                <a:latin typeface="Arial"/>
                <a:ea typeface="Arial"/>
                <a:cs typeface="Arial"/>
                <a:sym typeface="Arial"/>
              </a:rPr>
              <a:t>ăn sáng </a:t>
            </a:r>
            <a:r>
              <a:rPr lang="en-US" sz="2000" b="0" i="0" u="none" strike="noStrike" cap="none">
                <a:solidFill>
                  <a:schemeClr val="dk1"/>
                </a:solidFill>
                <a:latin typeface="Arial"/>
                <a:ea typeface="Arial"/>
                <a:cs typeface="Arial"/>
                <a:sym typeface="Arial"/>
              </a:rPr>
              <a:t>và </a:t>
            </a:r>
            <a:r>
              <a:rPr lang="en-US" sz="2000" b="0" i="0" u="none" strike="noStrike" cap="none">
                <a:solidFill>
                  <a:srgbClr val="00B0F0"/>
                </a:solidFill>
                <a:latin typeface="Arial"/>
                <a:ea typeface="Arial"/>
                <a:cs typeface="Arial"/>
                <a:sym typeface="Arial"/>
              </a:rPr>
              <a:t>đi học</a:t>
            </a:r>
            <a:r>
              <a:rPr lang="en-US" sz="2000" b="0" i="0" u="none" strike="noStrike" cap="none">
                <a:solidFill>
                  <a:schemeClr val="dk1"/>
                </a:solidFill>
                <a:latin typeface="Arial"/>
                <a:ea typeface="Arial"/>
                <a:cs typeface="Arial"/>
                <a:sym typeface="Arial"/>
              </a:rPr>
              <a:t>.</a:t>
            </a:r>
            <a:endParaRPr/>
          </a:p>
        </p:txBody>
      </p:sp>
      <p:pic>
        <p:nvPicPr>
          <p:cNvPr id="75" name="Google Shape;75;p3"/>
          <p:cNvPicPr preferRelativeResize="0"/>
          <p:nvPr/>
        </p:nvPicPr>
        <p:blipFill rotWithShape="1">
          <a:blip r:embed="rId5">
            <a:alphaModFix/>
          </a:blip>
          <a:srcRect/>
          <a:stretch/>
        </p:blipFill>
        <p:spPr>
          <a:xfrm>
            <a:off x="1483470" y="4260874"/>
            <a:ext cx="689218" cy="65327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fade">
                                      <p:cBhvr>
                                        <p:cTn id="7" dur="500"/>
                                        <p:tgtEl>
                                          <p:spTgt spid="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p:tgtEl>
                                          <p:spTgt spid="61"/>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fade">
                                      <p:cBhvr>
                                        <p:cTn id="17" dur="1000"/>
                                        <p:tgtEl>
                                          <p:spTgt spid="74"/>
                                        </p:tgtEl>
                                      </p:cBhvr>
                                    </p:animEffect>
                                  </p:childTnLst>
                                </p:cTn>
                              </p:par>
                              <p:par>
                                <p:cTn id="18" presetID="10" presetClass="entr" presetSubtype="0" fill="hold" nodeType="with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fade">
                                      <p:cBhvr>
                                        <p:cTn id="20"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p:nvPr/>
        </p:nvSpPr>
        <p:spPr>
          <a:xfrm>
            <a:off x="689174" y="642457"/>
            <a:ext cx="10875909" cy="187365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Mỗi khi ra khỏi nhà, Minh đều chọn trang phục phù hợp. Khi đi đá bóng, Minh mặc bộ quần áo thể thao và không bao giờ quên đi đôi giày yêu thích. Nếu đi học, Minh mặc đồng phục. Dự định Minh muốn thực hiện khi ra khỏi nhà là thông tin giúp Minh quyết định chọn trang phục phù hợp, cụ thể:</a:t>
            </a:r>
            <a:endParaRPr sz="2000" b="0" i="0" u="none" strike="noStrike" cap="none">
              <a:solidFill>
                <a:schemeClr val="dk1"/>
              </a:solidFill>
              <a:latin typeface="Arial"/>
              <a:ea typeface="Arial"/>
              <a:cs typeface="Arial"/>
              <a:sym typeface="Arial"/>
            </a:endParaRPr>
          </a:p>
        </p:txBody>
      </p:sp>
      <p:graphicFrame>
        <p:nvGraphicFramePr>
          <p:cNvPr id="81" name="Google Shape;81;p4"/>
          <p:cNvGraphicFramePr/>
          <p:nvPr/>
        </p:nvGraphicFramePr>
        <p:xfrm>
          <a:off x="1212980" y="2707086"/>
          <a:ext cx="10086400" cy="1501050"/>
        </p:xfrm>
        <a:graphic>
          <a:graphicData uri="http://schemas.openxmlformats.org/drawingml/2006/table">
            <a:tbl>
              <a:tblPr firstRow="1" bandRow="1">
                <a:noFill/>
                <a:tableStyleId>{D0CCCBAA-1FE5-40A4-8102-E21117481223}</a:tableStyleId>
              </a:tblPr>
              <a:tblGrid>
                <a:gridCol w="368560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tblGrid>
              <a:tr h="500350">
                <a:tc>
                  <a:txBody>
                    <a:bodyPr/>
                    <a:lstStyle/>
                    <a:p>
                      <a:pPr marL="0" marR="0" lvl="0" indent="0" algn="ctr" rtl="0">
                        <a:spcBef>
                          <a:spcPts val="0"/>
                        </a:spcBef>
                        <a:spcAft>
                          <a:spcPts val="0"/>
                        </a:spcAft>
                        <a:buNone/>
                      </a:pPr>
                      <a:r>
                        <a:rPr lang="en-US" sz="2000" u="none" strike="noStrike" cap="none">
                          <a:solidFill>
                            <a:schemeClr val="dk1"/>
                          </a:solidFill>
                          <a:latin typeface="Arial"/>
                          <a:ea typeface="Arial"/>
                          <a:cs typeface="Arial"/>
                          <a:sym typeface="Arial"/>
                        </a:rPr>
                        <a:t>Thông tin</a:t>
                      </a:r>
                      <a:endParaRPr/>
                    </a:p>
                  </a:txBody>
                  <a:tcPr marL="91450" marR="91450" marT="45725" marB="45725" anchor="ctr">
                    <a:solidFill>
                      <a:srgbClr val="6DCFF6"/>
                    </a:solidFill>
                  </a:tcPr>
                </a:tc>
                <a:tc>
                  <a:txBody>
                    <a:bodyPr/>
                    <a:lstStyle/>
                    <a:p>
                      <a:pPr marL="0" marR="0" lvl="0" indent="0" algn="ctr" rtl="0">
                        <a:spcBef>
                          <a:spcPts val="0"/>
                        </a:spcBef>
                        <a:spcAft>
                          <a:spcPts val="0"/>
                        </a:spcAft>
                        <a:buNone/>
                      </a:pPr>
                      <a:r>
                        <a:rPr lang="en-US" sz="2000" u="none" strike="noStrike" cap="none">
                          <a:solidFill>
                            <a:schemeClr val="dk1"/>
                          </a:solidFill>
                          <a:latin typeface="Arial"/>
                          <a:ea typeface="Arial"/>
                          <a:cs typeface="Arial"/>
                          <a:sym typeface="Arial"/>
                        </a:rPr>
                        <a:t>Quyết định</a:t>
                      </a:r>
                      <a:endParaRPr/>
                    </a:p>
                  </a:txBody>
                  <a:tcPr marL="91450" marR="91450" marT="45725" marB="45725" anchor="ctr">
                    <a:solidFill>
                      <a:srgbClr val="6DCFF6"/>
                    </a:solidFill>
                  </a:tcPr>
                </a:tc>
                <a:extLst>
                  <a:ext uri="{0D108BD9-81ED-4DB2-BD59-A6C34878D82A}">
                    <a16:rowId xmlns:a16="http://schemas.microsoft.com/office/drawing/2014/main" val="10000"/>
                  </a:ext>
                </a:extLst>
              </a:tr>
              <a:tr h="500350">
                <a:tc>
                  <a:txBody>
                    <a:bodyPr/>
                    <a:lstStyle/>
                    <a:p>
                      <a:pPr marL="0" marR="0" lvl="0" indent="0" algn="ctr" rtl="0">
                        <a:spcBef>
                          <a:spcPts val="0"/>
                        </a:spcBef>
                        <a:spcAft>
                          <a:spcPts val="0"/>
                        </a:spcAft>
                        <a:buNone/>
                      </a:pPr>
                      <a:r>
                        <a:rPr lang="en-US" sz="2000" u="none" strike="noStrike" cap="none">
                          <a:solidFill>
                            <a:schemeClr val="dk1"/>
                          </a:solidFill>
                          <a:latin typeface="Arial"/>
                          <a:ea typeface="Arial"/>
                          <a:cs typeface="Arial"/>
                          <a:sym typeface="Arial"/>
                        </a:rPr>
                        <a:t>Ra khỏi nhà để đi đá bóng </a:t>
                      </a:r>
                      <a:endParaRPr/>
                    </a:p>
                  </a:txBody>
                  <a:tcPr marL="91450" marR="91450" marT="45725" marB="45725" anchor="ctr">
                    <a:solidFill>
                      <a:srgbClr val="C7EAF5"/>
                    </a:solidFill>
                  </a:tcPr>
                </a:tc>
                <a:tc>
                  <a:txBody>
                    <a:bodyPr/>
                    <a:lstStyle/>
                    <a:p>
                      <a:pPr marL="0" marR="0" lvl="0" indent="0" algn="ctr" rtl="0">
                        <a:spcBef>
                          <a:spcPts val="0"/>
                        </a:spcBef>
                        <a:spcAft>
                          <a:spcPts val="0"/>
                        </a:spcAft>
                        <a:buNone/>
                      </a:pPr>
                      <a:r>
                        <a:rPr lang="en-US" sz="2000" u="none" strike="noStrike" cap="none">
                          <a:solidFill>
                            <a:schemeClr val="dk1"/>
                          </a:solidFill>
                          <a:latin typeface="Arial"/>
                          <a:ea typeface="Arial"/>
                          <a:cs typeface="Arial"/>
                          <a:sym typeface="Arial"/>
                        </a:rPr>
                        <a:t>Mặc bộ quần áo thể thao và đi đôi giày yêu thích</a:t>
                      </a:r>
                      <a:endParaRPr/>
                    </a:p>
                  </a:txBody>
                  <a:tcPr marL="91450" marR="91450" marT="45725" marB="45725" anchor="ctr">
                    <a:solidFill>
                      <a:srgbClr val="C7EAF5"/>
                    </a:solidFill>
                  </a:tcPr>
                </a:tc>
                <a:extLst>
                  <a:ext uri="{0D108BD9-81ED-4DB2-BD59-A6C34878D82A}">
                    <a16:rowId xmlns:a16="http://schemas.microsoft.com/office/drawing/2014/main" val="10001"/>
                  </a:ext>
                </a:extLst>
              </a:tr>
              <a:tr h="500350">
                <a:tc>
                  <a:txBody>
                    <a:bodyPr/>
                    <a:lstStyle/>
                    <a:p>
                      <a:pPr marL="0" marR="0" lvl="0" indent="0" algn="ctr" rtl="0">
                        <a:spcBef>
                          <a:spcPts val="0"/>
                        </a:spcBef>
                        <a:spcAft>
                          <a:spcPts val="0"/>
                        </a:spcAft>
                        <a:buNone/>
                      </a:pPr>
                      <a:r>
                        <a:rPr lang="en-US" sz="2000" u="none" strike="noStrike" cap="none">
                          <a:solidFill>
                            <a:schemeClr val="dk1"/>
                          </a:solidFill>
                          <a:latin typeface="Arial"/>
                          <a:ea typeface="Arial"/>
                          <a:cs typeface="Arial"/>
                          <a:sym typeface="Arial"/>
                        </a:rPr>
                        <a:t>Ra khỏi nhà để đi học</a:t>
                      </a:r>
                      <a:endParaRPr/>
                    </a:p>
                  </a:txBody>
                  <a:tcPr marL="91450" marR="91450" marT="45725" marB="45725" anchor="ctr">
                    <a:solidFill>
                      <a:srgbClr val="C7EAF5"/>
                    </a:solidFill>
                  </a:tcPr>
                </a:tc>
                <a:tc>
                  <a:txBody>
                    <a:bodyPr/>
                    <a:lstStyle/>
                    <a:p>
                      <a:pPr marL="0" marR="0" lvl="0" indent="0" algn="ctr" rtl="0">
                        <a:spcBef>
                          <a:spcPts val="0"/>
                        </a:spcBef>
                        <a:spcAft>
                          <a:spcPts val="0"/>
                        </a:spcAft>
                        <a:buNone/>
                      </a:pPr>
                      <a:r>
                        <a:rPr lang="en-US" sz="2000" u="none" strike="noStrike" cap="none">
                          <a:solidFill>
                            <a:schemeClr val="dk1"/>
                          </a:solidFill>
                          <a:latin typeface="Arial"/>
                          <a:ea typeface="Arial"/>
                          <a:cs typeface="Arial"/>
                          <a:sym typeface="Arial"/>
                        </a:rPr>
                        <a:t>Mặc đồng phục</a:t>
                      </a:r>
                      <a:endParaRPr/>
                    </a:p>
                  </a:txBody>
                  <a:tcPr marL="91450" marR="91450" marT="45725" marB="45725" anchor="ctr">
                    <a:solidFill>
                      <a:srgbClr val="C7EAF5"/>
                    </a:solidFill>
                  </a:tcPr>
                </a:tc>
                <a:extLst>
                  <a:ext uri="{0D108BD9-81ED-4DB2-BD59-A6C34878D82A}">
                    <a16:rowId xmlns:a16="http://schemas.microsoft.com/office/drawing/2014/main" val="10002"/>
                  </a:ext>
                </a:extLst>
              </a:tr>
            </a:tbl>
          </a:graphicData>
        </a:graphic>
      </p:graphicFrame>
      <p:grpSp>
        <p:nvGrpSpPr>
          <p:cNvPr id="82" name="Google Shape;82;p4"/>
          <p:cNvGrpSpPr/>
          <p:nvPr/>
        </p:nvGrpSpPr>
        <p:grpSpPr>
          <a:xfrm>
            <a:off x="881844" y="4404050"/>
            <a:ext cx="9895012" cy="1951609"/>
            <a:chOff x="1329714" y="458216"/>
            <a:chExt cx="9895012" cy="1951609"/>
          </a:xfrm>
        </p:grpSpPr>
        <p:grpSp>
          <p:nvGrpSpPr>
            <p:cNvPr id="83" name="Google Shape;83;p4"/>
            <p:cNvGrpSpPr/>
            <p:nvPr/>
          </p:nvGrpSpPr>
          <p:grpSpPr>
            <a:xfrm>
              <a:off x="1329714" y="458216"/>
              <a:ext cx="9895012" cy="1951609"/>
              <a:chOff x="1329714" y="458216"/>
              <a:chExt cx="9895012" cy="1951609"/>
            </a:xfrm>
          </p:grpSpPr>
          <p:grpSp>
            <p:nvGrpSpPr>
              <p:cNvPr id="84" name="Google Shape;84;p4"/>
              <p:cNvGrpSpPr/>
              <p:nvPr/>
            </p:nvGrpSpPr>
            <p:grpSpPr>
              <a:xfrm>
                <a:off x="1925021" y="911578"/>
                <a:ext cx="9299705" cy="1498247"/>
                <a:chOff x="2572721" y="934090"/>
                <a:chExt cx="8366420" cy="2210326"/>
              </a:xfrm>
            </p:grpSpPr>
            <p:sp>
              <p:nvSpPr>
                <p:cNvPr id="85" name="Google Shape;85;p4"/>
                <p:cNvSpPr/>
                <p:nvPr/>
              </p:nvSpPr>
              <p:spPr>
                <a:xfrm>
                  <a:off x="2659224" y="1054359"/>
                  <a:ext cx="8279917" cy="2090057"/>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86" name="Google Shape;86;p4"/>
                <p:cNvSpPr/>
                <p:nvPr/>
              </p:nvSpPr>
              <p:spPr>
                <a:xfrm>
                  <a:off x="2572721" y="934090"/>
                  <a:ext cx="8279917" cy="2090057"/>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pic>
            <p:nvPicPr>
              <p:cNvPr id="87" name="Google Shape;87;p4"/>
              <p:cNvPicPr preferRelativeResize="0"/>
              <p:nvPr/>
            </p:nvPicPr>
            <p:blipFill rotWithShape="1">
              <a:blip r:embed="rId3">
                <a:alphaModFix/>
              </a:blip>
              <a:srcRect/>
              <a:stretch/>
            </p:blipFill>
            <p:spPr>
              <a:xfrm>
                <a:off x="1329714" y="458216"/>
                <a:ext cx="998307" cy="883997"/>
              </a:xfrm>
              <a:prstGeom prst="rect">
                <a:avLst/>
              </a:prstGeom>
              <a:noFill/>
              <a:ln>
                <a:noFill/>
              </a:ln>
            </p:spPr>
          </p:pic>
        </p:grpSp>
        <p:sp>
          <p:nvSpPr>
            <p:cNvPr id="88" name="Google Shape;88;p4"/>
            <p:cNvSpPr/>
            <p:nvPr/>
          </p:nvSpPr>
          <p:spPr>
            <a:xfrm>
              <a:off x="2127783" y="1087604"/>
              <a:ext cx="8832174" cy="112184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a:solidFill>
                    <a:srgbClr val="F03C69"/>
                  </a:solidFill>
                  <a:latin typeface="Arial"/>
                  <a:ea typeface="Arial"/>
                  <a:cs typeface="Arial"/>
                  <a:sym typeface="Arial"/>
                </a:rPr>
                <a:t>Những điều em biết là thông tin. Từ thông tin thu được,</a:t>
              </a:r>
              <a:endParaRPr/>
            </a:p>
            <a:p>
              <a:pPr marL="0" marR="0" lvl="0" indent="0" algn="ctr" rtl="0">
                <a:lnSpc>
                  <a:spcPct val="150000"/>
                </a:lnSpc>
                <a:spcBef>
                  <a:spcPts val="0"/>
                </a:spcBef>
                <a:spcAft>
                  <a:spcPts val="0"/>
                </a:spcAft>
                <a:buNone/>
              </a:pPr>
              <a:r>
                <a:rPr lang="en-US" sz="2400" b="1" i="0" u="none" strike="noStrike" cap="none">
                  <a:solidFill>
                    <a:srgbClr val="F03C69"/>
                  </a:solidFill>
                  <a:latin typeface="Arial"/>
                  <a:ea typeface="Arial"/>
                  <a:cs typeface="Arial"/>
                  <a:sym typeface="Arial"/>
                </a:rPr>
                <a:t>sau khi suy nghĩ, em sẽ đưa ra quyết định của mình.</a:t>
              </a:r>
              <a:endParaRPr/>
            </a:p>
          </p:txBody>
        </p:sp>
      </p:grpSp>
      <p:pic>
        <p:nvPicPr>
          <p:cNvPr id="89" name="Google Shape;89;p4"/>
          <p:cNvPicPr preferRelativeResize="0"/>
          <p:nvPr/>
        </p:nvPicPr>
        <p:blipFill rotWithShape="1">
          <a:blip r:embed="rId4">
            <a:alphaModFix/>
          </a:blip>
          <a:srcRect/>
          <a:stretch/>
        </p:blipFill>
        <p:spPr>
          <a:xfrm>
            <a:off x="344565" y="475160"/>
            <a:ext cx="689218" cy="65327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10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fade">
                                      <p:cBhvr>
                                        <p:cTn id="20"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5"/>
          <p:cNvSpPr/>
          <p:nvPr/>
        </p:nvSpPr>
        <p:spPr>
          <a:xfrm>
            <a:off x="1333427" y="566317"/>
            <a:ext cx="9751340" cy="167584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i="0" u="none" strike="noStrike" cap="none">
                <a:solidFill>
                  <a:schemeClr val="dk1"/>
                </a:solidFill>
                <a:latin typeface="Arial"/>
                <a:ea typeface="Arial"/>
                <a:cs typeface="Arial"/>
                <a:sym typeface="Arial"/>
              </a:rPr>
              <a:t>1. </a:t>
            </a:r>
            <a:r>
              <a:rPr lang="en-US" sz="2400" b="0" i="0" u="none" strike="noStrike" cap="none">
                <a:solidFill>
                  <a:schemeClr val="dk1"/>
                </a:solidFill>
                <a:latin typeface="Arial"/>
                <a:ea typeface="Arial"/>
                <a:cs typeface="Arial"/>
                <a:sym typeface="Arial"/>
              </a:rPr>
              <a:t>Trong lớp, Minh thấy An cởi mở, dễ nói chuyện, Minh muốn kết bạn với An. Em hãy cho biết câu nào sau đây là thông tin, câu nào là quyết định. </a:t>
            </a:r>
            <a:endParaRPr sz="2400" b="0" i="0" u="none" strike="noStrike" cap="none">
              <a:solidFill>
                <a:schemeClr val="dk1"/>
              </a:solidFill>
              <a:latin typeface="Arial"/>
              <a:ea typeface="Arial"/>
              <a:cs typeface="Arial"/>
              <a:sym typeface="Arial"/>
            </a:endParaRPr>
          </a:p>
        </p:txBody>
      </p:sp>
      <p:pic>
        <p:nvPicPr>
          <p:cNvPr id="95" name="Google Shape;95;p5"/>
          <p:cNvPicPr preferRelativeResize="0"/>
          <p:nvPr/>
        </p:nvPicPr>
        <p:blipFill rotWithShape="1">
          <a:blip r:embed="rId3">
            <a:alphaModFix/>
          </a:blip>
          <a:srcRect/>
          <a:stretch/>
        </p:blipFill>
        <p:spPr>
          <a:xfrm>
            <a:off x="350362" y="366329"/>
            <a:ext cx="983065" cy="967824"/>
          </a:xfrm>
          <a:prstGeom prst="rect">
            <a:avLst/>
          </a:prstGeom>
          <a:noFill/>
          <a:ln>
            <a:noFill/>
          </a:ln>
        </p:spPr>
      </p:pic>
      <p:sp>
        <p:nvSpPr>
          <p:cNvPr id="96" name="Google Shape;96;p5"/>
          <p:cNvSpPr/>
          <p:nvPr/>
        </p:nvSpPr>
        <p:spPr>
          <a:xfrm>
            <a:off x="3129801" y="2372941"/>
            <a:ext cx="7310526" cy="5732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i="0" u="none" strike="noStrike" cap="none">
                <a:solidFill>
                  <a:srgbClr val="7FC354"/>
                </a:solidFill>
                <a:latin typeface="Arial"/>
                <a:ea typeface="Arial"/>
                <a:cs typeface="Arial"/>
                <a:sym typeface="Arial"/>
              </a:rPr>
              <a:t>A.</a:t>
            </a:r>
            <a:r>
              <a:rPr lang="en-US" sz="2400" b="0" i="0" u="none" strike="noStrike" cap="none">
                <a:solidFill>
                  <a:schemeClr val="dk1"/>
                </a:solidFill>
                <a:latin typeface="Arial"/>
                <a:ea typeface="Arial"/>
                <a:cs typeface="Arial"/>
                <a:sym typeface="Arial"/>
              </a:rPr>
              <a:t> Minh thấy An cởi mở, dễ nói chuyện.</a:t>
            </a:r>
            <a:endParaRPr sz="2400" b="0" i="0" u="none" strike="noStrike" cap="none">
              <a:solidFill>
                <a:schemeClr val="dk1"/>
              </a:solidFill>
              <a:latin typeface="Arial"/>
              <a:ea typeface="Arial"/>
              <a:cs typeface="Arial"/>
              <a:sym typeface="Arial"/>
            </a:endParaRPr>
          </a:p>
        </p:txBody>
      </p:sp>
      <p:sp>
        <p:nvSpPr>
          <p:cNvPr id="97" name="Google Shape;97;p5"/>
          <p:cNvSpPr/>
          <p:nvPr/>
        </p:nvSpPr>
        <p:spPr>
          <a:xfrm>
            <a:off x="3129801" y="3088932"/>
            <a:ext cx="7310526" cy="5732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i="0" u="none" strike="noStrike" cap="none">
                <a:solidFill>
                  <a:srgbClr val="7FC354"/>
                </a:solidFill>
                <a:latin typeface="Arial"/>
                <a:ea typeface="Arial"/>
                <a:cs typeface="Arial"/>
                <a:sym typeface="Arial"/>
              </a:rPr>
              <a:t>B. </a:t>
            </a:r>
            <a:r>
              <a:rPr lang="en-US" sz="2400" b="0" i="0" u="none" strike="noStrike" cap="none">
                <a:solidFill>
                  <a:schemeClr val="dk1"/>
                </a:solidFill>
                <a:latin typeface="Arial"/>
                <a:ea typeface="Arial"/>
                <a:cs typeface="Arial"/>
                <a:sym typeface="Arial"/>
              </a:rPr>
              <a:t>Minh muốn kết bạn với An</a:t>
            </a:r>
            <a:endParaRPr sz="2400" b="0" i="0" u="none" strike="noStrike" cap="none">
              <a:solidFill>
                <a:schemeClr val="dk1"/>
              </a:solidFill>
              <a:latin typeface="Arial"/>
              <a:ea typeface="Arial"/>
              <a:cs typeface="Arial"/>
              <a:sym typeface="Arial"/>
            </a:endParaRPr>
          </a:p>
        </p:txBody>
      </p:sp>
      <p:sp>
        <p:nvSpPr>
          <p:cNvPr id="98" name="Google Shape;98;p5"/>
          <p:cNvSpPr/>
          <p:nvPr/>
        </p:nvSpPr>
        <p:spPr>
          <a:xfrm>
            <a:off x="1333427" y="3767236"/>
            <a:ext cx="10138137" cy="1121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i="0" u="none" strike="noStrike" cap="none">
                <a:solidFill>
                  <a:schemeClr val="dk1"/>
                </a:solidFill>
                <a:latin typeface="Arial"/>
                <a:ea typeface="Arial"/>
                <a:cs typeface="Arial"/>
                <a:sym typeface="Arial"/>
              </a:rPr>
              <a:t>2. </a:t>
            </a:r>
            <a:r>
              <a:rPr lang="en-US" sz="2400" b="0" i="0" u="none" strike="noStrike" cap="none">
                <a:solidFill>
                  <a:schemeClr val="dk1"/>
                </a:solidFill>
                <a:latin typeface="Arial"/>
                <a:ea typeface="Arial"/>
                <a:cs typeface="Arial"/>
                <a:sym typeface="Arial"/>
              </a:rPr>
              <a:t>Mẹ chuẩn bị đi làm. Thấy trời mưa, Khoa đưa áo mưa cho mẹ.</a:t>
            </a:r>
            <a:endParaRPr/>
          </a:p>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Em hãy chỉ ra thông tin và quyết định trong tình huống trên</a:t>
            </a:r>
            <a:endParaRPr/>
          </a:p>
        </p:txBody>
      </p:sp>
      <p:grpSp>
        <p:nvGrpSpPr>
          <p:cNvPr id="99" name="Google Shape;99;p5"/>
          <p:cNvGrpSpPr/>
          <p:nvPr/>
        </p:nvGrpSpPr>
        <p:grpSpPr>
          <a:xfrm>
            <a:off x="725276" y="2296669"/>
            <a:ext cx="2331789" cy="671339"/>
            <a:chOff x="559020" y="2296669"/>
            <a:chExt cx="2331789" cy="671339"/>
          </a:xfrm>
        </p:grpSpPr>
        <p:grpSp>
          <p:nvGrpSpPr>
            <p:cNvPr id="100" name="Google Shape;100;p5"/>
            <p:cNvGrpSpPr/>
            <p:nvPr/>
          </p:nvGrpSpPr>
          <p:grpSpPr>
            <a:xfrm>
              <a:off x="559020" y="2296669"/>
              <a:ext cx="1976366" cy="671339"/>
              <a:chOff x="1334278" y="889421"/>
              <a:chExt cx="2172275" cy="671339"/>
            </a:xfrm>
          </p:grpSpPr>
          <p:sp>
            <p:nvSpPr>
              <p:cNvPr id="101" name="Google Shape;101;p5"/>
              <p:cNvSpPr/>
              <p:nvPr/>
            </p:nvSpPr>
            <p:spPr>
              <a:xfrm>
                <a:off x="1334278" y="923731"/>
                <a:ext cx="2172275" cy="637029"/>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i="0" u="none" strike="noStrike" cap="none">
                  <a:solidFill>
                    <a:schemeClr val="lt1"/>
                  </a:solidFill>
                  <a:latin typeface="Quattrocento Sans"/>
                  <a:ea typeface="Quattrocento Sans"/>
                  <a:cs typeface="Quattrocento Sans"/>
                  <a:sym typeface="Quattrocento Sans"/>
                </a:endParaRPr>
              </a:p>
            </p:txBody>
          </p:sp>
          <p:sp>
            <p:nvSpPr>
              <p:cNvPr id="102" name="Google Shape;102;p5"/>
              <p:cNvSpPr/>
              <p:nvPr/>
            </p:nvSpPr>
            <p:spPr>
              <a:xfrm>
                <a:off x="1334278" y="889421"/>
                <a:ext cx="2172275" cy="56784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a:solidFill>
                      <a:schemeClr val="lt1"/>
                    </a:solidFill>
                    <a:latin typeface="Arial"/>
                    <a:ea typeface="Arial"/>
                    <a:cs typeface="Arial"/>
                    <a:sym typeface="Arial"/>
                  </a:rPr>
                  <a:t>Quyết định</a:t>
                </a:r>
                <a:endParaRPr sz="2400" b="0" i="0" u="none" strike="noStrike" cap="none">
                  <a:solidFill>
                    <a:schemeClr val="lt1"/>
                  </a:solidFill>
                  <a:latin typeface="Arial"/>
                  <a:ea typeface="Arial"/>
                  <a:cs typeface="Arial"/>
                  <a:sym typeface="Arial"/>
                </a:endParaRPr>
              </a:p>
            </p:txBody>
          </p:sp>
        </p:grpSp>
        <p:cxnSp>
          <p:nvCxnSpPr>
            <p:cNvPr id="103" name="Google Shape;103;p5"/>
            <p:cNvCxnSpPr/>
            <p:nvPr/>
          </p:nvCxnSpPr>
          <p:spPr>
            <a:xfrm>
              <a:off x="2391834" y="2659558"/>
              <a:ext cx="498975" cy="0"/>
            </a:xfrm>
            <a:prstGeom prst="straightConnector1">
              <a:avLst/>
            </a:prstGeom>
            <a:noFill/>
            <a:ln w="38100" cap="flat" cmpd="sng">
              <a:solidFill>
                <a:srgbClr val="00B0F0"/>
              </a:solidFill>
              <a:prstDash val="solid"/>
              <a:miter lim="800000"/>
              <a:headEnd type="none" w="sm" len="sm"/>
              <a:tailEnd type="triangle" w="med" len="med"/>
            </a:ln>
          </p:spPr>
        </p:cxnSp>
      </p:grpSp>
      <p:grpSp>
        <p:nvGrpSpPr>
          <p:cNvPr id="104" name="Google Shape;104;p5"/>
          <p:cNvGrpSpPr/>
          <p:nvPr/>
        </p:nvGrpSpPr>
        <p:grpSpPr>
          <a:xfrm>
            <a:off x="725276" y="3022593"/>
            <a:ext cx="2331789" cy="671339"/>
            <a:chOff x="559020" y="2296669"/>
            <a:chExt cx="2331789" cy="671339"/>
          </a:xfrm>
        </p:grpSpPr>
        <p:grpSp>
          <p:nvGrpSpPr>
            <p:cNvPr id="105" name="Google Shape;105;p5"/>
            <p:cNvGrpSpPr/>
            <p:nvPr/>
          </p:nvGrpSpPr>
          <p:grpSpPr>
            <a:xfrm>
              <a:off x="559020" y="2296669"/>
              <a:ext cx="1976366" cy="671339"/>
              <a:chOff x="1334278" y="889421"/>
              <a:chExt cx="2172275" cy="671339"/>
            </a:xfrm>
          </p:grpSpPr>
          <p:sp>
            <p:nvSpPr>
              <p:cNvPr id="106" name="Google Shape;106;p5"/>
              <p:cNvSpPr/>
              <p:nvPr/>
            </p:nvSpPr>
            <p:spPr>
              <a:xfrm>
                <a:off x="1334278" y="923731"/>
                <a:ext cx="2172275" cy="637029"/>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Quattrocento Sans"/>
                  <a:ea typeface="Quattrocento Sans"/>
                  <a:cs typeface="Quattrocento Sans"/>
                  <a:sym typeface="Quattrocento Sans"/>
                </a:endParaRPr>
              </a:p>
            </p:txBody>
          </p:sp>
          <p:sp>
            <p:nvSpPr>
              <p:cNvPr id="107" name="Google Shape;107;p5"/>
              <p:cNvSpPr/>
              <p:nvPr/>
            </p:nvSpPr>
            <p:spPr>
              <a:xfrm>
                <a:off x="1334278" y="889421"/>
                <a:ext cx="2172275" cy="5743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a:solidFill>
                      <a:schemeClr val="lt1"/>
                    </a:solidFill>
                    <a:latin typeface="Arial"/>
                    <a:ea typeface="Arial"/>
                    <a:cs typeface="Arial"/>
                    <a:sym typeface="Arial"/>
                  </a:rPr>
                  <a:t>Thông tin</a:t>
                </a:r>
                <a:endParaRPr sz="2400" b="0" i="0" u="none" strike="noStrike" cap="none">
                  <a:solidFill>
                    <a:schemeClr val="lt1"/>
                  </a:solidFill>
                  <a:latin typeface="Arial"/>
                  <a:ea typeface="Arial"/>
                  <a:cs typeface="Arial"/>
                  <a:sym typeface="Arial"/>
                </a:endParaRPr>
              </a:p>
            </p:txBody>
          </p:sp>
        </p:grpSp>
        <p:cxnSp>
          <p:nvCxnSpPr>
            <p:cNvPr id="108" name="Google Shape;108;p5"/>
            <p:cNvCxnSpPr/>
            <p:nvPr/>
          </p:nvCxnSpPr>
          <p:spPr>
            <a:xfrm>
              <a:off x="2391834" y="2659558"/>
              <a:ext cx="498975" cy="0"/>
            </a:xfrm>
            <a:prstGeom prst="straightConnector1">
              <a:avLst/>
            </a:prstGeom>
            <a:noFill/>
            <a:ln w="38100" cap="flat" cmpd="sng">
              <a:solidFill>
                <a:srgbClr val="00B0F0"/>
              </a:solidFill>
              <a:prstDash val="solid"/>
              <a:miter lim="800000"/>
              <a:headEnd type="none" w="sm" len="sm"/>
              <a:tailEnd type="triangle" w="med" len="med"/>
            </a:ln>
          </p:spPr>
        </p:cxnSp>
      </p:grpSp>
      <p:sp>
        <p:nvSpPr>
          <p:cNvPr id="109" name="Google Shape;109;p5"/>
          <p:cNvSpPr/>
          <p:nvPr/>
        </p:nvSpPr>
        <p:spPr>
          <a:xfrm>
            <a:off x="3129801" y="5819091"/>
            <a:ext cx="7310526" cy="5678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Khoa đưa áo mưa cho mẹ.</a:t>
            </a:r>
            <a:endParaRPr sz="2400" b="0" i="0" u="none" strike="noStrike" cap="none">
              <a:solidFill>
                <a:schemeClr val="dk1"/>
              </a:solidFill>
              <a:latin typeface="Arial"/>
              <a:ea typeface="Arial"/>
              <a:cs typeface="Arial"/>
              <a:sym typeface="Arial"/>
            </a:endParaRPr>
          </a:p>
        </p:txBody>
      </p:sp>
      <p:sp>
        <p:nvSpPr>
          <p:cNvPr id="110" name="Google Shape;110;p5"/>
          <p:cNvSpPr/>
          <p:nvPr/>
        </p:nvSpPr>
        <p:spPr>
          <a:xfrm>
            <a:off x="3129801" y="5062164"/>
            <a:ext cx="7310526" cy="5678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Mẹ Khoa chuẩn bị đi làm, Khoa thấy trời mưa.</a:t>
            </a:r>
            <a:endParaRPr sz="2400" b="0" i="0" u="none" strike="noStrike" cap="none">
              <a:solidFill>
                <a:schemeClr val="dk1"/>
              </a:solidFill>
              <a:latin typeface="Arial"/>
              <a:ea typeface="Arial"/>
              <a:cs typeface="Arial"/>
              <a:sym typeface="Arial"/>
            </a:endParaRPr>
          </a:p>
        </p:txBody>
      </p:sp>
      <p:grpSp>
        <p:nvGrpSpPr>
          <p:cNvPr id="111" name="Google Shape;111;p5"/>
          <p:cNvGrpSpPr/>
          <p:nvPr/>
        </p:nvGrpSpPr>
        <p:grpSpPr>
          <a:xfrm>
            <a:off x="725276" y="5742819"/>
            <a:ext cx="2331789" cy="671339"/>
            <a:chOff x="559020" y="2296669"/>
            <a:chExt cx="2331789" cy="671339"/>
          </a:xfrm>
        </p:grpSpPr>
        <p:grpSp>
          <p:nvGrpSpPr>
            <p:cNvPr id="112" name="Google Shape;112;p5"/>
            <p:cNvGrpSpPr/>
            <p:nvPr/>
          </p:nvGrpSpPr>
          <p:grpSpPr>
            <a:xfrm>
              <a:off x="559020" y="2296669"/>
              <a:ext cx="1976366" cy="671339"/>
              <a:chOff x="1334278" y="889421"/>
              <a:chExt cx="2172275" cy="671339"/>
            </a:xfrm>
          </p:grpSpPr>
          <p:sp>
            <p:nvSpPr>
              <p:cNvPr id="113" name="Google Shape;113;p5"/>
              <p:cNvSpPr/>
              <p:nvPr/>
            </p:nvSpPr>
            <p:spPr>
              <a:xfrm>
                <a:off x="1334278" y="923731"/>
                <a:ext cx="2172275" cy="637029"/>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i="0" u="none" strike="noStrike" cap="none">
                  <a:solidFill>
                    <a:schemeClr val="lt1"/>
                  </a:solidFill>
                  <a:latin typeface="Quattrocento Sans"/>
                  <a:ea typeface="Quattrocento Sans"/>
                  <a:cs typeface="Quattrocento Sans"/>
                  <a:sym typeface="Quattrocento Sans"/>
                </a:endParaRPr>
              </a:p>
            </p:txBody>
          </p:sp>
          <p:sp>
            <p:nvSpPr>
              <p:cNvPr id="114" name="Google Shape;114;p5"/>
              <p:cNvSpPr/>
              <p:nvPr/>
            </p:nvSpPr>
            <p:spPr>
              <a:xfrm>
                <a:off x="1334278" y="889421"/>
                <a:ext cx="2172275" cy="56784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a:solidFill>
                      <a:schemeClr val="lt1"/>
                    </a:solidFill>
                    <a:latin typeface="Arial"/>
                    <a:ea typeface="Arial"/>
                    <a:cs typeface="Arial"/>
                    <a:sym typeface="Arial"/>
                  </a:rPr>
                  <a:t>Quyết định</a:t>
                </a:r>
                <a:endParaRPr sz="2400" b="0" i="0" u="none" strike="noStrike" cap="none">
                  <a:solidFill>
                    <a:schemeClr val="lt1"/>
                  </a:solidFill>
                  <a:latin typeface="Arial"/>
                  <a:ea typeface="Arial"/>
                  <a:cs typeface="Arial"/>
                  <a:sym typeface="Arial"/>
                </a:endParaRPr>
              </a:p>
            </p:txBody>
          </p:sp>
        </p:grpSp>
        <p:cxnSp>
          <p:nvCxnSpPr>
            <p:cNvPr id="115" name="Google Shape;115;p5"/>
            <p:cNvCxnSpPr/>
            <p:nvPr/>
          </p:nvCxnSpPr>
          <p:spPr>
            <a:xfrm>
              <a:off x="2391834" y="2659558"/>
              <a:ext cx="498975" cy="0"/>
            </a:xfrm>
            <a:prstGeom prst="straightConnector1">
              <a:avLst/>
            </a:prstGeom>
            <a:noFill/>
            <a:ln w="38100" cap="flat" cmpd="sng">
              <a:solidFill>
                <a:srgbClr val="00B0F0"/>
              </a:solidFill>
              <a:prstDash val="solid"/>
              <a:miter lim="800000"/>
              <a:headEnd type="none" w="sm" len="sm"/>
              <a:tailEnd type="triangle" w="med" len="med"/>
            </a:ln>
          </p:spPr>
        </p:cxnSp>
      </p:grpSp>
      <p:grpSp>
        <p:nvGrpSpPr>
          <p:cNvPr id="116" name="Google Shape;116;p5"/>
          <p:cNvGrpSpPr/>
          <p:nvPr/>
        </p:nvGrpSpPr>
        <p:grpSpPr>
          <a:xfrm>
            <a:off x="725276" y="4995825"/>
            <a:ext cx="2331789" cy="671339"/>
            <a:chOff x="559020" y="2296669"/>
            <a:chExt cx="2331789" cy="671339"/>
          </a:xfrm>
        </p:grpSpPr>
        <p:grpSp>
          <p:nvGrpSpPr>
            <p:cNvPr id="117" name="Google Shape;117;p5"/>
            <p:cNvGrpSpPr/>
            <p:nvPr/>
          </p:nvGrpSpPr>
          <p:grpSpPr>
            <a:xfrm>
              <a:off x="559020" y="2296669"/>
              <a:ext cx="1976366" cy="671339"/>
              <a:chOff x="1334278" y="889421"/>
              <a:chExt cx="2172275" cy="671339"/>
            </a:xfrm>
          </p:grpSpPr>
          <p:sp>
            <p:nvSpPr>
              <p:cNvPr id="118" name="Google Shape;118;p5"/>
              <p:cNvSpPr/>
              <p:nvPr/>
            </p:nvSpPr>
            <p:spPr>
              <a:xfrm>
                <a:off x="1334278" y="923731"/>
                <a:ext cx="2172275" cy="637029"/>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Quattrocento Sans"/>
                  <a:ea typeface="Quattrocento Sans"/>
                  <a:cs typeface="Quattrocento Sans"/>
                  <a:sym typeface="Quattrocento Sans"/>
                </a:endParaRPr>
              </a:p>
            </p:txBody>
          </p:sp>
          <p:sp>
            <p:nvSpPr>
              <p:cNvPr id="119" name="Google Shape;119;p5"/>
              <p:cNvSpPr/>
              <p:nvPr/>
            </p:nvSpPr>
            <p:spPr>
              <a:xfrm>
                <a:off x="1334278" y="889421"/>
                <a:ext cx="2172275" cy="5743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a:solidFill>
                      <a:schemeClr val="lt1"/>
                    </a:solidFill>
                    <a:latin typeface="Arial"/>
                    <a:ea typeface="Arial"/>
                    <a:cs typeface="Arial"/>
                    <a:sym typeface="Arial"/>
                  </a:rPr>
                  <a:t>Thông tin</a:t>
                </a:r>
                <a:endParaRPr sz="2400" b="0" i="0" u="none" strike="noStrike" cap="none">
                  <a:solidFill>
                    <a:schemeClr val="lt1"/>
                  </a:solidFill>
                  <a:latin typeface="Arial"/>
                  <a:ea typeface="Arial"/>
                  <a:cs typeface="Arial"/>
                  <a:sym typeface="Arial"/>
                </a:endParaRPr>
              </a:p>
            </p:txBody>
          </p:sp>
        </p:grpSp>
        <p:cxnSp>
          <p:nvCxnSpPr>
            <p:cNvPr id="120" name="Google Shape;120;p5"/>
            <p:cNvCxnSpPr/>
            <p:nvPr/>
          </p:nvCxnSpPr>
          <p:spPr>
            <a:xfrm>
              <a:off x="2391834" y="2659558"/>
              <a:ext cx="498975" cy="0"/>
            </a:xfrm>
            <a:prstGeom prst="straightConnector1">
              <a:avLst/>
            </a:prstGeom>
            <a:noFill/>
            <a:ln w="38100" cap="flat" cmpd="sng">
              <a:solidFill>
                <a:srgbClr val="00B0F0"/>
              </a:solidFill>
              <a:prstDash val="solid"/>
              <a:miter lim="800000"/>
              <a:headEnd type="none" w="sm" len="sm"/>
              <a:tailEnd type="triangle" w="med" len="med"/>
            </a:ln>
          </p:spPr>
        </p:cxn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par>
                                <p:cTn id="8" presetID="10" presetClass="entr" presetSubtype="0" fill="hold" nodeType="withEffect">
                                  <p:stCondLst>
                                    <p:cond delay="0"/>
                                  </p:stCondLst>
                                  <p:childTnLst>
                                    <p:set>
                                      <p:cBhvr>
                                        <p:cTn id="9" dur="1" fill="hold">
                                          <p:stCondLst>
                                            <p:cond delay="0"/>
                                          </p:stCondLst>
                                        </p:cTn>
                                        <p:tgtEl>
                                          <p:spTgt spid="96"/>
                                        </p:tgtEl>
                                        <p:attrNameLst>
                                          <p:attrName>style.visibility</p:attrName>
                                        </p:attrNameLst>
                                      </p:cBhvr>
                                      <p:to>
                                        <p:strVal val="visible"/>
                                      </p:to>
                                    </p:set>
                                    <p:animEffect transition="in" filter="fade">
                                      <p:cBhvr>
                                        <p:cTn id="10" dur="500"/>
                                        <p:tgtEl>
                                          <p:spTgt spid="96"/>
                                        </p:tgtEl>
                                      </p:cBhvr>
                                    </p:animEffect>
                                  </p:childTnLst>
                                </p:cTn>
                              </p:par>
                              <p:par>
                                <p:cTn id="11" presetID="10"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fade">
                                      <p:cBhvr>
                                        <p:cTn id="13" dur="500"/>
                                        <p:tgtEl>
                                          <p:spTgt spid="9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99"/>
                                        </p:tgtEl>
                                        <p:attrNameLst>
                                          <p:attrName>style.visibility</p:attrName>
                                        </p:attrNameLst>
                                      </p:cBhvr>
                                      <p:to>
                                        <p:strVal val="visible"/>
                                      </p:to>
                                    </p:set>
                                    <p:anim calcmode="lin" valueType="num">
                                      <p:cBhvr additive="base">
                                        <p:cTn id="18" dur="500"/>
                                        <p:tgtEl>
                                          <p:spTgt spid="99"/>
                                        </p:tgtEl>
                                        <p:attrNameLst>
                                          <p:attrName>ppt_x</p:attrName>
                                        </p:attrNameLst>
                                      </p:cBhvr>
                                      <p:tavLst>
                                        <p:tav tm="0">
                                          <p:val>
                                            <p:strVal val="#ppt_x-1"/>
                                          </p:val>
                                        </p:tav>
                                        <p:tav tm="100000">
                                          <p:val>
                                            <p:strVal val="#ppt_x"/>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500"/>
                                        <p:tgtEl>
                                          <p:spTgt spid="104"/>
                                        </p:tgtEl>
                                        <p:attrNameLst>
                                          <p:attrName>ppt_x</p:attrName>
                                        </p:attrNameLst>
                                      </p:cBhvr>
                                      <p:tavLst>
                                        <p:tav tm="0">
                                          <p:val>
                                            <p:strVal val="#ppt_x-1"/>
                                          </p:val>
                                        </p:tav>
                                        <p:tav tm="100000">
                                          <p:val>
                                            <p:strVal val="#ppt_x"/>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8"/>
                                        </p:tgtEl>
                                        <p:attrNameLst>
                                          <p:attrName>style.visibility</p:attrName>
                                        </p:attrNameLst>
                                      </p:cBhvr>
                                      <p:to>
                                        <p:strVal val="visible"/>
                                      </p:to>
                                    </p:set>
                                    <p:animEffect transition="in" filter="fade">
                                      <p:cBhvr>
                                        <p:cTn id="28" dur="500"/>
                                        <p:tgtEl>
                                          <p:spTgt spid="98"/>
                                        </p:tgtEl>
                                      </p:cBhvr>
                                    </p:animEffect>
                                  </p:childTnLst>
                                </p:cTn>
                              </p:par>
                              <p:par>
                                <p:cTn id="29" presetID="10" presetClass="entr" presetSubtype="0" fill="hold" nodeType="withEffect">
                                  <p:stCondLst>
                                    <p:cond delay="0"/>
                                  </p:stCondLst>
                                  <p:childTnLst>
                                    <p:set>
                                      <p:cBhvr>
                                        <p:cTn id="30" dur="1" fill="hold">
                                          <p:stCondLst>
                                            <p:cond delay="0"/>
                                          </p:stCondLst>
                                        </p:cTn>
                                        <p:tgtEl>
                                          <p:spTgt spid="116"/>
                                        </p:tgtEl>
                                        <p:attrNameLst>
                                          <p:attrName>style.visibility</p:attrName>
                                        </p:attrNameLst>
                                      </p:cBhvr>
                                      <p:to>
                                        <p:strVal val="visible"/>
                                      </p:to>
                                    </p:set>
                                    <p:animEffect transition="in" filter="fade">
                                      <p:cBhvr>
                                        <p:cTn id="31" dur="500"/>
                                        <p:tgtEl>
                                          <p:spTgt spid="116"/>
                                        </p:tgtEl>
                                      </p:cBhvr>
                                    </p:animEffect>
                                  </p:childTnLst>
                                </p:cTn>
                              </p:par>
                              <p:par>
                                <p:cTn id="32" presetID="10" presetClass="entr" presetSubtype="0" fill="hold" nodeType="with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fade">
                                      <p:cBhvr>
                                        <p:cTn id="34" dur="500"/>
                                        <p:tgtEl>
                                          <p:spTgt spid="1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fade">
                                      <p:cBhvr>
                                        <p:cTn id="39" dur="500"/>
                                        <p:tgtEl>
                                          <p:spTgt spid="1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9"/>
                                        </p:tgtEl>
                                        <p:attrNameLst>
                                          <p:attrName>style.visibility</p:attrName>
                                        </p:attrNameLst>
                                      </p:cBhvr>
                                      <p:to>
                                        <p:strVal val="visible"/>
                                      </p:to>
                                    </p:set>
                                    <p:animEffect transition="in" filter="fade">
                                      <p:cBhvr>
                                        <p:cTn id="44"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p:nvPr/>
        </p:nvSpPr>
        <p:spPr>
          <a:xfrm>
            <a:off x="614526" y="292955"/>
            <a:ext cx="8211146" cy="68480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F03C69"/>
                </a:solidFill>
                <a:latin typeface="Arial"/>
                <a:ea typeface="Arial"/>
                <a:cs typeface="Arial"/>
                <a:sym typeface="Arial"/>
              </a:rPr>
              <a:t>2. VAI TRÒ CỦA THÔNG TIN TRONG QUYẾT ĐỊNH</a:t>
            </a:r>
            <a:endParaRPr sz="2800" b="1" i="0" u="none" strike="noStrike" cap="none">
              <a:solidFill>
                <a:srgbClr val="F03C69"/>
              </a:solidFill>
              <a:latin typeface="Quattrocento Sans"/>
              <a:ea typeface="Quattrocento Sans"/>
              <a:cs typeface="Quattrocento Sans"/>
              <a:sym typeface="Quattrocento Sans"/>
            </a:endParaRPr>
          </a:p>
        </p:txBody>
      </p:sp>
      <p:grpSp>
        <p:nvGrpSpPr>
          <p:cNvPr id="126" name="Google Shape;126;p6"/>
          <p:cNvGrpSpPr/>
          <p:nvPr/>
        </p:nvGrpSpPr>
        <p:grpSpPr>
          <a:xfrm>
            <a:off x="614526" y="833984"/>
            <a:ext cx="10962947" cy="3084738"/>
            <a:chOff x="522612" y="765365"/>
            <a:chExt cx="10962947" cy="3084738"/>
          </a:xfrm>
        </p:grpSpPr>
        <p:sp>
          <p:nvSpPr>
            <p:cNvPr id="127" name="Google Shape;127;p6"/>
            <p:cNvSpPr/>
            <p:nvPr/>
          </p:nvSpPr>
          <p:spPr>
            <a:xfrm>
              <a:off x="3379791" y="1086631"/>
              <a:ext cx="7173355" cy="6426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Vai trò của thông tin </a:t>
              </a:r>
              <a:endParaRPr sz="2800" b="1" i="0" u="none" strike="noStrike" cap="none">
                <a:solidFill>
                  <a:srgbClr val="7FC354"/>
                </a:solidFill>
                <a:latin typeface="Arial"/>
                <a:ea typeface="Arial"/>
                <a:cs typeface="Arial"/>
                <a:sym typeface="Arial"/>
              </a:endParaRPr>
            </a:p>
          </p:txBody>
        </p:sp>
        <p:sp>
          <p:nvSpPr>
            <p:cNvPr id="128" name="Google Shape;128;p6"/>
            <p:cNvSpPr/>
            <p:nvPr/>
          </p:nvSpPr>
          <p:spPr>
            <a:xfrm>
              <a:off x="522612" y="1036931"/>
              <a:ext cx="10962947" cy="2813172"/>
            </a:xfrm>
            <a:prstGeom prst="roundRect">
              <a:avLst>
                <a:gd name="adj" fmla="val 5722"/>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29" name="Google Shape;129;p6"/>
            <p:cNvSpPr/>
            <p:nvPr/>
          </p:nvSpPr>
          <p:spPr>
            <a:xfrm>
              <a:off x="791594" y="1829045"/>
              <a:ext cx="10425193" cy="187365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Theo thời khoá biểu, hôm nay có tiết Giáo dục thể chất nên Minh đi học bằng đôi giày thể thao để thuận tiện cho việc tập đội hình, đội ngũ. </a:t>
              </a:r>
              <a:endParaRPr/>
            </a:p>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a) Bạn Minh đã quyết định điều gì? </a:t>
              </a:r>
              <a:endParaRPr/>
            </a:p>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b) Dựa trên thông tin nào Minh đã quyết định điều đó?</a:t>
              </a:r>
              <a:endParaRPr sz="2000" b="0" i="0" u="none" strike="noStrike" cap="none">
                <a:solidFill>
                  <a:schemeClr val="dk1"/>
                </a:solidFill>
                <a:latin typeface="Arial"/>
                <a:ea typeface="Arial"/>
                <a:cs typeface="Arial"/>
                <a:sym typeface="Arial"/>
              </a:endParaRPr>
            </a:p>
          </p:txBody>
        </p:sp>
        <p:grpSp>
          <p:nvGrpSpPr>
            <p:cNvPr id="130" name="Google Shape;130;p6"/>
            <p:cNvGrpSpPr/>
            <p:nvPr/>
          </p:nvGrpSpPr>
          <p:grpSpPr>
            <a:xfrm>
              <a:off x="522612" y="765365"/>
              <a:ext cx="3019125" cy="1150278"/>
              <a:chOff x="522612" y="765365"/>
              <a:chExt cx="3019125" cy="1150278"/>
            </a:xfrm>
          </p:grpSpPr>
          <p:grpSp>
            <p:nvGrpSpPr>
              <p:cNvPr id="131" name="Google Shape;131;p6"/>
              <p:cNvGrpSpPr/>
              <p:nvPr/>
            </p:nvGrpSpPr>
            <p:grpSpPr>
              <a:xfrm>
                <a:off x="522612" y="1095583"/>
                <a:ext cx="2372989" cy="661656"/>
                <a:chOff x="5906375" y="1404722"/>
                <a:chExt cx="2372989" cy="661656"/>
              </a:xfrm>
            </p:grpSpPr>
            <p:sp>
              <p:nvSpPr>
                <p:cNvPr id="132" name="Google Shape;132;p6"/>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Arial"/>
                    <a:ea typeface="Arial"/>
                    <a:cs typeface="Arial"/>
                    <a:sym typeface="Arial"/>
                  </a:endParaRPr>
                </a:p>
              </p:txBody>
            </p:sp>
            <p:sp>
              <p:nvSpPr>
                <p:cNvPr id="133" name="Google Shape;133;p6"/>
                <p:cNvSpPr/>
                <p:nvPr/>
              </p:nvSpPr>
              <p:spPr>
                <a:xfrm>
                  <a:off x="5906375" y="1465062"/>
                  <a:ext cx="2135017" cy="5332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200" b="1" i="0" u="none" strike="noStrike" cap="none">
                      <a:solidFill>
                        <a:schemeClr val="lt1"/>
                      </a:solidFill>
                      <a:latin typeface="Arial"/>
                      <a:ea typeface="Arial"/>
                      <a:cs typeface="Arial"/>
                      <a:sym typeface="Arial"/>
                    </a:rPr>
                    <a:t>HOẠT ĐỘNG </a:t>
                  </a:r>
                  <a:endParaRPr sz="2200" b="1" i="0" u="none" strike="noStrike" cap="none">
                    <a:solidFill>
                      <a:schemeClr val="lt1"/>
                    </a:solidFill>
                    <a:latin typeface="Arial"/>
                    <a:ea typeface="Arial"/>
                    <a:cs typeface="Arial"/>
                    <a:sym typeface="Arial"/>
                  </a:endParaRPr>
                </a:p>
              </p:txBody>
            </p:sp>
          </p:grpSp>
          <p:grpSp>
            <p:nvGrpSpPr>
              <p:cNvPr id="134" name="Google Shape;134;p6"/>
              <p:cNvGrpSpPr/>
              <p:nvPr/>
            </p:nvGrpSpPr>
            <p:grpSpPr>
              <a:xfrm rot="-1180807">
                <a:off x="2468303" y="900102"/>
                <a:ext cx="952953" cy="880803"/>
                <a:chOff x="8974078" y="279854"/>
                <a:chExt cx="3397172" cy="3224225"/>
              </a:xfrm>
            </p:grpSpPr>
            <p:pic>
              <p:nvPicPr>
                <p:cNvPr id="135" name="Google Shape;135;p6"/>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136" name="Google Shape;136;p6"/>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137" name="Google Shape;137;p6"/>
              <p:cNvSpPr/>
              <p:nvPr/>
            </p:nvSpPr>
            <p:spPr>
              <a:xfrm>
                <a:off x="2792351" y="1002361"/>
                <a:ext cx="363894" cy="66165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Helvetica Neue"/>
                    <a:ea typeface="Helvetica Neue"/>
                    <a:cs typeface="Helvetica Neue"/>
                    <a:sym typeface="Helvetica Neue"/>
                  </a:rPr>
                  <a:t>2</a:t>
                </a:r>
                <a:endParaRPr sz="2800" b="1" i="0" u="none" strike="noStrike" cap="none">
                  <a:solidFill>
                    <a:schemeClr val="lt1"/>
                  </a:solidFill>
                  <a:latin typeface="Arial"/>
                  <a:ea typeface="Arial"/>
                  <a:cs typeface="Arial"/>
                  <a:sym typeface="Arial"/>
                </a:endParaRPr>
              </a:p>
            </p:txBody>
          </p:sp>
        </p:grpSp>
      </p:grpSp>
      <p:sp>
        <p:nvSpPr>
          <p:cNvPr id="138" name="Google Shape;138;p6"/>
          <p:cNvSpPr/>
          <p:nvPr/>
        </p:nvSpPr>
        <p:spPr>
          <a:xfrm>
            <a:off x="692929" y="4115276"/>
            <a:ext cx="10806140" cy="2412263"/>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Thông tin "hôm nay có tiết Giáo dục thể chất" đã đưa tới quyết định của Minh "đi học bằng đôi giày thể thao". Thông tin giúp Minh ra quyết định. </a:t>
            </a:r>
            <a:endParaRPr sz="2000" b="0" i="0" u="none" strike="noStrike" cap="none">
              <a:solidFill>
                <a:schemeClr val="dk1"/>
              </a:solidFill>
              <a:latin typeface="Arial"/>
              <a:ea typeface="Arial"/>
              <a:cs typeface="Arial"/>
              <a:sym typeface="Arial"/>
            </a:endParaRPr>
          </a:p>
          <a:p>
            <a:pPr marL="0" marR="0" lvl="0" indent="0" algn="just" rtl="0">
              <a:lnSpc>
                <a:spcPct val="150000"/>
              </a:lnSpc>
              <a:spcBef>
                <a:spcPts val="600"/>
              </a:spcBef>
              <a:spcAft>
                <a:spcPts val="0"/>
              </a:spcAft>
              <a:buNone/>
            </a:pPr>
            <a:r>
              <a:rPr lang="en-US" sz="2000" b="0" i="0" u="none" strike="noStrike" cap="none">
                <a:solidFill>
                  <a:schemeClr val="dk1"/>
                </a:solidFill>
                <a:latin typeface="Arial"/>
                <a:ea typeface="Arial"/>
                <a:cs typeface="Arial"/>
                <a:sym typeface="Arial"/>
              </a:rPr>
              <a:t>Khi đến trường, nhờ có thông tin, Minh còn có nhiều quyết định khác nữa. Chẳng hạn, An cho Minh biết ở thư viện trường có quyển "Truyện cổ tích Việt Nam". Giờ ra chơi, Minh quyết định rủ An lên thư viện mượn đọc quyển truyện ấy.</a:t>
            </a:r>
            <a:endParaRPr/>
          </a:p>
        </p:txBody>
      </p:sp>
      <p:pic>
        <p:nvPicPr>
          <p:cNvPr id="139" name="Google Shape;139;p6"/>
          <p:cNvPicPr preferRelativeResize="0"/>
          <p:nvPr/>
        </p:nvPicPr>
        <p:blipFill rotWithShape="1">
          <a:blip r:embed="rId5">
            <a:alphaModFix/>
          </a:blip>
          <a:srcRect/>
          <a:stretch/>
        </p:blipFill>
        <p:spPr>
          <a:xfrm>
            <a:off x="689174" y="4018460"/>
            <a:ext cx="689218" cy="65327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5">
                                            <p:txEl>
                                              <p:pRg st="0" end="0"/>
                                            </p:txEl>
                                          </p:spTgt>
                                        </p:tgtEl>
                                        <p:attrNameLst>
                                          <p:attrName>style.visibility</p:attrName>
                                        </p:attrNameLst>
                                      </p:cBhvr>
                                      <p:to>
                                        <p:strVal val="visible"/>
                                      </p:to>
                                    </p:set>
                                    <p:animEffect transition="in" filter="fade">
                                      <p:cBhvr>
                                        <p:cTn id="7" dur="500"/>
                                        <p:tgtEl>
                                          <p:spTgt spid="1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gtEl>
                                        <p:attrNameLst>
                                          <p:attrName>style.visibility</p:attrName>
                                        </p:attrNameLst>
                                      </p:cBhvr>
                                      <p:to>
                                        <p:strVal val="visible"/>
                                      </p:to>
                                    </p:set>
                                    <p:animEffect transition="in" filter="fade">
                                      <p:cBhvr>
                                        <p:cTn id="12" dur="1000"/>
                                        <p:tgtEl>
                                          <p:spTgt spid="1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fade">
                                      <p:cBhvr>
                                        <p:cTn id="17" dur="500"/>
                                        <p:tgtEl>
                                          <p:spTgt spid="138"/>
                                        </p:tgtEl>
                                      </p:cBhvr>
                                    </p:animEffect>
                                  </p:childTnLst>
                                </p:cTn>
                              </p:par>
                              <p:par>
                                <p:cTn id="18" presetID="10" presetClass="entr" presetSubtype="0" fill="hold" nodeType="withEffect">
                                  <p:stCondLst>
                                    <p:cond delay="0"/>
                                  </p:stCondLst>
                                  <p:childTnLst>
                                    <p:set>
                                      <p:cBhvr>
                                        <p:cTn id="19" dur="1" fill="hold">
                                          <p:stCondLst>
                                            <p:cond delay="0"/>
                                          </p:stCondLst>
                                        </p:cTn>
                                        <p:tgtEl>
                                          <p:spTgt spid="139"/>
                                        </p:tgtEl>
                                        <p:attrNameLst>
                                          <p:attrName>style.visibility</p:attrName>
                                        </p:attrNameLst>
                                      </p:cBhvr>
                                      <p:to>
                                        <p:strVal val="visible"/>
                                      </p:to>
                                    </p:set>
                                    <p:animEffect transition="in" filter="fade">
                                      <p:cBhvr>
                                        <p:cTn id="20"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7"/>
          <p:cNvSpPr/>
          <p:nvPr/>
        </p:nvSpPr>
        <p:spPr>
          <a:xfrm>
            <a:off x="1333427" y="566317"/>
            <a:ext cx="9751340" cy="222984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1" i="0" u="none" strike="noStrike" cap="none">
                <a:solidFill>
                  <a:schemeClr val="dk1"/>
                </a:solidFill>
                <a:latin typeface="Arial"/>
                <a:ea typeface="Arial"/>
                <a:cs typeface="Arial"/>
                <a:sym typeface="Arial"/>
              </a:rPr>
              <a:t>1. </a:t>
            </a:r>
            <a:r>
              <a:rPr lang="en-US" sz="2400" b="0" i="0" u="none" strike="noStrike" cap="none">
                <a:solidFill>
                  <a:schemeClr val="dk1"/>
                </a:solidFill>
                <a:latin typeface="Arial"/>
                <a:ea typeface="Arial"/>
                <a:cs typeface="Arial"/>
                <a:sym typeface="Arial"/>
              </a:rPr>
              <a:t>Đã 12 giờ trưa. Minh chợt thấy cuốn "Truyện cổ tích Việt Nam” và mở truyện ra đọc. Mẹ nhắc Minh: “Hãy ngủ đi một lát, con sẽ thấy khoẻ khoắn cả buổi chiều". Nghe lời mẹ, Minh nằm và nhắm mắt lại. Minh thiếp đi lúc nào không biết. </a:t>
            </a:r>
            <a:endParaRPr/>
          </a:p>
        </p:txBody>
      </p:sp>
      <p:pic>
        <p:nvPicPr>
          <p:cNvPr id="145" name="Google Shape;145;p7"/>
          <p:cNvPicPr preferRelativeResize="0"/>
          <p:nvPr/>
        </p:nvPicPr>
        <p:blipFill rotWithShape="1">
          <a:blip r:embed="rId3">
            <a:alphaModFix/>
          </a:blip>
          <a:srcRect/>
          <a:stretch/>
        </p:blipFill>
        <p:spPr>
          <a:xfrm>
            <a:off x="350362" y="366329"/>
            <a:ext cx="983065" cy="967824"/>
          </a:xfrm>
          <a:prstGeom prst="rect">
            <a:avLst/>
          </a:prstGeom>
          <a:noFill/>
          <a:ln>
            <a:noFill/>
          </a:ln>
        </p:spPr>
      </p:pic>
      <p:sp>
        <p:nvSpPr>
          <p:cNvPr id="146" name="Google Shape;146;p7"/>
          <p:cNvSpPr/>
          <p:nvPr/>
        </p:nvSpPr>
        <p:spPr>
          <a:xfrm>
            <a:off x="1333428" y="4061843"/>
            <a:ext cx="9751340" cy="1121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i="0" u="none" strike="noStrike" cap="none">
                <a:solidFill>
                  <a:schemeClr val="dk1"/>
                </a:solidFill>
                <a:latin typeface="Arial"/>
                <a:ea typeface="Arial"/>
                <a:cs typeface="Arial"/>
                <a:sym typeface="Arial"/>
              </a:rPr>
              <a:t>2. </a:t>
            </a:r>
            <a:r>
              <a:rPr lang="en-US" sz="2400" b="0" i="0" u="none" strike="noStrike" cap="none">
                <a:solidFill>
                  <a:schemeClr val="dk1"/>
                </a:solidFill>
                <a:latin typeface="Arial"/>
                <a:ea typeface="Arial"/>
                <a:cs typeface="Arial"/>
                <a:sym typeface="Arial"/>
              </a:rPr>
              <a:t>Em hãy nêu một ví dụ về quyết định của mình. Thông tin nào giúp em có quyết định đó?</a:t>
            </a:r>
            <a:endParaRPr/>
          </a:p>
        </p:txBody>
      </p:sp>
      <p:sp>
        <p:nvSpPr>
          <p:cNvPr id="147" name="Google Shape;147;p7"/>
          <p:cNvSpPr/>
          <p:nvPr/>
        </p:nvSpPr>
        <p:spPr>
          <a:xfrm>
            <a:off x="1997192" y="2798811"/>
            <a:ext cx="7310526" cy="5678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a) Minh đã ra quyết định gì?</a:t>
            </a:r>
            <a:endParaRPr/>
          </a:p>
        </p:txBody>
      </p:sp>
      <p:sp>
        <p:nvSpPr>
          <p:cNvPr id="148" name="Google Shape;148;p7"/>
          <p:cNvSpPr/>
          <p:nvPr/>
        </p:nvSpPr>
        <p:spPr>
          <a:xfrm>
            <a:off x="1997192" y="3400969"/>
            <a:ext cx="7310526" cy="5678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b) Điều gì giúp Minh ra quyết định ấy?</a:t>
            </a:r>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7"/>
                                        </p:tgtEl>
                                        <p:attrNameLst>
                                          <p:attrName>style.visibility</p:attrName>
                                        </p:attrNameLst>
                                      </p:cBhvr>
                                      <p:to>
                                        <p:strVal val="visible"/>
                                      </p:to>
                                    </p:set>
                                    <p:animEffect transition="in" filter="fade">
                                      <p:cBhvr>
                                        <p:cTn id="12" dur="500"/>
                                        <p:tgtEl>
                                          <p:spTgt spid="1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500"/>
                                        <p:tgtEl>
                                          <p:spTgt spid="1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6"/>
                                        </p:tgtEl>
                                        <p:attrNameLst>
                                          <p:attrName>style.visibility</p:attrName>
                                        </p:attrNameLst>
                                      </p:cBhvr>
                                      <p:to>
                                        <p:strVal val="visible"/>
                                      </p:to>
                                    </p:set>
                                    <p:animEffect transition="in" filter="fade">
                                      <p:cBhvr>
                                        <p:cTn id="22"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pSp>
        <p:nvGrpSpPr>
          <p:cNvPr id="153" name="Google Shape;153;p8"/>
          <p:cNvGrpSpPr/>
          <p:nvPr/>
        </p:nvGrpSpPr>
        <p:grpSpPr>
          <a:xfrm>
            <a:off x="1828801" y="870200"/>
            <a:ext cx="2836506" cy="877077"/>
            <a:chOff x="1334278" y="923731"/>
            <a:chExt cx="2836506" cy="877077"/>
          </a:xfrm>
        </p:grpSpPr>
        <p:sp>
          <p:nvSpPr>
            <p:cNvPr id="154" name="Google Shape;154;p8"/>
            <p:cNvSpPr/>
            <p:nvPr/>
          </p:nvSpPr>
          <p:spPr>
            <a:xfrm>
              <a:off x="1334278" y="923731"/>
              <a:ext cx="2836506" cy="877077"/>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55" name="Google Shape;155;p8"/>
            <p:cNvSpPr/>
            <p:nvPr/>
          </p:nvSpPr>
          <p:spPr>
            <a:xfrm>
              <a:off x="1595736" y="1007709"/>
              <a:ext cx="2313589" cy="6547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Arial"/>
                  <a:ea typeface="Arial"/>
                  <a:cs typeface="Arial"/>
                  <a:sym typeface="Arial"/>
                </a:rPr>
                <a:t>Thông tin</a:t>
              </a:r>
              <a:endParaRPr sz="2800" b="1" i="0" u="none" strike="noStrike" cap="none">
                <a:solidFill>
                  <a:schemeClr val="lt1"/>
                </a:solidFill>
                <a:latin typeface="Arial"/>
                <a:ea typeface="Arial"/>
                <a:cs typeface="Arial"/>
                <a:sym typeface="Arial"/>
              </a:endParaRPr>
            </a:p>
          </p:txBody>
        </p:sp>
      </p:grpSp>
      <p:grpSp>
        <p:nvGrpSpPr>
          <p:cNvPr id="156" name="Google Shape;156;p8"/>
          <p:cNvGrpSpPr/>
          <p:nvPr/>
        </p:nvGrpSpPr>
        <p:grpSpPr>
          <a:xfrm>
            <a:off x="7598229" y="870200"/>
            <a:ext cx="2836506" cy="877077"/>
            <a:chOff x="1334278" y="923731"/>
            <a:chExt cx="2836506" cy="877077"/>
          </a:xfrm>
        </p:grpSpPr>
        <p:sp>
          <p:nvSpPr>
            <p:cNvPr id="157" name="Google Shape;157;p8"/>
            <p:cNvSpPr/>
            <p:nvPr/>
          </p:nvSpPr>
          <p:spPr>
            <a:xfrm>
              <a:off x="1334278" y="923731"/>
              <a:ext cx="2836506" cy="877077"/>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58" name="Google Shape;158;p8"/>
            <p:cNvSpPr/>
            <p:nvPr/>
          </p:nvSpPr>
          <p:spPr>
            <a:xfrm>
              <a:off x="1595736" y="1007709"/>
              <a:ext cx="2313589" cy="6547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Arial"/>
                  <a:ea typeface="Arial"/>
                  <a:cs typeface="Arial"/>
                  <a:sym typeface="Arial"/>
                </a:rPr>
                <a:t>Quyết định</a:t>
              </a:r>
              <a:endParaRPr sz="2800" b="1" i="0" u="none" strike="noStrike" cap="none">
                <a:solidFill>
                  <a:schemeClr val="lt1"/>
                </a:solidFill>
                <a:latin typeface="Arial"/>
                <a:ea typeface="Arial"/>
                <a:cs typeface="Arial"/>
                <a:sym typeface="Arial"/>
              </a:endParaRPr>
            </a:p>
          </p:txBody>
        </p:sp>
      </p:grpSp>
      <p:cxnSp>
        <p:nvCxnSpPr>
          <p:cNvPr id="159" name="Google Shape;159;p8"/>
          <p:cNvCxnSpPr>
            <a:stCxn id="154" idx="3"/>
            <a:endCxn id="157" idx="1"/>
          </p:cNvCxnSpPr>
          <p:nvPr/>
        </p:nvCxnSpPr>
        <p:spPr>
          <a:xfrm>
            <a:off x="4665307" y="1308739"/>
            <a:ext cx="2932800" cy="0"/>
          </a:xfrm>
          <a:prstGeom prst="straightConnector1">
            <a:avLst/>
          </a:prstGeom>
          <a:noFill/>
          <a:ln w="38100" cap="flat" cmpd="sng">
            <a:solidFill>
              <a:srgbClr val="00B0F0"/>
            </a:solidFill>
            <a:prstDash val="solid"/>
            <a:miter lim="800000"/>
            <a:headEnd type="none" w="sm" len="sm"/>
            <a:tailEnd type="triangle" w="med" len="med"/>
          </a:ln>
        </p:spPr>
      </p:cxnSp>
      <p:grpSp>
        <p:nvGrpSpPr>
          <p:cNvPr id="160" name="Google Shape;160;p8"/>
          <p:cNvGrpSpPr/>
          <p:nvPr/>
        </p:nvGrpSpPr>
        <p:grpSpPr>
          <a:xfrm>
            <a:off x="2086899" y="2244012"/>
            <a:ext cx="8018202" cy="1392692"/>
            <a:chOff x="3206525" y="469579"/>
            <a:chExt cx="8018202" cy="1392692"/>
          </a:xfrm>
        </p:grpSpPr>
        <p:grpSp>
          <p:nvGrpSpPr>
            <p:cNvPr id="161" name="Google Shape;161;p8"/>
            <p:cNvGrpSpPr/>
            <p:nvPr/>
          </p:nvGrpSpPr>
          <p:grpSpPr>
            <a:xfrm>
              <a:off x="3206525" y="469579"/>
              <a:ext cx="8018202" cy="1392692"/>
              <a:chOff x="3206525" y="469579"/>
              <a:chExt cx="8018202" cy="1392692"/>
            </a:xfrm>
          </p:grpSpPr>
          <p:grpSp>
            <p:nvGrpSpPr>
              <p:cNvPr id="162" name="Google Shape;162;p8"/>
              <p:cNvGrpSpPr/>
              <p:nvPr/>
            </p:nvGrpSpPr>
            <p:grpSpPr>
              <a:xfrm>
                <a:off x="3657601" y="911578"/>
                <a:ext cx="7567126" cy="950693"/>
                <a:chOff x="4131425" y="934090"/>
                <a:chExt cx="6807716" cy="1402534"/>
              </a:xfrm>
            </p:grpSpPr>
            <p:sp>
              <p:nvSpPr>
                <p:cNvPr id="163" name="Google Shape;163;p8"/>
                <p:cNvSpPr/>
                <p:nvPr/>
              </p:nvSpPr>
              <p:spPr>
                <a:xfrm>
                  <a:off x="4217929" y="1054359"/>
                  <a:ext cx="6721212" cy="1282265"/>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64" name="Google Shape;164;p8"/>
                <p:cNvSpPr/>
                <p:nvPr/>
              </p:nvSpPr>
              <p:spPr>
                <a:xfrm>
                  <a:off x="4131425" y="934090"/>
                  <a:ext cx="6721212" cy="1282264"/>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pic>
            <p:nvPicPr>
              <p:cNvPr id="165" name="Google Shape;165;p8"/>
              <p:cNvPicPr preferRelativeResize="0"/>
              <p:nvPr/>
            </p:nvPicPr>
            <p:blipFill rotWithShape="1">
              <a:blip r:embed="rId3">
                <a:alphaModFix/>
              </a:blip>
              <a:srcRect/>
              <a:stretch/>
            </p:blipFill>
            <p:spPr>
              <a:xfrm>
                <a:off x="3206525" y="469579"/>
                <a:ext cx="998307" cy="883997"/>
              </a:xfrm>
              <a:prstGeom prst="rect">
                <a:avLst/>
              </a:prstGeom>
              <a:noFill/>
              <a:ln>
                <a:noFill/>
              </a:ln>
            </p:spPr>
          </p:pic>
        </p:grpSp>
        <p:sp>
          <p:nvSpPr>
            <p:cNvPr id="166" name="Google Shape;166;p8"/>
            <p:cNvSpPr/>
            <p:nvPr/>
          </p:nvSpPr>
          <p:spPr>
            <a:xfrm>
              <a:off x="3657601" y="1062921"/>
              <a:ext cx="7301692" cy="5743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a:solidFill>
                    <a:srgbClr val="F03C69"/>
                  </a:solidFill>
                  <a:latin typeface="Arial"/>
                  <a:ea typeface="Arial"/>
                  <a:cs typeface="Arial"/>
                  <a:sym typeface="Arial"/>
                </a:rPr>
                <a:t>Cần phải có thông tin để ra quyết định</a:t>
              </a:r>
              <a:endParaRPr/>
            </a:p>
          </p:txBody>
        </p:sp>
      </p:grpSp>
      <p:pic>
        <p:nvPicPr>
          <p:cNvPr id="167" name="Google Shape;167;p8" descr="A toy figurine of a child holding a book&#10;&#10;Description automatically generated with low confidence"/>
          <p:cNvPicPr preferRelativeResize="0"/>
          <p:nvPr/>
        </p:nvPicPr>
        <p:blipFill rotWithShape="1">
          <a:blip r:embed="rId4">
            <a:alphaModFix/>
          </a:blip>
          <a:srcRect/>
          <a:stretch/>
        </p:blipFill>
        <p:spPr>
          <a:xfrm>
            <a:off x="5013653" y="3788047"/>
            <a:ext cx="2519615" cy="27805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500"/>
                                        <p:tgtEl>
                                          <p:spTgt spid="15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9"/>
                                        </p:tgtEl>
                                        <p:attrNameLst>
                                          <p:attrName>style.visibility</p:attrName>
                                        </p:attrNameLst>
                                      </p:cBhvr>
                                      <p:to>
                                        <p:strVal val="visible"/>
                                      </p:to>
                                    </p:set>
                                    <p:animEffect transition="in" filter="fade">
                                      <p:cBhvr>
                                        <p:cTn id="11" dur="500"/>
                                        <p:tgtEl>
                                          <p:spTgt spid="15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6"/>
                                        </p:tgtEl>
                                        <p:attrNameLst>
                                          <p:attrName>style.visibility</p:attrName>
                                        </p:attrNameLst>
                                      </p:cBhvr>
                                      <p:to>
                                        <p:strVal val="visible"/>
                                      </p:to>
                                    </p:set>
                                    <p:animEffect transition="in" filter="fade">
                                      <p:cBhvr>
                                        <p:cTn id="16" dur="500"/>
                                        <p:tgtEl>
                                          <p:spTgt spid="15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7"/>
                                        </p:tgtEl>
                                        <p:attrNameLst>
                                          <p:attrName>style.visibility</p:attrName>
                                        </p:attrNameLst>
                                      </p:cBhvr>
                                      <p:to>
                                        <p:strVal val="visible"/>
                                      </p:to>
                                    </p:set>
                                    <p:animEffect transition="in" filter="fade">
                                      <p:cBhvr>
                                        <p:cTn id="21" dur="500"/>
                                        <p:tgtEl>
                                          <p:spTgt spid="167"/>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16" fill="hold" nodeType="clickEffect">
                                  <p:stCondLst>
                                    <p:cond delay="0"/>
                                  </p:stCondLst>
                                  <p:childTnLst>
                                    <p:set>
                                      <p:cBhvr>
                                        <p:cTn id="25" dur="1" fill="hold">
                                          <p:stCondLst>
                                            <p:cond delay="0"/>
                                          </p:stCondLst>
                                        </p:cTn>
                                        <p:tgtEl>
                                          <p:spTgt spid="160"/>
                                        </p:tgtEl>
                                        <p:attrNameLst>
                                          <p:attrName>style.visibility</p:attrName>
                                        </p:attrNameLst>
                                      </p:cBhvr>
                                      <p:to>
                                        <p:strVal val="visible"/>
                                      </p:to>
                                    </p:set>
                                    <p:anim calcmode="lin" valueType="num">
                                      <p:cBhvr additive="base">
                                        <p:cTn id="26" dur="500"/>
                                        <p:tgtEl>
                                          <p:spTgt spid="160"/>
                                        </p:tgtEl>
                                        <p:attrNameLst>
                                          <p:attrName>ppt_w</p:attrName>
                                        </p:attrNameLst>
                                      </p:cBhvr>
                                      <p:tavLst>
                                        <p:tav tm="0">
                                          <p:val>
                                            <p:strVal val="0"/>
                                          </p:val>
                                        </p:tav>
                                        <p:tav tm="100000">
                                          <p:val>
                                            <p:strVal val="#ppt_w"/>
                                          </p:val>
                                        </p:tav>
                                      </p:tavLst>
                                    </p:anim>
                                    <p:anim calcmode="lin" valueType="num">
                                      <p:cBhvr additive="base">
                                        <p:cTn id="27" dur="500"/>
                                        <p:tgtEl>
                                          <p:spTgt spid="16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9"/>
          <p:cNvSpPr/>
          <p:nvPr/>
        </p:nvSpPr>
        <p:spPr>
          <a:xfrm>
            <a:off x="614526" y="292955"/>
            <a:ext cx="8211146" cy="64293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F03C69"/>
                </a:solidFill>
                <a:latin typeface="Arial"/>
                <a:ea typeface="Arial"/>
                <a:cs typeface="Arial"/>
                <a:sym typeface="Arial"/>
              </a:rPr>
              <a:t>3. BA DẠNG THÔNG TIN THƯỜNG GẶP</a:t>
            </a:r>
            <a:endParaRPr/>
          </a:p>
        </p:txBody>
      </p:sp>
      <p:grpSp>
        <p:nvGrpSpPr>
          <p:cNvPr id="173" name="Google Shape;173;p9"/>
          <p:cNvGrpSpPr/>
          <p:nvPr/>
        </p:nvGrpSpPr>
        <p:grpSpPr>
          <a:xfrm>
            <a:off x="614526" y="833984"/>
            <a:ext cx="10962947" cy="2683829"/>
            <a:chOff x="522612" y="765365"/>
            <a:chExt cx="10962947" cy="2683829"/>
          </a:xfrm>
        </p:grpSpPr>
        <p:sp>
          <p:nvSpPr>
            <p:cNvPr id="174" name="Google Shape;174;p9"/>
            <p:cNvSpPr/>
            <p:nvPr/>
          </p:nvSpPr>
          <p:spPr>
            <a:xfrm>
              <a:off x="3379791" y="1086631"/>
              <a:ext cx="7173355" cy="6426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Thế giới quanh ta</a:t>
              </a:r>
              <a:endParaRPr sz="2800" b="1" i="0" u="none" strike="noStrike" cap="none">
                <a:solidFill>
                  <a:srgbClr val="7FC354"/>
                </a:solidFill>
                <a:latin typeface="Arial"/>
                <a:ea typeface="Arial"/>
                <a:cs typeface="Arial"/>
                <a:sym typeface="Arial"/>
              </a:endParaRPr>
            </a:p>
          </p:txBody>
        </p:sp>
        <p:sp>
          <p:nvSpPr>
            <p:cNvPr id="175" name="Google Shape;175;p9"/>
            <p:cNvSpPr/>
            <p:nvPr/>
          </p:nvSpPr>
          <p:spPr>
            <a:xfrm>
              <a:off x="522612" y="1036931"/>
              <a:ext cx="10962947" cy="2412263"/>
            </a:xfrm>
            <a:prstGeom prst="roundRect">
              <a:avLst>
                <a:gd name="adj" fmla="val 5722"/>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76" name="Google Shape;176;p9"/>
            <p:cNvSpPr/>
            <p:nvPr/>
          </p:nvSpPr>
          <p:spPr>
            <a:xfrm>
              <a:off x="791594" y="1829045"/>
              <a:ext cx="6081607" cy="141199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Quan sát bức tranh Minh và An đang trên đường đến trường. Em hãy cho biết hai bạn có thể nhìn thấy và nghe thấy những gì?</a:t>
              </a:r>
              <a:endParaRPr/>
            </a:p>
          </p:txBody>
        </p:sp>
        <p:grpSp>
          <p:nvGrpSpPr>
            <p:cNvPr id="177" name="Google Shape;177;p9"/>
            <p:cNvGrpSpPr/>
            <p:nvPr/>
          </p:nvGrpSpPr>
          <p:grpSpPr>
            <a:xfrm>
              <a:off x="522612" y="765365"/>
              <a:ext cx="3019125" cy="1150278"/>
              <a:chOff x="522612" y="765365"/>
              <a:chExt cx="3019125" cy="1150278"/>
            </a:xfrm>
          </p:grpSpPr>
          <p:grpSp>
            <p:nvGrpSpPr>
              <p:cNvPr id="178" name="Google Shape;178;p9"/>
              <p:cNvGrpSpPr/>
              <p:nvPr/>
            </p:nvGrpSpPr>
            <p:grpSpPr>
              <a:xfrm>
                <a:off x="522612" y="1095583"/>
                <a:ext cx="2372989" cy="661656"/>
                <a:chOff x="5906375" y="1404722"/>
                <a:chExt cx="2372989" cy="661656"/>
              </a:xfrm>
            </p:grpSpPr>
            <p:sp>
              <p:nvSpPr>
                <p:cNvPr id="179" name="Google Shape;179;p9"/>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Arial"/>
                    <a:ea typeface="Arial"/>
                    <a:cs typeface="Arial"/>
                    <a:sym typeface="Arial"/>
                  </a:endParaRPr>
                </a:p>
              </p:txBody>
            </p:sp>
            <p:sp>
              <p:nvSpPr>
                <p:cNvPr id="180" name="Google Shape;180;p9"/>
                <p:cNvSpPr/>
                <p:nvPr/>
              </p:nvSpPr>
              <p:spPr>
                <a:xfrm>
                  <a:off x="5906375" y="1465062"/>
                  <a:ext cx="2135017" cy="5332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200" b="1" i="0" u="none" strike="noStrike" cap="none">
                      <a:solidFill>
                        <a:schemeClr val="lt1"/>
                      </a:solidFill>
                      <a:latin typeface="Arial"/>
                      <a:ea typeface="Arial"/>
                      <a:cs typeface="Arial"/>
                      <a:sym typeface="Arial"/>
                    </a:rPr>
                    <a:t>HOẠT ĐỘNG </a:t>
                  </a:r>
                  <a:endParaRPr sz="2200" b="1" i="0" u="none" strike="noStrike" cap="none">
                    <a:solidFill>
                      <a:schemeClr val="lt1"/>
                    </a:solidFill>
                    <a:latin typeface="Arial"/>
                    <a:ea typeface="Arial"/>
                    <a:cs typeface="Arial"/>
                    <a:sym typeface="Arial"/>
                  </a:endParaRPr>
                </a:p>
              </p:txBody>
            </p:sp>
          </p:grpSp>
          <p:grpSp>
            <p:nvGrpSpPr>
              <p:cNvPr id="181" name="Google Shape;181;p9"/>
              <p:cNvGrpSpPr/>
              <p:nvPr/>
            </p:nvGrpSpPr>
            <p:grpSpPr>
              <a:xfrm rot="-1180807">
                <a:off x="2468303" y="900102"/>
                <a:ext cx="952953" cy="880803"/>
                <a:chOff x="8974078" y="279854"/>
                <a:chExt cx="3397172" cy="3224225"/>
              </a:xfrm>
            </p:grpSpPr>
            <p:pic>
              <p:nvPicPr>
                <p:cNvPr id="182" name="Google Shape;182;p9"/>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183" name="Google Shape;183;p9"/>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184" name="Google Shape;184;p9"/>
              <p:cNvSpPr/>
              <p:nvPr/>
            </p:nvSpPr>
            <p:spPr>
              <a:xfrm>
                <a:off x="2792351" y="1002361"/>
                <a:ext cx="363894" cy="66165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Helvetica Neue"/>
                    <a:ea typeface="Helvetica Neue"/>
                    <a:cs typeface="Helvetica Neue"/>
                    <a:sym typeface="Helvetica Neue"/>
                  </a:rPr>
                  <a:t>3</a:t>
                </a:r>
                <a:endParaRPr sz="2800" b="1" i="0" u="none" strike="noStrike" cap="none">
                  <a:solidFill>
                    <a:schemeClr val="lt1"/>
                  </a:solidFill>
                  <a:latin typeface="Arial"/>
                  <a:ea typeface="Arial"/>
                  <a:cs typeface="Arial"/>
                  <a:sym typeface="Arial"/>
                </a:endParaRPr>
              </a:p>
            </p:txBody>
          </p:sp>
        </p:grpSp>
      </p:grpSp>
      <p:grpSp>
        <p:nvGrpSpPr>
          <p:cNvPr id="185" name="Google Shape;185;p9"/>
          <p:cNvGrpSpPr/>
          <p:nvPr/>
        </p:nvGrpSpPr>
        <p:grpSpPr>
          <a:xfrm>
            <a:off x="689174" y="3636805"/>
            <a:ext cx="10809895" cy="2441432"/>
            <a:chOff x="689174" y="4018460"/>
            <a:chExt cx="10809895" cy="2441432"/>
          </a:xfrm>
        </p:grpSpPr>
        <p:sp>
          <p:nvSpPr>
            <p:cNvPr id="186" name="Google Shape;186;p9"/>
            <p:cNvSpPr/>
            <p:nvPr/>
          </p:nvSpPr>
          <p:spPr>
            <a:xfrm>
              <a:off x="692929" y="4115276"/>
              <a:ext cx="10806140" cy="234461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Thông tin có trong mọi sự vật, hiện tượng quanh em và được nhận biết qua các giác quan. Có ba dạng thông tin thường gặp là:</a:t>
              </a:r>
              <a:endParaRPr/>
            </a:p>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 dạng chữ 			</a:t>
              </a:r>
              <a:endParaRPr/>
            </a:p>
            <a:p>
              <a:pPr marL="1371600" marR="0" lvl="3"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 dạng hình ảnh </a:t>
              </a:r>
              <a:endParaRPr sz="2000" b="0" i="0" u="none" strike="noStrike" cap="none">
                <a:solidFill>
                  <a:schemeClr val="dk1"/>
                </a:solidFill>
                <a:latin typeface="Arial"/>
                <a:ea typeface="Arial"/>
                <a:cs typeface="Arial"/>
                <a:sym typeface="Arial"/>
              </a:endParaRPr>
            </a:p>
            <a:p>
              <a:pPr marL="1371600" marR="0" lvl="3"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 dạng âm thanh</a:t>
              </a:r>
              <a:endParaRPr sz="2000" b="0" i="0" u="none" strike="noStrike" cap="none">
                <a:solidFill>
                  <a:schemeClr val="dk1"/>
                </a:solidFill>
                <a:latin typeface="Arial"/>
                <a:ea typeface="Arial"/>
                <a:cs typeface="Arial"/>
                <a:sym typeface="Arial"/>
              </a:endParaRPr>
            </a:p>
          </p:txBody>
        </p:sp>
        <p:pic>
          <p:nvPicPr>
            <p:cNvPr id="187" name="Google Shape;187;p9"/>
            <p:cNvPicPr preferRelativeResize="0"/>
            <p:nvPr/>
          </p:nvPicPr>
          <p:blipFill rotWithShape="1">
            <a:blip r:embed="rId5">
              <a:alphaModFix/>
            </a:blip>
            <a:srcRect/>
            <a:stretch/>
          </p:blipFill>
          <p:spPr>
            <a:xfrm>
              <a:off x="689174" y="4018460"/>
              <a:ext cx="689218" cy="653278"/>
            </a:xfrm>
            <a:prstGeom prst="rect">
              <a:avLst/>
            </a:prstGeom>
            <a:noFill/>
            <a:ln>
              <a:noFill/>
            </a:ln>
          </p:spPr>
        </p:pic>
      </p:grpSp>
      <p:pic>
        <p:nvPicPr>
          <p:cNvPr id="188" name="Google Shape;188;p9"/>
          <p:cNvPicPr preferRelativeResize="0"/>
          <p:nvPr/>
        </p:nvPicPr>
        <p:blipFill rotWithShape="1">
          <a:blip r:embed="rId6">
            <a:alphaModFix/>
          </a:blip>
          <a:srcRect/>
          <a:stretch/>
        </p:blipFill>
        <p:spPr>
          <a:xfrm>
            <a:off x="7180556" y="1488678"/>
            <a:ext cx="4127936" cy="1820976"/>
          </a:xfrm>
          <a:prstGeom prst="rect">
            <a:avLst/>
          </a:prstGeom>
          <a:noFill/>
          <a:ln>
            <a:noFill/>
          </a:ln>
        </p:spPr>
      </p:pic>
      <p:sp>
        <p:nvSpPr>
          <p:cNvPr id="189" name="Google Shape;189;p9"/>
          <p:cNvSpPr/>
          <p:nvPr/>
        </p:nvSpPr>
        <p:spPr>
          <a:xfrm>
            <a:off x="4027614" y="4663327"/>
            <a:ext cx="3589930" cy="49552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dòng chữ </a:t>
            </a:r>
            <a:r>
              <a:rPr lang="en-US" sz="2000" b="0" i="0" u="none" strike="noStrike" cap="none">
                <a:solidFill>
                  <a:srgbClr val="FF0000"/>
                </a:solidFill>
                <a:latin typeface="Arial"/>
                <a:ea typeface="Arial"/>
                <a:cs typeface="Arial"/>
                <a:sym typeface="Arial"/>
              </a:rPr>
              <a:t>tên trường</a:t>
            </a:r>
            <a:endParaRPr sz="2000" b="0" i="0" u="none" strike="noStrike" cap="none">
              <a:solidFill>
                <a:schemeClr val="dk1"/>
              </a:solidFill>
              <a:latin typeface="Arial"/>
              <a:ea typeface="Arial"/>
              <a:cs typeface="Arial"/>
              <a:sym typeface="Arial"/>
            </a:endParaRPr>
          </a:p>
        </p:txBody>
      </p:sp>
      <p:sp>
        <p:nvSpPr>
          <p:cNvPr id="190" name="Google Shape;190;p9"/>
          <p:cNvSpPr/>
          <p:nvPr/>
        </p:nvSpPr>
        <p:spPr>
          <a:xfrm>
            <a:off x="4609358" y="5126895"/>
            <a:ext cx="5729586" cy="49552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a:t>
            </a:r>
            <a:r>
              <a:rPr lang="en-US" sz="2000" b="0" i="0" u="none" strike="noStrike" cap="none">
                <a:solidFill>
                  <a:srgbClr val="FF0000"/>
                </a:solidFill>
                <a:latin typeface="Arial"/>
                <a:ea typeface="Arial"/>
                <a:cs typeface="Arial"/>
                <a:sym typeface="Arial"/>
              </a:rPr>
              <a:t>hình vẽ trên bức tranh </a:t>
            </a:r>
            <a:r>
              <a:rPr lang="en-US" sz="2000" b="0" i="0" u="none" strike="noStrike" cap="none">
                <a:solidFill>
                  <a:schemeClr val="dk1"/>
                </a:solidFill>
                <a:latin typeface="Arial"/>
                <a:ea typeface="Arial"/>
                <a:cs typeface="Arial"/>
                <a:sym typeface="Arial"/>
              </a:rPr>
              <a:t>cạnh công trường </a:t>
            </a:r>
            <a:endParaRPr/>
          </a:p>
        </p:txBody>
      </p:sp>
      <p:sp>
        <p:nvSpPr>
          <p:cNvPr id="191" name="Google Shape;191;p9"/>
          <p:cNvSpPr/>
          <p:nvPr/>
        </p:nvSpPr>
        <p:spPr>
          <a:xfrm>
            <a:off x="4763142" y="5593778"/>
            <a:ext cx="5729586" cy="49552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a:t>
            </a:r>
            <a:r>
              <a:rPr lang="en-US" sz="2000" b="0" i="0" u="none" strike="noStrike" cap="none">
                <a:solidFill>
                  <a:srgbClr val="FF0000"/>
                </a:solidFill>
                <a:latin typeface="Arial"/>
                <a:ea typeface="Arial"/>
                <a:cs typeface="Arial"/>
                <a:sym typeface="Arial"/>
              </a:rPr>
              <a:t>tiếng chim hót </a:t>
            </a:r>
            <a:r>
              <a:rPr lang="en-US" sz="2000" b="0" i="0" u="none" strike="noStrike" cap="none">
                <a:solidFill>
                  <a:schemeClr val="dk1"/>
                </a:solidFill>
                <a:latin typeface="Arial"/>
                <a:ea typeface="Arial"/>
                <a:cs typeface="Arial"/>
                <a:sym typeface="Arial"/>
              </a:rPr>
              <a:t>mà hai bạn nghe thấy </a:t>
            </a:r>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500"/>
                                        <p:tgtEl>
                                          <p:spTgt spid="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1000"/>
                                        <p:tgtEl>
                                          <p:spTgt spid="17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88"/>
                                        </p:tgtEl>
                                        <p:attrNameLst>
                                          <p:attrName>style.visibility</p:attrName>
                                        </p:attrNameLst>
                                      </p:cBhvr>
                                      <p:to>
                                        <p:strVal val="visible"/>
                                      </p:to>
                                    </p:set>
                                    <p:animEffect transition="in" filter="fade">
                                      <p:cBhvr>
                                        <p:cTn id="16" dur="500"/>
                                        <p:tgtEl>
                                          <p:spTgt spid="18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5"/>
                                        </p:tgtEl>
                                        <p:attrNameLst>
                                          <p:attrName>style.visibility</p:attrName>
                                        </p:attrNameLst>
                                      </p:cBhvr>
                                      <p:to>
                                        <p:strVal val="visible"/>
                                      </p:to>
                                    </p:set>
                                    <p:animEffect transition="in" filter="fade">
                                      <p:cBhvr>
                                        <p:cTn id="21" dur="500"/>
                                        <p:tgtEl>
                                          <p:spTgt spid="18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9"/>
                                        </p:tgtEl>
                                        <p:attrNameLst>
                                          <p:attrName>style.visibility</p:attrName>
                                        </p:attrNameLst>
                                      </p:cBhvr>
                                      <p:to>
                                        <p:strVal val="visible"/>
                                      </p:to>
                                    </p:set>
                                    <p:animEffect transition="in" filter="fade">
                                      <p:cBhvr>
                                        <p:cTn id="26" dur="2000"/>
                                        <p:tgtEl>
                                          <p:spTgt spid="18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0"/>
                                        </p:tgtEl>
                                        <p:attrNameLst>
                                          <p:attrName>style.visibility</p:attrName>
                                        </p:attrNameLst>
                                      </p:cBhvr>
                                      <p:to>
                                        <p:strVal val="visible"/>
                                      </p:to>
                                    </p:set>
                                    <p:animEffect transition="in" filter="fade">
                                      <p:cBhvr>
                                        <p:cTn id="31" dur="2000"/>
                                        <p:tgtEl>
                                          <p:spTgt spid="19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1"/>
                                        </p:tgtEl>
                                        <p:attrNameLst>
                                          <p:attrName>style.visibility</p:attrName>
                                        </p:attrNameLst>
                                      </p:cBhvr>
                                      <p:to>
                                        <p:strVal val="visible"/>
                                      </p:to>
                                    </p:set>
                                    <p:animEffect transition="in" filter="fade">
                                      <p:cBhvr>
                                        <p:cTn id="36" dur="20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0"/>
          <p:cNvSpPr/>
          <p:nvPr/>
        </p:nvSpPr>
        <p:spPr>
          <a:xfrm>
            <a:off x="1514336" y="2612837"/>
            <a:ext cx="6746436" cy="56784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Ở hành lang lớp học có một tấm biển</a:t>
            </a:r>
            <a:endParaRPr sz="2400" b="0" i="0" u="none" strike="noStrike" cap="none">
              <a:solidFill>
                <a:schemeClr val="dk1"/>
              </a:solidFill>
              <a:latin typeface="Arial"/>
              <a:ea typeface="Arial"/>
              <a:cs typeface="Arial"/>
              <a:sym typeface="Arial"/>
            </a:endParaRPr>
          </a:p>
        </p:txBody>
      </p:sp>
      <p:pic>
        <p:nvPicPr>
          <p:cNvPr id="197" name="Google Shape;197;p10"/>
          <p:cNvPicPr preferRelativeResize="0"/>
          <p:nvPr/>
        </p:nvPicPr>
        <p:blipFill rotWithShape="1">
          <a:blip r:embed="rId3">
            <a:alphaModFix/>
          </a:blip>
          <a:srcRect/>
          <a:stretch/>
        </p:blipFill>
        <p:spPr>
          <a:xfrm>
            <a:off x="439750" y="2336381"/>
            <a:ext cx="983065" cy="967824"/>
          </a:xfrm>
          <a:prstGeom prst="rect">
            <a:avLst/>
          </a:prstGeom>
          <a:noFill/>
          <a:ln>
            <a:noFill/>
          </a:ln>
        </p:spPr>
      </p:pic>
      <p:sp>
        <p:nvSpPr>
          <p:cNvPr id="198" name="Google Shape;198;p10"/>
          <p:cNvSpPr/>
          <p:nvPr/>
        </p:nvSpPr>
        <p:spPr>
          <a:xfrm>
            <a:off x="4514931" y="3304205"/>
            <a:ext cx="7310526" cy="5678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a) Thông tin em nhận được từ tấm biển là gì?</a:t>
            </a:r>
            <a:endParaRPr sz="2400" b="0" i="0" u="none" strike="noStrike" cap="none">
              <a:solidFill>
                <a:schemeClr val="dk1"/>
              </a:solidFill>
              <a:latin typeface="Arial"/>
              <a:ea typeface="Arial"/>
              <a:cs typeface="Arial"/>
              <a:sym typeface="Arial"/>
            </a:endParaRPr>
          </a:p>
        </p:txBody>
      </p:sp>
      <p:sp>
        <p:nvSpPr>
          <p:cNvPr id="199" name="Google Shape;199;p10"/>
          <p:cNvSpPr/>
          <p:nvPr/>
        </p:nvSpPr>
        <p:spPr>
          <a:xfrm>
            <a:off x="4514931" y="4993899"/>
            <a:ext cx="7310526" cy="5678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b) Thông tin đó thuộc dạng thông tin nào?</a:t>
            </a:r>
            <a:endParaRPr/>
          </a:p>
        </p:txBody>
      </p:sp>
      <p:grpSp>
        <p:nvGrpSpPr>
          <p:cNvPr id="200" name="Google Shape;200;p10"/>
          <p:cNvGrpSpPr/>
          <p:nvPr/>
        </p:nvGrpSpPr>
        <p:grpSpPr>
          <a:xfrm>
            <a:off x="1689595" y="396855"/>
            <a:ext cx="8812810" cy="1951609"/>
            <a:chOff x="1329714" y="458216"/>
            <a:chExt cx="8812810" cy="1951609"/>
          </a:xfrm>
        </p:grpSpPr>
        <p:grpSp>
          <p:nvGrpSpPr>
            <p:cNvPr id="201" name="Google Shape;201;p10"/>
            <p:cNvGrpSpPr/>
            <p:nvPr/>
          </p:nvGrpSpPr>
          <p:grpSpPr>
            <a:xfrm>
              <a:off x="1329714" y="458216"/>
              <a:ext cx="8812810" cy="1951609"/>
              <a:chOff x="1329714" y="458216"/>
              <a:chExt cx="8812810" cy="1951609"/>
            </a:xfrm>
          </p:grpSpPr>
          <p:grpSp>
            <p:nvGrpSpPr>
              <p:cNvPr id="202" name="Google Shape;202;p10"/>
              <p:cNvGrpSpPr/>
              <p:nvPr/>
            </p:nvGrpSpPr>
            <p:grpSpPr>
              <a:xfrm>
                <a:off x="1925021" y="911578"/>
                <a:ext cx="8217503" cy="1498247"/>
                <a:chOff x="2572721" y="934090"/>
                <a:chExt cx="7392824" cy="2210326"/>
              </a:xfrm>
            </p:grpSpPr>
            <p:sp>
              <p:nvSpPr>
                <p:cNvPr id="203" name="Google Shape;203;p10"/>
                <p:cNvSpPr/>
                <p:nvPr/>
              </p:nvSpPr>
              <p:spPr>
                <a:xfrm>
                  <a:off x="2659224" y="1054359"/>
                  <a:ext cx="7306321" cy="2090057"/>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204" name="Google Shape;204;p10"/>
                <p:cNvSpPr/>
                <p:nvPr/>
              </p:nvSpPr>
              <p:spPr>
                <a:xfrm>
                  <a:off x="2572721" y="934090"/>
                  <a:ext cx="7306322" cy="2090057"/>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pic>
            <p:nvPicPr>
              <p:cNvPr id="205" name="Google Shape;205;p10"/>
              <p:cNvPicPr preferRelativeResize="0"/>
              <p:nvPr/>
            </p:nvPicPr>
            <p:blipFill rotWithShape="1">
              <a:blip r:embed="rId4">
                <a:alphaModFix/>
              </a:blip>
              <a:srcRect/>
              <a:stretch/>
            </p:blipFill>
            <p:spPr>
              <a:xfrm>
                <a:off x="1329714" y="458216"/>
                <a:ext cx="998307" cy="883997"/>
              </a:xfrm>
              <a:prstGeom prst="rect">
                <a:avLst/>
              </a:prstGeom>
              <a:noFill/>
              <a:ln>
                <a:noFill/>
              </a:ln>
            </p:spPr>
          </p:pic>
        </p:grpSp>
        <p:sp>
          <p:nvSpPr>
            <p:cNvPr id="206" name="Google Shape;206;p10"/>
            <p:cNvSpPr/>
            <p:nvPr/>
          </p:nvSpPr>
          <p:spPr>
            <a:xfrm>
              <a:off x="2281570" y="1048154"/>
              <a:ext cx="7408253" cy="112184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a:solidFill>
                    <a:srgbClr val="F03C69"/>
                  </a:solidFill>
                  <a:latin typeface="Arial"/>
                  <a:ea typeface="Arial"/>
                  <a:cs typeface="Arial"/>
                  <a:sym typeface="Arial"/>
                </a:rPr>
                <a:t>Ba dạng thông tin thường gặp là </a:t>
              </a:r>
              <a:endParaRPr sz="2400" b="1" i="0" u="none" strike="noStrike" cap="none">
                <a:solidFill>
                  <a:srgbClr val="F03C69"/>
                </a:solidFill>
                <a:latin typeface="Arial"/>
                <a:ea typeface="Arial"/>
                <a:cs typeface="Arial"/>
                <a:sym typeface="Arial"/>
              </a:endParaRPr>
            </a:p>
            <a:p>
              <a:pPr marL="0" marR="0" lvl="0" indent="0" algn="ctr" rtl="0">
                <a:lnSpc>
                  <a:spcPct val="150000"/>
                </a:lnSpc>
                <a:spcBef>
                  <a:spcPts val="0"/>
                </a:spcBef>
                <a:spcAft>
                  <a:spcPts val="0"/>
                </a:spcAft>
                <a:buNone/>
              </a:pPr>
              <a:r>
                <a:rPr lang="en-US" sz="2400" b="1" i="0" u="none" strike="noStrike" cap="none">
                  <a:solidFill>
                    <a:srgbClr val="F03C69"/>
                  </a:solidFill>
                  <a:latin typeface="Arial"/>
                  <a:ea typeface="Arial"/>
                  <a:cs typeface="Arial"/>
                  <a:sym typeface="Arial"/>
                </a:rPr>
                <a:t>dạng chữ, dạng hình ảnh và dạng âm thanh.</a:t>
              </a:r>
              <a:endParaRPr/>
            </a:p>
          </p:txBody>
        </p:sp>
      </p:grpSp>
      <p:pic>
        <p:nvPicPr>
          <p:cNvPr id="207" name="Google Shape;207;p10" descr="Text&#10;&#10;Description automatically generated"/>
          <p:cNvPicPr preferRelativeResize="0"/>
          <p:nvPr/>
        </p:nvPicPr>
        <p:blipFill rotWithShape="1">
          <a:blip r:embed="rId5">
            <a:alphaModFix/>
          </a:blip>
          <a:srcRect/>
          <a:stretch/>
        </p:blipFill>
        <p:spPr>
          <a:xfrm>
            <a:off x="1514336" y="3326870"/>
            <a:ext cx="2899546" cy="1189814"/>
          </a:xfrm>
          <a:prstGeom prst="rect">
            <a:avLst/>
          </a:prstGeom>
          <a:noFill/>
          <a:ln>
            <a:noFill/>
          </a:ln>
        </p:spPr>
      </p:pic>
      <p:sp>
        <p:nvSpPr>
          <p:cNvPr id="208" name="Google Shape;208;p10"/>
          <p:cNvSpPr/>
          <p:nvPr/>
        </p:nvSpPr>
        <p:spPr>
          <a:xfrm>
            <a:off x="5486399" y="3872053"/>
            <a:ext cx="3917373" cy="1121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 	</a:t>
            </a:r>
            <a:r>
              <a:rPr lang="en-US" sz="2400" b="0" i="0" u="none" strike="noStrike" cap="none">
                <a:solidFill>
                  <a:srgbClr val="0000FF"/>
                </a:solidFill>
                <a:latin typeface="Arial"/>
                <a:ea typeface="Arial"/>
                <a:cs typeface="Arial"/>
                <a:sym typeface="Arial"/>
              </a:rPr>
              <a:t>Muốn biết phải hỏi</a:t>
            </a:r>
            <a:endParaRPr/>
          </a:p>
          <a:p>
            <a:pPr marL="0" marR="0" lvl="0" indent="0" algn="l" rtl="0">
              <a:lnSpc>
                <a:spcPct val="150000"/>
              </a:lnSpc>
              <a:spcBef>
                <a:spcPts val="0"/>
              </a:spcBef>
              <a:spcAft>
                <a:spcPts val="0"/>
              </a:spcAft>
              <a:buNone/>
            </a:pPr>
            <a:r>
              <a:rPr lang="en-US" sz="2400" b="0" i="0" u="none" strike="noStrike" cap="none">
                <a:solidFill>
                  <a:srgbClr val="0000FF"/>
                </a:solidFill>
                <a:latin typeface="Arial"/>
                <a:ea typeface="Arial"/>
                <a:cs typeface="Arial"/>
                <a:sym typeface="Arial"/>
              </a:rPr>
              <a:t>		Muốn giỏi phải học</a:t>
            </a:r>
            <a:endParaRPr sz="2400" b="0" i="0" u="none" strike="noStrike" cap="none">
              <a:solidFill>
                <a:srgbClr val="0000FF"/>
              </a:solidFill>
              <a:latin typeface="Arial"/>
              <a:ea typeface="Arial"/>
              <a:cs typeface="Arial"/>
              <a:sym typeface="Arial"/>
            </a:endParaRPr>
          </a:p>
        </p:txBody>
      </p:sp>
      <p:sp>
        <p:nvSpPr>
          <p:cNvPr id="209" name="Google Shape;209;p10"/>
          <p:cNvSpPr/>
          <p:nvPr/>
        </p:nvSpPr>
        <p:spPr>
          <a:xfrm>
            <a:off x="5486399" y="5583115"/>
            <a:ext cx="3589930" cy="576183"/>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 </a:t>
            </a:r>
            <a:r>
              <a:rPr lang="en-US" sz="2400" b="0" i="0" u="none" strike="noStrike" cap="none">
                <a:solidFill>
                  <a:srgbClr val="0000FF"/>
                </a:solidFill>
                <a:latin typeface="Arial"/>
                <a:ea typeface="Arial"/>
                <a:cs typeface="Arial"/>
                <a:sym typeface="Arial"/>
              </a:rPr>
              <a:t>dạng chữ</a:t>
            </a:r>
            <a:endParaRPr sz="2400" b="0" i="0" u="none" strike="noStrike" cap="none">
              <a:solidFill>
                <a:srgbClr val="0000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6"/>
                                        </p:tgtEl>
                                        <p:attrNameLst>
                                          <p:attrName>style.visibility</p:attrName>
                                        </p:attrNameLst>
                                      </p:cBhvr>
                                      <p:to>
                                        <p:strVal val="visible"/>
                                      </p:to>
                                    </p:set>
                                    <p:animEffect transition="in" filter="fade">
                                      <p:cBhvr>
                                        <p:cTn id="7" dur="1000"/>
                                        <p:tgtEl>
                                          <p:spTgt spid="196"/>
                                        </p:tgtEl>
                                      </p:cBhvr>
                                    </p:animEffect>
                                  </p:childTnLst>
                                </p:cTn>
                              </p:par>
                              <p:par>
                                <p:cTn id="8" presetID="10" presetClass="entr" presetSubtype="0" fill="hold" nodeType="withEffect">
                                  <p:stCondLst>
                                    <p:cond delay="0"/>
                                  </p:stCondLst>
                                  <p:childTnLst>
                                    <p:set>
                                      <p:cBhvr>
                                        <p:cTn id="9" dur="1" fill="hold">
                                          <p:stCondLst>
                                            <p:cond delay="0"/>
                                          </p:stCondLst>
                                        </p:cTn>
                                        <p:tgtEl>
                                          <p:spTgt spid="197"/>
                                        </p:tgtEl>
                                        <p:attrNameLst>
                                          <p:attrName>style.visibility</p:attrName>
                                        </p:attrNameLst>
                                      </p:cBhvr>
                                      <p:to>
                                        <p:strVal val="visible"/>
                                      </p:to>
                                    </p:set>
                                    <p:animEffect transition="in" filter="fade">
                                      <p:cBhvr>
                                        <p:cTn id="10" dur="1000"/>
                                        <p:tgtEl>
                                          <p:spTgt spid="197"/>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07"/>
                                        </p:tgtEl>
                                        <p:attrNameLst>
                                          <p:attrName>style.visibility</p:attrName>
                                        </p:attrNameLst>
                                      </p:cBhvr>
                                      <p:to>
                                        <p:strVal val="visible"/>
                                      </p:to>
                                    </p:set>
                                    <p:animEffect transition="in" filter="fade">
                                      <p:cBhvr>
                                        <p:cTn id="14" dur="500"/>
                                        <p:tgtEl>
                                          <p:spTgt spid="20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98"/>
                                        </p:tgtEl>
                                        <p:attrNameLst>
                                          <p:attrName>style.visibility</p:attrName>
                                        </p:attrNameLst>
                                      </p:cBhvr>
                                      <p:to>
                                        <p:strVal val="visible"/>
                                      </p:to>
                                    </p:set>
                                    <p:animEffect transition="in" filter="fade">
                                      <p:cBhvr>
                                        <p:cTn id="19" dur="500"/>
                                        <p:tgtEl>
                                          <p:spTgt spid="19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08"/>
                                        </p:tgtEl>
                                        <p:attrNameLst>
                                          <p:attrName>style.visibility</p:attrName>
                                        </p:attrNameLst>
                                      </p:cBhvr>
                                      <p:to>
                                        <p:strVal val="visible"/>
                                      </p:to>
                                    </p:set>
                                    <p:animEffect transition="in" filter="fade">
                                      <p:cBhvr>
                                        <p:cTn id="24" dur="500"/>
                                        <p:tgtEl>
                                          <p:spTgt spid="20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9"/>
                                        </p:tgtEl>
                                        <p:attrNameLst>
                                          <p:attrName>style.visibility</p:attrName>
                                        </p:attrNameLst>
                                      </p:cBhvr>
                                      <p:to>
                                        <p:strVal val="visible"/>
                                      </p:to>
                                    </p:set>
                                    <p:animEffect transition="in" filter="fade">
                                      <p:cBhvr>
                                        <p:cTn id="29" dur="500"/>
                                        <p:tgtEl>
                                          <p:spTgt spid="19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09"/>
                                        </p:tgtEl>
                                        <p:attrNameLst>
                                          <p:attrName>style.visibility</p:attrName>
                                        </p:attrNameLst>
                                      </p:cBhvr>
                                      <p:to>
                                        <p:strVal val="visible"/>
                                      </p:to>
                                    </p:set>
                                    <p:animEffect transition="in" filter="fade">
                                      <p:cBhvr>
                                        <p:cTn id="34" dur="20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4" name="Google Shape;214;p11"/>
          <p:cNvGrpSpPr/>
          <p:nvPr/>
        </p:nvGrpSpPr>
        <p:grpSpPr>
          <a:xfrm>
            <a:off x="371924" y="467376"/>
            <a:ext cx="3761537" cy="1014929"/>
            <a:chOff x="371924" y="467376"/>
            <a:chExt cx="3761537" cy="1014929"/>
          </a:xfrm>
        </p:grpSpPr>
        <p:pic>
          <p:nvPicPr>
            <p:cNvPr id="215" name="Google Shape;215;p11"/>
            <p:cNvPicPr preferRelativeResize="0"/>
            <p:nvPr/>
          </p:nvPicPr>
          <p:blipFill rotWithShape="1">
            <a:blip r:embed="rId3">
              <a:alphaModFix/>
            </a:blip>
            <a:srcRect/>
            <a:stretch/>
          </p:blipFill>
          <p:spPr>
            <a:xfrm>
              <a:off x="371924" y="467376"/>
              <a:ext cx="1280271" cy="1014929"/>
            </a:xfrm>
            <a:prstGeom prst="rect">
              <a:avLst/>
            </a:prstGeom>
            <a:noFill/>
            <a:ln>
              <a:noFill/>
            </a:ln>
          </p:spPr>
        </p:pic>
        <p:sp>
          <p:nvSpPr>
            <p:cNvPr id="216" name="Google Shape;216;p11"/>
            <p:cNvSpPr/>
            <p:nvPr/>
          </p:nvSpPr>
          <p:spPr>
            <a:xfrm>
              <a:off x="1752860" y="653374"/>
              <a:ext cx="2380601" cy="64293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0998D7"/>
                  </a:solidFill>
                  <a:latin typeface="Arial"/>
                  <a:ea typeface="Arial"/>
                  <a:cs typeface="Arial"/>
                  <a:sym typeface="Arial"/>
                </a:rPr>
                <a:t>LUYỆN TẬP</a:t>
              </a:r>
              <a:endParaRPr sz="2800" b="1" i="0" u="none" strike="noStrike" cap="none">
                <a:solidFill>
                  <a:srgbClr val="0998D7"/>
                </a:solidFill>
                <a:latin typeface="Arial"/>
                <a:ea typeface="Arial"/>
                <a:cs typeface="Arial"/>
                <a:sym typeface="Arial"/>
              </a:endParaRPr>
            </a:p>
          </p:txBody>
        </p:sp>
      </p:grpSp>
      <p:sp>
        <p:nvSpPr>
          <p:cNvPr id="217" name="Google Shape;217;p11"/>
          <p:cNvSpPr/>
          <p:nvPr/>
        </p:nvSpPr>
        <p:spPr>
          <a:xfrm>
            <a:off x="1652195" y="1425059"/>
            <a:ext cx="9751340" cy="9503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1. </a:t>
            </a:r>
            <a:r>
              <a:rPr lang="en-US" sz="2000" b="0" i="0" u="none" strike="noStrike" cap="none">
                <a:solidFill>
                  <a:schemeClr val="dk1"/>
                </a:solidFill>
                <a:latin typeface="Arial"/>
                <a:ea typeface="Arial"/>
                <a:cs typeface="Arial"/>
                <a:sym typeface="Arial"/>
              </a:rPr>
              <a:t>Đi học về, An xem trước bài hôm sau để đến lớp hiểu bài tốt hơn. Câu nào sau đây là thông tin, câu nào là quyết định?</a:t>
            </a:r>
            <a:endParaRPr/>
          </a:p>
        </p:txBody>
      </p:sp>
      <p:sp>
        <p:nvSpPr>
          <p:cNvPr id="218" name="Google Shape;218;p11"/>
          <p:cNvSpPr/>
          <p:nvPr/>
        </p:nvSpPr>
        <p:spPr>
          <a:xfrm>
            <a:off x="2556176" y="2477673"/>
            <a:ext cx="8505049" cy="4931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A.</a:t>
            </a:r>
            <a:r>
              <a:rPr lang="en-US" sz="2000" b="0" i="0" u="none" strike="noStrike" cap="none">
                <a:solidFill>
                  <a:schemeClr val="dk1"/>
                </a:solidFill>
                <a:latin typeface="Arial"/>
                <a:ea typeface="Arial"/>
                <a:cs typeface="Arial"/>
                <a:sym typeface="Arial"/>
              </a:rPr>
              <a:t> Xem trước bài cho ngày hôm sau sẽ giúp em hiểu bài tốt hơn.</a:t>
            </a:r>
            <a:endParaRPr sz="2000" b="0" i="0" u="none" strike="noStrike" cap="none">
              <a:solidFill>
                <a:schemeClr val="dk1"/>
              </a:solidFill>
              <a:latin typeface="Arial"/>
              <a:ea typeface="Arial"/>
              <a:cs typeface="Arial"/>
              <a:sym typeface="Arial"/>
            </a:endParaRPr>
          </a:p>
        </p:txBody>
      </p:sp>
      <p:sp>
        <p:nvSpPr>
          <p:cNvPr id="219" name="Google Shape;219;p11"/>
          <p:cNvSpPr/>
          <p:nvPr/>
        </p:nvSpPr>
        <p:spPr>
          <a:xfrm>
            <a:off x="2556177" y="3054475"/>
            <a:ext cx="7310526" cy="4931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B. </a:t>
            </a:r>
            <a:r>
              <a:rPr lang="en-US" sz="2000" b="0" i="0" u="none" strike="noStrike" cap="none">
                <a:solidFill>
                  <a:schemeClr val="dk1"/>
                </a:solidFill>
                <a:latin typeface="Arial"/>
                <a:ea typeface="Arial"/>
                <a:cs typeface="Arial"/>
                <a:sym typeface="Arial"/>
              </a:rPr>
              <a:t>An xem trước bài hôm sau khi đi học về.</a:t>
            </a:r>
            <a:endParaRPr sz="2000" b="0" i="0" u="none" strike="noStrike" cap="none">
              <a:solidFill>
                <a:schemeClr val="dk1"/>
              </a:solidFill>
              <a:latin typeface="Arial"/>
              <a:ea typeface="Arial"/>
              <a:cs typeface="Arial"/>
              <a:sym typeface="Arial"/>
            </a:endParaRPr>
          </a:p>
        </p:txBody>
      </p:sp>
      <p:sp>
        <p:nvSpPr>
          <p:cNvPr id="220" name="Google Shape;220;p11"/>
          <p:cNvSpPr/>
          <p:nvPr/>
        </p:nvSpPr>
        <p:spPr>
          <a:xfrm>
            <a:off x="1652195" y="3631277"/>
            <a:ext cx="9751340" cy="4931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2. </a:t>
            </a:r>
            <a:r>
              <a:rPr lang="en-US" sz="2000" b="0" i="0" u="none" strike="noStrike" cap="none">
                <a:solidFill>
                  <a:schemeClr val="dk1"/>
                </a:solidFill>
                <a:latin typeface="Arial"/>
                <a:ea typeface="Arial"/>
                <a:cs typeface="Arial"/>
                <a:sym typeface="Arial"/>
              </a:rPr>
              <a:t>Có ba loại thùng rác như hình bên:</a:t>
            </a:r>
            <a:endParaRPr sz="2000" b="0" i="0" u="none" strike="noStrike" cap="none">
              <a:solidFill>
                <a:schemeClr val="dk1"/>
              </a:solidFill>
              <a:latin typeface="Arial"/>
              <a:ea typeface="Arial"/>
              <a:cs typeface="Arial"/>
              <a:sym typeface="Arial"/>
            </a:endParaRPr>
          </a:p>
        </p:txBody>
      </p:sp>
      <p:pic>
        <p:nvPicPr>
          <p:cNvPr id="221" name="Google Shape;221;p11"/>
          <p:cNvPicPr preferRelativeResize="0"/>
          <p:nvPr/>
        </p:nvPicPr>
        <p:blipFill rotWithShape="1">
          <a:blip r:embed="rId4">
            <a:alphaModFix/>
          </a:blip>
          <a:srcRect/>
          <a:stretch/>
        </p:blipFill>
        <p:spPr>
          <a:xfrm>
            <a:off x="7962624" y="3737614"/>
            <a:ext cx="3622210" cy="1642704"/>
          </a:xfrm>
          <a:prstGeom prst="rect">
            <a:avLst/>
          </a:prstGeom>
          <a:noFill/>
          <a:ln>
            <a:noFill/>
          </a:ln>
        </p:spPr>
      </p:pic>
      <p:sp>
        <p:nvSpPr>
          <p:cNvPr id="222" name="Google Shape;222;p11"/>
          <p:cNvSpPr/>
          <p:nvPr/>
        </p:nvSpPr>
        <p:spPr>
          <a:xfrm>
            <a:off x="1652195" y="4205929"/>
            <a:ext cx="7310526" cy="4931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a) Điều gì giúp em bỏ rác vào đúng thùng?</a:t>
            </a:r>
            <a:endParaRPr sz="2000" b="0" i="0" u="none" strike="noStrike" cap="none">
              <a:solidFill>
                <a:schemeClr val="dk1"/>
              </a:solidFill>
              <a:latin typeface="Arial"/>
              <a:ea typeface="Arial"/>
              <a:cs typeface="Arial"/>
              <a:sym typeface="Arial"/>
            </a:endParaRPr>
          </a:p>
        </p:txBody>
      </p:sp>
      <p:sp>
        <p:nvSpPr>
          <p:cNvPr id="223" name="Google Shape;223;p11"/>
          <p:cNvSpPr/>
          <p:nvPr/>
        </p:nvSpPr>
        <p:spPr>
          <a:xfrm>
            <a:off x="1652195" y="4784881"/>
            <a:ext cx="7310526" cy="4886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b) Đó là thông tin thuộc dạng nào?</a:t>
            </a:r>
            <a:endParaRPr/>
          </a:p>
        </p:txBody>
      </p:sp>
      <p:pic>
        <p:nvPicPr>
          <p:cNvPr id="224" name="Google Shape;224;p11" descr="A picture containing text, vector graphics, businesscard&#10;&#10;Description automatically generated"/>
          <p:cNvPicPr preferRelativeResize="0"/>
          <p:nvPr/>
        </p:nvPicPr>
        <p:blipFill rotWithShape="1">
          <a:blip r:embed="rId5">
            <a:alphaModFix/>
          </a:blip>
          <a:srcRect/>
          <a:stretch/>
        </p:blipFill>
        <p:spPr>
          <a:xfrm>
            <a:off x="-25877" y="5014728"/>
            <a:ext cx="1843272" cy="1843272"/>
          </a:xfrm>
          <a:prstGeom prst="rect">
            <a:avLst/>
          </a:prstGeom>
          <a:noFill/>
          <a:ln>
            <a:noFill/>
          </a:ln>
        </p:spPr>
      </p:pic>
      <p:grpSp>
        <p:nvGrpSpPr>
          <p:cNvPr id="225" name="Google Shape;225;p11"/>
          <p:cNvGrpSpPr/>
          <p:nvPr/>
        </p:nvGrpSpPr>
        <p:grpSpPr>
          <a:xfrm>
            <a:off x="465306" y="2488719"/>
            <a:ext cx="2011179" cy="522965"/>
            <a:chOff x="879630" y="2296669"/>
            <a:chExt cx="2011179" cy="522965"/>
          </a:xfrm>
        </p:grpSpPr>
        <p:grpSp>
          <p:nvGrpSpPr>
            <p:cNvPr id="226" name="Google Shape;226;p11"/>
            <p:cNvGrpSpPr/>
            <p:nvPr/>
          </p:nvGrpSpPr>
          <p:grpSpPr>
            <a:xfrm>
              <a:off x="879630" y="2296669"/>
              <a:ext cx="1655756" cy="522965"/>
              <a:chOff x="1686669" y="889421"/>
              <a:chExt cx="1819884" cy="522965"/>
            </a:xfrm>
          </p:grpSpPr>
          <p:sp>
            <p:nvSpPr>
              <p:cNvPr id="227" name="Google Shape;227;p11"/>
              <p:cNvSpPr/>
              <p:nvPr/>
            </p:nvSpPr>
            <p:spPr>
              <a:xfrm>
                <a:off x="1686669" y="923731"/>
                <a:ext cx="1819884" cy="488655"/>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i="0" u="none" strike="noStrike" cap="none">
                  <a:solidFill>
                    <a:schemeClr val="lt1"/>
                  </a:solidFill>
                  <a:latin typeface="Quattrocento Sans"/>
                  <a:ea typeface="Quattrocento Sans"/>
                  <a:cs typeface="Quattrocento Sans"/>
                  <a:sym typeface="Quattrocento Sans"/>
                </a:endParaRPr>
              </a:p>
            </p:txBody>
          </p:sp>
          <p:sp>
            <p:nvSpPr>
              <p:cNvPr id="228" name="Google Shape;228;p11"/>
              <p:cNvSpPr/>
              <p:nvPr/>
            </p:nvSpPr>
            <p:spPr>
              <a:xfrm>
                <a:off x="1720931" y="889421"/>
                <a:ext cx="1739937" cy="48866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chemeClr val="lt1"/>
                    </a:solidFill>
                    <a:latin typeface="Arial"/>
                    <a:ea typeface="Arial"/>
                    <a:cs typeface="Arial"/>
                    <a:sym typeface="Arial"/>
                  </a:rPr>
                  <a:t>Thông tin</a:t>
                </a:r>
                <a:endParaRPr sz="2000" b="0" i="0" u="none" strike="noStrike" cap="none">
                  <a:solidFill>
                    <a:schemeClr val="lt1"/>
                  </a:solidFill>
                  <a:latin typeface="Arial"/>
                  <a:ea typeface="Arial"/>
                  <a:cs typeface="Arial"/>
                  <a:sym typeface="Arial"/>
                </a:endParaRPr>
              </a:p>
            </p:txBody>
          </p:sp>
        </p:grpSp>
        <p:cxnSp>
          <p:nvCxnSpPr>
            <p:cNvPr id="229" name="Google Shape;229;p11"/>
            <p:cNvCxnSpPr/>
            <p:nvPr/>
          </p:nvCxnSpPr>
          <p:spPr>
            <a:xfrm>
              <a:off x="2391834" y="2586821"/>
              <a:ext cx="498975" cy="0"/>
            </a:xfrm>
            <a:prstGeom prst="straightConnector1">
              <a:avLst/>
            </a:prstGeom>
            <a:noFill/>
            <a:ln w="38100" cap="flat" cmpd="sng">
              <a:solidFill>
                <a:srgbClr val="00B0F0"/>
              </a:solidFill>
              <a:prstDash val="solid"/>
              <a:miter lim="800000"/>
              <a:headEnd type="none" w="sm" len="sm"/>
              <a:tailEnd type="triangle" w="med" len="med"/>
            </a:ln>
          </p:spPr>
        </p:cxnSp>
      </p:grpSp>
      <p:grpSp>
        <p:nvGrpSpPr>
          <p:cNvPr id="230" name="Google Shape;230;p11"/>
          <p:cNvGrpSpPr/>
          <p:nvPr/>
        </p:nvGrpSpPr>
        <p:grpSpPr>
          <a:xfrm>
            <a:off x="465306" y="3039563"/>
            <a:ext cx="2011179" cy="522971"/>
            <a:chOff x="879630" y="2296669"/>
            <a:chExt cx="2011179" cy="522971"/>
          </a:xfrm>
        </p:grpSpPr>
        <p:grpSp>
          <p:nvGrpSpPr>
            <p:cNvPr id="231" name="Google Shape;231;p11"/>
            <p:cNvGrpSpPr/>
            <p:nvPr/>
          </p:nvGrpSpPr>
          <p:grpSpPr>
            <a:xfrm>
              <a:off x="879630" y="2296669"/>
              <a:ext cx="1655757" cy="522971"/>
              <a:chOff x="1686668" y="889421"/>
              <a:chExt cx="1819885" cy="522971"/>
            </a:xfrm>
          </p:grpSpPr>
          <p:sp>
            <p:nvSpPr>
              <p:cNvPr id="232" name="Google Shape;232;p11"/>
              <p:cNvSpPr/>
              <p:nvPr/>
            </p:nvSpPr>
            <p:spPr>
              <a:xfrm>
                <a:off x="1686668" y="923732"/>
                <a:ext cx="1819885" cy="488660"/>
              </a:xfrm>
              <a:prstGeom prst="roundRect">
                <a:avLst>
                  <a:gd name="adj" fmla="val 43263"/>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0" i="0" u="none" strike="noStrike" cap="none">
                  <a:solidFill>
                    <a:schemeClr val="lt1"/>
                  </a:solidFill>
                  <a:latin typeface="Quattrocento Sans"/>
                  <a:ea typeface="Quattrocento Sans"/>
                  <a:cs typeface="Quattrocento Sans"/>
                  <a:sym typeface="Quattrocento Sans"/>
                </a:endParaRPr>
              </a:p>
            </p:txBody>
          </p:sp>
          <p:sp>
            <p:nvSpPr>
              <p:cNvPr id="233" name="Google Shape;233;p11"/>
              <p:cNvSpPr/>
              <p:nvPr/>
            </p:nvSpPr>
            <p:spPr>
              <a:xfrm>
                <a:off x="1720930" y="889421"/>
                <a:ext cx="1785623" cy="48866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chemeClr val="lt1"/>
                    </a:solidFill>
                    <a:latin typeface="Arial"/>
                    <a:ea typeface="Arial"/>
                    <a:cs typeface="Arial"/>
                    <a:sym typeface="Arial"/>
                  </a:rPr>
                  <a:t>Quyết định</a:t>
                </a:r>
                <a:endParaRPr sz="2000" b="0" i="0" u="none" strike="noStrike" cap="none">
                  <a:solidFill>
                    <a:schemeClr val="lt1"/>
                  </a:solidFill>
                  <a:latin typeface="Arial"/>
                  <a:ea typeface="Arial"/>
                  <a:cs typeface="Arial"/>
                  <a:sym typeface="Arial"/>
                </a:endParaRPr>
              </a:p>
            </p:txBody>
          </p:sp>
        </p:grpSp>
        <p:cxnSp>
          <p:nvCxnSpPr>
            <p:cNvPr id="234" name="Google Shape;234;p11"/>
            <p:cNvCxnSpPr/>
            <p:nvPr/>
          </p:nvCxnSpPr>
          <p:spPr>
            <a:xfrm>
              <a:off x="2391834" y="2586821"/>
              <a:ext cx="498975" cy="0"/>
            </a:xfrm>
            <a:prstGeom prst="straightConnector1">
              <a:avLst/>
            </a:prstGeom>
            <a:noFill/>
            <a:ln w="38100" cap="flat" cmpd="sng">
              <a:solidFill>
                <a:srgbClr val="00B0F0"/>
              </a:solidFill>
              <a:prstDash val="solid"/>
              <a:miter lim="800000"/>
              <a:headEnd type="none" w="sm" len="sm"/>
              <a:tailEnd type="triangle" w="med" len="med"/>
            </a:ln>
          </p:spPr>
        </p:cxn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 calcmode="lin" valueType="num">
                                      <p:cBhvr additive="base">
                                        <p:cTn id="7" dur="500"/>
                                        <p:tgtEl>
                                          <p:spTgt spid="225"/>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30"/>
                                        </p:tgtEl>
                                        <p:attrNameLst>
                                          <p:attrName>style.visibility</p:attrName>
                                        </p:attrNameLst>
                                      </p:cBhvr>
                                      <p:to>
                                        <p:strVal val="visible"/>
                                      </p:to>
                                    </p:set>
                                    <p:anim calcmode="lin" valueType="num">
                                      <p:cBhvr additive="base">
                                        <p:cTn id="12" dur="500"/>
                                        <p:tgtEl>
                                          <p:spTgt spid="230"/>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fade">
                                      <p:cBhvr>
                                        <p:cTn id="17" dur="500"/>
                                        <p:tgtEl>
                                          <p:spTgt spid="220"/>
                                        </p:tgtEl>
                                      </p:cBhvr>
                                    </p:animEffect>
                                  </p:childTnLst>
                                </p:cTn>
                              </p:par>
                              <p:par>
                                <p:cTn id="18" presetID="10" presetClass="entr" presetSubtype="0" fill="hold" nodeType="withEffect">
                                  <p:stCondLst>
                                    <p:cond delay="0"/>
                                  </p:stCondLst>
                                  <p:childTnLst>
                                    <p:set>
                                      <p:cBhvr>
                                        <p:cTn id="19" dur="1" fill="hold">
                                          <p:stCondLst>
                                            <p:cond delay="0"/>
                                          </p:stCondLst>
                                        </p:cTn>
                                        <p:tgtEl>
                                          <p:spTgt spid="222"/>
                                        </p:tgtEl>
                                        <p:attrNameLst>
                                          <p:attrName>style.visibility</p:attrName>
                                        </p:attrNameLst>
                                      </p:cBhvr>
                                      <p:to>
                                        <p:strVal val="visible"/>
                                      </p:to>
                                    </p:set>
                                    <p:animEffect transition="in" filter="fade">
                                      <p:cBhvr>
                                        <p:cTn id="20" dur="500"/>
                                        <p:tgtEl>
                                          <p:spTgt spid="222"/>
                                        </p:tgtEl>
                                      </p:cBhvr>
                                    </p:animEffect>
                                  </p:childTnLst>
                                </p:cTn>
                              </p:par>
                              <p:par>
                                <p:cTn id="21" presetID="10" presetClass="entr" presetSubtype="0" fill="hold" nodeType="withEffect">
                                  <p:stCondLst>
                                    <p:cond delay="0"/>
                                  </p:stCondLst>
                                  <p:childTnLst>
                                    <p:set>
                                      <p:cBhvr>
                                        <p:cTn id="22" dur="1" fill="hold">
                                          <p:stCondLst>
                                            <p:cond delay="0"/>
                                          </p:stCondLst>
                                        </p:cTn>
                                        <p:tgtEl>
                                          <p:spTgt spid="223"/>
                                        </p:tgtEl>
                                        <p:attrNameLst>
                                          <p:attrName>style.visibility</p:attrName>
                                        </p:attrNameLst>
                                      </p:cBhvr>
                                      <p:to>
                                        <p:strVal val="visible"/>
                                      </p:to>
                                    </p:set>
                                    <p:animEffect transition="in" filter="fade">
                                      <p:cBhvr>
                                        <p:cTn id="23" dur="500"/>
                                        <p:tgtEl>
                                          <p:spTgt spid="223"/>
                                        </p:tgtEl>
                                      </p:cBhvr>
                                    </p:animEffect>
                                  </p:childTnLst>
                                </p:cTn>
                              </p:par>
                              <p:par>
                                <p:cTn id="24" presetID="10" presetClass="entr" presetSubtype="0" fill="hold" nodeType="withEffect">
                                  <p:stCondLst>
                                    <p:cond delay="0"/>
                                  </p:stCondLst>
                                  <p:childTnLst>
                                    <p:set>
                                      <p:cBhvr>
                                        <p:cTn id="25" dur="1" fill="hold">
                                          <p:stCondLst>
                                            <p:cond delay="0"/>
                                          </p:stCondLst>
                                        </p:cTn>
                                        <p:tgtEl>
                                          <p:spTgt spid="221"/>
                                        </p:tgtEl>
                                        <p:attrNameLst>
                                          <p:attrName>style.visibility</p:attrName>
                                        </p:attrNameLst>
                                      </p:cBhvr>
                                      <p:to>
                                        <p:strVal val="visible"/>
                                      </p:to>
                                    </p:set>
                                    <p:animEffect transition="in" filter="fade">
                                      <p:cBhvr>
                                        <p:cTn id="26"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pSp>
        <p:nvGrpSpPr>
          <p:cNvPr id="239" name="Google Shape;239;p12"/>
          <p:cNvGrpSpPr/>
          <p:nvPr/>
        </p:nvGrpSpPr>
        <p:grpSpPr>
          <a:xfrm>
            <a:off x="371924" y="384240"/>
            <a:ext cx="3761537" cy="1181202"/>
            <a:chOff x="371924" y="384240"/>
            <a:chExt cx="3761537" cy="1181202"/>
          </a:xfrm>
        </p:grpSpPr>
        <p:pic>
          <p:nvPicPr>
            <p:cNvPr id="240" name="Google Shape;240;p12"/>
            <p:cNvPicPr preferRelativeResize="0"/>
            <p:nvPr/>
          </p:nvPicPr>
          <p:blipFill rotWithShape="1">
            <a:blip r:embed="rId3">
              <a:alphaModFix/>
            </a:blip>
            <a:srcRect/>
            <a:stretch/>
          </p:blipFill>
          <p:spPr>
            <a:xfrm>
              <a:off x="371924" y="384240"/>
              <a:ext cx="1280271" cy="1181202"/>
            </a:xfrm>
            <a:prstGeom prst="rect">
              <a:avLst/>
            </a:prstGeom>
            <a:noFill/>
            <a:ln>
              <a:noFill/>
            </a:ln>
          </p:spPr>
        </p:pic>
        <p:sp>
          <p:nvSpPr>
            <p:cNvPr id="241" name="Google Shape;241;p12"/>
            <p:cNvSpPr/>
            <p:nvPr/>
          </p:nvSpPr>
          <p:spPr>
            <a:xfrm>
              <a:off x="1752860" y="653374"/>
              <a:ext cx="2380601" cy="64293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b="1" i="0" u="none" strike="noStrike" cap="none">
                  <a:solidFill>
                    <a:srgbClr val="0998D7"/>
                  </a:solidFill>
                  <a:latin typeface="Arial"/>
                  <a:ea typeface="Arial"/>
                  <a:cs typeface="Arial"/>
                  <a:sym typeface="Arial"/>
                </a:rPr>
                <a:t>VẬN DỤNG</a:t>
              </a:r>
              <a:endParaRPr sz="2800" b="1" i="0" u="none" strike="noStrike" cap="none">
                <a:solidFill>
                  <a:srgbClr val="0998D7"/>
                </a:solidFill>
                <a:latin typeface="Arial"/>
                <a:ea typeface="Arial"/>
                <a:cs typeface="Arial"/>
                <a:sym typeface="Arial"/>
              </a:endParaRPr>
            </a:p>
          </p:txBody>
        </p:sp>
      </p:grpSp>
      <p:sp>
        <p:nvSpPr>
          <p:cNvPr id="242" name="Google Shape;242;p12"/>
          <p:cNvSpPr/>
          <p:nvPr/>
        </p:nvSpPr>
        <p:spPr>
          <a:xfrm>
            <a:off x="1652195" y="1425059"/>
            <a:ext cx="9751340" cy="95032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1. </a:t>
            </a:r>
            <a:r>
              <a:rPr lang="en-US" sz="2000" b="0" i="0" u="none" strike="noStrike" cap="none">
                <a:solidFill>
                  <a:schemeClr val="dk1"/>
                </a:solidFill>
                <a:latin typeface="Arial"/>
                <a:ea typeface="Arial"/>
                <a:cs typeface="Arial"/>
                <a:sym typeface="Arial"/>
              </a:rPr>
              <a:t>Ngày mai, ngoài giờ đi học, em dự kiến làm việc gì? Hãy mô tả việc em định làm và cho biết thông tin nào giúp em đưa ra quyết định đó. </a:t>
            </a:r>
            <a:endParaRPr/>
          </a:p>
        </p:txBody>
      </p:sp>
      <p:sp>
        <p:nvSpPr>
          <p:cNvPr id="243" name="Google Shape;243;p12"/>
          <p:cNvSpPr/>
          <p:nvPr/>
        </p:nvSpPr>
        <p:spPr>
          <a:xfrm>
            <a:off x="1652195" y="2504136"/>
            <a:ext cx="9751340" cy="49314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2. </a:t>
            </a:r>
            <a:r>
              <a:rPr lang="en-US" sz="2000" b="0" i="0" u="none" strike="noStrike" cap="none">
                <a:solidFill>
                  <a:schemeClr val="dk1"/>
                </a:solidFill>
                <a:latin typeface="Arial"/>
                <a:ea typeface="Arial"/>
                <a:cs typeface="Arial"/>
                <a:sym typeface="Arial"/>
              </a:rPr>
              <a:t>Em hãy lấy ví dụ về việc thông tin thay đổi dẫn đến quyết định thay đổi.</a:t>
            </a:r>
            <a:endParaRPr/>
          </a:p>
        </p:txBody>
      </p:sp>
      <p:pic>
        <p:nvPicPr>
          <p:cNvPr id="244" name="Google Shape;244;p12" descr="A picture containing toy&#10;&#10;Description automatically generated"/>
          <p:cNvPicPr preferRelativeResize="0"/>
          <p:nvPr/>
        </p:nvPicPr>
        <p:blipFill rotWithShape="1">
          <a:blip r:embed="rId4">
            <a:alphaModFix/>
          </a:blip>
          <a:srcRect/>
          <a:stretch/>
        </p:blipFill>
        <p:spPr>
          <a:xfrm>
            <a:off x="9092046" y="3860717"/>
            <a:ext cx="2975264" cy="297526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500"/>
                                        <p:tgtEl>
                                          <p:spTgt spid="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3"/>
                                        </p:tgtEl>
                                        <p:attrNameLst>
                                          <p:attrName>style.visibility</p:attrName>
                                        </p:attrNameLst>
                                      </p:cBhvr>
                                      <p:to>
                                        <p:strVal val="visible"/>
                                      </p:to>
                                    </p:set>
                                    <p:animEffect transition="in" filter="fade">
                                      <p:cBhvr>
                                        <p:cTn id="12"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9"/>
        <p:cNvGrpSpPr/>
        <p:nvPr/>
      </p:nvGrpSpPr>
      <p:grpSpPr>
        <a:xfrm>
          <a:off x="0" y="0"/>
          <a:ext cx="0" cy="0"/>
          <a:chOff x="0" y="0"/>
          <a:chExt cx="0" cy="0"/>
        </a:xfrm>
      </p:grpSpPr>
      <p:grpSp>
        <p:nvGrpSpPr>
          <p:cNvPr id="250" name="Google Shape;250;p13"/>
          <p:cNvGrpSpPr/>
          <p:nvPr/>
        </p:nvGrpSpPr>
        <p:grpSpPr>
          <a:xfrm>
            <a:off x="2980607" y="1150453"/>
            <a:ext cx="5976143" cy="4679926"/>
            <a:chOff x="2424113" y="688975"/>
            <a:chExt cx="6713537" cy="5619751"/>
          </a:xfrm>
        </p:grpSpPr>
        <p:sp>
          <p:nvSpPr>
            <p:cNvPr id="251" name="Google Shape;251;p13"/>
            <p:cNvSpPr/>
            <p:nvPr/>
          </p:nvSpPr>
          <p:spPr>
            <a:xfrm>
              <a:off x="2424113" y="692150"/>
              <a:ext cx="6710362" cy="561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2" name="Google Shape;252;p13"/>
            <p:cNvSpPr/>
            <p:nvPr/>
          </p:nvSpPr>
          <p:spPr>
            <a:xfrm>
              <a:off x="2427288" y="1592263"/>
              <a:ext cx="800100" cy="1198563"/>
            </a:xfrm>
            <a:custGeom>
              <a:avLst/>
              <a:gdLst/>
              <a:ahLst/>
              <a:cxnLst/>
              <a:rect l="l" t="t" r="r" b="b"/>
              <a:pathLst>
                <a:path w="302" h="452" extrusionOk="0">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3" name="Google Shape;253;p13"/>
            <p:cNvSpPr/>
            <p:nvPr/>
          </p:nvSpPr>
          <p:spPr>
            <a:xfrm>
              <a:off x="3355975" y="703263"/>
              <a:ext cx="800100" cy="1198563"/>
            </a:xfrm>
            <a:custGeom>
              <a:avLst/>
              <a:gdLst/>
              <a:ahLst/>
              <a:cxnLst/>
              <a:rect l="l" t="t" r="r" b="b"/>
              <a:pathLst>
                <a:path w="302" h="452" extrusionOk="0">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4" name="Google Shape;254;p13"/>
            <p:cNvSpPr/>
            <p:nvPr/>
          </p:nvSpPr>
          <p:spPr>
            <a:xfrm>
              <a:off x="4254500" y="1127125"/>
              <a:ext cx="801687" cy="1200150"/>
            </a:xfrm>
            <a:custGeom>
              <a:avLst/>
              <a:gdLst/>
              <a:ahLst/>
              <a:cxnLst/>
              <a:rect l="l" t="t" r="r" b="b"/>
              <a:pathLst>
                <a:path w="302" h="452" extrusionOk="0">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5" name="Google Shape;255;p13"/>
            <p:cNvSpPr/>
            <p:nvPr/>
          </p:nvSpPr>
          <p:spPr>
            <a:xfrm>
              <a:off x="4254500" y="2419350"/>
              <a:ext cx="801687" cy="800100"/>
            </a:xfrm>
            <a:custGeom>
              <a:avLst/>
              <a:gdLst/>
              <a:ahLst/>
              <a:cxnLst/>
              <a:rect l="l" t="t" r="r" b="b"/>
              <a:pathLst>
                <a:path w="302" h="301" extrusionOk="0">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6" name="Google Shape;256;p13"/>
            <p:cNvSpPr/>
            <p:nvPr/>
          </p:nvSpPr>
          <p:spPr>
            <a:xfrm>
              <a:off x="2427288" y="2847975"/>
              <a:ext cx="800100" cy="798513"/>
            </a:xfrm>
            <a:custGeom>
              <a:avLst/>
              <a:gdLst/>
              <a:ahLst/>
              <a:cxnLst/>
              <a:rect l="l" t="t" r="r" b="b"/>
              <a:pathLst>
                <a:path w="302" h="301" extrusionOk="0">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7" name="Google Shape;257;p13"/>
            <p:cNvSpPr/>
            <p:nvPr/>
          </p:nvSpPr>
          <p:spPr>
            <a:xfrm>
              <a:off x="2854325" y="1165225"/>
              <a:ext cx="381000" cy="379413"/>
            </a:xfrm>
            <a:custGeom>
              <a:avLst/>
              <a:gdLst/>
              <a:ahLst/>
              <a:cxnLst/>
              <a:rect l="l" t="t" r="r" b="b"/>
              <a:pathLst>
                <a:path w="144" h="143" extrusionOk="0">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8" name="Google Shape;258;p13"/>
            <p:cNvSpPr/>
            <p:nvPr/>
          </p:nvSpPr>
          <p:spPr>
            <a:xfrm>
              <a:off x="4254500" y="703263"/>
              <a:ext cx="382587" cy="376238"/>
            </a:xfrm>
            <a:custGeom>
              <a:avLst/>
              <a:gdLst/>
              <a:ahLst/>
              <a:cxnLst/>
              <a:rect l="l" t="t" r="r" b="b"/>
              <a:pathLst>
                <a:path w="144" h="142" extrusionOk="0">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9" name="Google Shape;259;p13"/>
            <p:cNvSpPr/>
            <p:nvPr/>
          </p:nvSpPr>
          <p:spPr>
            <a:xfrm>
              <a:off x="6948488" y="688975"/>
              <a:ext cx="382587" cy="379413"/>
            </a:xfrm>
            <a:custGeom>
              <a:avLst/>
              <a:gdLst/>
              <a:ahLst/>
              <a:cxnLst/>
              <a:rect l="l" t="t" r="r" b="b"/>
              <a:pathLst>
                <a:path w="144" h="143" extrusionOk="0">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0" name="Google Shape;260;p13"/>
            <p:cNvSpPr/>
            <p:nvPr/>
          </p:nvSpPr>
          <p:spPr>
            <a:xfrm>
              <a:off x="8320088" y="1157288"/>
              <a:ext cx="382587" cy="376238"/>
            </a:xfrm>
            <a:custGeom>
              <a:avLst/>
              <a:gdLst/>
              <a:ahLst/>
              <a:cxnLst/>
              <a:rect l="l" t="t" r="r" b="b"/>
              <a:pathLst>
                <a:path w="144" h="142" extrusionOk="0">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1" name="Google Shape;261;p13"/>
            <p:cNvSpPr/>
            <p:nvPr/>
          </p:nvSpPr>
          <p:spPr>
            <a:xfrm>
              <a:off x="7845425" y="1976438"/>
              <a:ext cx="381000" cy="377825"/>
            </a:xfrm>
            <a:custGeom>
              <a:avLst/>
              <a:gdLst/>
              <a:ahLst/>
              <a:cxnLst/>
              <a:rect l="l" t="t" r="r" b="b"/>
              <a:pathLst>
                <a:path w="144" h="142" extrusionOk="0">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2" name="Google Shape;262;p13"/>
            <p:cNvSpPr/>
            <p:nvPr/>
          </p:nvSpPr>
          <p:spPr>
            <a:xfrm>
              <a:off x="8320088" y="3717925"/>
              <a:ext cx="382587" cy="376238"/>
            </a:xfrm>
            <a:custGeom>
              <a:avLst/>
              <a:gdLst/>
              <a:ahLst/>
              <a:cxnLst/>
              <a:rect l="l" t="t" r="r" b="b"/>
              <a:pathLst>
                <a:path w="144" h="142" extrusionOk="0">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3" name="Google Shape;263;p13"/>
            <p:cNvSpPr/>
            <p:nvPr/>
          </p:nvSpPr>
          <p:spPr>
            <a:xfrm>
              <a:off x="8320088" y="2425700"/>
              <a:ext cx="817562" cy="790575"/>
            </a:xfrm>
            <a:custGeom>
              <a:avLst/>
              <a:gdLst/>
              <a:ahLst/>
              <a:cxnLst/>
              <a:rect l="l" t="t" r="r" b="b"/>
              <a:pathLst>
                <a:path w="308" h="298" extrusionOk="0">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4" name="Google Shape;264;p13"/>
            <p:cNvSpPr/>
            <p:nvPr/>
          </p:nvSpPr>
          <p:spPr>
            <a:xfrm>
              <a:off x="7418388" y="2411413"/>
              <a:ext cx="815975" cy="792163"/>
            </a:xfrm>
            <a:custGeom>
              <a:avLst/>
              <a:gdLst/>
              <a:ahLst/>
              <a:cxnLst/>
              <a:rect l="l" t="t" r="r" b="b"/>
              <a:pathLst>
                <a:path w="308" h="298" extrusionOk="0">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5" name="Google Shape;265;p13"/>
            <p:cNvSpPr/>
            <p:nvPr/>
          </p:nvSpPr>
          <p:spPr>
            <a:xfrm>
              <a:off x="6534150" y="1562100"/>
              <a:ext cx="817562" cy="792163"/>
            </a:xfrm>
            <a:custGeom>
              <a:avLst/>
              <a:gdLst/>
              <a:ahLst/>
              <a:cxnLst/>
              <a:rect l="l" t="t" r="r" b="b"/>
              <a:pathLst>
                <a:path w="308" h="298" extrusionOk="0">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66" name="Google Shape;266;p13"/>
            <p:cNvSpPr/>
            <p:nvPr/>
          </p:nvSpPr>
          <p:spPr>
            <a:xfrm>
              <a:off x="8320088" y="1584325"/>
              <a:ext cx="817562" cy="790575"/>
            </a:xfrm>
            <a:custGeom>
              <a:avLst/>
              <a:gdLst/>
              <a:ahLst/>
              <a:cxnLst/>
              <a:rect l="l" t="t" r="r" b="b"/>
              <a:pathLst>
                <a:path w="308" h="298" extrusionOk="0">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7" name="Google Shape;267;p13"/>
            <p:cNvSpPr/>
            <p:nvPr/>
          </p:nvSpPr>
          <p:spPr>
            <a:xfrm>
              <a:off x="7423150" y="4614863"/>
              <a:ext cx="382587" cy="379413"/>
            </a:xfrm>
            <a:custGeom>
              <a:avLst/>
              <a:gdLst/>
              <a:ahLst/>
              <a:cxnLst/>
              <a:rect l="l" t="t" r="r" b="b"/>
              <a:pathLst>
                <a:path w="144" h="143" extrusionOk="0">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68" name="Google Shape;268;p13"/>
            <p:cNvSpPr/>
            <p:nvPr/>
          </p:nvSpPr>
          <p:spPr>
            <a:xfrm>
              <a:off x="6486525" y="5483225"/>
              <a:ext cx="382587" cy="379413"/>
            </a:xfrm>
            <a:custGeom>
              <a:avLst/>
              <a:gdLst/>
              <a:ahLst/>
              <a:cxnLst/>
              <a:rect l="l" t="t" r="r" b="b"/>
              <a:pathLst>
                <a:path w="144" h="143" extrusionOk="0">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9" name="Google Shape;269;p13"/>
            <p:cNvSpPr/>
            <p:nvPr/>
          </p:nvSpPr>
          <p:spPr>
            <a:xfrm>
              <a:off x="5554663" y="5929313"/>
              <a:ext cx="722312" cy="379413"/>
            </a:xfrm>
            <a:custGeom>
              <a:avLst/>
              <a:gdLst/>
              <a:ahLst/>
              <a:cxnLst/>
              <a:rect l="l" t="t" r="r" b="b"/>
              <a:pathLst>
                <a:path w="272" h="143" extrusionOk="0">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0" name="Google Shape;270;p13"/>
            <p:cNvSpPr/>
            <p:nvPr/>
          </p:nvSpPr>
          <p:spPr>
            <a:xfrm>
              <a:off x="6510338" y="5026025"/>
              <a:ext cx="817562" cy="377825"/>
            </a:xfrm>
            <a:custGeom>
              <a:avLst/>
              <a:gdLst/>
              <a:ahLst/>
              <a:cxnLst/>
              <a:rect l="l" t="t" r="r" b="b"/>
              <a:pathLst>
                <a:path w="308" h="142" extrusionOk="0">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1" name="Google Shape;271;p13"/>
            <p:cNvSpPr/>
            <p:nvPr/>
          </p:nvSpPr>
          <p:spPr>
            <a:xfrm>
              <a:off x="6510338" y="1122363"/>
              <a:ext cx="817562" cy="379413"/>
            </a:xfrm>
            <a:custGeom>
              <a:avLst/>
              <a:gdLst/>
              <a:ahLst/>
              <a:cxnLst/>
              <a:rect l="l" t="t" r="r" b="b"/>
              <a:pathLst>
                <a:path w="308" h="143" extrusionOk="0">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2" name="Google Shape;272;p13"/>
            <p:cNvSpPr/>
            <p:nvPr/>
          </p:nvSpPr>
          <p:spPr>
            <a:xfrm>
              <a:off x="7418388" y="4181475"/>
              <a:ext cx="815975" cy="377825"/>
            </a:xfrm>
            <a:custGeom>
              <a:avLst/>
              <a:gdLst/>
              <a:ahLst/>
              <a:cxnLst/>
              <a:rect l="l" t="t" r="r" b="b"/>
              <a:pathLst>
                <a:path w="308" h="142" extrusionOk="0">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3" name="Google Shape;273;p13"/>
            <p:cNvSpPr/>
            <p:nvPr/>
          </p:nvSpPr>
          <p:spPr>
            <a:xfrm>
              <a:off x="7418388" y="3733800"/>
              <a:ext cx="815975" cy="379413"/>
            </a:xfrm>
            <a:custGeom>
              <a:avLst/>
              <a:gdLst/>
              <a:ahLst/>
              <a:cxnLst/>
              <a:rect l="l" t="t" r="r" b="b"/>
              <a:pathLst>
                <a:path w="308" h="143" extrusionOk="0">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4" name="Google Shape;274;p13"/>
            <p:cNvSpPr/>
            <p:nvPr/>
          </p:nvSpPr>
          <p:spPr>
            <a:xfrm>
              <a:off x="8320088" y="3268663"/>
              <a:ext cx="817562" cy="377825"/>
            </a:xfrm>
            <a:custGeom>
              <a:avLst/>
              <a:gdLst/>
              <a:ahLst/>
              <a:cxnLst/>
              <a:rect l="l" t="t" r="r" b="b"/>
              <a:pathLst>
                <a:path w="308" h="142" extrusionOk="0">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5" name="Google Shape;275;p13"/>
            <p:cNvSpPr/>
            <p:nvPr/>
          </p:nvSpPr>
          <p:spPr>
            <a:xfrm>
              <a:off x="6534150" y="3733800"/>
              <a:ext cx="817562" cy="379413"/>
            </a:xfrm>
            <a:custGeom>
              <a:avLst/>
              <a:gdLst/>
              <a:ahLst/>
              <a:cxnLst/>
              <a:rect l="l" t="t" r="r" b="b"/>
              <a:pathLst>
                <a:path w="308" h="143" extrusionOk="0">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6" name="Google Shape;276;p13"/>
            <p:cNvSpPr/>
            <p:nvPr/>
          </p:nvSpPr>
          <p:spPr>
            <a:xfrm>
              <a:off x="5159375" y="5483225"/>
              <a:ext cx="379412" cy="379413"/>
            </a:xfrm>
            <a:custGeom>
              <a:avLst/>
              <a:gdLst/>
              <a:ahLst/>
              <a:cxnLst/>
              <a:rect l="l" t="t" r="r" b="b"/>
              <a:pathLst>
                <a:path w="143" h="143" extrusionOk="0">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77" name="Google Shape;277;p13"/>
            <p:cNvSpPr/>
            <p:nvPr/>
          </p:nvSpPr>
          <p:spPr>
            <a:xfrm>
              <a:off x="3838575" y="4614863"/>
              <a:ext cx="382587" cy="379413"/>
            </a:xfrm>
            <a:custGeom>
              <a:avLst/>
              <a:gdLst/>
              <a:ahLst/>
              <a:cxnLst/>
              <a:rect l="l" t="t" r="r" b="b"/>
              <a:pathLst>
                <a:path w="144" h="143" extrusionOk="0">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8" name="Google Shape;278;p13"/>
            <p:cNvSpPr/>
            <p:nvPr/>
          </p:nvSpPr>
          <p:spPr>
            <a:xfrm>
              <a:off x="4284663" y="4614863"/>
              <a:ext cx="379412" cy="788988"/>
            </a:xfrm>
            <a:custGeom>
              <a:avLst/>
              <a:gdLst/>
              <a:ahLst/>
              <a:cxnLst/>
              <a:rect l="l" t="t" r="r" b="b"/>
              <a:pathLst>
                <a:path w="143" h="297" extrusionOk="0">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9" name="Google Shape;279;p13"/>
            <p:cNvSpPr/>
            <p:nvPr/>
          </p:nvSpPr>
          <p:spPr>
            <a:xfrm>
              <a:off x="6942138" y="4184650"/>
              <a:ext cx="382587" cy="788988"/>
            </a:xfrm>
            <a:custGeom>
              <a:avLst/>
              <a:gdLst/>
              <a:ahLst/>
              <a:cxnLst/>
              <a:rect l="l" t="t" r="r" b="b"/>
              <a:pathLst>
                <a:path w="144" h="297" extrusionOk="0">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0" name="Google Shape;280;p13"/>
            <p:cNvSpPr/>
            <p:nvPr/>
          </p:nvSpPr>
          <p:spPr>
            <a:xfrm>
              <a:off x="2854325" y="3697288"/>
              <a:ext cx="381000" cy="379413"/>
            </a:xfrm>
            <a:custGeom>
              <a:avLst/>
              <a:gdLst/>
              <a:ahLst/>
              <a:cxnLst/>
              <a:rect l="l" t="t" r="r" b="b"/>
              <a:pathLst>
                <a:path w="144" h="143" extrusionOk="0">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1" name="Google Shape;281;p13"/>
            <p:cNvSpPr/>
            <p:nvPr/>
          </p:nvSpPr>
          <p:spPr>
            <a:xfrm>
              <a:off x="5159375" y="4181475"/>
              <a:ext cx="379412" cy="377825"/>
            </a:xfrm>
            <a:custGeom>
              <a:avLst/>
              <a:gdLst/>
              <a:ahLst/>
              <a:cxnLst/>
              <a:rect l="l" t="t" r="r" b="b"/>
              <a:pathLst>
                <a:path w="143" h="142" extrusionOk="0">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82" name="Google Shape;282;p13"/>
            <p:cNvSpPr/>
            <p:nvPr/>
          </p:nvSpPr>
          <p:spPr>
            <a:xfrm>
              <a:off x="7426325" y="1976438"/>
              <a:ext cx="381000" cy="377825"/>
            </a:xfrm>
            <a:custGeom>
              <a:avLst/>
              <a:gdLst/>
              <a:ahLst/>
              <a:cxnLst/>
              <a:rect l="l" t="t" r="r" b="b"/>
              <a:pathLst>
                <a:path w="144" h="142" extrusionOk="0">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3" name="Google Shape;283;p13"/>
            <p:cNvSpPr/>
            <p:nvPr/>
          </p:nvSpPr>
          <p:spPr>
            <a:xfrm>
              <a:off x="7845425" y="3268663"/>
              <a:ext cx="381000" cy="377825"/>
            </a:xfrm>
            <a:custGeom>
              <a:avLst/>
              <a:gdLst/>
              <a:ahLst/>
              <a:cxnLst/>
              <a:rect l="l" t="t" r="r" b="b"/>
              <a:pathLst>
                <a:path w="144" h="142" extrusionOk="0">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4" name="Google Shape;284;p13"/>
            <p:cNvSpPr/>
            <p:nvPr/>
          </p:nvSpPr>
          <p:spPr>
            <a:xfrm>
              <a:off x="7426325" y="3268663"/>
              <a:ext cx="381000" cy="377825"/>
            </a:xfrm>
            <a:custGeom>
              <a:avLst/>
              <a:gdLst/>
              <a:ahLst/>
              <a:cxnLst/>
              <a:rect l="l" t="t" r="r" b="b"/>
              <a:pathLst>
                <a:path w="144" h="142" extrusionOk="0">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5" name="Google Shape;285;p13"/>
            <p:cNvSpPr/>
            <p:nvPr/>
          </p:nvSpPr>
          <p:spPr>
            <a:xfrm>
              <a:off x="6027738" y="3268663"/>
              <a:ext cx="379412" cy="377825"/>
            </a:xfrm>
            <a:custGeom>
              <a:avLst/>
              <a:gdLst/>
              <a:ahLst/>
              <a:cxnLst/>
              <a:rect l="l" t="t" r="r" b="b"/>
              <a:pathLst>
                <a:path w="143" h="142" extrusionOk="0">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6" name="Google Shape;286;p13"/>
            <p:cNvSpPr/>
            <p:nvPr/>
          </p:nvSpPr>
          <p:spPr>
            <a:xfrm>
              <a:off x="6035675" y="3733800"/>
              <a:ext cx="382587" cy="379413"/>
            </a:xfrm>
            <a:custGeom>
              <a:avLst/>
              <a:gdLst/>
              <a:ahLst/>
              <a:cxnLst/>
              <a:rect l="l" t="t" r="r" b="b"/>
              <a:pathLst>
                <a:path w="144" h="143" extrusionOk="0">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7" name="Google Shape;287;p13"/>
            <p:cNvSpPr/>
            <p:nvPr/>
          </p:nvSpPr>
          <p:spPr>
            <a:xfrm>
              <a:off x="5170488" y="1562100"/>
              <a:ext cx="1230312" cy="1643063"/>
            </a:xfrm>
            <a:custGeom>
              <a:avLst/>
              <a:gdLst/>
              <a:ahLst/>
              <a:cxnLst/>
              <a:rect l="l" t="t" r="r" b="b"/>
              <a:pathLst>
                <a:path w="464" h="619" extrusionOk="0">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8" name="Google Shape;288;p13"/>
            <p:cNvSpPr/>
            <p:nvPr/>
          </p:nvSpPr>
          <p:spPr>
            <a:xfrm>
              <a:off x="4703763" y="4625975"/>
              <a:ext cx="835025" cy="777875"/>
            </a:xfrm>
            <a:custGeom>
              <a:avLst/>
              <a:gdLst/>
              <a:ahLst/>
              <a:cxnLst/>
              <a:rect l="l" t="t" r="r" b="b"/>
              <a:pathLst>
                <a:path w="315" h="293" extrusionOk="0">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9" name="Google Shape;289;p13"/>
            <p:cNvSpPr/>
            <p:nvPr/>
          </p:nvSpPr>
          <p:spPr>
            <a:xfrm>
              <a:off x="5605463" y="5068888"/>
              <a:ext cx="817562" cy="779463"/>
            </a:xfrm>
            <a:custGeom>
              <a:avLst/>
              <a:gdLst/>
              <a:ahLst/>
              <a:cxnLst/>
              <a:rect l="l" t="t" r="r" b="b"/>
              <a:pathLst>
                <a:path w="308" h="294" extrusionOk="0">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0" name="Google Shape;290;p13"/>
            <p:cNvSpPr/>
            <p:nvPr/>
          </p:nvSpPr>
          <p:spPr>
            <a:xfrm>
              <a:off x="5167313" y="3316288"/>
              <a:ext cx="809625" cy="777875"/>
            </a:xfrm>
            <a:custGeom>
              <a:avLst/>
              <a:gdLst/>
              <a:ahLst/>
              <a:cxnLst/>
              <a:rect l="l" t="t" r="r" b="b"/>
              <a:pathLst>
                <a:path w="305" h="293" extrusionOk="0">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1" name="Google Shape;291;p13"/>
            <p:cNvSpPr/>
            <p:nvPr/>
          </p:nvSpPr>
          <p:spPr>
            <a:xfrm>
              <a:off x="7426325" y="703263"/>
              <a:ext cx="800100" cy="1198563"/>
            </a:xfrm>
            <a:custGeom>
              <a:avLst/>
              <a:gdLst/>
              <a:ahLst/>
              <a:cxnLst/>
              <a:rect l="l" t="t" r="r" b="b"/>
              <a:pathLst>
                <a:path w="302" h="452" extrusionOk="0">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2" name="Google Shape;292;p13"/>
            <p:cNvSpPr/>
            <p:nvPr/>
          </p:nvSpPr>
          <p:spPr>
            <a:xfrm>
              <a:off x="6546850" y="2419350"/>
              <a:ext cx="801687" cy="1200150"/>
            </a:xfrm>
            <a:custGeom>
              <a:avLst/>
              <a:gdLst/>
              <a:ahLst/>
              <a:cxnLst/>
              <a:rect l="l" t="t" r="r" b="b"/>
              <a:pathLst>
                <a:path w="302" h="452" extrusionOk="0">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3" name="Google Shape;293;p13"/>
            <p:cNvSpPr/>
            <p:nvPr/>
          </p:nvSpPr>
          <p:spPr>
            <a:xfrm>
              <a:off x="5605463" y="4206875"/>
              <a:ext cx="1223962" cy="766763"/>
            </a:xfrm>
            <a:custGeom>
              <a:avLst/>
              <a:gdLst/>
              <a:ahLst/>
              <a:cxnLst/>
              <a:rect l="l" t="t" r="r" b="b"/>
              <a:pathLst>
                <a:path w="461" h="289" extrusionOk="0">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4" name="Google Shape;294;p13"/>
            <p:cNvSpPr/>
            <p:nvPr/>
          </p:nvSpPr>
          <p:spPr>
            <a:xfrm>
              <a:off x="3352800" y="3322638"/>
              <a:ext cx="1716087" cy="1201738"/>
            </a:xfrm>
            <a:custGeom>
              <a:avLst/>
              <a:gdLst/>
              <a:ahLst/>
              <a:cxnLst/>
              <a:rect l="l" t="t" r="r" b="b"/>
              <a:pathLst>
                <a:path w="647" h="453" extrusionOk="0">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5" name="Google Shape;295;p13"/>
            <p:cNvSpPr/>
            <p:nvPr/>
          </p:nvSpPr>
          <p:spPr>
            <a:xfrm>
              <a:off x="3355975" y="2014538"/>
              <a:ext cx="800100" cy="1209675"/>
            </a:xfrm>
            <a:custGeom>
              <a:avLst/>
              <a:gdLst/>
              <a:ahLst/>
              <a:cxnLst/>
              <a:rect l="l" t="t" r="r" b="b"/>
              <a:pathLst>
                <a:path w="302" h="456" extrusionOk="0">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6" name="Google Shape;296;p13"/>
            <p:cNvSpPr/>
            <p:nvPr/>
          </p:nvSpPr>
          <p:spPr>
            <a:xfrm>
              <a:off x="7464697" y="1984678"/>
              <a:ext cx="606005" cy="3695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LOVE</a:t>
              </a:r>
              <a:endParaRPr sz="1600" b="0" i="0" u="none" strike="noStrike" cap="none">
                <a:solidFill>
                  <a:schemeClr val="dk1"/>
                </a:solidFill>
                <a:latin typeface="Arial"/>
                <a:ea typeface="Arial"/>
                <a:cs typeface="Arial"/>
                <a:sym typeface="Arial"/>
              </a:endParaRPr>
            </a:p>
          </p:txBody>
        </p:sp>
        <p:sp>
          <p:nvSpPr>
            <p:cNvPr id="297" name="Google Shape;297;p13"/>
            <p:cNvSpPr/>
            <p:nvPr/>
          </p:nvSpPr>
          <p:spPr>
            <a:xfrm>
              <a:off x="2908300" y="1149350"/>
              <a:ext cx="138662" cy="42502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300"/>
                <a:buFont typeface="Arial"/>
                <a:buNone/>
              </a:pPr>
              <a:r>
                <a:rPr lang="en-US" sz="2300" b="0" u="none">
                  <a:solidFill>
                    <a:srgbClr val="FFFFFF"/>
                  </a:solidFill>
                  <a:latin typeface="Arial"/>
                  <a:ea typeface="Arial"/>
                  <a:cs typeface="Arial"/>
                  <a:sym typeface="Arial"/>
                </a:rPr>
                <a:t>L</a:t>
              </a:r>
              <a:endParaRPr sz="1800" b="0" i="0" u="none" strike="noStrike" cap="none">
                <a:solidFill>
                  <a:schemeClr val="dk1"/>
                </a:solidFill>
                <a:latin typeface="Arial"/>
                <a:ea typeface="Arial"/>
                <a:cs typeface="Arial"/>
                <a:sym typeface="Arial"/>
              </a:endParaRPr>
            </a:p>
          </p:txBody>
        </p:sp>
        <p:sp>
          <p:nvSpPr>
            <p:cNvPr id="298" name="Google Shape;298;p13"/>
            <p:cNvSpPr/>
            <p:nvPr/>
          </p:nvSpPr>
          <p:spPr>
            <a:xfrm>
              <a:off x="2908300" y="3684587"/>
              <a:ext cx="145865" cy="4435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L</a:t>
              </a:r>
              <a:endParaRPr sz="1800" b="0" i="0" u="none" strike="noStrike" cap="none">
                <a:solidFill>
                  <a:schemeClr val="dk1"/>
                </a:solidFill>
                <a:latin typeface="Arial"/>
                <a:ea typeface="Arial"/>
                <a:cs typeface="Arial"/>
                <a:sym typeface="Arial"/>
              </a:endParaRPr>
            </a:p>
          </p:txBody>
        </p:sp>
        <p:sp>
          <p:nvSpPr>
            <p:cNvPr id="299" name="Google Shape;299;p13"/>
            <p:cNvSpPr/>
            <p:nvPr/>
          </p:nvSpPr>
          <p:spPr>
            <a:xfrm>
              <a:off x="8366125" y="1149350"/>
              <a:ext cx="260350" cy="42502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1"/>
                </a:buClr>
                <a:buSzPts val="2300"/>
                <a:buFont typeface="Arial"/>
                <a:buNone/>
              </a:pPr>
              <a:r>
                <a:rPr lang="en-US" sz="2300" b="0" i="0" u="none" strike="noStrike" cap="none">
                  <a:solidFill>
                    <a:schemeClr val="lt1"/>
                  </a:solidFill>
                  <a:latin typeface="Arial"/>
                  <a:ea typeface="Arial"/>
                  <a:cs typeface="Arial"/>
                  <a:sym typeface="Arial"/>
                </a:rPr>
                <a:t>L</a:t>
              </a:r>
              <a:endParaRPr sz="1800" b="0" i="0" u="none" strike="noStrike" cap="none">
                <a:solidFill>
                  <a:schemeClr val="lt1"/>
                </a:solidFill>
                <a:latin typeface="Arial"/>
                <a:ea typeface="Arial"/>
                <a:cs typeface="Arial"/>
                <a:sym typeface="Arial"/>
              </a:endParaRPr>
            </a:p>
          </p:txBody>
        </p:sp>
        <p:sp>
          <p:nvSpPr>
            <p:cNvPr id="300" name="Google Shape;300;p13"/>
            <p:cNvSpPr/>
            <p:nvPr/>
          </p:nvSpPr>
          <p:spPr>
            <a:xfrm>
              <a:off x="6526213" y="5449888"/>
              <a:ext cx="145865" cy="4435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L</a:t>
              </a:r>
              <a:endParaRPr sz="1800" b="0" i="0" u="none" strike="noStrike" cap="none">
                <a:solidFill>
                  <a:schemeClr val="dk1"/>
                </a:solidFill>
                <a:latin typeface="Arial"/>
                <a:ea typeface="Arial"/>
                <a:cs typeface="Arial"/>
                <a:sym typeface="Arial"/>
              </a:endParaRPr>
            </a:p>
          </p:txBody>
        </p:sp>
        <p:sp>
          <p:nvSpPr>
            <p:cNvPr id="301" name="Google Shape;301;p13"/>
            <p:cNvSpPr/>
            <p:nvPr/>
          </p:nvSpPr>
          <p:spPr>
            <a:xfrm>
              <a:off x="7436353" y="3302375"/>
              <a:ext cx="600963" cy="33262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PIRCE</a:t>
              </a:r>
              <a:endParaRPr sz="1400" b="0" i="0" u="none" strike="noStrike" cap="none">
                <a:solidFill>
                  <a:schemeClr val="lt1"/>
                </a:solidFill>
                <a:latin typeface="Arial"/>
                <a:ea typeface="Arial"/>
                <a:cs typeface="Arial"/>
                <a:sym typeface="Arial"/>
              </a:endParaRPr>
            </a:p>
          </p:txBody>
        </p:sp>
        <p:sp>
          <p:nvSpPr>
            <p:cNvPr id="302" name="Google Shape;302;p13"/>
            <p:cNvSpPr/>
            <p:nvPr/>
          </p:nvSpPr>
          <p:spPr>
            <a:xfrm>
              <a:off x="6073774" y="3275013"/>
              <a:ext cx="217897" cy="4435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G</a:t>
              </a:r>
              <a:endParaRPr sz="1800" b="0" i="0" u="none" strike="noStrike" cap="none">
                <a:solidFill>
                  <a:schemeClr val="dk1"/>
                </a:solidFill>
                <a:latin typeface="Arial"/>
                <a:ea typeface="Arial"/>
                <a:cs typeface="Arial"/>
                <a:sym typeface="Arial"/>
              </a:endParaRPr>
            </a:p>
          </p:txBody>
        </p:sp>
        <p:sp>
          <p:nvSpPr>
            <p:cNvPr id="303" name="Google Shape;303;p13"/>
            <p:cNvSpPr/>
            <p:nvPr/>
          </p:nvSpPr>
          <p:spPr>
            <a:xfrm>
              <a:off x="6073774" y="3709988"/>
              <a:ext cx="158470" cy="4435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S</a:t>
              </a:r>
              <a:endParaRPr sz="1800" b="0" i="0" u="none" strike="noStrike" cap="none">
                <a:solidFill>
                  <a:schemeClr val="dk1"/>
                </a:solidFill>
                <a:latin typeface="Arial"/>
                <a:ea typeface="Arial"/>
                <a:cs typeface="Arial"/>
                <a:sym typeface="Arial"/>
              </a:endParaRPr>
            </a:p>
          </p:txBody>
        </p:sp>
        <p:sp>
          <p:nvSpPr>
            <p:cNvPr id="304" name="Google Shape;304;p13"/>
            <p:cNvSpPr/>
            <p:nvPr/>
          </p:nvSpPr>
          <p:spPr>
            <a:xfrm>
              <a:off x="4335463" y="4602163"/>
              <a:ext cx="169275" cy="4435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T</a:t>
              </a:r>
              <a:endParaRPr sz="1800" b="0" i="0" u="none" strike="noStrike" cap="none">
                <a:solidFill>
                  <a:schemeClr val="dk1"/>
                </a:solidFill>
                <a:latin typeface="Arial"/>
                <a:ea typeface="Arial"/>
                <a:cs typeface="Arial"/>
                <a:sym typeface="Arial"/>
              </a:endParaRPr>
            </a:p>
          </p:txBody>
        </p:sp>
        <p:sp>
          <p:nvSpPr>
            <p:cNvPr id="305" name="Google Shape;305;p13"/>
            <p:cNvSpPr/>
            <p:nvPr/>
          </p:nvSpPr>
          <p:spPr>
            <a:xfrm>
              <a:off x="4335463" y="4948238"/>
              <a:ext cx="216095" cy="4435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H</a:t>
              </a:r>
              <a:endParaRPr sz="1800" b="0" i="0" u="none" strike="noStrike" cap="none">
                <a:solidFill>
                  <a:schemeClr val="dk1"/>
                </a:solidFill>
                <a:latin typeface="Arial"/>
                <a:ea typeface="Arial"/>
                <a:cs typeface="Arial"/>
                <a:sym typeface="Arial"/>
              </a:endParaRPr>
            </a:p>
          </p:txBody>
        </p:sp>
      </p:grpSp>
      <p:sp>
        <p:nvSpPr>
          <p:cNvPr id="306" name="Google Shape;306;p13"/>
          <p:cNvSpPr/>
          <p:nvPr/>
        </p:nvSpPr>
        <p:spPr>
          <a:xfrm>
            <a:off x="1967602" y="3249041"/>
            <a:ext cx="8417625"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rgbClr val="1D9FFF"/>
                </a:solidFill>
                <a:latin typeface="Times New Roman"/>
                <a:ea typeface="Times New Roman"/>
                <a:cs typeface="Times New Roman"/>
                <a:sym typeface="Times New Roman"/>
              </a:rPr>
              <a:t>TẠM BIỆT VÀ HẸN GẶP LẠI</a:t>
            </a:r>
            <a:endParaRPr/>
          </a:p>
        </p:txBody>
      </p:sp>
      <p:pic>
        <p:nvPicPr>
          <p:cNvPr id="307" name="Google Shape;307;p13"/>
          <p:cNvPicPr preferRelativeResize="0"/>
          <p:nvPr/>
        </p:nvPicPr>
        <p:blipFill rotWithShape="1">
          <a:blip r:embed="rId4">
            <a:alphaModFix/>
          </a:blip>
          <a:srcRect/>
          <a:stretch/>
        </p:blipFill>
        <p:spPr>
          <a:xfrm>
            <a:off x="193687" y="4174670"/>
            <a:ext cx="4084635" cy="2041582"/>
          </a:xfrm>
          <a:prstGeom prst="rect">
            <a:avLst/>
          </a:prstGeom>
          <a:noFill/>
          <a:ln>
            <a:noFill/>
          </a:ln>
        </p:spPr>
      </p:pic>
      <p:pic>
        <p:nvPicPr>
          <p:cNvPr id="308" name="Google Shape;308;p13"/>
          <p:cNvPicPr preferRelativeResize="0"/>
          <p:nvPr/>
        </p:nvPicPr>
        <p:blipFill rotWithShape="1">
          <a:blip r:embed="rId5">
            <a:alphaModFix/>
          </a:blip>
          <a:srcRect/>
          <a:stretch/>
        </p:blipFill>
        <p:spPr>
          <a:xfrm flipH="1">
            <a:off x="9863874" y="-342891"/>
            <a:ext cx="2162083" cy="2588323"/>
          </a:xfrm>
          <a:prstGeom prst="rect">
            <a:avLst/>
          </a:prstGeom>
          <a:noFill/>
          <a:ln>
            <a:noFill/>
          </a:ln>
        </p:spPr>
      </p:pic>
      <p:pic>
        <p:nvPicPr>
          <p:cNvPr id="309" name="Google Shape;309;p13"/>
          <p:cNvPicPr preferRelativeResize="0"/>
          <p:nvPr/>
        </p:nvPicPr>
        <p:blipFill rotWithShape="1">
          <a:blip r:embed="rId6">
            <a:alphaModFix/>
          </a:blip>
          <a:srcRect/>
          <a:stretch/>
        </p:blipFill>
        <p:spPr>
          <a:xfrm>
            <a:off x="132402" y="2491800"/>
            <a:ext cx="589731" cy="52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8"/>
                                        </p:tgtEl>
                                        <p:attrNameLst>
                                          <p:attrName>style.visibility</p:attrName>
                                        </p:attrNameLst>
                                      </p:cBhvr>
                                      <p:to>
                                        <p:strVal val="visible"/>
                                      </p:to>
                                    </p:set>
                                    <p:animEffect transition="in" filter="fade">
                                      <p:cBhvr>
                                        <p:cTn id="7" dur="1000"/>
                                        <p:tgtEl>
                                          <p:spTgt spid="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1108</Words>
  <Application>Microsoft Office PowerPoint</Application>
  <PresentationFormat>Widescreen</PresentationFormat>
  <Paragraphs>95</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Times New Roman</vt:lpstr>
      <vt:lpstr>Calibri Light</vt:lpstr>
      <vt:lpstr>Helvetica Neue</vt:lpstr>
      <vt:lpstr>Quattrocento Sans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Trường Giang</cp:lastModifiedBy>
  <cp:revision>2</cp:revision>
  <dcterms:created xsi:type="dcterms:W3CDTF">2021-11-14T08:33:55Z</dcterms:created>
  <dcterms:modified xsi:type="dcterms:W3CDTF">2023-10-26T11:42:27Z</dcterms:modified>
</cp:coreProperties>
</file>