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1553" r:id="rId3"/>
    <p:sldId id="258" r:id="rId4"/>
    <p:sldId id="283" r:id="rId5"/>
    <p:sldId id="284" r:id="rId6"/>
    <p:sldId id="285" r:id="rId7"/>
    <p:sldId id="286" r:id="rId8"/>
    <p:sldId id="287" r:id="rId9"/>
    <p:sldId id="1548" r:id="rId10"/>
    <p:sldId id="1496" r:id="rId11"/>
    <p:sldId id="1549" r:id="rId12"/>
    <p:sldId id="1550" r:id="rId13"/>
    <p:sldId id="1514" r:id="rId14"/>
    <p:sldId id="1551" r:id="rId15"/>
    <p:sldId id="1552" r:id="rId16"/>
    <p:sldId id="1554" r:id="rId17"/>
    <p:sldId id="1555" r:id="rId18"/>
    <p:sldId id="1531" r:id="rId19"/>
    <p:sldId id="1500" r:id="rId20"/>
    <p:sldId id="1546" r:id="rId21"/>
    <p:sldId id="15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2" clrIdx="0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463" autoAdjust="0"/>
  </p:normalViewPr>
  <p:slideViewPr>
    <p:cSldViewPr snapToGrid="0">
      <p:cViewPr varScale="1">
        <p:scale>
          <a:sx n="61" d="100"/>
          <a:sy n="61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2-07T23:03:30.579" idx="2">
    <p:pos x="6353" y="1107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BCD71-BD35-434C-A398-F29AF47FEDA0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6CEFD-520B-40F7-8F84-1FD6AF254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01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>
              <a:latin typeface="Arial" panose="020B0604020202020204" pitchFamily="34" charset="0"/>
              <a:cs typeface="等线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F163C2-0D19-4B57-879D-AA22769E9EF9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pPr/>
              <a:t>1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12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350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035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6CEFD-520B-40F7-8F84-1FD6AF254D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77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6CEFD-520B-40F7-8F84-1FD6AF254D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7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710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512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157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575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425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012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87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8DB4-16CE-4F73-AC61-CB30387064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20号-石头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20号-石头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900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637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236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200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63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4C7D8-E59D-4AD0-88BD-0DE279798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D456E4-C5A1-4446-9F28-B2ABA47CE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71E84B-DCC5-479C-B7CD-4269B31A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05E5B4-A90B-4162-A9DA-278E7A0B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6FB36-540A-4D93-A579-DD1FA844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64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1D6DB-B48C-41AF-9EA0-1E598B0E7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4FB70-B608-4CB1-8659-153E0B618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018095-DEAB-4C3D-B38C-F6B28E11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ACB7B2-1E20-4060-9AC8-8B101B20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CD810E-108E-422C-AA43-06CD870C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81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BFA3B1-C7C0-4201-9923-2B3BE125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0D525B-B321-46DA-99DB-0FAF2DA7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FDFAD-CE43-4E00-881C-2F19B73C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0C5CE9-8CC3-47B8-A47D-4B23E5BD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3E3D81-B975-4CC7-9C94-A2D1341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8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C19AB-6FE5-47F2-AFCD-400E3AE95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96CBC-67AC-412A-9927-B93ACE2CD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DF03FA-96FC-4C12-A32F-F049A478F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F2DFD9-9410-4027-81B2-E2216FDC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9E7092-2070-4160-82FE-9F7E0CB1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C2229D-E284-47AB-B592-E64ACE3C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61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70141E-E57A-46FF-802C-CFCF0DD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EE1394-C1A7-4E18-8DA4-2671B40D8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D73A5B-E846-4193-BA8D-71AFE189B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EAD0191-4329-4F0C-8199-00B61A6B0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4C19F1-8A7F-4511-853D-2C68396D3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B38879-CDDE-460C-92B1-1701ACCE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BB2402-4D0A-4A09-9500-2D11ECD3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3B04A97-AB7D-4767-88BD-4F9F1A59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02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F65EC-5BB7-4E69-A94E-D8D359A44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A2DF3A-1366-4A70-8E6B-E621A109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8C1C0E-E9D9-40F1-AE5C-6DCF2051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5D2EB2-8368-465C-AF19-79DE3A33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49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F7A4D2-5EEF-4C6F-A220-8446E7CF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5FE026-004D-4AB0-BEAE-9CE433F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0D8451-726C-49FD-9BDD-35C824A6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21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B40866-E60E-41A5-8EE4-05343952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94CF5F-A81D-4049-9F06-0591C149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FC853D-467A-47A3-A887-E562C548C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61D2B1-4BCC-4FCC-AAD0-C611D9FE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65F8E4-C432-4AD5-AA85-FE014242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E67D27-7907-4A04-AC01-F6EE3EDB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95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CFF5D5-D3EE-44CF-8A37-4F1EDDAF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B31554-FD50-4E35-BF07-FD5D51CE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188E01-ECD8-404C-BC9C-F41BFF49E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8239B8-61C2-40D0-8834-643832C7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8A9BD3-45FE-4F10-B7A7-90A1E25D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5C2842-BF70-4A12-BC18-86D5E082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6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1187C-AE60-4996-81DC-C7E25A0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EE01A5-8FE4-405B-A5E6-DA8EC0068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16795-8776-415B-B3A6-67AFCBA6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469777-E33C-4FEB-895B-C0F2487B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B0CA-BD01-4E4E-85A0-E9BF46FB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38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F4D32A-C49E-4263-91B9-320176F30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38467F-EE46-4E58-BAC2-B29DF0D52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3E2255-0E1B-43FA-8807-065C43DC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A3C6C5-9E25-4AA0-932E-9A15EDE19516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92251-66CF-4458-9062-1B4C492F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EE374F-76E2-46FD-8A5F-4F29D56B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57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99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8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A53CADB-E377-4376-B292-394BE28956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A53CADB-E377-4376-B292-394BE28956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3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08EBB452-E37D-4E2E-A4BF-5B44F785DF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16A7E1-834D-4D2D-A2A2-EBD7B85461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27" y="18321"/>
            <a:ext cx="12192000" cy="68580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D2BEAE5-09E7-4F17-80B3-F27D957C8F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12192001" cy="49033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C5C9E95-B66D-4B1F-802B-F7270D4BBE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453" y="-174752"/>
            <a:ext cx="12217453" cy="4348609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E7DD394-D364-4DC4-AF31-DDFA0D59D36C}"/>
              </a:ext>
            </a:extLst>
          </p:cNvPr>
          <p:cNvSpPr/>
          <p:nvPr userDrawn="1"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57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08EBB452-E37D-4E2E-A4BF-5B44F785DF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16A7E1-834D-4D2D-A2A2-EBD7B85461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27" y="18321"/>
            <a:ext cx="12192000" cy="68580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D2BEAE5-09E7-4F17-80B3-F27D957C8F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12192001" cy="49033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C5C9E95-B66D-4B1F-802B-F7270D4BBE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453" y="-174752"/>
            <a:ext cx="12217453" cy="4348609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E7DD394-D364-4DC4-AF31-DDFA0D59D36C}"/>
              </a:ext>
            </a:extLst>
          </p:cNvPr>
          <p:cNvSpPr/>
          <p:nvPr userDrawn="1"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50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A53CADB-E377-4376-B292-394BE28956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31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1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1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16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83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21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74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63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33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320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419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A53CADB-E377-4376-B292-394BE28956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25A7C240-D9A9-4FB0-9C3E-2EC3F7C6E504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316294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7" r:id="rId12"/>
    <p:sldLayoutId id="2147483698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="" xmlns:a16="http://schemas.microsoft.com/office/drawing/2014/main">
      <p:transition spd="slow" advClick="0" advTm="1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1358F250-C0A6-4517-A024-309C53862605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8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audio" Target="../media/audio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18" Type="http://schemas.microsoft.com/office/2007/relationships/hdphoto" Target="../media/hdphoto1.wdp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microsoft.com/office/2007/relationships/hdphoto" Target="../media/hdphoto2.wdp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5.png"/><Relationship Id="rId5" Type="http://schemas.openxmlformats.org/officeDocument/2006/relationships/audio" Target="NULL" TargetMode="External"/><Relationship Id="rId15" Type="http://schemas.openxmlformats.org/officeDocument/2006/relationships/image" Target="../media/image18.png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20.png"/><Relationship Id="rId5" Type="http://schemas.openxmlformats.org/officeDocument/2006/relationships/audio" Target="NULL" TargetMode="External"/><Relationship Id="rId1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18" Type="http://schemas.microsoft.com/office/2007/relationships/hdphoto" Target="../media/hdphoto1.wdp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microsoft.com/office/2007/relationships/hdphoto" Target="../media/hdphoto4.wdp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21.png"/><Relationship Id="rId5" Type="http://schemas.openxmlformats.org/officeDocument/2006/relationships/audio" Target="NULL" TargetMode="External"/><Relationship Id="rId15" Type="http://schemas.openxmlformats.org/officeDocument/2006/relationships/image" Target="../media/image22.png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NULL" TargetMode="Externa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20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comments" Target="../comments/commen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25.png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253" y="-81586"/>
            <a:ext cx="13013356" cy="7127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966" y="3458550"/>
            <a:ext cx="301555" cy="26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图片 7"/>
          <p:cNvSpPr>
            <a:spLocks noChangeAspect="1"/>
          </p:cNvSpPr>
          <p:nvPr/>
        </p:nvSpPr>
        <p:spPr bwMode="auto">
          <a:xfrm>
            <a:off x="7750586" y="3710716"/>
            <a:ext cx="896730" cy="116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60944" rIns="121889" bIns="60944"/>
          <a:lstStyle>
            <a:lvl1pPr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16389" name="图片 9"/>
          <p:cNvSpPr>
            <a:spLocks noChangeAspect="1"/>
          </p:cNvSpPr>
          <p:nvPr/>
        </p:nvSpPr>
        <p:spPr bwMode="auto">
          <a:xfrm>
            <a:off x="3541510" y="2582265"/>
            <a:ext cx="1517299" cy="225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60944" rIns="121889" bIns="60944"/>
          <a:lstStyle>
            <a:lvl1pPr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16390" name="图片 10"/>
          <p:cNvSpPr>
            <a:spLocks noChangeAspect="1"/>
          </p:cNvSpPr>
          <p:nvPr/>
        </p:nvSpPr>
        <p:spPr bwMode="auto">
          <a:xfrm>
            <a:off x="8031509" y="2755262"/>
            <a:ext cx="614220" cy="58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60944" rIns="121889" bIns="60944"/>
          <a:lstStyle>
            <a:lvl1pPr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16391" name="图片 8"/>
          <p:cNvSpPr>
            <a:spLocks noChangeAspect="1"/>
          </p:cNvSpPr>
          <p:nvPr/>
        </p:nvSpPr>
        <p:spPr bwMode="auto">
          <a:xfrm>
            <a:off x="3525639" y="4569355"/>
            <a:ext cx="2534651" cy="30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60944" rIns="121889" bIns="60944"/>
          <a:lstStyle>
            <a:lvl1pPr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16392" name="图片 13"/>
          <p:cNvSpPr>
            <a:spLocks noChangeAspect="1"/>
          </p:cNvSpPr>
          <p:nvPr/>
        </p:nvSpPr>
        <p:spPr bwMode="auto">
          <a:xfrm>
            <a:off x="5546060" y="4010684"/>
            <a:ext cx="1488730" cy="81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60944" rIns="121889" bIns="60944"/>
          <a:lstStyle>
            <a:lvl1pPr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79694" y="1438059"/>
            <a:ext cx="80753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vi-VN" sz="28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TRẦN PHÚ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F39803-EA90-1258-D9A2-2EE60FFAE975}"/>
              </a:ext>
            </a:extLst>
          </p:cNvPr>
          <p:cNvGrpSpPr/>
          <p:nvPr/>
        </p:nvGrpSpPr>
        <p:grpSpPr>
          <a:xfrm>
            <a:off x="5387925" y="2220478"/>
            <a:ext cx="2860926" cy="2253728"/>
            <a:chOff x="5387925" y="2268540"/>
            <a:chExt cx="2519419" cy="2032416"/>
          </a:xfrm>
        </p:grpSpPr>
        <p:sp>
          <p:nvSpPr>
            <p:cNvPr id="2" name="AutoShape 3">
              <a:extLst>
                <a:ext uri="{FF2B5EF4-FFF2-40B4-BE49-F238E27FC236}">
                  <a16:creationId xmlns:a16="http://schemas.microsoft.com/office/drawing/2014/main" id="{BA2D4478-2909-AA30-1892-BAD30FA81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7925" y="2268540"/>
              <a:ext cx="2519419" cy="2032416"/>
            </a:xfrm>
            <a:prstGeom prst="flowChartPreparation">
              <a:avLst/>
            </a:prstGeom>
            <a:gradFill rotWithShape="1">
              <a:gsLst>
                <a:gs pos="0">
                  <a:srgbClr val="FF0000">
                    <a:gamma/>
                    <a:tint val="12549"/>
                    <a:invGamma/>
                  </a:srgbClr>
                </a:gs>
                <a:gs pos="100000">
                  <a:srgbClr val="FF0000">
                    <a:alpha val="83000"/>
                  </a:srgbClr>
                </a:gs>
              </a:gsLst>
              <a:path path="shape">
                <a:fillToRect l="50000" t="50000" r="50000" b="50000"/>
              </a:path>
            </a:gra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3" name="WordArt 4">
              <a:extLst>
                <a:ext uri="{FF2B5EF4-FFF2-40B4-BE49-F238E27FC236}">
                  <a16:creationId xmlns:a16="http://schemas.microsoft.com/office/drawing/2014/main" id="{48EFC6D6-BD6D-23C5-CC4C-A5C3A3852252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817111" y="2535585"/>
              <a:ext cx="1598237" cy="14345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0705259"/>
                </a:avLst>
              </a:prstTxWarp>
            </a:bodyPr>
            <a:lstStyle/>
            <a:p>
              <a:pPr algn="ctr"/>
              <a:r>
                <a:rPr lang="en-US" sz="3200" kern="10" dirty="0"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.VnTimeH" panose="020B7200000000000000" pitchFamily="34" charset="0"/>
                </a:rPr>
                <a:t>* </a:t>
              </a:r>
              <a:r>
                <a:rPr lang="en-US" sz="3200" kern="10" dirty="0" err="1"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.VnTimeH" panose="020B7200000000000000" pitchFamily="34" charset="0"/>
                </a:rPr>
                <a:t>Gi¸o</a:t>
              </a:r>
              <a:r>
                <a:rPr lang="en-US" sz="3200" kern="10" dirty="0"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.VnTimeH" panose="020B7200000000000000" pitchFamily="34" charset="0"/>
                </a:rPr>
                <a:t> </a:t>
              </a:r>
              <a:r>
                <a:rPr lang="en-US" sz="3200" kern="10" dirty="0" err="1"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.VnTimeH" panose="020B7200000000000000" pitchFamily="34" charset="0"/>
                </a:rPr>
                <a:t>dôc</a:t>
              </a:r>
              <a:r>
                <a:rPr lang="en-US" sz="3200" kern="10" dirty="0"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.VnTimeH" panose="020B7200000000000000" pitchFamily="34" charset="0"/>
                </a:rPr>
                <a:t> *</a:t>
              </a:r>
            </a:p>
          </p:txBody>
        </p:sp>
        <p:sp>
          <p:nvSpPr>
            <p:cNvPr id="4" name="WordArt 5">
              <a:extLst>
                <a:ext uri="{FF2B5EF4-FFF2-40B4-BE49-F238E27FC236}">
                  <a16:creationId xmlns:a16="http://schemas.microsoft.com/office/drawing/2014/main" id="{7F1AE8F1-3849-E793-80C8-D3D0BE183EE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704899" y="2481537"/>
              <a:ext cx="1808993" cy="1715579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614732"/>
                </a:avLst>
              </a:prstTxWarp>
            </a:bodyPr>
            <a:lstStyle/>
            <a:p>
              <a:pPr algn="ctr"/>
              <a:r>
                <a:rPr lang="en-US" sz="3600" b="1" kern="10" dirty="0">
                  <a:ln w="0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.VnClarendonH" panose="020B7200000000000000" pitchFamily="34" charset="0"/>
                </a:rPr>
                <a:t>  * *  </a:t>
              </a:r>
              <a:r>
                <a:rPr lang="en-US" sz="3600" b="1" kern="10" dirty="0" err="1">
                  <a:ln w="0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.VnClarendonH" panose="020B7200000000000000" pitchFamily="34" charset="0"/>
                </a:rPr>
                <a:t>líp</a:t>
              </a:r>
              <a:r>
                <a:rPr lang="en-US" sz="3600" b="1" kern="10" dirty="0">
                  <a:ln w="0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.VnClarendonH" panose="020B7200000000000000" pitchFamily="34" charset="0"/>
                </a:rPr>
                <a:t> 3  * * </a:t>
              </a:r>
            </a:p>
          </p:txBody>
        </p:sp>
        <p:graphicFrame>
          <p:nvGraphicFramePr>
            <p:cNvPr id="5" name="Object 8">
              <a:hlinkClick r:id="" action="ppaction://noaction">
                <a:snd r:embed="rId6" name="applause.wav"/>
              </a:hlinkClick>
              <a:extLst>
                <a:ext uri="{FF2B5EF4-FFF2-40B4-BE49-F238E27FC236}">
                  <a16:creationId xmlns:a16="http://schemas.microsoft.com/office/drawing/2014/main" id="{081AE17F-36BF-C2D3-EF33-32FBDB380467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6026959" y="2732215"/>
            <a:ext cx="1230381" cy="1105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CorelDRAW" r:id="rId7" imgW="945356" imgH="790099" progId="CorelDRAW.Graphic.12">
                    <p:embed/>
                  </p:oleObj>
                </mc:Choice>
                <mc:Fallback>
                  <p:oleObj name="CorelDRAW" r:id="rId7" imgW="945356" imgH="790099" progId="CorelDRAW.Graphic.12">
                    <p:embed/>
                    <p:pic>
                      <p:nvPicPr>
                        <p:cNvPr id="5" name="Object 8">
                          <a:hlinkClick r:id="" action="ppaction://noaction">
                            <a:snd r:embed="rId6" name="applause.wav"/>
                          </a:hlinkClick>
                          <a:extLst>
                            <a:ext uri="{FF2B5EF4-FFF2-40B4-BE49-F238E27FC236}">
                              <a16:creationId xmlns:a16="http://schemas.microsoft.com/office/drawing/2014/main" id="{081AE17F-36BF-C2D3-EF33-32FBDB38046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grayscl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6959" y="2732215"/>
                          <a:ext cx="1230381" cy="1105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1D4BEB6-E3E8-E315-52F5-1B4C56E10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694" y="4702580"/>
            <a:ext cx="8075331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vi-VN" sz="2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Giáo</a:t>
            </a:r>
            <a:r>
              <a:rPr lang="en-US" sz="2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9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TÂN</a:t>
            </a:r>
            <a:endParaRPr lang="en-US" sz="29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10050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B7D993-569F-4971-BBC6-C329EE49B4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12656" r="70594" b="58889"/>
          <a:stretch/>
        </p:blipFill>
        <p:spPr>
          <a:xfrm flipH="1">
            <a:off x="8591551" y="4256314"/>
            <a:ext cx="2302329" cy="260168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9AC6E1B-F232-4E83-AA98-8217787616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r="82" b="58889"/>
          <a:stretch/>
        </p:blipFill>
        <p:spPr>
          <a:xfrm>
            <a:off x="7643716" y="2601686"/>
            <a:ext cx="4548283" cy="425631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15" y="851925"/>
            <a:ext cx="9652951" cy="242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017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505200"/>
            <a:ext cx="124206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-76200" y="97129"/>
            <a:ext cx="127254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65536" y="3472269"/>
            <a:ext cx="4489528" cy="359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7936" y="27856"/>
            <a:ext cx="8226464" cy="838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Xe</a:t>
            </a:r>
            <a:r>
              <a:rPr kumimoji="0" lang="en-US" sz="4000" b="1" i="0" u="none" strike="noStrike" kern="1200" cap="none" spc="0" normalizeH="0" baseline="0" noProof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bus </a:t>
            </a:r>
            <a:r>
              <a:rPr kumimoji="0" lang="en-US" sz="4000" b="1" i="0" u="none" strike="noStrike" kern="1200" cap="none" spc="0" normalizeH="0" baseline="0" noProof="0" dirty="0" err="1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106680" y="114300"/>
            <a:ext cx="12649200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705678" y="152402"/>
            <a:ext cx="10390769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Bàn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tay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cô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giáo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,Từ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tờ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giấy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màu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trắng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và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màu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đỏ</a:t>
            </a:r>
            <a:r>
              <a:rPr lang="en-US" sz="3200" b="1" dirty="0" smtClean="0">
                <a:solidFill>
                  <a:prstClr val="black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,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cô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giáo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đã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làm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ra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những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gì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258" y="1458802"/>
            <a:ext cx="380238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A.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Chiếc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thuyền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67968" y="1405462"/>
            <a:ext cx="7145952" cy="7981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b.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Chiếc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thuyền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,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mặt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trời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1559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2362199" y="2362200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511540" y="2362200"/>
            <a:ext cx="380238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Sóng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lượn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4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55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301240" y="152402"/>
            <a:ext cx="9585960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“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Biết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bao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điều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lạ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/</a:t>
            </a: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ừ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bàn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tay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cô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Muốn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nói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điều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gì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?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" y="1239198"/>
            <a:ext cx="4312920" cy="18707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Cô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có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phép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2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màu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19160" y="1315413"/>
            <a:ext cx="3672840" cy="18669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</a:t>
            </a:r>
            <a:r>
              <a:rPr lang="en-US" sz="32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.</a:t>
            </a:r>
            <a:r>
              <a:rPr lang="en-US" sz="32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Cô</a:t>
            </a:r>
            <a:r>
              <a:rPr lang="en-US" sz="32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rất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khéo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tay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80560" y="1295401"/>
            <a:ext cx="3832481" cy="18669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b. </a:t>
            </a:r>
            <a:r>
              <a:rPr lang="en-US" sz="32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Cô</a:t>
            </a:r>
            <a:r>
              <a:rPr lang="en-US" sz="32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được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học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sinh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yêu</a:t>
            </a:r>
            <a:r>
              <a:rPr lang="en-US" sz="32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quý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3733800"/>
            <a:ext cx="5486400" cy="302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68333 0.0032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5 L -1.69167 0.01297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" b="10145"/>
          <a:stretch>
            <a:fillRect/>
          </a:stretch>
        </p:blipFill>
        <p:spPr bwMode="auto">
          <a:xfrm>
            <a:off x="-76200" y="38101"/>
            <a:ext cx="12192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057400" y="38101"/>
            <a:ext cx="9140103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Khi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viết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đoạn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văn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ngoài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việc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viết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đúng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chính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tả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chúng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ta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cần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lưu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 ý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điều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gì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nữa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0023" y="1723316"/>
            <a:ext cx="3863171" cy="10060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a. </a:t>
            </a:r>
            <a:r>
              <a:rPr lang="en-US" sz="32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Viết</a:t>
            </a:r>
            <a:r>
              <a:rPr lang="en-US" sz="32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bài</a:t>
            </a:r>
            <a:r>
              <a:rPr lang="en-US" sz="32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2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nhanh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39417" y="1571980"/>
            <a:ext cx="5201359" cy="116567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b. </a:t>
            </a:r>
            <a:r>
              <a:rPr lang="en-US" sz="3400" b="1" dirty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V</a:t>
            </a: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iết</a:t>
            </a:r>
            <a:r>
              <a:rPr kumimoji="0" lang="en-US" sz="3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4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đúng</a:t>
            </a:r>
            <a:r>
              <a:rPr kumimoji="0" lang="en-US" sz="3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4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dấu</a:t>
            </a:r>
            <a:r>
              <a:rPr kumimoji="0" lang="en-US" sz="3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kumimoji="0" lang="en-US" sz="3400" b="1" i="0" u="none" strike="noStrike" kern="120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câu</a:t>
            </a:r>
            <a:r>
              <a:rPr kumimoji="0" lang="en-US" sz="3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70763" y="1526660"/>
            <a:ext cx="2575024" cy="11049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c. </a:t>
            </a:r>
            <a:r>
              <a:rPr lang="en-US" sz="36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Đọc</a:t>
            </a:r>
            <a:r>
              <a:rPr lang="en-US" sz="36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 b="1" dirty="0" err="1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bài</a:t>
            </a:r>
            <a:r>
              <a:rPr lang="en-US" sz="3600" b="1" dirty="0" smtClean="0">
                <a:solidFill>
                  <a:prstClr val="white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4724400"/>
            <a:ext cx="12268199" cy="2133600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590800" y="2667000"/>
            <a:ext cx="1687656" cy="1584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25 1.85185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0"/>
            <a:ext cx="124968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2204544" y="2362200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87407"/>
          <a:stretch/>
        </p:blipFill>
        <p:spPr>
          <a:xfrm>
            <a:off x="0" y="41223"/>
            <a:ext cx="1907760" cy="134561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87C0A37-3FFC-7B11-3215-E67F0861A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5920"/>
            <a:ext cx="12192000" cy="48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289622" y="2590800"/>
            <a:ext cx="961275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vi-VN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suy nghĩ và đưa ra ý kiến của mình. Theo em, khi viết một đoạn văn, bài văn, nếu không có dấu câu thì </a:t>
            </a:r>
            <a:r>
              <a:rPr lang="vi-VN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r>
              <a:rPr lang="vi-V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AA1C1-7206-1D89-8391-F76A0D82DA31}"/>
              </a:ext>
            </a:extLst>
          </p:cNvPr>
          <p:cNvSpPr txBox="1"/>
          <p:nvPr/>
        </p:nvSpPr>
        <p:spPr>
          <a:xfrm>
            <a:off x="2346960" y="63401"/>
            <a:ext cx="100260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64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600200"/>
            <a:ext cx="9303645" cy="5031226"/>
          </a:xfrm>
          <a:prstGeom prst="rect">
            <a:avLst/>
          </a:prstGeom>
        </p:spPr>
      </p:pic>
      <p:sp>
        <p:nvSpPr>
          <p:cNvPr id="7" name="Speech Bubble: Rectangle with Corners Rounded 7">
            <a:extLst>
              <a:ext uri="{FF2B5EF4-FFF2-40B4-BE49-F238E27FC236}">
                <a16:creationId xmlns:a16="http://schemas.microsoft.com/office/drawing/2014/main" id="{C42408ED-562A-4EAC-2176-453F286291C9}"/>
              </a:ext>
            </a:extLst>
          </p:cNvPr>
          <p:cNvSpPr/>
          <p:nvPr/>
        </p:nvSpPr>
        <p:spPr>
          <a:xfrm>
            <a:off x="7193280" y="381000"/>
            <a:ext cx="3558165" cy="1219200"/>
          </a:xfrm>
          <a:prstGeom prst="wedgeRoundRectCallout">
            <a:avLst>
              <a:gd name="adj1" fmla="val -37527"/>
              <a:gd name="adj2" fmla="val 7830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err="1">
                <a:solidFill>
                  <a:srgbClr val="FF0000"/>
                </a:solidFill>
                <a:latin typeface="Nunito Black" pitchFamily="2" charset="0"/>
              </a:rPr>
              <a:t>Bức</a:t>
            </a:r>
            <a:r>
              <a:rPr lang="en-US" sz="3600">
                <a:solidFill>
                  <a:srgbClr val="FF0000"/>
                </a:solidFill>
                <a:latin typeface="Nunito Black" pitchFamily="2" charset="0"/>
              </a:rPr>
              <a:t> </a:t>
            </a:r>
            <a:r>
              <a:rPr lang="en-US" sz="3600" err="1">
                <a:solidFill>
                  <a:srgbClr val="FF0000"/>
                </a:solidFill>
                <a:latin typeface="Nunito Black" pitchFamily="2" charset="0"/>
              </a:rPr>
              <a:t>tranh</a:t>
            </a:r>
            <a:r>
              <a:rPr lang="en-US" sz="3600">
                <a:solidFill>
                  <a:srgbClr val="FF0000"/>
                </a:solidFill>
                <a:latin typeface="Nunito Black" pitchFamily="2" charset="0"/>
              </a:rPr>
              <a:t> </a:t>
            </a:r>
            <a:r>
              <a:rPr lang="en-US" sz="3600" err="1">
                <a:solidFill>
                  <a:srgbClr val="FF0000"/>
                </a:solidFill>
                <a:latin typeface="Nunito Black" pitchFamily="2" charset="0"/>
              </a:rPr>
              <a:t>vẽ</a:t>
            </a:r>
            <a:r>
              <a:rPr lang="en-US" sz="3600">
                <a:solidFill>
                  <a:srgbClr val="FF0000"/>
                </a:solidFill>
                <a:latin typeface="Nunito Black" pitchFamily="2" charset="0"/>
              </a:rPr>
              <a:t> </a:t>
            </a:r>
            <a:r>
              <a:rPr lang="en-US" sz="3600" err="1">
                <a:solidFill>
                  <a:srgbClr val="FF0000"/>
                </a:solidFill>
                <a:latin typeface="Nunito Black" pitchFamily="2" charset="0"/>
              </a:rPr>
              <a:t>gì</a:t>
            </a:r>
            <a:r>
              <a:rPr lang="en-US" sz="3600">
                <a:solidFill>
                  <a:srgbClr val="FF0000"/>
                </a:solidFill>
                <a:latin typeface="Nunito Black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355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A5E22ED-05BE-4ACD-A260-8B7C4A5FD7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2000" cy="68580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2ACE93-6D26-4A4F-981D-77E1ADF15C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307" y="-367839"/>
            <a:ext cx="12192001" cy="490330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353F520-2690-46EE-B6A3-9654DC4BA87C}"/>
              </a:ext>
            </a:extLst>
          </p:cNvPr>
          <p:cNvGrpSpPr/>
          <p:nvPr/>
        </p:nvGrpSpPr>
        <p:grpSpPr>
          <a:xfrm>
            <a:off x="395153" y="419976"/>
            <a:ext cx="11401689" cy="6438024"/>
            <a:chOff x="1018420" y="1587058"/>
            <a:chExt cx="8319327" cy="3918725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7F4CBB3-675F-4D3F-A87E-41038E915850}"/>
                </a:ext>
              </a:extLst>
            </p:cNvPr>
            <p:cNvSpPr/>
            <p:nvPr/>
          </p:nvSpPr>
          <p:spPr>
            <a:xfrm>
              <a:off x="1170820" y="17394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80A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6DB45F0-CAF0-4C7D-ADC1-EC26712A0FDE}"/>
                </a:ext>
              </a:extLst>
            </p:cNvPr>
            <p:cNvSpPr/>
            <p:nvPr/>
          </p:nvSpPr>
          <p:spPr>
            <a:xfrm>
              <a:off x="1018420" y="15870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03FD0653-CCCC-42DA-AA75-2373071FBC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6518" y="4072985"/>
            <a:ext cx="2204678" cy="254866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F9F24DE-6E22-46AB-A760-D7FBD25E67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7426" y="3416619"/>
            <a:ext cx="2204678" cy="2494841"/>
          </a:xfrm>
          <a:prstGeom prst="rect">
            <a:avLst/>
          </a:prstGeom>
        </p:spPr>
      </p:pic>
      <p:sp>
        <p:nvSpPr>
          <p:cNvPr id="15" name="Google Shape;487;p33">
            <a:extLst>
              <a:ext uri="{FF2B5EF4-FFF2-40B4-BE49-F238E27FC236}">
                <a16:creationId xmlns:a16="http://schemas.microsoft.com/office/drawing/2014/main" id="{61E9151C-32A3-4187-BCC7-6C038F2D05B5}"/>
              </a:ext>
            </a:extLst>
          </p:cNvPr>
          <p:cNvSpPr txBox="1">
            <a:spLocks/>
          </p:cNvSpPr>
          <p:nvPr/>
        </p:nvSpPr>
        <p:spPr>
          <a:xfrm>
            <a:off x="567765" y="279306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Th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ứ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tư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,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ngày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1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8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tháng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1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0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năm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Bubblegum Sans"/>
              </a:rPr>
              <a:t>2023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sym typeface="Bubblegum San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76B97A-19B3-4FD6-BC82-352E016BC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9934" y="952302"/>
            <a:ext cx="8805411" cy="1102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E23BE8-02E1-4DD4-ADE1-1599C4DCBC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4108" y="1809407"/>
            <a:ext cx="1579001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8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A5E22ED-05BE-4ACD-A260-8B7C4A5FD7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2000" cy="68580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2ACE93-6D26-4A4F-981D-77E1ADF15C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307" y="-367839"/>
            <a:ext cx="12192001" cy="490330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353F520-2690-46EE-B6A3-9654DC4BA87C}"/>
              </a:ext>
            </a:extLst>
          </p:cNvPr>
          <p:cNvGrpSpPr/>
          <p:nvPr/>
        </p:nvGrpSpPr>
        <p:grpSpPr>
          <a:xfrm>
            <a:off x="137160" y="-548640"/>
            <a:ext cx="11887534" cy="6468362"/>
            <a:chOff x="1034355" y="1558772"/>
            <a:chExt cx="8422403" cy="3947011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7F4CBB3-675F-4D3F-A87E-41038E915850}"/>
                </a:ext>
              </a:extLst>
            </p:cNvPr>
            <p:cNvSpPr/>
            <p:nvPr/>
          </p:nvSpPr>
          <p:spPr>
            <a:xfrm>
              <a:off x="1170820" y="17394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80A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6DB45F0-CAF0-4C7D-ADC1-EC26712A0FDE}"/>
                </a:ext>
              </a:extLst>
            </p:cNvPr>
            <p:cNvSpPr/>
            <p:nvPr/>
          </p:nvSpPr>
          <p:spPr>
            <a:xfrm>
              <a:off x="1034355" y="1558772"/>
              <a:ext cx="8422403" cy="3766325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353EAA52-3A84-495E-A66F-A837AA3955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908" y="4962928"/>
            <a:ext cx="6025358" cy="171956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3FD0653-CCCC-42DA-AA75-2373071FBC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6518" y="4072985"/>
            <a:ext cx="2204678" cy="2548669"/>
          </a:xfrm>
          <a:prstGeom prst="rect">
            <a:avLst/>
          </a:prstGeom>
        </p:spPr>
      </p:pic>
      <p:sp>
        <p:nvSpPr>
          <p:cNvPr id="15" name="Google Shape;487;p33">
            <a:extLst>
              <a:ext uri="{FF2B5EF4-FFF2-40B4-BE49-F238E27FC236}">
                <a16:creationId xmlns:a16="http://schemas.microsoft.com/office/drawing/2014/main" id="{61E9151C-32A3-4187-BCC7-6C038F2D05B5}"/>
              </a:ext>
            </a:extLst>
          </p:cNvPr>
          <p:cNvSpPr txBox="1">
            <a:spLocks/>
          </p:cNvSpPr>
          <p:nvPr/>
        </p:nvSpPr>
        <p:spPr>
          <a:xfrm>
            <a:off x="792693" y="89872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Th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ứ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tư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,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ngày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1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tháng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năm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ubblegum Sans"/>
              </a:rPr>
              <a:t>2023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ubblegum San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76B97A-19B3-4FD6-BC82-352E016BC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9934" y="952302"/>
            <a:ext cx="8805411" cy="1102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E23BE8-02E1-4DD4-ADE1-1599C4DCBC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4108" y="1809407"/>
            <a:ext cx="1579001" cy="6767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AB00F3-7EA6-D5A8-C530-252B80628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07" y="3777259"/>
            <a:ext cx="3155053" cy="769441"/>
          </a:xfrm>
          <a:prstGeom prst="rect">
            <a:avLst/>
          </a:prstGeom>
          <a:solidFill>
            <a:srgbClr val="FF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SGK/62</a:t>
            </a:r>
            <a:endParaRPr lang="en-US" altLang="en-US" sz="44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211112" y="2573021"/>
            <a:ext cx="97536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CUỘC HỌP CỦA CHỮ VIẾT (</a:t>
            </a:r>
            <a:r>
              <a:rPr lang="en-US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1) 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7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F2DCC3D7-C75D-4737-B847-4FC01097DB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81" y="0"/>
            <a:ext cx="7396619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E3D0F54-1160-4661-A6C9-03CB4694D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6619" cy="685800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1448EF-C174-4E5E-8041-B5CBD84954CC}"/>
              </a:ext>
            </a:extLst>
          </p:cNvPr>
          <p:cNvGrpSpPr/>
          <p:nvPr/>
        </p:nvGrpSpPr>
        <p:grpSpPr>
          <a:xfrm flipH="1">
            <a:off x="13437" y="3254829"/>
            <a:ext cx="4169230" cy="3603171"/>
            <a:chOff x="4444317" y="3254829"/>
            <a:chExt cx="4169230" cy="360317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AEB761C-016E-4D74-8475-C21B4D18C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32" r="6963" b="59365"/>
            <a:stretch/>
          </p:blipFill>
          <p:spPr>
            <a:xfrm>
              <a:off x="4444317" y="3907971"/>
              <a:ext cx="3156862" cy="295002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0D4D510-30E9-4F4E-8073-949D24AFD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89" b="58730"/>
            <a:stretch/>
          </p:blipFill>
          <p:spPr>
            <a:xfrm flipH="1">
              <a:off x="5914404" y="3254829"/>
              <a:ext cx="2699143" cy="3603171"/>
            </a:xfrm>
            <a:prstGeom prst="rect">
              <a:avLst/>
            </a:prstGeom>
          </p:spPr>
        </p:pic>
      </p:grpSp>
      <p:grpSp>
        <p:nvGrpSpPr>
          <p:cNvPr id="14" name="组合 1">
            <a:extLst>
              <a:ext uri="{FF2B5EF4-FFF2-40B4-BE49-F238E27FC236}">
                <a16:creationId xmlns:a16="http://schemas.microsoft.com/office/drawing/2014/main" id="{B614C3B9-A156-443A-85C4-CC867607D8E9}"/>
              </a:ext>
            </a:extLst>
          </p:cNvPr>
          <p:cNvGrpSpPr/>
          <p:nvPr/>
        </p:nvGrpSpPr>
        <p:grpSpPr>
          <a:xfrm>
            <a:off x="2373292" y="1029797"/>
            <a:ext cx="8361680" cy="4552373"/>
            <a:chOff x="4227946" y="1721427"/>
            <a:chExt cx="7449127" cy="4552373"/>
          </a:xfrm>
        </p:grpSpPr>
        <p:sp>
          <p:nvSpPr>
            <p:cNvPr id="16" name="矩形: 圆角 42">
              <a:extLst>
                <a:ext uri="{FF2B5EF4-FFF2-40B4-BE49-F238E27FC236}">
                  <a16:creationId xmlns:a16="http://schemas.microsoft.com/office/drawing/2014/main" id="{D8EF74FD-B9EA-4692-9ECE-9B33A2FCC126}"/>
                </a:ext>
              </a:extLst>
            </p:cNvPr>
            <p:cNvSpPr/>
            <p:nvPr/>
          </p:nvSpPr>
          <p:spPr>
            <a:xfrm>
              <a:off x="4380346" y="18738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80A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  <p:sp>
          <p:nvSpPr>
            <p:cNvPr id="18" name="矩形: 圆角 12">
              <a:extLst>
                <a:ext uri="{FF2B5EF4-FFF2-40B4-BE49-F238E27FC236}">
                  <a16:creationId xmlns:a16="http://schemas.microsoft.com/office/drawing/2014/main" id="{8124473F-375B-4D9D-97F1-C505E743EB15}"/>
                </a:ext>
              </a:extLst>
            </p:cNvPr>
            <p:cNvSpPr/>
            <p:nvPr/>
          </p:nvSpPr>
          <p:spPr>
            <a:xfrm>
              <a:off x="4227946" y="17214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</p:grpSp>
      <p:sp>
        <p:nvSpPr>
          <p:cNvPr id="21" name="textkhuvuon">
            <a:extLst>
              <a:ext uri="{FF2B5EF4-FFF2-40B4-BE49-F238E27FC236}">
                <a16:creationId xmlns:a16="http://schemas.microsoft.com/office/drawing/2014/main" id="{FDF30F92-D260-65B3-AB10-7D7978279FC0}"/>
              </a:ext>
            </a:extLst>
          </p:cNvPr>
          <p:cNvSpPr txBox="1"/>
          <p:nvPr/>
        </p:nvSpPr>
        <p:spPr>
          <a:xfrm>
            <a:off x="2980307" y="2026739"/>
            <a:ext cx="71476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000" dirty="0">
                <a:ln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Black" pitchFamily="2" charset="0"/>
              </a:rPr>
              <a:t>LUYỆN ĐỌC</a:t>
            </a:r>
            <a:endParaRPr kumimoji="0" lang="en-US" sz="90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0000"/>
              </a:solidFill>
              <a:effectLst>
                <a:glow rad="101600">
                  <a:prstClr val="white">
                    <a:alpha val="40000"/>
                  </a:prst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Nuni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4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725CDDA5-B9B3-44AF-A9D3-D558F92E0A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453" y="-174752"/>
            <a:ext cx="12217453" cy="434860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57035A9-28CA-46AC-80B9-035FF04107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12192001" cy="490330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C8D482E-FFD0-46F3-8F5C-1034C35896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00" y="444200"/>
            <a:ext cx="12192000" cy="6858001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字魂20号-石头体"/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26518D0-4D48-4928-9BCB-5E1DDDA8EDC1}"/>
              </a:ext>
            </a:extLst>
          </p:cNvPr>
          <p:cNvSpPr/>
          <p:nvPr/>
        </p:nvSpPr>
        <p:spPr>
          <a:xfrm>
            <a:off x="494719" y="520851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字魂20号-石头体"/>
              <a:cs typeface="+mn-ea"/>
              <a:sym typeface="+mn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2EBB21B-1A8E-4B9D-B7BB-78133F0C830F}"/>
              </a:ext>
            </a:extLst>
          </p:cNvPr>
          <p:cNvSpPr txBox="1"/>
          <p:nvPr/>
        </p:nvSpPr>
        <p:spPr>
          <a:xfrm>
            <a:off x="2377440" y="2935406"/>
            <a:ext cx="7670800" cy="154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图片 14">
            <a:extLst>
              <a:ext uri="{FF2B5EF4-FFF2-40B4-BE49-F238E27FC236}">
                <a16:creationId xmlns:a16="http://schemas.microsoft.com/office/drawing/2014/main" id="{E6787198-ED37-42E8-A7F1-6B3E2D5C5D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10514303" y="1781774"/>
            <a:ext cx="1536192" cy="164217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099953AE-E1EF-487E-BB40-A9DC48CA16D3}"/>
              </a:ext>
            </a:extLst>
          </p:cNvPr>
          <p:cNvSpPr/>
          <p:nvPr/>
        </p:nvSpPr>
        <p:spPr>
          <a:xfrm>
            <a:off x="2765803" y="264343"/>
            <a:ext cx="73040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Lắng</a:t>
            </a:r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mẫu</a:t>
            </a:r>
            <a:endParaRPr lang="en-US" sz="48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CCF4DCA0-26D5-4BA9-9147-B58F6F6CFA32}"/>
              </a:ext>
            </a:extLst>
          </p:cNvPr>
          <p:cNvSpPr txBox="1"/>
          <p:nvPr/>
        </p:nvSpPr>
        <p:spPr>
          <a:xfrm>
            <a:off x="4785724" y="4695680"/>
            <a:ext cx="3062569" cy="2014597"/>
          </a:xfrm>
          <a:prstGeom prst="cloud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MẮT DÕI</a:t>
            </a:r>
            <a:endParaRPr lang="zh-CN" altLang="en-US" sz="4000" b="1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57738871-7DA9-4942-AA7B-02F517E08F3F}"/>
              </a:ext>
            </a:extLst>
          </p:cNvPr>
          <p:cNvSpPr txBox="1"/>
          <p:nvPr/>
        </p:nvSpPr>
        <p:spPr>
          <a:xfrm>
            <a:off x="8536256" y="1824196"/>
            <a:ext cx="3161025" cy="2014597"/>
          </a:xfrm>
          <a:prstGeom prst="cloud">
            <a:avLst/>
          </a:prstGeom>
          <a:solidFill>
            <a:srgbClr val="FFE2AF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kern="0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TAI NGHE</a:t>
            </a:r>
            <a:endParaRPr lang="zh-CN" altLang="en-US" sz="4000" b="1" kern="0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2FAFDC73-0DDB-4EA5-A068-154D46BCF13B}"/>
              </a:ext>
            </a:extLst>
          </p:cNvPr>
          <p:cNvSpPr txBox="1"/>
          <p:nvPr/>
        </p:nvSpPr>
        <p:spPr>
          <a:xfrm>
            <a:off x="1588251" y="1946467"/>
            <a:ext cx="2313101" cy="2014597"/>
          </a:xfrm>
          <a:prstGeom prst="cloud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altLang="zh-CN" sz="4000" b="1" kern="0" dirty="0">
                <a:solidFill>
                  <a:prstClr val="black"/>
                </a:solidFill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rPr>
              <a:t>TAY DÒ</a:t>
            </a:r>
            <a:endParaRPr lang="zh-CN" altLang="en-US" sz="4000" b="1" kern="0" dirty="0">
              <a:solidFill>
                <a:prstClr val="black"/>
              </a:solidFill>
              <a:latin typeface="Calibri" panose="020F0502020204030204" pitchFamily="34" charset="0"/>
              <a:ea typeface="inpin heiti" charset="-122"/>
              <a:cs typeface="Calibri" panose="020F0502020204030204" pitchFamily="3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B08FA15-BF48-46B4-9A47-48E067B7F68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12276" b="17887"/>
          <a:stretch/>
        </p:blipFill>
        <p:spPr>
          <a:xfrm>
            <a:off x="4461570" y="961183"/>
            <a:ext cx="3197829" cy="3691211"/>
          </a:xfrm>
          <a:prstGeom prst="rect">
            <a:avLst/>
          </a:prstGeom>
        </p:spPr>
      </p:pic>
      <p:pic>
        <p:nvPicPr>
          <p:cNvPr id="57" name="Picture 4" descr="Check out Arrow icon created by 4B Icons | Graphic design posters, Mini  drawings, Desktop wallpaper art">
            <a:extLst>
              <a:ext uri="{FF2B5EF4-FFF2-40B4-BE49-F238E27FC236}">
                <a16:creationId xmlns:a16="http://schemas.microsoft.com/office/drawing/2014/main" id="{B3049960-24E5-40DD-9712-FA28A0BA5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9808" flipV="1">
            <a:off x="5616951" y="3944517"/>
            <a:ext cx="1165501" cy="116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heck out Arrow icon created by 4B Icons | Graphic design posters, Mini  drawings, Desktop wallpaper art">
            <a:extLst>
              <a:ext uri="{FF2B5EF4-FFF2-40B4-BE49-F238E27FC236}">
                <a16:creationId xmlns:a16="http://schemas.microsoft.com/office/drawing/2014/main" id="{E92C8ECA-A7C1-423B-BA66-2FDB9242D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6325" flipV="1">
            <a:off x="7309412" y="2324243"/>
            <a:ext cx="1259047" cy="125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Check out Arrow icon created by 4B Icons | Graphic design posters, Mini  drawings, Desktop wallpaper art">
            <a:extLst>
              <a:ext uri="{FF2B5EF4-FFF2-40B4-BE49-F238E27FC236}">
                <a16:creationId xmlns:a16="http://schemas.microsoft.com/office/drawing/2014/main" id="{5B4EFDAD-E414-4825-B092-29E0D3FE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3675" flipH="1" flipV="1">
            <a:off x="3953568" y="2658830"/>
            <a:ext cx="1119452" cy="111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6FBE1CE-8006-4D2A-9A8F-F5E5B8B5C8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2356593" y="365336"/>
            <a:ext cx="1014073" cy="107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91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53D93AEA-F173-47A7-945C-E60F759EDE51}"/>
              </a:ext>
            </a:extLst>
          </p:cNvPr>
          <p:cNvSpPr/>
          <p:nvPr/>
        </p:nvSpPr>
        <p:spPr>
          <a:xfrm>
            <a:off x="20548" y="0"/>
            <a:ext cx="12150904" cy="6805061"/>
          </a:xfrm>
          <a:prstGeom prst="roundRect">
            <a:avLst>
              <a:gd name="adj" fmla="val 383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26518D0-4D48-4928-9BCB-5E1DDDA8EDC1}"/>
              </a:ext>
            </a:extLst>
          </p:cNvPr>
          <p:cNvSpPr/>
          <p:nvPr/>
        </p:nvSpPr>
        <p:spPr>
          <a:xfrm>
            <a:off x="501249" y="430787"/>
            <a:ext cx="11543605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E29D84-7D90-4E6B-8EC1-6A20D527F266}"/>
              </a:ext>
            </a:extLst>
          </p:cNvPr>
          <p:cNvSpPr txBox="1"/>
          <p:nvPr/>
        </p:nvSpPr>
        <p:spPr>
          <a:xfrm>
            <a:off x="748537" y="595341"/>
            <a:ext cx="111697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 học, các chữ cái và dấu câu đã ngồi lại họp. Bác chữ A dõng dạc mở đầu:</a:t>
            </a: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Thưa các bạn! Hôm nay, chúng ta họp để tìm cách giúp đỡ em Hoàng. Hoàng hoàn toàn không biết chấm câu. Có đoạn văn em viết thế này: “Chú lính bước vào đầu chú. Đội chiếc mũ sắt dưới chân. Đi đôi giày da trên trán lấm tấm mồ hôi”.</a:t>
            </a:r>
            <a:endParaRPr lang="vi-VN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65">
            <a:extLst>
              <a:ext uri="{FF2B5EF4-FFF2-40B4-BE49-F238E27FC236}">
                <a16:creationId xmlns:a16="http://schemas.microsoft.com/office/drawing/2014/main" id="{0749815A-B7C3-4729-A20A-B5D04A254F97}"/>
              </a:ext>
            </a:extLst>
          </p:cNvPr>
          <p:cNvSpPr/>
          <p:nvPr/>
        </p:nvSpPr>
        <p:spPr>
          <a:xfrm>
            <a:off x="0" y="-28236"/>
            <a:ext cx="4295239" cy="657325"/>
          </a:xfrm>
          <a:prstGeom prst="roundRect">
            <a:avLst/>
          </a:prstGeom>
          <a:solidFill>
            <a:srgbClr val="FFFF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Cùng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chia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đoạn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D3B57-57BB-456E-8B90-D7286C85D471}"/>
              </a:ext>
            </a:extLst>
          </p:cNvPr>
          <p:cNvSpPr txBox="1"/>
          <p:nvPr/>
        </p:nvSpPr>
        <p:spPr>
          <a:xfrm>
            <a:off x="627370" y="3612207"/>
            <a:ext cx="1081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A0E47E34-797E-4D1C-840F-AE5D0239D85C}"/>
              </a:ext>
            </a:extLst>
          </p:cNvPr>
          <p:cNvSpPr/>
          <p:nvPr/>
        </p:nvSpPr>
        <p:spPr>
          <a:xfrm>
            <a:off x="403914" y="480897"/>
            <a:ext cx="11543605" cy="321812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4CB9D0"/>
              </a:solidFill>
            </a:endParaRPr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id="{52E52692-8C49-44A5-AE8A-A1A651408AE9}"/>
              </a:ext>
            </a:extLst>
          </p:cNvPr>
          <p:cNvSpPr/>
          <p:nvPr/>
        </p:nvSpPr>
        <p:spPr>
          <a:xfrm>
            <a:off x="136544" y="1096407"/>
            <a:ext cx="534741" cy="577380"/>
          </a:xfrm>
          <a:prstGeom prst="teardrop">
            <a:avLst/>
          </a:prstGeom>
          <a:solidFill>
            <a:srgbClr val="FFFF0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0000"/>
                </a:solidFill>
                <a:latin typeface="Coiny" panose="02000903060500060000" pitchFamily="2" charset="0"/>
                <a:cs typeface="Calibri" panose="020F0502020204030204" pitchFamily="34" charset="0"/>
                <a:sym typeface="Arial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E29D84-7D90-4E6B-8EC1-6A20D527F266}"/>
              </a:ext>
            </a:extLst>
          </p:cNvPr>
          <p:cNvSpPr txBox="1"/>
          <p:nvPr/>
        </p:nvSpPr>
        <p:spPr>
          <a:xfrm>
            <a:off x="613624" y="3724163"/>
            <a:ext cx="115143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Nunito" pitchFamily="2" charset="0"/>
              </a:rPr>
              <a:t>      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xì 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xào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nghĩa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nhỉ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vi-VN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just"/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 nghĩa là thế này: “Chú lính bước vào. Đầu chú đội chiếc mũ sắt. Dưới chân đi đôi giày da. Trên trán lấm tấm mồ hôi.”</a:t>
            </a: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cười rộ lên. Dấu chấm nói:</a:t>
            </a: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52E52692-8C49-44A5-AE8A-A1A651408AE9}"/>
              </a:ext>
            </a:extLst>
          </p:cNvPr>
          <p:cNvSpPr/>
          <p:nvPr/>
        </p:nvSpPr>
        <p:spPr>
          <a:xfrm>
            <a:off x="563535" y="3841115"/>
            <a:ext cx="534741" cy="577380"/>
          </a:xfrm>
          <a:prstGeom prst="teardrop">
            <a:avLst/>
          </a:prstGeom>
          <a:solidFill>
            <a:srgbClr val="FFFF0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0000"/>
                </a:solidFill>
                <a:latin typeface="Coiny" panose="02000903060500060000" pitchFamily="2" charset="0"/>
                <a:cs typeface="Calibri" panose="020F0502020204030204" pitchFamily="34" charset="0"/>
                <a:sym typeface="Arial"/>
              </a:rPr>
              <a:t>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DB7EF47-8A54-44F4-BAB5-404157A090B9}"/>
              </a:ext>
            </a:extLst>
          </p:cNvPr>
          <p:cNvSpPr/>
          <p:nvPr/>
        </p:nvSpPr>
        <p:spPr>
          <a:xfrm>
            <a:off x="602526" y="3880674"/>
            <a:ext cx="11315785" cy="224152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4CB9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50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53D93AEA-F173-47A7-945C-E60F759EDE51}"/>
              </a:ext>
            </a:extLst>
          </p:cNvPr>
          <p:cNvSpPr/>
          <p:nvPr/>
        </p:nvSpPr>
        <p:spPr>
          <a:xfrm>
            <a:off x="20548" y="0"/>
            <a:ext cx="12150904" cy="6805061"/>
          </a:xfrm>
          <a:prstGeom prst="roundRect">
            <a:avLst>
              <a:gd name="adj" fmla="val 383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26518D0-4D48-4928-9BCB-5E1DDDA8EDC1}"/>
              </a:ext>
            </a:extLst>
          </p:cNvPr>
          <p:cNvSpPr/>
          <p:nvPr/>
        </p:nvSpPr>
        <p:spPr>
          <a:xfrm>
            <a:off x="428415" y="89141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6" name="Rounded Rectangle 65">
            <a:extLst>
              <a:ext uri="{FF2B5EF4-FFF2-40B4-BE49-F238E27FC236}">
                <a16:creationId xmlns:a16="http://schemas.microsoft.com/office/drawing/2014/main" id="{0749815A-B7C3-4729-A20A-B5D04A254F97}"/>
              </a:ext>
            </a:extLst>
          </p:cNvPr>
          <p:cNvSpPr/>
          <p:nvPr/>
        </p:nvSpPr>
        <p:spPr>
          <a:xfrm>
            <a:off x="103340" y="24827"/>
            <a:ext cx="3288658" cy="657325"/>
          </a:xfrm>
          <a:prstGeom prst="roundRect">
            <a:avLst/>
          </a:prstGeom>
          <a:solidFill>
            <a:srgbClr val="FFFF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Cùng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chia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đoạn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D3B57-57BB-456E-8B90-D7286C85D471}"/>
              </a:ext>
            </a:extLst>
          </p:cNvPr>
          <p:cNvSpPr txBox="1"/>
          <p:nvPr/>
        </p:nvSpPr>
        <p:spPr>
          <a:xfrm>
            <a:off x="627370" y="863302"/>
            <a:ext cx="10810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cười rộ lên. Dấu chấm nói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tôi, tất cả là do cậu này chẳng bao giờ để ý đến dấu câu. Mỏi tay chỗ nào, cậu ta chấm chỗ ấy.</a:t>
            </a: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 mấy dấu câu đều lắc đầu:</a:t>
            </a: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Ẩu thế nhỉ!</a:t>
            </a:r>
          </a:p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Rounded Rectangle 15">
            <a:extLst>
              <a:ext uri="{FF2B5EF4-FFF2-40B4-BE49-F238E27FC236}">
                <a16:creationId xmlns:a16="http://schemas.microsoft.com/office/drawing/2014/main" id="{55798FE7-DE93-4195-A45A-4E5791240224}"/>
              </a:ext>
            </a:extLst>
          </p:cNvPr>
          <p:cNvSpPr/>
          <p:nvPr/>
        </p:nvSpPr>
        <p:spPr>
          <a:xfrm>
            <a:off x="462270" y="863301"/>
            <a:ext cx="10975340" cy="303078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3D2B4BEA-F9A5-4E34-9892-BEB959486573}"/>
              </a:ext>
            </a:extLst>
          </p:cNvPr>
          <p:cNvSpPr/>
          <p:nvPr/>
        </p:nvSpPr>
        <p:spPr>
          <a:xfrm>
            <a:off x="177972" y="884723"/>
            <a:ext cx="534741" cy="577380"/>
          </a:xfrm>
          <a:prstGeom prst="teardrop">
            <a:avLst/>
          </a:prstGeom>
          <a:solidFill>
            <a:srgbClr val="FFFF0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Coiny" panose="02000903060500060000" pitchFamily="2" charset="0"/>
                <a:cs typeface="Calibri" panose="020F0502020204030204" pitchFamily="34" charset="0"/>
                <a:sym typeface="Arial"/>
              </a:rPr>
              <a:t>3</a:t>
            </a:r>
            <a:endParaRPr lang="en-US" sz="3200" b="1" dirty="0">
              <a:solidFill>
                <a:srgbClr val="000000"/>
              </a:solidFill>
              <a:latin typeface="Coiny" panose="02000903060500060000" pitchFamily="2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Rounded Rectangle 15">
            <a:extLst>
              <a:ext uri="{FF2B5EF4-FFF2-40B4-BE49-F238E27FC236}">
                <a16:creationId xmlns:a16="http://schemas.microsoft.com/office/drawing/2014/main" id="{6DB7EF47-8A54-44F4-BAB5-404157A090B9}"/>
              </a:ext>
            </a:extLst>
          </p:cNvPr>
          <p:cNvSpPr/>
          <p:nvPr/>
        </p:nvSpPr>
        <p:spPr>
          <a:xfrm>
            <a:off x="462270" y="4042006"/>
            <a:ext cx="11315785" cy="254236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4CB9D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2D3B57-57BB-456E-8B90-D7286C85D471}"/>
              </a:ext>
            </a:extLst>
          </p:cNvPr>
          <p:cNvSpPr txBox="1"/>
          <p:nvPr/>
        </p:nvSpPr>
        <p:spPr>
          <a:xfrm>
            <a:off x="627370" y="4042005"/>
            <a:ext cx="108102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 chữ A đề nghị: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nay, mỗi khi em Hoàng định chấm câu, anh dấu chấm cần yêu cầu Hoàng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lại nội dung câu văn một lần nữa đã. Được không nào?</a:t>
            </a:r>
          </a:p>
          <a:p>
            <a:pPr algn="r"/>
            <a:r>
              <a:rPr lang="vi-VN" sz="3200" dirty="0">
                <a:solidFill>
                  <a:srgbClr val="FF0000"/>
                </a:solidFill>
                <a:latin typeface="Nunito Black" pitchFamily="2" charset="0"/>
              </a:rPr>
              <a:t>(</a:t>
            </a:r>
            <a:r>
              <a:rPr lang="vi-V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Phỏng theo Trần Ninh Hồ)</a:t>
            </a:r>
          </a:p>
          <a:p>
            <a:pPr algn="just"/>
            <a:endParaRPr lang="en-US" sz="3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Ẩu thế nhỉ!</a:t>
            </a:r>
          </a:p>
          <a:p>
            <a:pPr algn="just"/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Teardrop 16">
            <a:extLst>
              <a:ext uri="{FF2B5EF4-FFF2-40B4-BE49-F238E27FC236}">
                <a16:creationId xmlns:a16="http://schemas.microsoft.com/office/drawing/2014/main" id="{3D2B4BEA-F9A5-4E34-9892-BEB959486573}"/>
              </a:ext>
            </a:extLst>
          </p:cNvPr>
          <p:cNvSpPr/>
          <p:nvPr/>
        </p:nvSpPr>
        <p:spPr>
          <a:xfrm>
            <a:off x="283674" y="3692987"/>
            <a:ext cx="534741" cy="577380"/>
          </a:xfrm>
          <a:prstGeom prst="teardrop">
            <a:avLst/>
          </a:prstGeom>
          <a:solidFill>
            <a:srgbClr val="FFFF0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Coiny" panose="02000903060500060000" pitchFamily="2" charset="0"/>
                <a:cs typeface="Calibri" panose="020F0502020204030204" pitchFamily="34" charset="0"/>
                <a:sym typeface="Arial"/>
              </a:rPr>
              <a:t>4</a:t>
            </a:r>
            <a:endParaRPr lang="en-US" sz="3200" b="1" dirty="0">
              <a:solidFill>
                <a:srgbClr val="000000"/>
              </a:solidFill>
              <a:latin typeface="Coiny" panose="02000903060500060000" pitchFamily="2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3884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3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A81C1F6C-F685-44A3-9BC3-37E4CD4244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2000" cy="685800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2A08FFE-47A2-4CDF-9DD4-3E3771D7BF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12192001" cy="48572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80DCEC4-9D89-4A2D-9F56-78229E2674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453" y="0"/>
            <a:ext cx="12514378" cy="434860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B614C3B9-A156-443A-85C4-CC867607D8E9}"/>
              </a:ext>
            </a:extLst>
          </p:cNvPr>
          <p:cNvGrpSpPr/>
          <p:nvPr/>
        </p:nvGrpSpPr>
        <p:grpSpPr>
          <a:xfrm>
            <a:off x="1718441" y="929012"/>
            <a:ext cx="9238593" cy="4552373"/>
            <a:chOff x="4227946" y="1721427"/>
            <a:chExt cx="7449127" cy="4552373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D8EF74FD-B9EA-4692-9ECE-9B33A2FCC126}"/>
                </a:ext>
              </a:extLst>
            </p:cNvPr>
            <p:cNvSpPr/>
            <p:nvPr/>
          </p:nvSpPr>
          <p:spPr>
            <a:xfrm>
              <a:off x="4380346" y="18738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80A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8124473F-375B-4D9D-97F1-C505E743EB15}"/>
                </a:ext>
              </a:extLst>
            </p:cNvPr>
            <p:cNvSpPr/>
            <p:nvPr/>
          </p:nvSpPr>
          <p:spPr>
            <a:xfrm>
              <a:off x="4227946" y="17214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20号-石头体"/>
                <a:cs typeface="+mn-ea"/>
                <a:sym typeface="+mn-lt"/>
              </a:endParaRPr>
            </a:p>
          </p:txBody>
        </p:sp>
      </p:grpSp>
      <p:sp>
        <p:nvSpPr>
          <p:cNvPr id="3" name="textkhuvuon">
            <a:extLst>
              <a:ext uri="{FF2B5EF4-FFF2-40B4-BE49-F238E27FC236}">
                <a16:creationId xmlns:a16="http://schemas.microsoft.com/office/drawing/2014/main" id="{FDF30F92-D260-65B3-AB10-7D7978279FC0}"/>
              </a:ext>
            </a:extLst>
          </p:cNvPr>
          <p:cNvSpPr txBox="1"/>
          <p:nvPr/>
        </p:nvSpPr>
        <p:spPr>
          <a:xfrm>
            <a:off x="2317531" y="2029330"/>
            <a:ext cx="75832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dirty="0">
                <a:ln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Black" pitchFamily="2" charset="0"/>
              </a:rPr>
              <a:t>LUYỆN ĐỌC </a:t>
            </a:r>
            <a:endParaRPr lang="en-US" sz="8000" dirty="0" smtClean="0">
              <a:ln>
                <a:solidFill>
                  <a:prstClr val="white"/>
                </a:solidFill>
              </a:ln>
              <a:solidFill>
                <a:srgbClr val="FF0000"/>
              </a:solidFill>
              <a:effectLst>
                <a:glow rad="101600">
                  <a:prstClr val="white">
                    <a:alpha val="40000"/>
                  </a:prst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unito Black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dirty="0" smtClean="0">
                <a:ln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glow rad="101600">
                    <a:prstClr val="white">
                      <a:alpha val="40000"/>
                    </a:prst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Black" pitchFamily="2" charset="0"/>
              </a:rPr>
              <a:t>ĐOẠN</a:t>
            </a:r>
            <a:endParaRPr kumimoji="0" lang="en-US" sz="80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0000"/>
              </a:solidFill>
              <a:effectLst>
                <a:glow rad="101600">
                  <a:prstClr val="white">
                    <a:alpha val="40000"/>
                  </a:prst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Nuni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15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F2DCC3D7-C75D-4737-B847-4FC01097DB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81" y="0"/>
            <a:ext cx="7396619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E3D0F54-1160-4661-A6C9-03CB4694D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1" y="0"/>
            <a:ext cx="7396619" cy="685800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1448EF-C174-4E5E-8041-B5CBD84954CC}"/>
              </a:ext>
            </a:extLst>
          </p:cNvPr>
          <p:cNvGrpSpPr/>
          <p:nvPr/>
        </p:nvGrpSpPr>
        <p:grpSpPr>
          <a:xfrm flipH="1">
            <a:off x="13437" y="3254829"/>
            <a:ext cx="4169230" cy="3603171"/>
            <a:chOff x="4444317" y="3254829"/>
            <a:chExt cx="4169230" cy="360317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AEB761C-016E-4D74-8475-C21B4D18C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32" r="6963" b="59365"/>
            <a:stretch/>
          </p:blipFill>
          <p:spPr>
            <a:xfrm>
              <a:off x="4444317" y="3907971"/>
              <a:ext cx="3156862" cy="295002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0D4D510-30E9-4F4E-8073-949D24AFD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89" b="58730"/>
            <a:stretch/>
          </p:blipFill>
          <p:spPr>
            <a:xfrm flipH="1">
              <a:off x="5914404" y="3254829"/>
              <a:ext cx="2699143" cy="3603171"/>
            </a:xfrm>
            <a:prstGeom prst="rect">
              <a:avLst/>
            </a:prstGeom>
          </p:spPr>
        </p:pic>
      </p:grpSp>
      <p:sp>
        <p:nvSpPr>
          <p:cNvPr id="2" name="Rounded Rectangle 1"/>
          <p:cNvSpPr/>
          <p:nvPr/>
        </p:nvSpPr>
        <p:spPr>
          <a:xfrm>
            <a:off x="2604236" y="1460466"/>
            <a:ext cx="6729669" cy="3944685"/>
          </a:xfrm>
          <a:prstGeom prst="round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99838" y="599134"/>
            <a:ext cx="1308286" cy="12235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50" normalizeH="0" baseline="0" noProof="0" dirty="0">
                <a:ln w="9525" cmpd="sng">
                  <a:solidFill>
                    <a:srgbClr val="5FE0FF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FE0FF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22360" t="9733" r="22312" b="19578"/>
          <a:stretch/>
        </p:blipFill>
        <p:spPr>
          <a:xfrm>
            <a:off x="2604236" y="1760143"/>
            <a:ext cx="6426485" cy="32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3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43">
            <a:extLst>
              <a:ext uri="{FF2B5EF4-FFF2-40B4-BE49-F238E27FC236}">
                <a16:creationId xmlns:a16="http://schemas.microsoft.com/office/drawing/2014/main" id="{9D645240-D005-4810-AC9C-C05A048A4394}"/>
              </a:ext>
            </a:extLst>
          </p:cNvPr>
          <p:cNvSpPr/>
          <p:nvPr/>
        </p:nvSpPr>
        <p:spPr>
          <a:xfrm>
            <a:off x="1375223" y="183586"/>
            <a:ext cx="3942735" cy="765837"/>
          </a:xfrm>
          <a:custGeom>
            <a:avLst/>
            <a:gdLst>
              <a:gd name="connsiteX0" fmla="*/ 0 w 3942735"/>
              <a:gd name="connsiteY0" fmla="*/ 127642 h 765837"/>
              <a:gd name="connsiteX1" fmla="*/ 127642 w 3942735"/>
              <a:gd name="connsiteY1" fmla="*/ 0 h 765837"/>
              <a:gd name="connsiteX2" fmla="*/ 691295 w 3942735"/>
              <a:gd name="connsiteY2" fmla="*/ 0 h 765837"/>
              <a:gd name="connsiteX3" fmla="*/ 1107450 w 3942735"/>
              <a:gd name="connsiteY3" fmla="*/ 0 h 765837"/>
              <a:gd name="connsiteX4" fmla="*/ 1560480 w 3942735"/>
              <a:gd name="connsiteY4" fmla="*/ 0 h 765837"/>
              <a:gd name="connsiteX5" fmla="*/ 1976635 w 3942735"/>
              <a:gd name="connsiteY5" fmla="*/ 0 h 765837"/>
              <a:gd name="connsiteX6" fmla="*/ 2429665 w 3942735"/>
              <a:gd name="connsiteY6" fmla="*/ 0 h 765837"/>
              <a:gd name="connsiteX7" fmla="*/ 2993318 w 3942735"/>
              <a:gd name="connsiteY7" fmla="*/ 0 h 765837"/>
              <a:gd name="connsiteX8" fmla="*/ 3815093 w 3942735"/>
              <a:gd name="connsiteY8" fmla="*/ 0 h 765837"/>
              <a:gd name="connsiteX9" fmla="*/ 3942735 w 3942735"/>
              <a:gd name="connsiteY9" fmla="*/ 127642 h 765837"/>
              <a:gd name="connsiteX10" fmla="*/ 3942735 w 3942735"/>
              <a:gd name="connsiteY10" fmla="*/ 638195 h 765837"/>
              <a:gd name="connsiteX11" fmla="*/ 3815093 w 3942735"/>
              <a:gd name="connsiteY11" fmla="*/ 765837 h 765837"/>
              <a:gd name="connsiteX12" fmla="*/ 3251440 w 3942735"/>
              <a:gd name="connsiteY12" fmla="*/ 765837 h 765837"/>
              <a:gd name="connsiteX13" fmla="*/ 2798410 w 3942735"/>
              <a:gd name="connsiteY13" fmla="*/ 765837 h 765837"/>
              <a:gd name="connsiteX14" fmla="*/ 2345380 w 3942735"/>
              <a:gd name="connsiteY14" fmla="*/ 765837 h 765837"/>
              <a:gd name="connsiteX15" fmla="*/ 1744853 w 3942735"/>
              <a:gd name="connsiteY15" fmla="*/ 765837 h 765837"/>
              <a:gd name="connsiteX16" fmla="*/ 1181199 w 3942735"/>
              <a:gd name="connsiteY16" fmla="*/ 765837 h 765837"/>
              <a:gd name="connsiteX17" fmla="*/ 765044 w 3942735"/>
              <a:gd name="connsiteY17" fmla="*/ 765837 h 765837"/>
              <a:gd name="connsiteX18" fmla="*/ 127642 w 3942735"/>
              <a:gd name="connsiteY18" fmla="*/ 765837 h 765837"/>
              <a:gd name="connsiteX19" fmla="*/ 0 w 3942735"/>
              <a:gd name="connsiteY19" fmla="*/ 638195 h 765837"/>
              <a:gd name="connsiteX20" fmla="*/ 0 w 3942735"/>
              <a:gd name="connsiteY20" fmla="*/ 127642 h 76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42735" h="765837" fill="none" extrusionOk="0">
                <a:moveTo>
                  <a:pt x="0" y="127642"/>
                </a:moveTo>
                <a:cubicBezTo>
                  <a:pt x="-8585" y="70894"/>
                  <a:pt x="61608" y="5537"/>
                  <a:pt x="127642" y="0"/>
                </a:cubicBezTo>
                <a:cubicBezTo>
                  <a:pt x="350498" y="-62100"/>
                  <a:pt x="531543" y="12304"/>
                  <a:pt x="691295" y="0"/>
                </a:cubicBezTo>
                <a:cubicBezTo>
                  <a:pt x="851047" y="-12304"/>
                  <a:pt x="925215" y="21649"/>
                  <a:pt x="1107450" y="0"/>
                </a:cubicBezTo>
                <a:cubicBezTo>
                  <a:pt x="1289686" y="-21649"/>
                  <a:pt x="1425968" y="40064"/>
                  <a:pt x="1560480" y="0"/>
                </a:cubicBezTo>
                <a:cubicBezTo>
                  <a:pt x="1694992" y="-40064"/>
                  <a:pt x="1823309" y="22654"/>
                  <a:pt x="1976635" y="0"/>
                </a:cubicBezTo>
                <a:cubicBezTo>
                  <a:pt x="2129961" y="-22654"/>
                  <a:pt x="2227630" y="26565"/>
                  <a:pt x="2429665" y="0"/>
                </a:cubicBezTo>
                <a:cubicBezTo>
                  <a:pt x="2631700" y="-26565"/>
                  <a:pt x="2787173" y="46924"/>
                  <a:pt x="2993318" y="0"/>
                </a:cubicBezTo>
                <a:cubicBezTo>
                  <a:pt x="3199463" y="-46924"/>
                  <a:pt x="3650461" y="63357"/>
                  <a:pt x="3815093" y="0"/>
                </a:cubicBezTo>
                <a:cubicBezTo>
                  <a:pt x="3901203" y="-11130"/>
                  <a:pt x="3944062" y="56242"/>
                  <a:pt x="3942735" y="127642"/>
                </a:cubicBezTo>
                <a:cubicBezTo>
                  <a:pt x="3990040" y="327789"/>
                  <a:pt x="3931420" y="407646"/>
                  <a:pt x="3942735" y="638195"/>
                </a:cubicBezTo>
                <a:cubicBezTo>
                  <a:pt x="3958425" y="715739"/>
                  <a:pt x="3906607" y="765151"/>
                  <a:pt x="3815093" y="765837"/>
                </a:cubicBezTo>
                <a:cubicBezTo>
                  <a:pt x="3652134" y="824270"/>
                  <a:pt x="3427003" y="730747"/>
                  <a:pt x="3251440" y="765837"/>
                </a:cubicBezTo>
                <a:cubicBezTo>
                  <a:pt x="3075877" y="800927"/>
                  <a:pt x="2937692" y="741599"/>
                  <a:pt x="2798410" y="765837"/>
                </a:cubicBezTo>
                <a:cubicBezTo>
                  <a:pt x="2659128" y="790075"/>
                  <a:pt x="2562982" y="764819"/>
                  <a:pt x="2345380" y="765837"/>
                </a:cubicBezTo>
                <a:cubicBezTo>
                  <a:pt x="2127778" y="766855"/>
                  <a:pt x="1960480" y="699934"/>
                  <a:pt x="1744853" y="765837"/>
                </a:cubicBezTo>
                <a:cubicBezTo>
                  <a:pt x="1529226" y="831740"/>
                  <a:pt x="1427358" y="751939"/>
                  <a:pt x="1181199" y="765837"/>
                </a:cubicBezTo>
                <a:cubicBezTo>
                  <a:pt x="935040" y="779735"/>
                  <a:pt x="879796" y="730164"/>
                  <a:pt x="765044" y="765837"/>
                </a:cubicBezTo>
                <a:cubicBezTo>
                  <a:pt x="650293" y="801510"/>
                  <a:pt x="292234" y="723997"/>
                  <a:pt x="127642" y="765837"/>
                </a:cubicBezTo>
                <a:cubicBezTo>
                  <a:pt x="60095" y="777121"/>
                  <a:pt x="3109" y="726212"/>
                  <a:pt x="0" y="638195"/>
                </a:cubicBezTo>
                <a:cubicBezTo>
                  <a:pt x="-28902" y="502829"/>
                  <a:pt x="52285" y="354431"/>
                  <a:pt x="0" y="127642"/>
                </a:cubicBezTo>
                <a:close/>
              </a:path>
              <a:path w="3942735" h="765837" stroke="0" extrusionOk="0">
                <a:moveTo>
                  <a:pt x="0" y="127642"/>
                </a:moveTo>
                <a:cubicBezTo>
                  <a:pt x="-16561" y="52254"/>
                  <a:pt x="73190" y="12213"/>
                  <a:pt x="127642" y="0"/>
                </a:cubicBezTo>
                <a:cubicBezTo>
                  <a:pt x="360533" y="-23488"/>
                  <a:pt x="512009" y="50633"/>
                  <a:pt x="691295" y="0"/>
                </a:cubicBezTo>
                <a:cubicBezTo>
                  <a:pt x="870581" y="-50633"/>
                  <a:pt x="1061614" y="3661"/>
                  <a:pt x="1254948" y="0"/>
                </a:cubicBezTo>
                <a:cubicBezTo>
                  <a:pt x="1448282" y="-3661"/>
                  <a:pt x="1680364" y="61216"/>
                  <a:pt x="1818602" y="0"/>
                </a:cubicBezTo>
                <a:cubicBezTo>
                  <a:pt x="1956840" y="-61216"/>
                  <a:pt x="2229599" y="48633"/>
                  <a:pt x="2419129" y="0"/>
                </a:cubicBezTo>
                <a:cubicBezTo>
                  <a:pt x="2608659" y="-48633"/>
                  <a:pt x="2718197" y="1747"/>
                  <a:pt x="2872159" y="0"/>
                </a:cubicBezTo>
                <a:cubicBezTo>
                  <a:pt x="3026121" y="-1747"/>
                  <a:pt x="3464605" y="18780"/>
                  <a:pt x="3815093" y="0"/>
                </a:cubicBezTo>
                <a:cubicBezTo>
                  <a:pt x="3900256" y="2995"/>
                  <a:pt x="3930146" y="50899"/>
                  <a:pt x="3942735" y="127642"/>
                </a:cubicBezTo>
                <a:cubicBezTo>
                  <a:pt x="3972142" y="344715"/>
                  <a:pt x="3921741" y="501519"/>
                  <a:pt x="3942735" y="638195"/>
                </a:cubicBezTo>
                <a:cubicBezTo>
                  <a:pt x="3947513" y="720842"/>
                  <a:pt x="3896906" y="773911"/>
                  <a:pt x="3815093" y="765837"/>
                </a:cubicBezTo>
                <a:cubicBezTo>
                  <a:pt x="3677102" y="807381"/>
                  <a:pt x="3515577" y="732604"/>
                  <a:pt x="3251440" y="765837"/>
                </a:cubicBezTo>
                <a:cubicBezTo>
                  <a:pt x="2987303" y="799070"/>
                  <a:pt x="2982562" y="721547"/>
                  <a:pt x="2798410" y="765837"/>
                </a:cubicBezTo>
                <a:cubicBezTo>
                  <a:pt x="2614258" y="810127"/>
                  <a:pt x="2486344" y="724981"/>
                  <a:pt x="2345380" y="765837"/>
                </a:cubicBezTo>
                <a:cubicBezTo>
                  <a:pt x="2204416" y="806693"/>
                  <a:pt x="1911691" y="695501"/>
                  <a:pt x="1744853" y="765837"/>
                </a:cubicBezTo>
                <a:cubicBezTo>
                  <a:pt x="1578015" y="836173"/>
                  <a:pt x="1274598" y="730764"/>
                  <a:pt x="1144325" y="765837"/>
                </a:cubicBezTo>
                <a:cubicBezTo>
                  <a:pt x="1014052" y="800910"/>
                  <a:pt x="758012" y="749386"/>
                  <a:pt x="654421" y="765837"/>
                </a:cubicBezTo>
                <a:cubicBezTo>
                  <a:pt x="550830" y="782288"/>
                  <a:pt x="248754" y="743555"/>
                  <a:pt x="127642" y="765837"/>
                </a:cubicBezTo>
                <a:cubicBezTo>
                  <a:pt x="70771" y="758889"/>
                  <a:pt x="-227" y="705016"/>
                  <a:pt x="0" y="638195"/>
                </a:cubicBezTo>
                <a:cubicBezTo>
                  <a:pt x="-35566" y="516248"/>
                  <a:pt x="48730" y="299515"/>
                  <a:pt x="0" y="12764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69991D">
                <a:shade val="50000"/>
              </a:srgbClr>
            </a:solidFill>
            <a:prstDash val="solid"/>
            <a:miter lim="800000"/>
            <a:extLst>
              <a:ext uri="{C807C97D-BFC1-408E-A445-0C87EB9F89A2}">
                <ask:lineSketchStyleProps xmlns=""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822492" y="230413"/>
            <a:ext cx="7798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Luyện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đọc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lại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487E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clrChange>
              <a:clrFrom>
                <a:srgbClr val="F3FFD5"/>
              </a:clrFrom>
              <a:clrTo>
                <a:srgbClr val="F3FF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3503" y="263071"/>
            <a:ext cx="614857" cy="686352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454451" y="2294784"/>
            <a:ext cx="3645680" cy="523585"/>
          </a:xfrm>
          <a:prstGeom prst="roundRect">
            <a:avLst>
              <a:gd name="adj" fmla="val 50000"/>
            </a:avLst>
          </a:prstGeom>
          <a:solidFill>
            <a:srgbClr val="C1EFFF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93016" y="1578618"/>
            <a:ext cx="2702984" cy="574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Tiêu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chí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đánh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1531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giá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1531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06805" y="2226392"/>
            <a:ext cx="1776448" cy="614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Đọc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đúng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inpin heiti" charset="-122"/>
              <a:cs typeface="Calibri" panose="020F0502020204030204" pitchFamily="34" charset="0"/>
              <a:sym typeface="Arial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546764" y="2340576"/>
            <a:ext cx="432000" cy="432000"/>
          </a:xfrm>
          <a:prstGeom prst="ellipse">
            <a:avLst/>
          </a:prstGeom>
          <a:solidFill>
            <a:srgbClr val="93E3FF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rPr>
              <a:t>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454451" y="2915576"/>
            <a:ext cx="3645680" cy="643894"/>
            <a:chOff x="1717199" y="4363552"/>
            <a:chExt cx="3645680" cy="643894"/>
          </a:xfrm>
        </p:grpSpPr>
        <p:sp>
          <p:nvSpPr>
            <p:cNvPr id="31" name="Rounded Rectangle 30"/>
            <p:cNvSpPr/>
            <p:nvPr/>
          </p:nvSpPr>
          <p:spPr>
            <a:xfrm>
              <a:off x="1717199" y="4407610"/>
              <a:ext cx="3645680" cy="563049"/>
            </a:xfrm>
            <a:prstGeom prst="roundRect">
              <a:avLst>
                <a:gd name="adj" fmla="val 50000"/>
              </a:avLst>
            </a:prstGeom>
            <a:solidFill>
              <a:srgbClr val="FFF09D"/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69553" y="4363552"/>
              <a:ext cx="1832553" cy="643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Đọc</a:t>
              </a: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 to, </a:t>
              </a: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rõ</a:t>
              </a:r>
              <a:endPara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824062" y="4469499"/>
              <a:ext cx="432000" cy="432000"/>
            </a:xfrm>
            <a:prstGeom prst="ellipse">
              <a:avLst/>
            </a:prstGeom>
            <a:solidFill>
              <a:srgbClr val="FFE443"/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2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454451" y="3654044"/>
            <a:ext cx="5119273" cy="643894"/>
            <a:chOff x="1717199" y="5199333"/>
            <a:chExt cx="5119273" cy="643894"/>
          </a:xfrm>
        </p:grpSpPr>
        <p:sp>
          <p:nvSpPr>
            <p:cNvPr id="35" name="Rounded Rectangle 34"/>
            <p:cNvSpPr/>
            <p:nvPr/>
          </p:nvSpPr>
          <p:spPr>
            <a:xfrm>
              <a:off x="1717199" y="5206535"/>
              <a:ext cx="5119273" cy="584583"/>
            </a:xfrm>
            <a:prstGeom prst="roundRect">
              <a:avLst>
                <a:gd name="adj" fmla="val 50000"/>
              </a:avLst>
            </a:prstGeom>
            <a:solidFill>
              <a:srgbClr val="FFD1C5"/>
            </a:solidFill>
            <a:ln w="12700" cap="flat" cmpd="sng" algn="ctr">
              <a:solidFill>
                <a:srgbClr val="FF5A2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469553" y="5199333"/>
              <a:ext cx="3437159" cy="643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Ngắt</a:t>
              </a: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nghỉ</a:t>
              </a: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đúng</a:t>
              </a: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altLang="zh-CN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chỗ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59964" y="5282826"/>
              <a:ext cx="432000" cy="432000"/>
            </a:xfrm>
            <a:prstGeom prst="ellipse">
              <a:avLst/>
            </a:prstGeom>
            <a:solidFill>
              <a:srgbClr val="FFB7A3"/>
            </a:solidFill>
            <a:ln w="12700" cap="flat" cmpd="sng" algn="ctr">
              <a:solidFill>
                <a:srgbClr val="FF5A2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  <a:sym typeface="Arial"/>
                </a:rPr>
                <a:t>3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38" name="Picture 2" descr="Star Cartoon Images, Stock Photos &amp;amp; Vectors | Shutterstock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9" b="24686"/>
          <a:stretch/>
        </p:blipFill>
        <p:spPr bwMode="auto">
          <a:xfrm>
            <a:off x="5192444" y="2294784"/>
            <a:ext cx="1841154" cy="52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Star Cartoon Images, Stock Photos &amp;amp; Vectors | Shutterstock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9" b="24686"/>
          <a:stretch/>
        </p:blipFill>
        <p:spPr bwMode="auto">
          <a:xfrm>
            <a:off x="5245705" y="2943665"/>
            <a:ext cx="1841154" cy="52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Star Cartoon Images, Stock Photos &amp;amp; Vectors | Shutterstock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9" b="24686"/>
          <a:stretch/>
        </p:blipFill>
        <p:spPr bwMode="auto">
          <a:xfrm>
            <a:off x="6573724" y="3691036"/>
            <a:ext cx="1841154" cy="52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/>
          <p:cNvGrpSpPr/>
          <p:nvPr/>
        </p:nvGrpSpPr>
        <p:grpSpPr>
          <a:xfrm rot="260226">
            <a:off x="8066647" y="1832130"/>
            <a:ext cx="3295094" cy="1537277"/>
            <a:chOff x="561349" y="4656253"/>
            <a:chExt cx="3295094" cy="1537277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099" r="73673" b="9264"/>
            <a:stretch/>
          </p:blipFill>
          <p:spPr>
            <a:xfrm rot="20862508">
              <a:off x="561349" y="4820325"/>
              <a:ext cx="1168923" cy="137320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1" t="63022" r="25216" b="8341"/>
            <a:stretch/>
          </p:blipFill>
          <p:spPr>
            <a:xfrm rot="21372641">
              <a:off x="2761850" y="4656253"/>
              <a:ext cx="1094593" cy="137320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288" t="62865" r="1059" b="8498"/>
            <a:stretch/>
          </p:blipFill>
          <p:spPr>
            <a:xfrm>
              <a:off x="1739819" y="4657649"/>
              <a:ext cx="1094593" cy="1373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80881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769" y="57055"/>
            <a:ext cx="2642232" cy="629994"/>
            <a:chOff x="2834082" y="693066"/>
            <a:chExt cx="4780045" cy="629994"/>
          </a:xfrm>
        </p:grpSpPr>
        <p:sp>
          <p:nvSpPr>
            <p:cNvPr id="9" name="Rounded Rectangle 8"/>
            <p:cNvSpPr/>
            <p:nvPr/>
          </p:nvSpPr>
          <p:spPr>
            <a:xfrm>
              <a:off x="3435632" y="693066"/>
              <a:ext cx="4178495" cy="583942"/>
            </a:xfrm>
            <a:prstGeom prst="roundRect">
              <a:avLst>
                <a:gd name="adj" fmla="val 18361"/>
              </a:avLst>
            </a:prstGeom>
            <a:solidFill>
              <a:srgbClr val="FFF1C6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  </a:t>
              </a:r>
              <a:r>
                <a:rPr kumimoji="0" lang="en-US" altLang="zh-CN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Đọc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toàn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66126"/>
                  </a:solidFill>
                  <a:effectLst/>
                  <a:uLnTx/>
                  <a:uFillTx/>
                  <a:latin typeface="Calibri" panose="020F0502020204030204" pitchFamily="34" charset="0"/>
                  <a:ea typeface="inpin heiti" charset="-122"/>
                  <a:cs typeface="Calibri" panose="020F0502020204030204" pitchFamily="34" charset="0"/>
                </a:rPr>
                <a:t>bài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6126"/>
                </a:solidFill>
                <a:effectLst/>
                <a:uLnTx/>
                <a:uFillTx/>
                <a:latin typeface="Calibri" panose="020F0502020204030204" pitchFamily="34" charset="0"/>
                <a:ea typeface="inpin heiti" charset="-122"/>
                <a:cs typeface="Calibri" panose="020F050202020403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125635" y="401514"/>
              <a:ext cx="629993" cy="1213099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805CA6B-A6C7-4D5F-AF2F-78B29F86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485" y="205485"/>
            <a:ext cx="3969018" cy="10191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30C3BB-FE86-40F6-9DC7-18DE30C475FA}"/>
              </a:ext>
            </a:extLst>
          </p:cNvPr>
          <p:cNvSpPr txBox="1"/>
          <p:nvPr/>
        </p:nvSpPr>
        <p:spPr>
          <a:xfrm>
            <a:off x="8001000" y="5492943"/>
            <a:ext cx="3333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Nguyễn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Quỳnh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Mai)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FBCBD-3BD5-4294-B62D-1BA64203C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4287" y="3362325"/>
            <a:ext cx="4596354" cy="3495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EE4F3E-C687-4475-A209-2E278E26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485" y="186435"/>
            <a:ext cx="3969018" cy="1019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66E282-CE07-41CF-A726-32FFAF42A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8641" y="4972665"/>
            <a:ext cx="7672928" cy="18764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562A6C-E5EA-4484-830A-A379FA72A89C}"/>
              </a:ext>
            </a:extLst>
          </p:cNvPr>
          <p:cNvSpPr/>
          <p:nvPr/>
        </p:nvSpPr>
        <p:spPr>
          <a:xfrm>
            <a:off x="857765" y="1217747"/>
            <a:ext cx="44415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 nay em thức dậy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 sáng tự bao giờ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 hè kì lạ chưa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ưa dậy sớm.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 cho cây chóng lớn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hoa lá thêm màu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mình chơi thật lâu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 hè dài bất tận.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308278-D4B2-4E55-823F-9B6C5F893B5F}"/>
              </a:ext>
            </a:extLst>
          </p:cNvPr>
          <p:cNvSpPr/>
          <p:nvPr/>
        </p:nvSpPr>
        <p:spPr>
          <a:xfrm>
            <a:off x="5534745" y="1166842"/>
            <a:ext cx="4914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 nay em thức dậy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 sáng tự bao giờ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 hè kì lạ chưa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trời ưa dậy sớm.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 cho cây chóng lớn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hoa lá thêm màu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 mình chơi thật lâu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 hè dài bất tận.</a:t>
            </a:r>
          </a:p>
        </p:txBody>
      </p:sp>
    </p:spTree>
    <p:extLst>
      <p:ext uri="{BB962C8B-B14F-4D97-AF65-F5344CB8AC3E}">
        <p14:creationId xmlns:p14="http://schemas.microsoft.com/office/powerpoint/2010/main" val="2897927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5">
            <a:extLst>
              <a:ext uri="{FF2B5EF4-FFF2-40B4-BE49-F238E27FC236}">
                <a16:creationId xmlns:a16="http://schemas.microsoft.com/office/drawing/2014/main" id="{9F249620-FB5E-408E-B6B1-9929965F77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10210800" y="4912468"/>
            <a:ext cx="1390650" cy="1183532"/>
          </a:xfrm>
          <a:prstGeom prst="rect">
            <a:avLst/>
          </a:prstGeom>
        </p:spPr>
      </p:pic>
      <p:pic>
        <p:nvPicPr>
          <p:cNvPr id="29" name="图片 7">
            <a:extLst>
              <a:ext uri="{FF2B5EF4-FFF2-40B4-BE49-F238E27FC236}">
                <a16:creationId xmlns:a16="http://schemas.microsoft.com/office/drawing/2014/main" id="{C6379EBD-7E38-4853-9A6B-0DE5673874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241832" y="5138058"/>
            <a:ext cx="1775791" cy="1511312"/>
          </a:xfrm>
          <a:prstGeom prst="rect">
            <a:avLst/>
          </a:prstGeom>
        </p:spPr>
      </p:pic>
      <p:pic>
        <p:nvPicPr>
          <p:cNvPr id="30" name="图片 8">
            <a:extLst>
              <a:ext uri="{FF2B5EF4-FFF2-40B4-BE49-F238E27FC236}">
                <a16:creationId xmlns:a16="http://schemas.microsoft.com/office/drawing/2014/main" id="{908F9F8E-3F1E-4E81-8F01-8D744629B3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3" t="20312" r="2025" b="54688"/>
          <a:stretch/>
        </p:blipFill>
        <p:spPr>
          <a:xfrm>
            <a:off x="1106318" y="2038350"/>
            <a:ext cx="717709" cy="610816"/>
          </a:xfrm>
          <a:prstGeom prst="rect">
            <a:avLst/>
          </a:prstGeom>
        </p:spPr>
      </p:pic>
      <p:pic>
        <p:nvPicPr>
          <p:cNvPr id="31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1343" y="4829310"/>
            <a:ext cx="2649654" cy="2458861"/>
          </a:xfrm>
          <a:prstGeom prst="rect">
            <a:avLst/>
          </a:prstGeom>
        </p:spPr>
      </p:pic>
      <p:pic>
        <p:nvPicPr>
          <p:cNvPr id="32" name="图片 1">
            <a:extLst>
              <a:ext uri="{FF2B5EF4-FFF2-40B4-BE49-F238E27FC236}">
                <a16:creationId xmlns:a16="http://schemas.microsoft.com/office/drawing/2014/main" id="{053FC2E5-19D0-4DA5-8D8C-25F00B7CEB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204844">
            <a:off x="1351901" y="159429"/>
            <a:ext cx="2577055" cy="2036105"/>
          </a:xfrm>
          <a:prstGeom prst="rect">
            <a:avLst/>
          </a:prstGeom>
        </p:spPr>
      </p:pic>
      <p:pic>
        <p:nvPicPr>
          <p:cNvPr id="33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1956" y="5761895"/>
            <a:ext cx="1498081" cy="1390209"/>
          </a:xfrm>
          <a:prstGeom prst="rect">
            <a:avLst/>
          </a:prstGeom>
        </p:spPr>
      </p:pic>
      <p:pic>
        <p:nvPicPr>
          <p:cNvPr id="34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8947" y="5760987"/>
            <a:ext cx="1498081" cy="1390209"/>
          </a:xfrm>
          <a:prstGeom prst="rect">
            <a:avLst/>
          </a:prstGeom>
        </p:spPr>
      </p:pic>
      <p:pic>
        <p:nvPicPr>
          <p:cNvPr id="35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544" y="5738838"/>
            <a:ext cx="1498081" cy="1390209"/>
          </a:xfrm>
          <a:prstGeom prst="rect">
            <a:avLst/>
          </a:prstGeom>
        </p:spPr>
      </p:pic>
      <p:pic>
        <p:nvPicPr>
          <p:cNvPr id="36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886" y="5762798"/>
            <a:ext cx="1498081" cy="1390209"/>
          </a:xfrm>
          <a:prstGeom prst="rect">
            <a:avLst/>
          </a:prstGeom>
        </p:spPr>
      </p:pic>
      <p:pic>
        <p:nvPicPr>
          <p:cNvPr id="37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3877" y="5761890"/>
            <a:ext cx="1498081" cy="1390209"/>
          </a:xfrm>
          <a:prstGeom prst="rect">
            <a:avLst/>
          </a:prstGeom>
        </p:spPr>
      </p:pic>
      <p:pic>
        <p:nvPicPr>
          <p:cNvPr id="39" name="图片 18">
            <a:extLst>
              <a:ext uri="{FF2B5EF4-FFF2-40B4-BE49-F238E27FC236}">
                <a16:creationId xmlns:a16="http://schemas.microsoft.com/office/drawing/2014/main" id="{20328B2C-274C-4A51-8086-7055C980F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3474" y="5739741"/>
            <a:ext cx="1498081" cy="13902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7" y="1705343"/>
            <a:ext cx="10830461" cy="291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8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FE0FF"/>
      </a:accent1>
      <a:accent2>
        <a:srgbClr val="5FE0FF"/>
      </a:accent2>
      <a:accent3>
        <a:srgbClr val="5FE0FF"/>
      </a:accent3>
      <a:accent4>
        <a:srgbClr val="5FE0FF"/>
      </a:accent4>
      <a:accent5>
        <a:srgbClr val="5FE0FF"/>
      </a:accent5>
      <a:accent6>
        <a:srgbClr val="5FE0FF"/>
      </a:accent6>
      <a:hlink>
        <a:srgbClr val="5FE0FF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268</TotalTime>
  <Words>634</Words>
  <Application>Microsoft Office PowerPoint</Application>
  <PresentationFormat>Widescreen</PresentationFormat>
  <Paragraphs>103</Paragraphs>
  <Slides>20</Slides>
  <Notes>17</Notes>
  <HiddenSlides>0</HiddenSlides>
  <MMClips>17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SimSun</vt:lpstr>
      <vt:lpstr>SimSun</vt:lpstr>
      <vt:lpstr>.VnClarendonH</vt:lpstr>
      <vt:lpstr>.VnTimeH</vt:lpstr>
      <vt:lpstr>Arial</vt:lpstr>
      <vt:lpstr>Arial-Rounded</vt:lpstr>
      <vt:lpstr>Bubblegum Sans</vt:lpstr>
      <vt:lpstr>Calibri</vt:lpstr>
      <vt:lpstr>Coiny</vt:lpstr>
      <vt:lpstr>Comic Sans MS</vt:lpstr>
      <vt:lpstr>等线</vt:lpstr>
      <vt:lpstr>inpin heiti</vt:lpstr>
      <vt:lpstr>Nunito</vt:lpstr>
      <vt:lpstr>Nunito Black</vt:lpstr>
      <vt:lpstr>Times New Roman</vt:lpstr>
      <vt:lpstr>字魂20号-石头体</vt:lpstr>
      <vt:lpstr>字魂52号-阿开漫画体</vt:lpstr>
      <vt:lpstr>Office 主题​​</vt:lpstr>
      <vt:lpstr>5_Office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huong</dc:creator>
  <dc:description>9Slide.vn</dc:description>
  <cp:lastModifiedBy>Admin</cp:lastModifiedBy>
  <cp:revision>61</cp:revision>
  <dcterms:created xsi:type="dcterms:W3CDTF">2022-06-15T02:48:14Z</dcterms:created>
  <dcterms:modified xsi:type="dcterms:W3CDTF">2023-10-10T05:27:10Z</dcterms:modified>
  <cp:category>9Slide.vn</cp:category>
</cp:coreProperties>
</file>