
<file path=[Content_Types].xml><?xml version="1.0" encoding="utf-8"?>
<Types xmlns="http://schemas.openxmlformats.org/package/2006/content-types">
  <Default Extension="png" ContentType="image/png"/>
  <Default Extension="mp3" ContentType="audio/mpe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66" r:id="rId2"/>
    <p:sldId id="267" r:id="rId3"/>
    <p:sldId id="268" r:id="rId4"/>
    <p:sldId id="269" r:id="rId5"/>
    <p:sldId id="272" r:id="rId6"/>
    <p:sldId id="271" r:id="rId7"/>
    <p:sldId id="270" r:id="rId8"/>
    <p:sldId id="276" r:id="rId9"/>
    <p:sldId id="274" r:id="rId10"/>
    <p:sldId id="273" r:id="rId11"/>
    <p:sldId id="275" r:id="rId12"/>
    <p:sldId id="277" r:id="rId13"/>
    <p:sldId id="279" r:id="rId14"/>
    <p:sldId id="278" r:id="rId15"/>
    <p:sldId id="280" r:id="rId16"/>
    <p:sldId id="285" r:id="rId17"/>
    <p:sldId id="284" r:id="rId18"/>
    <p:sldId id="283" r:id="rId19"/>
    <p:sldId id="286" r:id="rId20"/>
    <p:sldId id="282" r:id="rId21"/>
    <p:sldId id="281" r:id="rId22"/>
    <p:sldId id="287" r:id="rId23"/>
    <p:sldId id="288" r:id="rId24"/>
    <p:sldId id="296" r:id="rId25"/>
    <p:sldId id="290" r:id="rId26"/>
    <p:sldId id="293" r:id="rId27"/>
    <p:sldId id="297" r:id="rId28"/>
    <p:sldId id="294" r:id="rId29"/>
    <p:sldId id="291" r:id="rId30"/>
    <p:sldId id="292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727" autoAdjust="0"/>
  </p:normalViewPr>
  <p:slideViewPr>
    <p:cSldViewPr>
      <p:cViewPr varScale="1">
        <p:scale>
          <a:sx n="67" d="100"/>
          <a:sy n="67" d="100"/>
        </p:scale>
        <p:origin x="83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Đầu trang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Chỗ dành sẵn cho Ngày tháng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70448-C83D-4EE3-869E-D7C602AA26DE}" type="datetimeFigureOut">
              <a:rPr lang="vi-VN" smtClean="0"/>
              <a:t>29/06/2021</a:t>
            </a:fld>
            <a:endParaRPr lang="vi-VN"/>
          </a:p>
        </p:txBody>
      </p:sp>
      <p:sp>
        <p:nvSpPr>
          <p:cNvPr id="4" name="Chỗ dành sẵn cho Hình ảnh của Bản chiế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Chỗ dành sẵn cho Ghi chú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vi-VN" smtClean="0"/>
              <a:t>Chỉnh sửa kiểu văn bản của Bản cái</a:t>
            </a:r>
          </a:p>
          <a:p>
            <a:pPr lvl="1"/>
            <a:r>
              <a:rPr lang="vi-VN" smtClean="0"/>
              <a:t>Mức hai</a:t>
            </a:r>
          </a:p>
          <a:p>
            <a:pPr lvl="2"/>
            <a:r>
              <a:rPr lang="vi-VN" smtClean="0"/>
              <a:t>Mức ba</a:t>
            </a:r>
          </a:p>
          <a:p>
            <a:pPr lvl="3"/>
            <a:r>
              <a:rPr lang="vi-VN" smtClean="0"/>
              <a:t>Mức bốn</a:t>
            </a:r>
          </a:p>
          <a:p>
            <a:pPr lvl="4"/>
            <a:r>
              <a:rPr lang="vi-VN" smtClean="0"/>
              <a:t>Mức năm</a:t>
            </a:r>
            <a:endParaRPr lang="vi-VN"/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Chỗ dành sẵn cho Số hiệu Bản chiế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BBB77A-B5F4-4C32-987C-D444B61E531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36780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trái.</a:t>
            </a:r>
            <a:endParaRPr lang="vi-V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phải.</a:t>
            </a:r>
            <a:endParaRPr lang="vi-V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Vỗ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nhẹ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trái vào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phải.</a:t>
            </a:r>
            <a:endParaRPr lang="vi-V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Vỗ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nhẹ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phải vào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trái.</a:t>
            </a:r>
            <a:endParaRPr lang="vi-V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BB77A-B5F4-4C32-987C-D444B61E5317}" type="slidenum">
              <a:rPr lang="vi-VN" smtClean="0"/>
              <a:t>23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85747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5ACB-1A04-4EC4-B0B8-4E997F10F66B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FF4E-19A8-453F-9CCF-47FE8BE71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417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5ACB-1A04-4EC4-B0B8-4E997F10F66B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FF4E-19A8-453F-9CCF-47FE8BE71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423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5ACB-1A04-4EC4-B0B8-4E997F10F66B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FF4E-19A8-453F-9CCF-47FE8BE71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54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5ACB-1A04-4EC4-B0B8-4E997F10F66B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FF4E-19A8-453F-9CCF-47FE8BE71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172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5ACB-1A04-4EC4-B0B8-4E997F10F66B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FF4E-19A8-453F-9CCF-47FE8BE71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285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5ACB-1A04-4EC4-B0B8-4E997F10F66B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FF4E-19A8-453F-9CCF-47FE8BE71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511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5ACB-1A04-4EC4-B0B8-4E997F10F66B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FF4E-19A8-453F-9CCF-47FE8BE71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310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5ACB-1A04-4EC4-B0B8-4E997F10F66B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FF4E-19A8-453F-9CCF-47FE8BE71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616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5ACB-1A04-4EC4-B0B8-4E997F10F66B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FF4E-19A8-453F-9CCF-47FE8BE71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273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5ACB-1A04-4EC4-B0B8-4E997F10F66B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FF4E-19A8-453F-9CCF-47FE8BE71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91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5ACB-1A04-4EC4-B0B8-4E997F10F66B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FF4E-19A8-453F-9CCF-47FE8BE71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29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05ACB-1A04-4EC4-B0B8-4E997F10F66B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DFF4E-19A8-453F-9CCF-47FE8BE71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45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gif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gif"/><Relationship Id="rId5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gif"/><Relationship Id="rId5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gif"/><Relationship Id="rId5" Type="http://schemas.openxmlformats.org/officeDocument/2006/relationships/image" Target="../media/image10.jp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gif"/><Relationship Id="rId5" Type="http://schemas.openxmlformats.org/officeDocument/2006/relationships/image" Target="../media/image11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gif"/><Relationship Id="rId5" Type="http://schemas.openxmlformats.org/officeDocument/2006/relationships/image" Target="../media/image12.jp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slide" Target="slide3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7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ình chữ nhật 4"/>
          <p:cNvSpPr/>
          <p:nvPr/>
        </p:nvSpPr>
        <p:spPr>
          <a:xfrm>
            <a:off x="2286000" y="3441680"/>
            <a:ext cx="8001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CHÀO MỪNG CÁC EM ĐẾN VỚI TIẾT TOÁN</a:t>
            </a:r>
            <a:endParaRPr lang="vi-VN" sz="7200" dirty="0"/>
          </a:p>
        </p:txBody>
      </p:sp>
    </p:spTree>
    <p:extLst>
      <p:ext uri="{BB962C8B-B14F-4D97-AF65-F5344CB8AC3E}">
        <p14:creationId xmlns:p14="http://schemas.microsoft.com/office/powerpoint/2010/main" val="18458074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250">
        <p15:prstTrans prst="crush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6400" y="4800600"/>
            <a:ext cx="3149600" cy="2362200"/>
          </a:xfrm>
          <a:prstGeom prst="rect">
            <a:avLst/>
          </a:prstGeom>
        </p:spPr>
      </p:pic>
      <p:pic>
        <p:nvPicPr>
          <p:cNvPr id="7" name="Hình ảnh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0"/>
            <a:ext cx="6858000" cy="6858000"/>
          </a:xfrm>
          <a:prstGeom prst="rect">
            <a:avLst/>
          </a:prstGeom>
        </p:spPr>
      </p:pic>
      <p:pic>
        <p:nvPicPr>
          <p:cNvPr id="11" name="Hình ảnh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086" y="-152400"/>
            <a:ext cx="6829610" cy="6829610"/>
          </a:xfrm>
          <a:prstGeom prst="rect">
            <a:avLst/>
          </a:prstGeom>
        </p:spPr>
      </p:pic>
      <p:pic>
        <p:nvPicPr>
          <p:cNvPr id="12" name="Hình ảnh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4800600"/>
            <a:ext cx="3149600" cy="2362200"/>
          </a:xfrm>
          <a:prstGeom prst="rect">
            <a:avLst/>
          </a:prstGeom>
        </p:spPr>
      </p:pic>
      <p:pic>
        <p:nvPicPr>
          <p:cNvPr id="14" name="FILE_20210622_162444_Thoại 00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877800" y="6553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28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>
        <p:pull/>
      </p:transition>
    </mc:Choice>
    <mc:Fallback xmlns="">
      <p:transition advClick="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7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ình chữ nhật 3"/>
          <p:cNvSpPr/>
          <p:nvPr/>
        </p:nvSpPr>
        <p:spPr>
          <a:xfrm>
            <a:off x="3124200" y="1371600"/>
            <a:ext cx="7086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6000" dirty="0">
                <a:solidFill>
                  <a:srgbClr val="333333"/>
                </a:solidFill>
                <a:latin typeface="+mj-lt"/>
              </a:rPr>
              <a:t>Con </a:t>
            </a:r>
            <a:r>
              <a:rPr lang="vi-VN" sz="6000" dirty="0" err="1">
                <a:solidFill>
                  <a:srgbClr val="333333"/>
                </a:solidFill>
                <a:latin typeface="+mj-lt"/>
              </a:rPr>
              <a:t>gì</a:t>
            </a:r>
            <a:r>
              <a:rPr lang="vi-VN" sz="6000" dirty="0">
                <a:solidFill>
                  <a:srgbClr val="333333"/>
                </a:solidFill>
                <a:latin typeface="+mj-lt"/>
              </a:rPr>
              <a:t> chân ngắn</a:t>
            </a:r>
          </a:p>
          <a:p>
            <a:r>
              <a:rPr lang="vi-VN" sz="6000" dirty="0">
                <a:solidFill>
                  <a:srgbClr val="333333"/>
                </a:solidFill>
                <a:latin typeface="+mj-lt"/>
              </a:rPr>
              <a:t>Mà lại có </a:t>
            </a:r>
            <a:r>
              <a:rPr lang="vi-VN" sz="6000" dirty="0" err="1">
                <a:solidFill>
                  <a:srgbClr val="333333"/>
                </a:solidFill>
                <a:latin typeface="+mj-lt"/>
              </a:rPr>
              <a:t>màng</a:t>
            </a:r>
            <a:endParaRPr lang="vi-VN" sz="6000" dirty="0">
              <a:solidFill>
                <a:srgbClr val="333333"/>
              </a:solidFill>
              <a:latin typeface="+mj-lt"/>
            </a:endParaRPr>
          </a:p>
          <a:p>
            <a:r>
              <a:rPr lang="vi-VN" sz="6000" dirty="0" err="1">
                <a:solidFill>
                  <a:srgbClr val="333333"/>
                </a:solidFill>
                <a:latin typeface="+mj-lt"/>
              </a:rPr>
              <a:t>Mỏ</a:t>
            </a:r>
            <a:r>
              <a:rPr lang="vi-VN" sz="6000" dirty="0">
                <a:solidFill>
                  <a:srgbClr val="333333"/>
                </a:solidFill>
                <a:latin typeface="+mj-lt"/>
              </a:rPr>
              <a:t> </a:t>
            </a:r>
            <a:r>
              <a:rPr lang="vi-VN" sz="6000" dirty="0" err="1">
                <a:solidFill>
                  <a:srgbClr val="333333"/>
                </a:solidFill>
                <a:latin typeface="+mj-lt"/>
              </a:rPr>
              <a:t>bẹt</a:t>
            </a:r>
            <a:r>
              <a:rPr lang="vi-VN" sz="6000" dirty="0">
                <a:solidFill>
                  <a:srgbClr val="333333"/>
                </a:solidFill>
                <a:latin typeface="+mj-lt"/>
              </a:rPr>
              <a:t> màu vàng</a:t>
            </a:r>
          </a:p>
          <a:p>
            <a:r>
              <a:rPr lang="vi-VN" sz="6000" dirty="0">
                <a:solidFill>
                  <a:srgbClr val="333333"/>
                </a:solidFill>
                <a:latin typeface="+mj-lt"/>
              </a:rPr>
              <a:t>Hay kêu </a:t>
            </a:r>
            <a:r>
              <a:rPr lang="vi-VN" sz="6000" dirty="0" err="1">
                <a:solidFill>
                  <a:srgbClr val="333333"/>
                </a:solidFill>
                <a:latin typeface="+mj-lt"/>
              </a:rPr>
              <a:t>cạp</a:t>
            </a:r>
            <a:r>
              <a:rPr lang="vi-VN" sz="6000" dirty="0">
                <a:solidFill>
                  <a:srgbClr val="333333"/>
                </a:solidFill>
                <a:latin typeface="+mj-lt"/>
              </a:rPr>
              <a:t> </a:t>
            </a:r>
            <a:r>
              <a:rPr lang="vi-VN" sz="6000" dirty="0" err="1">
                <a:solidFill>
                  <a:srgbClr val="333333"/>
                </a:solidFill>
                <a:latin typeface="+mj-lt"/>
              </a:rPr>
              <a:t>cạp</a:t>
            </a:r>
            <a:r>
              <a:rPr lang="vi-VN" sz="6000" dirty="0">
                <a:solidFill>
                  <a:srgbClr val="333333"/>
                </a:solidFill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9723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êu đề 1"/>
          <p:cNvSpPr txBox="1">
            <a:spLocks/>
          </p:cNvSpPr>
          <p:nvPr/>
        </p:nvSpPr>
        <p:spPr>
          <a:xfrm>
            <a:off x="-1050495" y="2590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sz="6000" b="1" dirty="0">
                <a:solidFill>
                  <a:srgbClr val="FF0000"/>
                </a:solidFill>
              </a:rPr>
              <a:t>CON VỊT</a:t>
            </a:r>
          </a:p>
        </p:txBody>
      </p:sp>
      <p:pic>
        <p:nvPicPr>
          <p:cNvPr id="6" name="Hình ảnh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-19051"/>
            <a:ext cx="5791200" cy="6877051"/>
          </a:xfrm>
          <a:prstGeom prst="rect">
            <a:avLst/>
          </a:prstGeom>
        </p:spPr>
      </p:pic>
      <p:pic>
        <p:nvPicPr>
          <p:cNvPr id="8" name="Am-thanh-tra-loi-dung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649200" y="6276974"/>
            <a:ext cx="609600" cy="609600"/>
          </a:xfrm>
          <a:prstGeom prst="rect">
            <a:avLst/>
          </a:prstGeom>
        </p:spPr>
      </p:pic>
      <p:pic>
        <p:nvPicPr>
          <p:cNvPr id="7" name="Hình ảnh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49551">
            <a:off x="-567355" y="-1520993"/>
            <a:ext cx="7263320" cy="726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48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>
        <p:split orient="vert"/>
      </p:transition>
    </mc:Choice>
    <mc:Fallback xmlns="">
      <p:transition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ình chữ nhật 3"/>
          <p:cNvSpPr/>
          <p:nvPr/>
        </p:nvSpPr>
        <p:spPr>
          <a:xfrm>
            <a:off x="2667000" y="838200"/>
            <a:ext cx="8839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6000" dirty="0">
                <a:latin typeface="+mj-lt"/>
              </a:rPr>
              <a:t>Thường nằm đầu </a:t>
            </a:r>
            <a:r>
              <a:rPr lang="vi-VN" sz="6000" dirty="0" err="1">
                <a:latin typeface="+mj-lt"/>
              </a:rPr>
              <a:t>hè</a:t>
            </a:r>
            <a:endParaRPr lang="vi-VN" sz="6000" dirty="0">
              <a:latin typeface="+mj-lt"/>
            </a:endParaRPr>
          </a:p>
          <a:p>
            <a:r>
              <a:rPr lang="vi-VN" sz="6000" dirty="0" err="1">
                <a:latin typeface="+mj-lt"/>
              </a:rPr>
              <a:t>Giữ</a:t>
            </a:r>
            <a:r>
              <a:rPr lang="vi-VN" sz="6000" dirty="0">
                <a:latin typeface="+mj-lt"/>
              </a:rPr>
              <a:t> cho nhà chủ</a:t>
            </a:r>
          </a:p>
          <a:p>
            <a:r>
              <a:rPr lang="vi-VN" sz="6000" dirty="0">
                <a:latin typeface="+mj-lt"/>
              </a:rPr>
              <a:t>Người </a:t>
            </a:r>
            <a:r>
              <a:rPr lang="vi-VN" sz="6000" dirty="0" err="1">
                <a:latin typeface="+mj-lt"/>
              </a:rPr>
              <a:t>lạ</a:t>
            </a:r>
            <a:r>
              <a:rPr lang="vi-VN" sz="6000" dirty="0">
                <a:latin typeface="+mj-lt"/>
              </a:rPr>
              <a:t> nó </a:t>
            </a:r>
            <a:r>
              <a:rPr lang="vi-VN" sz="6000" dirty="0" err="1">
                <a:latin typeface="+mj-lt"/>
              </a:rPr>
              <a:t>sủa</a:t>
            </a:r>
            <a:endParaRPr lang="vi-VN" sz="6000" dirty="0">
              <a:latin typeface="+mj-lt"/>
            </a:endParaRPr>
          </a:p>
          <a:p>
            <a:r>
              <a:rPr lang="vi-VN" sz="6000" dirty="0">
                <a:latin typeface="+mj-lt"/>
              </a:rPr>
              <a:t>Người quen nó </a:t>
            </a:r>
            <a:r>
              <a:rPr lang="vi-VN" sz="6000" dirty="0" err="1" smtClean="0">
                <a:latin typeface="+mj-lt"/>
              </a:rPr>
              <a:t>mừng</a:t>
            </a:r>
            <a:endParaRPr lang="vi-VN" sz="6000" dirty="0" smtClean="0">
              <a:latin typeface="+mj-lt"/>
            </a:endParaRPr>
          </a:p>
          <a:p>
            <a:endParaRPr lang="vi-VN" sz="6000" dirty="0">
              <a:latin typeface="+mj-lt"/>
            </a:endParaRPr>
          </a:p>
          <a:p>
            <a:pPr algn="r"/>
            <a:r>
              <a:rPr lang="vi-VN" sz="6000" dirty="0">
                <a:latin typeface="+mj-lt"/>
              </a:rPr>
              <a:t>Là con </a:t>
            </a:r>
            <a:r>
              <a:rPr lang="vi-VN" sz="6000" dirty="0" err="1">
                <a:latin typeface="+mj-lt"/>
              </a:rPr>
              <a:t>gì</a:t>
            </a:r>
            <a:r>
              <a:rPr lang="vi-VN" sz="6000" dirty="0"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6427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êu đề 1"/>
          <p:cNvSpPr txBox="1">
            <a:spLocks/>
          </p:cNvSpPr>
          <p:nvPr/>
        </p:nvSpPr>
        <p:spPr>
          <a:xfrm>
            <a:off x="-1242132" y="3429000"/>
            <a:ext cx="6195132" cy="13040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sz="6000" b="1" dirty="0">
                <a:solidFill>
                  <a:srgbClr val="FF0000"/>
                </a:solidFill>
              </a:rPr>
              <a:t>CON </a:t>
            </a:r>
            <a:r>
              <a:rPr lang="vi-VN" sz="6000" b="1" dirty="0" smtClean="0">
                <a:solidFill>
                  <a:srgbClr val="FF0000"/>
                </a:solidFill>
              </a:rPr>
              <a:t>CHÓ</a:t>
            </a:r>
            <a:endParaRPr lang="vi-VN" sz="6000" b="1" dirty="0">
              <a:solidFill>
                <a:srgbClr val="FF0000"/>
              </a:solidFill>
            </a:endParaRPr>
          </a:p>
        </p:txBody>
      </p:sp>
      <p:pic>
        <p:nvPicPr>
          <p:cNvPr id="8" name="Am-thanh-tra-loi-dung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49200" y="6276974"/>
            <a:ext cx="609600" cy="609600"/>
          </a:xfrm>
          <a:prstGeom prst="rect">
            <a:avLst/>
          </a:prstGeom>
        </p:spPr>
      </p:pic>
      <p:pic>
        <p:nvPicPr>
          <p:cNvPr id="2" name="Hình ảnh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750" y="295274"/>
            <a:ext cx="8331200" cy="6248400"/>
          </a:xfrm>
          <a:prstGeom prst="rect">
            <a:avLst/>
          </a:prstGeom>
        </p:spPr>
      </p:pic>
      <p:pic>
        <p:nvPicPr>
          <p:cNvPr id="7" name="Hình ảnh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49551">
            <a:off x="-377994" y="-1673393"/>
            <a:ext cx="7263320" cy="726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74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ình chữ nhật 3"/>
          <p:cNvSpPr/>
          <p:nvPr/>
        </p:nvSpPr>
        <p:spPr>
          <a:xfrm>
            <a:off x="2971800" y="1371600"/>
            <a:ext cx="8839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6000" dirty="0">
                <a:latin typeface="+mj-lt"/>
              </a:rPr>
              <a:t>Quả </a:t>
            </a:r>
            <a:r>
              <a:rPr lang="vi-VN" sz="6000" dirty="0" err="1">
                <a:latin typeface="+mj-lt"/>
              </a:rPr>
              <a:t>gì</a:t>
            </a:r>
            <a:r>
              <a:rPr lang="vi-VN" sz="6000" dirty="0">
                <a:latin typeface="+mj-lt"/>
              </a:rPr>
              <a:t> nho nhỏ</a:t>
            </a:r>
          </a:p>
          <a:p>
            <a:r>
              <a:rPr lang="vi-VN" sz="6000" dirty="0" err="1">
                <a:latin typeface="+mj-lt"/>
              </a:rPr>
              <a:t>Chín</a:t>
            </a:r>
            <a:r>
              <a:rPr lang="vi-VN" sz="6000" dirty="0">
                <a:latin typeface="+mj-lt"/>
              </a:rPr>
              <a:t> đỏ như hoa</a:t>
            </a:r>
          </a:p>
          <a:p>
            <a:r>
              <a:rPr lang="vi-VN" sz="6000" dirty="0">
                <a:latin typeface="+mj-lt"/>
              </a:rPr>
              <a:t>Tươi </a:t>
            </a:r>
            <a:r>
              <a:rPr lang="vi-VN" sz="6000" dirty="0" err="1">
                <a:latin typeface="+mj-lt"/>
              </a:rPr>
              <a:t>đẹp</a:t>
            </a:r>
            <a:r>
              <a:rPr lang="vi-VN" sz="6000" dirty="0">
                <a:latin typeface="+mj-lt"/>
              </a:rPr>
              <a:t> </a:t>
            </a:r>
            <a:r>
              <a:rPr lang="vi-VN" sz="6000" dirty="0" err="1">
                <a:latin typeface="+mj-lt"/>
              </a:rPr>
              <a:t>vườn</a:t>
            </a:r>
            <a:r>
              <a:rPr lang="vi-VN" sz="6000" dirty="0">
                <a:latin typeface="+mj-lt"/>
              </a:rPr>
              <a:t> nhà</a:t>
            </a:r>
          </a:p>
          <a:p>
            <a:r>
              <a:rPr lang="vi-VN" sz="6000" dirty="0">
                <a:latin typeface="+mj-lt"/>
              </a:rPr>
              <a:t>Mà cay </a:t>
            </a:r>
            <a:r>
              <a:rPr lang="vi-VN" sz="6000" dirty="0" err="1">
                <a:latin typeface="+mj-lt"/>
              </a:rPr>
              <a:t>xè</a:t>
            </a:r>
            <a:r>
              <a:rPr lang="vi-VN" sz="6000" dirty="0">
                <a:latin typeface="+mj-lt"/>
              </a:rPr>
              <a:t> </a:t>
            </a:r>
            <a:r>
              <a:rPr lang="vi-VN" sz="6000" dirty="0" err="1">
                <a:latin typeface="+mj-lt"/>
              </a:rPr>
              <a:t>lưỡi</a:t>
            </a:r>
            <a:r>
              <a:rPr lang="vi-VN" sz="6000" dirty="0"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9491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Bar dir="vert"/>
      </p:transition>
    </mc:Choice>
    <mc:Fallback xmlns="">
      <p:transition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êu đề 1"/>
          <p:cNvSpPr txBox="1">
            <a:spLocks/>
          </p:cNvSpPr>
          <p:nvPr/>
        </p:nvSpPr>
        <p:spPr>
          <a:xfrm>
            <a:off x="-1242132" y="3429000"/>
            <a:ext cx="6195132" cy="13040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sz="6000" b="1" dirty="0" smtClean="0">
                <a:solidFill>
                  <a:srgbClr val="FF0000"/>
                </a:solidFill>
              </a:rPr>
              <a:t>QUẢ ỚT</a:t>
            </a:r>
            <a:endParaRPr lang="vi-VN" sz="6000" b="1" dirty="0">
              <a:solidFill>
                <a:srgbClr val="FF0000"/>
              </a:solidFill>
            </a:endParaRPr>
          </a:p>
        </p:txBody>
      </p:sp>
      <p:pic>
        <p:nvPicPr>
          <p:cNvPr id="8" name="Am-thanh-tra-loi-dung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49200" y="6276974"/>
            <a:ext cx="609600" cy="609600"/>
          </a:xfrm>
          <a:prstGeom prst="rect">
            <a:avLst/>
          </a:prstGeom>
        </p:spPr>
      </p:pic>
      <p:pic>
        <p:nvPicPr>
          <p:cNvPr id="3" name="Hình ảnh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421" y="861572"/>
            <a:ext cx="8565529" cy="5310628"/>
          </a:xfrm>
          <a:prstGeom prst="rect">
            <a:avLst/>
          </a:prstGeom>
        </p:spPr>
      </p:pic>
      <p:pic>
        <p:nvPicPr>
          <p:cNvPr id="7" name="Hình ảnh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49551">
            <a:off x="-454192" y="-1749592"/>
            <a:ext cx="7263320" cy="726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84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ình chữ nhật 3"/>
          <p:cNvSpPr/>
          <p:nvPr/>
        </p:nvSpPr>
        <p:spPr>
          <a:xfrm>
            <a:off x="2743200" y="685800"/>
            <a:ext cx="8839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6000" dirty="0" err="1">
                <a:latin typeface="+mj-lt"/>
              </a:rPr>
              <a:t>Lấp</a:t>
            </a:r>
            <a:r>
              <a:rPr lang="vi-VN" sz="6000" dirty="0">
                <a:latin typeface="+mj-lt"/>
              </a:rPr>
              <a:t> la </a:t>
            </a:r>
            <a:r>
              <a:rPr lang="vi-VN" sz="6000" dirty="0" err="1">
                <a:latin typeface="+mj-lt"/>
              </a:rPr>
              <a:t>lấp</a:t>
            </a:r>
            <a:r>
              <a:rPr lang="vi-VN" sz="6000" dirty="0">
                <a:latin typeface="+mj-lt"/>
              </a:rPr>
              <a:t> </a:t>
            </a:r>
            <a:r>
              <a:rPr lang="vi-VN" sz="6000" dirty="0" err="1">
                <a:latin typeface="+mj-lt"/>
              </a:rPr>
              <a:t>lánh</a:t>
            </a:r>
            <a:endParaRPr lang="vi-VN" sz="6000" dirty="0">
              <a:latin typeface="+mj-lt"/>
            </a:endParaRPr>
          </a:p>
          <a:p>
            <a:r>
              <a:rPr lang="vi-VN" sz="6000" dirty="0">
                <a:latin typeface="+mj-lt"/>
              </a:rPr>
              <a:t>Treo ở trên tường</a:t>
            </a:r>
          </a:p>
          <a:p>
            <a:r>
              <a:rPr lang="vi-VN" sz="6000" dirty="0">
                <a:latin typeface="+mj-lt"/>
              </a:rPr>
              <a:t>Trước khi đến trường</a:t>
            </a:r>
          </a:p>
          <a:p>
            <a:r>
              <a:rPr lang="vi-VN" sz="6000" dirty="0">
                <a:latin typeface="+mj-lt"/>
              </a:rPr>
              <a:t>Bé soi </a:t>
            </a:r>
            <a:r>
              <a:rPr lang="vi-VN" sz="6000" dirty="0" err="1">
                <a:latin typeface="+mj-lt"/>
              </a:rPr>
              <a:t>chải</a:t>
            </a:r>
            <a:r>
              <a:rPr lang="vi-VN" sz="6000" dirty="0">
                <a:latin typeface="+mj-lt"/>
              </a:rPr>
              <a:t> </a:t>
            </a:r>
            <a:r>
              <a:rPr lang="vi-VN" sz="6000" dirty="0" err="1">
                <a:latin typeface="+mj-lt"/>
              </a:rPr>
              <a:t>tóc</a:t>
            </a:r>
            <a:endParaRPr lang="vi-VN" sz="6000" dirty="0">
              <a:latin typeface="+mj-lt"/>
            </a:endParaRPr>
          </a:p>
          <a:p>
            <a:endParaRPr lang="vi-VN" sz="6000" dirty="0" smtClean="0">
              <a:latin typeface="+mj-lt"/>
            </a:endParaRPr>
          </a:p>
          <a:p>
            <a:pPr algn="r"/>
            <a:r>
              <a:rPr lang="vi-VN" sz="6000" dirty="0" smtClean="0">
                <a:latin typeface="+mj-lt"/>
              </a:rPr>
              <a:t>Là </a:t>
            </a:r>
            <a:r>
              <a:rPr lang="vi-VN" sz="6000" dirty="0" err="1">
                <a:latin typeface="+mj-lt"/>
              </a:rPr>
              <a:t>cái</a:t>
            </a:r>
            <a:r>
              <a:rPr lang="vi-VN" sz="6000" dirty="0">
                <a:latin typeface="+mj-lt"/>
              </a:rPr>
              <a:t> </a:t>
            </a:r>
            <a:r>
              <a:rPr lang="vi-VN" sz="6000" dirty="0" err="1">
                <a:latin typeface="+mj-lt"/>
              </a:rPr>
              <a:t>gì</a:t>
            </a:r>
            <a:r>
              <a:rPr lang="vi-VN" sz="6000" dirty="0"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03620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250">
        <p15:prstTrans prst="airplane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êu đề 1"/>
          <p:cNvSpPr txBox="1">
            <a:spLocks/>
          </p:cNvSpPr>
          <p:nvPr/>
        </p:nvSpPr>
        <p:spPr>
          <a:xfrm>
            <a:off x="-175332" y="3451352"/>
            <a:ext cx="6195132" cy="13040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sz="6000" b="1" dirty="0" smtClean="0">
                <a:solidFill>
                  <a:srgbClr val="FF0000"/>
                </a:solidFill>
              </a:rPr>
              <a:t>CÁI GƯƠNG</a:t>
            </a:r>
            <a:endParaRPr lang="vi-VN" sz="6000" b="1" dirty="0">
              <a:solidFill>
                <a:srgbClr val="FF0000"/>
              </a:solidFill>
            </a:endParaRPr>
          </a:p>
        </p:txBody>
      </p:sp>
      <p:pic>
        <p:nvPicPr>
          <p:cNvPr id="8" name="Am-thanh-tra-loi-dung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49200" y="6276974"/>
            <a:ext cx="609600" cy="609600"/>
          </a:xfrm>
          <a:prstGeom prst="rect">
            <a:avLst/>
          </a:prstGeom>
        </p:spPr>
      </p:pic>
      <p:pic>
        <p:nvPicPr>
          <p:cNvPr id="4" name="Hình ảnh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1" t="14823" r="10045" b="8391"/>
          <a:stretch/>
        </p:blipFill>
        <p:spPr>
          <a:xfrm>
            <a:off x="6019800" y="0"/>
            <a:ext cx="6019800" cy="6902704"/>
          </a:xfrm>
          <a:prstGeom prst="rect">
            <a:avLst/>
          </a:prstGeom>
        </p:spPr>
      </p:pic>
      <p:pic>
        <p:nvPicPr>
          <p:cNvPr id="7" name="Hình ảnh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49551">
            <a:off x="-225593" y="-1368592"/>
            <a:ext cx="7263320" cy="726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409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250">
        <p15:prstTrans prst="peelOff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ình chữ nhật 3"/>
          <p:cNvSpPr/>
          <p:nvPr/>
        </p:nvSpPr>
        <p:spPr>
          <a:xfrm>
            <a:off x="2590800" y="609600"/>
            <a:ext cx="8839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6000" dirty="0" err="1">
                <a:latin typeface="+mj-lt"/>
              </a:rPr>
              <a:t>Lấp</a:t>
            </a:r>
            <a:r>
              <a:rPr lang="vi-VN" sz="6000" dirty="0">
                <a:latin typeface="+mj-lt"/>
              </a:rPr>
              <a:t> la </a:t>
            </a:r>
            <a:r>
              <a:rPr lang="vi-VN" sz="6000" dirty="0" err="1">
                <a:latin typeface="+mj-lt"/>
              </a:rPr>
              <a:t>lấp</a:t>
            </a:r>
            <a:r>
              <a:rPr lang="vi-VN" sz="6000" dirty="0">
                <a:latin typeface="+mj-lt"/>
              </a:rPr>
              <a:t> </a:t>
            </a:r>
            <a:r>
              <a:rPr lang="vi-VN" sz="6000" dirty="0" err="1">
                <a:latin typeface="+mj-lt"/>
              </a:rPr>
              <a:t>lánh</a:t>
            </a:r>
            <a:endParaRPr lang="vi-VN" sz="6000" dirty="0">
              <a:latin typeface="+mj-lt"/>
            </a:endParaRPr>
          </a:p>
          <a:p>
            <a:r>
              <a:rPr lang="vi-VN" sz="6000" dirty="0">
                <a:latin typeface="+mj-lt"/>
              </a:rPr>
              <a:t>Treo </a:t>
            </a:r>
            <a:r>
              <a:rPr lang="vi-VN" sz="6000" dirty="0" err="1">
                <a:latin typeface="+mj-lt"/>
              </a:rPr>
              <a:t>tít</a:t>
            </a:r>
            <a:r>
              <a:rPr lang="vi-VN" sz="6000" dirty="0">
                <a:latin typeface="+mj-lt"/>
              </a:rPr>
              <a:t> </a:t>
            </a:r>
            <a:r>
              <a:rPr lang="vi-VN" sz="6000" dirty="0" err="1">
                <a:latin typeface="+mj-lt"/>
              </a:rPr>
              <a:t>trời</a:t>
            </a:r>
            <a:r>
              <a:rPr lang="vi-VN" sz="6000" dirty="0">
                <a:latin typeface="+mj-lt"/>
              </a:rPr>
              <a:t> cao</a:t>
            </a:r>
          </a:p>
          <a:p>
            <a:r>
              <a:rPr lang="vi-VN" sz="6000" dirty="0">
                <a:latin typeface="+mj-lt"/>
              </a:rPr>
              <a:t>Đêm </a:t>
            </a:r>
            <a:r>
              <a:rPr lang="vi-VN" sz="6000" dirty="0" err="1">
                <a:latin typeface="+mj-lt"/>
              </a:rPr>
              <a:t>tối</a:t>
            </a:r>
            <a:r>
              <a:rPr lang="vi-VN" sz="6000" dirty="0">
                <a:latin typeface="+mj-lt"/>
              </a:rPr>
              <a:t> lung linh</a:t>
            </a:r>
          </a:p>
          <a:p>
            <a:r>
              <a:rPr lang="vi-VN" sz="6000" dirty="0" err="1">
                <a:latin typeface="+mj-lt"/>
              </a:rPr>
              <a:t>Sáng</a:t>
            </a:r>
            <a:r>
              <a:rPr lang="vi-VN" sz="6000" dirty="0">
                <a:latin typeface="+mj-lt"/>
              </a:rPr>
              <a:t> ngày biến </a:t>
            </a:r>
            <a:r>
              <a:rPr lang="vi-VN" sz="6000" dirty="0" err="1" smtClean="0">
                <a:latin typeface="+mj-lt"/>
              </a:rPr>
              <a:t>mất</a:t>
            </a:r>
            <a:r>
              <a:rPr lang="vi-VN" sz="6000" dirty="0" smtClean="0">
                <a:latin typeface="+mj-lt"/>
              </a:rPr>
              <a:t>?</a:t>
            </a:r>
          </a:p>
          <a:p>
            <a:endParaRPr lang="vi-VN" sz="6000" dirty="0">
              <a:latin typeface="+mj-lt"/>
            </a:endParaRPr>
          </a:p>
          <a:p>
            <a:pPr algn="r"/>
            <a:r>
              <a:rPr lang="vi-VN" sz="6000" dirty="0" smtClean="0">
                <a:latin typeface="+mj-lt"/>
              </a:rPr>
              <a:t>Là </a:t>
            </a:r>
            <a:r>
              <a:rPr lang="vi-VN" sz="6000" dirty="0" err="1" smtClean="0">
                <a:latin typeface="+mj-lt"/>
              </a:rPr>
              <a:t>cái</a:t>
            </a:r>
            <a:r>
              <a:rPr lang="vi-VN" sz="6000" dirty="0" smtClean="0">
                <a:latin typeface="+mj-lt"/>
              </a:rPr>
              <a:t> </a:t>
            </a:r>
            <a:r>
              <a:rPr lang="vi-VN" sz="6000" dirty="0" err="1" smtClean="0">
                <a:latin typeface="+mj-lt"/>
              </a:rPr>
              <a:t>gì</a:t>
            </a:r>
            <a:r>
              <a:rPr lang="vi-VN" sz="6000" dirty="0" smtClean="0">
                <a:latin typeface="+mj-lt"/>
              </a:rPr>
              <a:t>?</a:t>
            </a:r>
            <a:endParaRPr lang="vi-VN" sz="6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087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blinds dir="vert"/>
      </p:transition>
    </mc:Choice>
    <mc:Fallback xmlns="">
      <p:transition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êu đề 1"/>
          <p:cNvSpPr txBox="1">
            <a:spLocks/>
          </p:cNvSpPr>
          <p:nvPr/>
        </p:nvSpPr>
        <p:spPr>
          <a:xfrm>
            <a:off x="-838200" y="2954950"/>
            <a:ext cx="6195132" cy="13040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sz="6000" b="1" dirty="0" smtClean="0">
                <a:solidFill>
                  <a:srgbClr val="FF0000"/>
                </a:solidFill>
              </a:rPr>
              <a:t>NGÔI SAO</a:t>
            </a:r>
            <a:endParaRPr lang="vi-VN" sz="6000" b="1" dirty="0">
              <a:solidFill>
                <a:srgbClr val="FF0000"/>
              </a:solidFill>
            </a:endParaRPr>
          </a:p>
        </p:txBody>
      </p:sp>
      <p:pic>
        <p:nvPicPr>
          <p:cNvPr id="8" name="Am-thanh-tra-loi-dung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49200" y="6276974"/>
            <a:ext cx="609600" cy="609600"/>
          </a:xfrm>
          <a:prstGeom prst="rect">
            <a:avLst/>
          </a:prstGeom>
        </p:spPr>
      </p:pic>
      <p:pic>
        <p:nvPicPr>
          <p:cNvPr id="2" name="Hình ảnh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58"/>
          <a:stretch/>
        </p:blipFill>
        <p:spPr>
          <a:xfrm>
            <a:off x="4953000" y="-76200"/>
            <a:ext cx="7239000" cy="7010400"/>
          </a:xfrm>
          <a:prstGeom prst="rect">
            <a:avLst/>
          </a:prstGeom>
        </p:spPr>
      </p:pic>
      <p:pic>
        <p:nvPicPr>
          <p:cNvPr id="7" name="Hình ảnh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49551">
            <a:off x="-377994" y="-1597193"/>
            <a:ext cx="7263320" cy="726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912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250">
        <p15:prstTrans prst="fallOver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10566" r="6936" b="4637"/>
          <a:stretch/>
        </p:blipFill>
        <p:spPr bwMode="auto">
          <a:xfrm>
            <a:off x="0" y="0"/>
            <a:ext cx="906780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Hộp Văn bản 4"/>
          <p:cNvSpPr txBox="1"/>
          <p:nvPr/>
        </p:nvSpPr>
        <p:spPr>
          <a:xfrm>
            <a:off x="7620000" y="1297275"/>
            <a:ext cx="4800600" cy="4263450"/>
          </a:xfrm>
          <a:prstGeom prst="cloud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Trao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đổi với 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những 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thấy trong 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678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250">
        <p15:prstTrans prst="curtains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title"/>
          </p:nvPr>
        </p:nvSpPr>
        <p:spPr>
          <a:xfrm>
            <a:off x="609600" y="-19929"/>
            <a:ext cx="109728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     ngày    tháng    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2021</a:t>
            </a:r>
            <a:b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endParaRPr lang="vi-V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hỗ dành sẵn cho Nội dung 2"/>
          <p:cNvSpPr>
            <a:spLocks noGrp="1"/>
          </p:cNvSpPr>
          <p:nvPr>
            <p:ph idx="1"/>
          </p:nvPr>
        </p:nvSpPr>
        <p:spPr>
          <a:xfrm>
            <a:off x="762000" y="1447800"/>
            <a:ext cx="10972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 1:</a:t>
            </a:r>
          </a:p>
          <a:p>
            <a:pPr marL="0" indent="0" algn="ctr">
              <a:buNone/>
            </a:pP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 – DƯỚI. PHẢI – TRÁI. TRƯỚC – SAU. Ở GIỮA </a:t>
            </a:r>
            <a:endParaRPr lang="vi-VN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61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"/>
            <a:ext cx="114300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4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84" b="8842"/>
          <a:stretch/>
        </p:blipFill>
        <p:spPr>
          <a:xfrm>
            <a:off x="4029" y="0"/>
            <a:ext cx="12224257" cy="5410200"/>
          </a:xfrm>
          <a:prstGeom prst="rect">
            <a:avLst/>
          </a:prstGeom>
        </p:spPr>
      </p:pic>
      <p:sp>
        <p:nvSpPr>
          <p:cNvPr id="2" name="Mây 1"/>
          <p:cNvSpPr/>
          <p:nvPr/>
        </p:nvSpPr>
        <p:spPr>
          <a:xfrm>
            <a:off x="-68543" y="-36288"/>
            <a:ext cx="2209800" cy="167640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4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động</a:t>
            </a:r>
            <a:endParaRPr lang="vi-VN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Hộp Văn bản 4"/>
          <p:cNvSpPr txBox="1"/>
          <p:nvPr/>
        </p:nvSpPr>
        <p:spPr>
          <a:xfrm>
            <a:off x="-21371" y="5281413"/>
            <a:ext cx="122133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xác định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trái (bên trái),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phải (bên phải); trước mặt và sau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lưng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32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 1"/>
          <p:cNvSpPr/>
          <p:nvPr/>
        </p:nvSpPr>
        <p:spPr>
          <a:xfrm>
            <a:off x="-31652" y="0"/>
            <a:ext cx="1222365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Bài 1. 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Dùng các từ: </a:t>
            </a:r>
            <a:r>
              <a:rPr lang="en-US" sz="44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trên, dưới, phải, trái, trước, sau, ở giữa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để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nói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về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bức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tranh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sau</a:t>
            </a:r>
            <a:endParaRPr lang="vi-VN" sz="4400" dirty="0"/>
          </a:p>
        </p:txBody>
      </p:sp>
      <p:pic>
        <p:nvPicPr>
          <p:cNvPr id="3" name="Hình ảnh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" t="8523" r="5943" b="2840"/>
          <a:stretch/>
        </p:blipFill>
        <p:spPr bwMode="auto">
          <a:xfrm>
            <a:off x="3124200" y="1323439"/>
            <a:ext cx="7010400" cy="55345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8475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" t="8523" r="5943" b="2840"/>
          <a:stretch/>
        </p:blipFill>
        <p:spPr bwMode="auto">
          <a:xfrm>
            <a:off x="2514600" y="4689"/>
            <a:ext cx="7010400" cy="55345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Hình chữ nhật 2"/>
          <p:cNvSpPr/>
          <p:nvPr/>
        </p:nvSpPr>
        <p:spPr>
          <a:xfrm>
            <a:off x="2549940" y="5867400"/>
            <a:ext cx="6939720" cy="8847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30000"/>
              </a:lnSpc>
              <a:spcAft>
                <a:spcPts val="0"/>
              </a:spcAft>
            </a:pPr>
            <a:r>
              <a:rPr lang="en-US" sz="4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Kể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tên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những vật ở dưới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bàn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vi-VN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Hình chữ nhật 3"/>
          <p:cNvSpPr/>
          <p:nvPr/>
        </p:nvSpPr>
        <p:spPr>
          <a:xfrm>
            <a:off x="3498961" y="5856514"/>
            <a:ext cx="5362365" cy="8847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30000"/>
              </a:lnSpc>
              <a:spcAft>
                <a:spcPts val="0"/>
              </a:spcAft>
            </a:pPr>
            <a:r>
              <a:rPr lang="nl-NL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Cặp sách, giỏ đựng rác</a:t>
            </a:r>
            <a:endParaRPr lang="vi-VN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Hình chữ nhật 4"/>
          <p:cNvSpPr/>
          <p:nvPr/>
        </p:nvSpPr>
        <p:spPr>
          <a:xfrm>
            <a:off x="2703827" y="5856514"/>
            <a:ext cx="6631944" cy="8847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30000"/>
              </a:lnSpc>
              <a:spcAft>
                <a:spcPts val="0"/>
              </a:spcAft>
            </a:pP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Kể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tên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những vật ở trên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bàn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vi-VN" sz="4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Hình chữ nhật 5"/>
          <p:cNvSpPr/>
          <p:nvPr/>
        </p:nvSpPr>
        <p:spPr>
          <a:xfrm>
            <a:off x="1890860" y="5866410"/>
            <a:ext cx="8874545" cy="8847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30000"/>
              </a:lnSpc>
              <a:spcAft>
                <a:spcPts val="0"/>
              </a:spcAft>
            </a:pPr>
            <a:r>
              <a:rPr lang="nl-NL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Bút chì, thước kẻ, hộp bút, quyển sách</a:t>
            </a:r>
            <a:endParaRPr lang="vi-VN" sz="4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24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  <p:bldP spid="5" grpId="0"/>
      <p:bldP spid="5" grpId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" t="8523" r="5943" b="2840"/>
          <a:stretch/>
        </p:blipFill>
        <p:spPr bwMode="auto">
          <a:xfrm>
            <a:off x="2514600" y="4689"/>
            <a:ext cx="7010400" cy="55345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Hình chữ nhật 5"/>
          <p:cNvSpPr/>
          <p:nvPr/>
        </p:nvSpPr>
        <p:spPr>
          <a:xfrm>
            <a:off x="1074454" y="5791200"/>
            <a:ext cx="10103471" cy="8847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30000"/>
              </a:lnSpc>
              <a:spcAft>
                <a:spcPts val="0"/>
              </a:spcAft>
            </a:pP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Trên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bàn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có những vật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nào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bên trái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bạn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gái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?</a:t>
            </a:r>
            <a:endParaRPr lang="vi-VN" sz="4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7" name="Hình chữ nhật 6"/>
          <p:cNvSpPr/>
          <p:nvPr/>
        </p:nvSpPr>
        <p:spPr>
          <a:xfrm>
            <a:off x="3784467" y="5791200"/>
            <a:ext cx="4079963" cy="8847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30000"/>
              </a:lnSpc>
              <a:spcAft>
                <a:spcPts val="0"/>
              </a:spcAft>
            </a:pPr>
            <a:r>
              <a:rPr lang="nl-NL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Bút chì, thước kẻ</a:t>
            </a:r>
            <a:endParaRPr lang="vi-VN" sz="4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8" name="Hình chữ nhật 7"/>
          <p:cNvSpPr/>
          <p:nvPr/>
        </p:nvSpPr>
        <p:spPr>
          <a:xfrm>
            <a:off x="865262" y="5791200"/>
            <a:ext cx="10323082" cy="8847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30000"/>
              </a:lnSpc>
              <a:spcAft>
                <a:spcPts val="0"/>
              </a:spcAft>
            </a:pP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Trên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bàn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có những vật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nào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bên phải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bạn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gái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?</a:t>
            </a:r>
            <a:endParaRPr lang="vi-VN" sz="4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9" name="Hình chữ nhật 8"/>
          <p:cNvSpPr/>
          <p:nvPr/>
        </p:nvSpPr>
        <p:spPr>
          <a:xfrm>
            <a:off x="4815197" y="5818909"/>
            <a:ext cx="2018501" cy="8847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30000"/>
              </a:lnSpc>
              <a:spcAft>
                <a:spcPts val="0"/>
              </a:spcAft>
            </a:pPr>
            <a:r>
              <a:rPr lang="nl-NL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Hộp bút</a:t>
            </a:r>
            <a:endParaRPr lang="vi-VN" sz="4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09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  <p:bldP spid="8" grpId="0"/>
      <p:bldP spid="8" grpId="1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1"/>
          <p:cNvSpPr txBox="1"/>
          <p:nvPr/>
        </p:nvSpPr>
        <p:spPr>
          <a:xfrm>
            <a:off x="1676400" y="1981200"/>
            <a:ext cx="6553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đặt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bút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chì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giữa, bên trái là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tẩy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bên phải là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hộp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bút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33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 1"/>
          <p:cNvSpPr/>
          <p:nvPr/>
        </p:nvSpPr>
        <p:spPr>
          <a:xfrm>
            <a:off x="0" y="6927"/>
            <a:ext cx="12192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b="1" dirty="0">
                <a:latin typeface="Times New Roman" panose="02020603050405020304" pitchFamily="18" charset="0"/>
                <a:ea typeface="Calibri" panose="020F0502020204030204" pitchFamily="34" charset="0"/>
              </a:rPr>
              <a:t>Bài 2.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Bạn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nhỏ trong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bức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tranh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muốn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đến trường thì 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rẽ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sang bên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nào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?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Muốn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đến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bưu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điện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thì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rẽ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sang bên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nào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?</a:t>
            </a:r>
            <a:endParaRPr lang="vi-VN" sz="4400" dirty="0"/>
          </a:p>
        </p:txBody>
      </p:sp>
      <p:pic>
        <p:nvPicPr>
          <p:cNvPr id="3" name="Hình ảnh 2"/>
          <p:cNvPicPr/>
          <p:nvPr/>
        </p:nvPicPr>
        <p:blipFill>
          <a:blip r:embed="rId2"/>
          <a:stretch>
            <a:fillRect/>
          </a:stretch>
        </p:blipFill>
        <p:spPr>
          <a:xfrm>
            <a:off x="1638300" y="1600200"/>
            <a:ext cx="92202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6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9448800" cy="5368636"/>
          </a:xfrm>
          <a:prstGeom prst="rect">
            <a:avLst/>
          </a:prstGeom>
        </p:spPr>
      </p:pic>
      <p:sp>
        <p:nvSpPr>
          <p:cNvPr id="4" name="Hình chữ nhật 3"/>
          <p:cNvSpPr/>
          <p:nvPr/>
        </p:nvSpPr>
        <p:spPr>
          <a:xfrm>
            <a:off x="0" y="5368636"/>
            <a:ext cx="12192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</a:t>
            </a:r>
            <a:r>
              <a:rPr lang="en-US" sz="4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Bạn</a:t>
            </a:r>
            <a:r>
              <a:rPr lang="en-US" sz="4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nhỏ trong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tranh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muốn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đến trường thì phải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rẽ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sang bên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nào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?</a:t>
            </a:r>
            <a:endParaRPr lang="vi-VN" sz="4400" dirty="0"/>
          </a:p>
        </p:txBody>
      </p:sp>
      <p:sp>
        <p:nvSpPr>
          <p:cNvPr id="5" name="Hình chữ nhật 4"/>
          <p:cNvSpPr/>
          <p:nvPr/>
        </p:nvSpPr>
        <p:spPr>
          <a:xfrm>
            <a:off x="1115291" y="5257800"/>
            <a:ext cx="10972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Bạn nhỏ trong tranh muốn đến trường thì phải rẽ sang bên phải.</a:t>
            </a:r>
            <a:endParaRPr lang="vi-VN" sz="4400" dirty="0"/>
          </a:p>
        </p:txBody>
      </p:sp>
      <p:sp>
        <p:nvSpPr>
          <p:cNvPr id="6" name="Hình chữ nhật 5"/>
          <p:cNvSpPr/>
          <p:nvPr/>
        </p:nvSpPr>
        <p:spPr>
          <a:xfrm>
            <a:off x="0" y="5396345"/>
            <a:ext cx="12192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</a:t>
            </a:r>
            <a:r>
              <a:rPr lang="en-US" sz="4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Bạn</a:t>
            </a:r>
            <a:r>
              <a:rPr lang="en-US" sz="4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nhỏ trong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tranh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muốn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đến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bưu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điện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thì phải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rẽ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sang bên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nào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?</a:t>
            </a:r>
            <a:endParaRPr lang="vi-VN" sz="4400" dirty="0"/>
          </a:p>
        </p:txBody>
      </p:sp>
      <p:sp>
        <p:nvSpPr>
          <p:cNvPr id="7" name="Hình chữ nhật 6"/>
          <p:cNvSpPr/>
          <p:nvPr/>
        </p:nvSpPr>
        <p:spPr>
          <a:xfrm>
            <a:off x="457200" y="5054667"/>
            <a:ext cx="11630891" cy="185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30000"/>
              </a:lnSpc>
              <a:spcAft>
                <a:spcPts val="0"/>
              </a:spcAft>
            </a:pPr>
            <a:r>
              <a:rPr lang="nl-NL" sz="4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Bạn </a:t>
            </a:r>
            <a:r>
              <a:rPr lang="nl-NL" sz="4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nhỏ trong tranh muốn đến bưu điện thì phải rẽ sang bên trái</a:t>
            </a:r>
            <a:endParaRPr lang="vi-VN" sz="4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8" name="Mũi tên Khuynh Hướng 7"/>
          <p:cNvSpPr/>
          <p:nvPr/>
        </p:nvSpPr>
        <p:spPr>
          <a:xfrm>
            <a:off x="5638800" y="2227118"/>
            <a:ext cx="2590800" cy="914400"/>
          </a:xfrm>
          <a:prstGeom prst="ben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11" name="Mũi tên Khuynh Hướng 10"/>
          <p:cNvSpPr/>
          <p:nvPr/>
        </p:nvSpPr>
        <p:spPr>
          <a:xfrm flipH="1">
            <a:off x="3276600" y="2227118"/>
            <a:ext cx="2590800" cy="914400"/>
          </a:xfrm>
          <a:prstGeom prst="ben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03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0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9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0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1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5" grpId="1"/>
      <p:bldP spid="6" grpId="0"/>
      <p:bldP spid="6" grpId="1"/>
      <p:bldP spid="7" grpId="0"/>
      <p:bldP spid="8" grpId="0" animBg="1"/>
      <p:bldP spid="8" grpId="1" animBg="1"/>
      <p:bldP spid="8" grpId="2" animBg="1"/>
      <p:bldP spid="11" grpId="0" animBg="1"/>
      <p:bldP spid="11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ây 5"/>
          <p:cNvSpPr/>
          <p:nvPr/>
        </p:nvSpPr>
        <p:spPr>
          <a:xfrm>
            <a:off x="4572000" y="0"/>
            <a:ext cx="3200400" cy="182880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endParaRPr lang="vi-VN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Hình chữ nhật 6"/>
          <p:cNvSpPr/>
          <p:nvPr/>
        </p:nvSpPr>
        <p:spPr>
          <a:xfrm>
            <a:off x="915068" y="2514600"/>
            <a:ext cx="10514264" cy="1445416"/>
          </a:xfrm>
          <a:prstGeom prst="rect">
            <a:avLst/>
          </a:prstGeom>
        </p:spPr>
        <p:txBody>
          <a:bodyPr wrap="none">
            <a:prstTxWarp prst="textTriangle">
              <a:avLst/>
            </a:prstTxWarp>
            <a:spAutoFit/>
          </a:bodyPr>
          <a:lstStyle/>
          <a:p>
            <a:pPr lvl="0" algn="just">
              <a:lnSpc>
                <a:spcPct val="130000"/>
              </a:lnSpc>
              <a:spcAft>
                <a:spcPts val="0"/>
              </a:spcAft>
            </a:pPr>
            <a:r>
              <a:rPr lang="nl-NL" sz="4800" i="1" dirty="0"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“Làm theo tôi nói, không làm theo tôi làm”</a:t>
            </a:r>
            <a:endParaRPr lang="vi-VN" sz="4800" spc="0" dirty="0">
              <a:effectLst>
                <a:glow rad="101600">
                  <a:srgbClr val="FFFF00">
                    <a:alpha val="60000"/>
                  </a:srgb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14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_图片 11">
            <a:extLst>
              <a:ext uri="{FF2B5EF4-FFF2-40B4-BE49-F238E27FC236}">
                <a16:creationId xmlns:a16="http://schemas.microsoft.com/office/drawing/2014/main" id="{708C517F-72B9-4C02-A8BE-32A8350AED9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5549" y="586181"/>
            <a:ext cx="1123950" cy="1123950"/>
          </a:xfrm>
          <a:prstGeom prst="rect">
            <a:avLst/>
          </a:prstGeom>
        </p:spPr>
      </p:pic>
      <p:pic>
        <p:nvPicPr>
          <p:cNvPr id="8" name="PA_图片 11">
            <a:extLst>
              <a:ext uri="{FF2B5EF4-FFF2-40B4-BE49-F238E27FC236}">
                <a16:creationId xmlns:a16="http://schemas.microsoft.com/office/drawing/2014/main" id="{708C517F-72B9-4C02-A8BE-32A8350AED9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5549" y="1879312"/>
            <a:ext cx="1123950" cy="1123950"/>
          </a:xfrm>
          <a:prstGeom prst="rect">
            <a:avLst/>
          </a:prstGeom>
        </p:spPr>
      </p:pic>
      <p:pic>
        <p:nvPicPr>
          <p:cNvPr id="9" name="PA_图片 11">
            <a:extLst>
              <a:ext uri="{FF2B5EF4-FFF2-40B4-BE49-F238E27FC236}">
                <a16:creationId xmlns:a16="http://schemas.microsoft.com/office/drawing/2014/main" id="{708C517F-72B9-4C02-A8BE-32A8350AED9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3655" y="3269833"/>
            <a:ext cx="1123950" cy="1123950"/>
          </a:xfrm>
          <a:prstGeom prst="rect">
            <a:avLst/>
          </a:prstGeom>
        </p:spPr>
      </p:pic>
      <p:pic>
        <p:nvPicPr>
          <p:cNvPr id="10" name="PA_图片 11">
            <a:extLst>
              <a:ext uri="{FF2B5EF4-FFF2-40B4-BE49-F238E27FC236}">
                <a16:creationId xmlns:a16="http://schemas.microsoft.com/office/drawing/2014/main" id="{708C517F-72B9-4C02-A8BE-32A8350AED9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3655" y="4764885"/>
            <a:ext cx="1123950" cy="1123950"/>
          </a:xfrm>
          <a:prstGeom prst="rect">
            <a:avLst/>
          </a:prstGeom>
        </p:spPr>
      </p:pic>
      <p:sp>
        <p:nvSpPr>
          <p:cNvPr id="2" name="Hình chữ nhật 1"/>
          <p:cNvSpPr/>
          <p:nvPr/>
        </p:nvSpPr>
        <p:spPr>
          <a:xfrm>
            <a:off x="3619499" y="457200"/>
            <a:ext cx="6067687" cy="9863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Phía trước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là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1" name="Hình chữ nhật 10"/>
          <p:cNvSpPr/>
          <p:nvPr/>
        </p:nvSpPr>
        <p:spPr>
          <a:xfrm>
            <a:off x="3687605" y="1785755"/>
            <a:ext cx="5620449" cy="9863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Phía sau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là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2" name="Hình chữ nhật 11"/>
          <p:cNvSpPr/>
          <p:nvPr/>
        </p:nvSpPr>
        <p:spPr>
          <a:xfrm>
            <a:off x="3690937" y="3255010"/>
            <a:ext cx="4382931" cy="9863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Bên phải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là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3" name="Hình chữ nhật 12"/>
          <p:cNvSpPr/>
          <p:nvPr/>
        </p:nvSpPr>
        <p:spPr>
          <a:xfrm>
            <a:off x="3687605" y="4709977"/>
            <a:ext cx="4163319" cy="9863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Bên trái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là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vi-V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07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3" tmFilter="0, 0; 0.125,0.2665; 0.25,0.4; 0.375,0.465; 0.5,0.5;  0.625,0.535; 0.75,0.6; 0.875,0.7335; 1,1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" tmFilter="0, 0; 0.125,0.2665; 0.25,0.4; 0.375,0.465; 0.5,0.5;  0.625,0.535; 0.75,0.6; 0.875,0.7335; 1,1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" tmFilter="0, 0; 0.125,0.2665; 0.25,0.4; 0.375,0.465; 0.5,0.5;  0.625,0.535; 0.75,0.6; 0.875,0.7335; 1,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" decel="50000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" decel="50000">
                                          <p:stCondLst>
                                            <p:cond delay="32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4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4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3" tmFilter="0, 0; 0.125,0.2665; 0.25,0.4; 0.375,0.465; 0.5,0.5;  0.625,0.535; 0.75,0.6; 0.875,0.7335; 1,1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" tmFilter="0, 0; 0.125,0.2665; 0.25,0.4; 0.375,0.465; 0.5,0.5;  0.625,0.535; 0.75,0.6; 0.875,0.7335; 1,1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" tmFilter="0, 0; 0.125,0.2665; 0.25,0.4; 0.375,0.465; 0.5,0.5;  0.625,0.535; 0.75,0.6; 0.875,0.7335; 1,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1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" decel="50000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" decel="50000">
                                          <p:stCondLst>
                                            <p:cond delay="32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4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44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3" tmFilter="0, 0; 0.125,0.2665; 0.25,0.4; 0.375,0.465; 0.5,0.5;  0.625,0.535; 0.75,0.6; 0.875,0.7335; 1,1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" tmFilter="0, 0; 0.125,0.2665; 0.25,0.4; 0.375,0.465; 0.5,0.5;  0.625,0.535; 0.75,0.6; 0.875,0.7335; 1,1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" tmFilter="0, 0; 0.125,0.2665; 0.25,0.4; 0.375,0.465; 0.5,0.5;  0.625,0.535; 0.75,0.6; 0.875,0.7335; 1,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1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" decel="50000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" decel="50000">
                                          <p:stCondLst>
                                            <p:cond delay="32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6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14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44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3" tmFilter="0, 0; 0.125,0.2665; 0.25,0.4; 0.375,0.465; 0.5,0.5;  0.625,0.535; 0.75,0.6; 0.875,0.7335; 1,1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" tmFilter="0, 0; 0.125,0.2665; 0.25,0.4; 0.375,0.465; 0.5,0.5;  0.625,0.535; 0.75,0.6; 0.875,0.7335; 1,1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" tmFilter="0, 0; 0.125,0.2665; 0.25,0.4; 0.375,0.465; 0.5,0.5;  0.625,0.535; 0.75,0.6; 0.875,0.7335; 1,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1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" decel="50000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1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" decel="50000">
                                          <p:stCondLst>
                                            <p:cond delay="32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ình chữ nhật 3"/>
          <p:cNvSpPr/>
          <p:nvPr/>
        </p:nvSpPr>
        <p:spPr>
          <a:xfrm>
            <a:off x="4537529" y="0"/>
            <a:ext cx="4343400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48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dụng:</a:t>
            </a:r>
            <a:endParaRPr lang="vi-VN" sz="48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Hình chữ nhật 4">
            <a:hlinkClick r:id="rId3" action="ppaction://hlinksldjump"/>
          </p:cNvPr>
          <p:cNvSpPr/>
          <p:nvPr/>
        </p:nvSpPr>
        <p:spPr>
          <a:xfrm>
            <a:off x="1146629" y="2362200"/>
            <a:ext cx="11125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nl-NL" sz="4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Khi </a:t>
            </a:r>
            <a:r>
              <a:rPr lang="nl-NL" sz="4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tham gia giao thông em đi đường bên nào?</a:t>
            </a:r>
            <a:endParaRPr lang="vi-VN" sz="4800" dirty="0"/>
          </a:p>
        </p:txBody>
      </p:sp>
      <p:sp>
        <p:nvSpPr>
          <p:cNvPr id="7" name="Hình chữ nhật 6">
            <a:hlinkClick r:id="rId4" action="ppaction://hlinksldjump"/>
          </p:cNvPr>
          <p:cNvSpPr/>
          <p:nvPr/>
        </p:nvSpPr>
        <p:spPr>
          <a:xfrm>
            <a:off x="1146629" y="4098774"/>
            <a:ext cx="11049000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nl-NL" sz="4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Khi </a:t>
            </a:r>
            <a:r>
              <a:rPr lang="nl-NL" sz="4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lên xuống cầu thang em đi bên nào?</a:t>
            </a:r>
            <a:endParaRPr lang="vi-VN" sz="4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6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ình chữ nhật 3"/>
          <p:cNvSpPr/>
          <p:nvPr/>
        </p:nvSpPr>
        <p:spPr>
          <a:xfrm>
            <a:off x="4038600" y="-304800"/>
            <a:ext cx="41148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dụng:</a:t>
            </a:r>
            <a:endParaRPr lang="vi-VN" sz="4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Hình ảnh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5" t="5876" r="4122" b="18406"/>
          <a:stretch/>
        </p:blipFill>
        <p:spPr bwMode="auto">
          <a:xfrm>
            <a:off x="1828800" y="838200"/>
            <a:ext cx="8839200" cy="4038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Hình chữ nhật 1"/>
          <p:cNvSpPr/>
          <p:nvPr/>
        </p:nvSpPr>
        <p:spPr>
          <a:xfrm>
            <a:off x="647700" y="5105400"/>
            <a:ext cx="11201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nl-NL" sz="4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Sự khác nhau giữa 2 biển báo giao thông này là gì?</a:t>
            </a:r>
            <a:endParaRPr lang="vi-VN" sz="4800" dirty="0"/>
          </a:p>
        </p:txBody>
      </p:sp>
      <p:sp>
        <p:nvSpPr>
          <p:cNvPr id="3" name="Hộp Văn bản 2"/>
          <p:cNvSpPr txBox="1"/>
          <p:nvPr/>
        </p:nvSpPr>
        <p:spPr>
          <a:xfrm>
            <a:off x="2500311" y="4933950"/>
            <a:ext cx="411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Cấm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rẽ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trái</a:t>
            </a:r>
            <a:endParaRPr lang="vi-VN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Hộp Văn bản 8"/>
          <p:cNvSpPr txBox="1"/>
          <p:nvPr/>
        </p:nvSpPr>
        <p:spPr>
          <a:xfrm>
            <a:off x="7315200" y="4933950"/>
            <a:ext cx="411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Cấm rẽ phải</a:t>
            </a:r>
            <a:endParaRPr lang="vi-VN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Hình chữ nhật 9"/>
          <p:cNvSpPr/>
          <p:nvPr/>
        </p:nvSpPr>
        <p:spPr>
          <a:xfrm>
            <a:off x="164267" y="5817396"/>
            <a:ext cx="1216826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Khi nhìn thấy 2 biển báo này chúng ta phải làm gì?</a:t>
            </a:r>
            <a:endParaRPr lang="vi-VN" sz="4600" dirty="0"/>
          </a:p>
        </p:txBody>
      </p:sp>
    </p:spTree>
    <p:extLst>
      <p:ext uri="{BB962C8B-B14F-4D97-AF65-F5344CB8AC3E}">
        <p14:creationId xmlns:p14="http://schemas.microsoft.com/office/powerpoint/2010/main" val="77998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ình chữ nhật 6"/>
          <p:cNvSpPr/>
          <p:nvPr/>
        </p:nvSpPr>
        <p:spPr>
          <a:xfrm>
            <a:off x="2438400" y="1752600"/>
            <a:ext cx="8229600" cy="2973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spcAft>
                <a:spcPts val="0"/>
              </a:spcAft>
            </a:pPr>
            <a:r>
              <a:rPr lang="nl-NL" sz="4800" b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Củng </a:t>
            </a:r>
            <a:r>
              <a:rPr lang="nl-NL" sz="4800" b="1" u="sng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cố:</a:t>
            </a:r>
            <a:endParaRPr lang="en-US" sz="4800" u="sng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 algn="just">
              <a:lnSpc>
                <a:spcPct val="130000"/>
              </a:lnSpc>
              <a:spcAft>
                <a:spcPts val="0"/>
              </a:spcAft>
            </a:pPr>
            <a:r>
              <a:rPr lang="nl-NL" sz="4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Bài  </a:t>
            </a:r>
            <a:r>
              <a:rPr lang="nl-NL" sz="4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học hôm nay, em biết thêm được điều gì?</a:t>
            </a:r>
            <a:endParaRPr lang="vi-VN" sz="4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90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16000" r="-3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ộp Văn bản 3"/>
          <p:cNvSpPr txBox="1"/>
          <p:nvPr/>
        </p:nvSpPr>
        <p:spPr>
          <a:xfrm>
            <a:off x="2438400" y="228600"/>
            <a:ext cx="8001000" cy="2435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HẸN GẶP LẠI CÁC EM VÀO TIẾT HỌC SAU!</a:t>
            </a:r>
            <a:endParaRPr lang="vi-VN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0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3" name="Chỗ dành sẵn cho Nội dung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vi-VN"/>
          </a:p>
        </p:txBody>
      </p:sp>
      <p:pic>
        <p:nvPicPr>
          <p:cNvPr id="5" name="Hình ảnh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-57150"/>
            <a:ext cx="9220200" cy="6915150"/>
          </a:xfrm>
          <a:prstGeom prst="rect">
            <a:avLst/>
          </a:prstGeom>
        </p:spPr>
      </p:pic>
      <p:sp>
        <p:nvSpPr>
          <p:cNvPr id="6" name="Nút Hành động: Trang chủ 5">
            <a:hlinkClick r:id="rId3" action="ppaction://hlinksldjump" highlightClick="1"/>
          </p:cNvPr>
          <p:cNvSpPr/>
          <p:nvPr/>
        </p:nvSpPr>
        <p:spPr>
          <a:xfrm>
            <a:off x="11582400" y="6400800"/>
            <a:ext cx="6096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0136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3" name="Chỗ dành sẵn cho Nội dung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vi-VN"/>
          </a:p>
        </p:txBody>
      </p:sp>
      <p:pic>
        <p:nvPicPr>
          <p:cNvPr id="4" name="Hình ảnh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136880" cy="6858000"/>
          </a:xfrm>
          <a:prstGeom prst="rect">
            <a:avLst/>
          </a:prstGeom>
        </p:spPr>
      </p:pic>
      <p:sp>
        <p:nvSpPr>
          <p:cNvPr id="5" name="Nút Hành động: Trang chủ 4">
            <a:hlinkClick r:id="rId3" action="ppaction://hlinksldjump" highlightClick="1"/>
          </p:cNvPr>
          <p:cNvSpPr/>
          <p:nvPr/>
        </p:nvSpPr>
        <p:spPr>
          <a:xfrm>
            <a:off x="11582400" y="6400800"/>
            <a:ext cx="6096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0142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518</Words>
  <Application>Microsoft Office PowerPoint</Application>
  <PresentationFormat>Màn hình rộng</PresentationFormat>
  <Paragraphs>75</Paragraphs>
  <Slides>30</Slides>
  <Notes>1</Notes>
  <HiddenSlides>0</HiddenSlides>
  <MMClips>6</MMClips>
  <ScaleCrop>false</ScaleCrop>
  <HeadingPairs>
    <vt:vector size="6" baseType="variant">
      <vt:variant>
        <vt:lpstr>Phông được Dùng</vt:lpstr>
      </vt:variant>
      <vt:variant>
        <vt:i4>4</vt:i4>
      </vt:variant>
      <vt:variant>
        <vt:lpstr>Chủ đề</vt:lpstr>
      </vt:variant>
      <vt:variant>
        <vt:i4>1</vt:i4>
      </vt:variant>
      <vt:variant>
        <vt:lpstr>Tiêu đề Bản chiếu</vt:lpstr>
      </vt:variant>
      <vt:variant>
        <vt:i4>30</vt:i4>
      </vt:variant>
    </vt:vector>
  </HeadingPairs>
  <TitlesOfParts>
    <vt:vector size="35" baseType="lpstr">
      <vt:lpstr>Arial</vt:lpstr>
      <vt:lpstr>Calibri</vt:lpstr>
      <vt:lpstr>Times New Roman</vt:lpstr>
      <vt:lpstr>Wingdings</vt:lpstr>
      <vt:lpstr>Office Theme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Thứ     ngày    tháng     năm 2021 Toán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Company>minhtuan6990@gmail.com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MINH TUAN</dc:creator>
  <cp:lastModifiedBy>Long Ngọa</cp:lastModifiedBy>
  <cp:revision>29</cp:revision>
  <dcterms:created xsi:type="dcterms:W3CDTF">2020-09-06T05:57:58Z</dcterms:created>
  <dcterms:modified xsi:type="dcterms:W3CDTF">2021-06-29T07:17:11Z</dcterms:modified>
</cp:coreProperties>
</file>