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583" r:id="rId2"/>
    <p:sldId id="333" r:id="rId3"/>
    <p:sldId id="334" r:id="rId4"/>
    <p:sldId id="335" r:id="rId5"/>
    <p:sldId id="336" r:id="rId6"/>
    <p:sldId id="337" r:id="rId7"/>
    <p:sldId id="338" r:id="rId8"/>
    <p:sldId id="339" r:id="rId9"/>
    <p:sldId id="340" r:id="rId10"/>
    <p:sldId id="341" r:id="rId11"/>
    <p:sldId id="294" r:id="rId12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UTM Avo" panose="02040603050506020204" pitchFamily="18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8119"/>
    <a:srgbClr val="FF7707"/>
    <a:srgbClr val="FFAF6C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52" autoAdjust="0"/>
    <p:restoredTop sz="94660"/>
  </p:normalViewPr>
  <p:slideViewPr>
    <p:cSldViewPr snapToGrid="0">
      <p:cViewPr varScale="1">
        <p:scale>
          <a:sx n="66" d="100"/>
          <a:sy n="66" d="100"/>
        </p:scale>
        <p:origin x="88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31/10/2023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dirty="0"/>
              <a:t>Ấn</a:t>
            </a:r>
            <a:r>
              <a:rPr lang="vi-VN" baseline="0" dirty="0"/>
              <a:t> vào số 1, 2, 3 làm bài luyện tập.</a:t>
            </a:r>
          </a:p>
          <a:p>
            <a:r>
              <a:rPr lang="vi-VN" baseline="0" dirty="0"/>
              <a:t>Sau khi dọn sạch rác, ấn vào vỏ sò để chuyển sang phần tập viết.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4A3B7D-3D94-4BBE-9687-40D59D040A57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31/10/2023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501BA6-135B-48B1-BC88-6DA6A5712E94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062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50800" y="0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31/10/2023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389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31/10/2023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896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31/10/2023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51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101600"/>
            <a:ext cx="12484099" cy="69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E0E954-4F3D-41F1-B6EB-FCF5D97BFC4E}"/>
              </a:ext>
            </a:extLst>
          </p:cNvPr>
          <p:cNvSpPr/>
          <p:nvPr userDrawn="1"/>
        </p:nvSpPr>
        <p:spPr>
          <a:xfrm>
            <a:off x="10806935" y="17090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139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3717925"/>
            <a:ext cx="10943167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4940300"/>
            <a:ext cx="10949517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FE1C8935-5503-46B3-AA64-FDD06962785D}" type="datetimeFigureOut">
              <a:rPr lang="en-US" smtClean="0"/>
              <a:t>31/10/2023</a:t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Google Shape;49;p11">
            <a:extLst>
              <a:ext uri="{FF2B5EF4-FFF2-40B4-BE49-F238E27FC236}">
                <a16:creationId xmlns:a16="http://schemas.microsoft.com/office/drawing/2014/main" id="{1169500A-6E38-6257-37A2-3E3DAF93282B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-165100" y="-90898"/>
            <a:ext cx="12677342" cy="694889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6C02820D-4D13-A07D-68A0-D006DD884027}"/>
              </a:ext>
            </a:extLst>
          </p:cNvPr>
          <p:cNvSpPr/>
          <p:nvPr userDrawn="1"/>
        </p:nvSpPr>
        <p:spPr>
          <a:xfrm>
            <a:off x="11067470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pic>
        <p:nvPicPr>
          <p:cNvPr id="9" name="Google Shape;27;p9">
            <a:extLst>
              <a:ext uri="{FF2B5EF4-FFF2-40B4-BE49-F238E27FC236}">
                <a16:creationId xmlns:a16="http://schemas.microsoft.com/office/drawing/2014/main" id="{E0971786-7331-58E2-819F-15E5BA06FBE3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pic>
        <p:nvPicPr>
          <p:cNvPr id="8" name="Google Shape;27;p9">
            <a:extLst>
              <a:ext uri="{FF2B5EF4-FFF2-40B4-BE49-F238E27FC236}">
                <a16:creationId xmlns:a16="http://schemas.microsoft.com/office/drawing/2014/main" id="{FCC857A9-E01F-A8FE-CE3C-5224FC5C7221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31/10/2023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484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FE1C8935-5503-46B3-AA64-FDD06962785D}" type="datetimeFigureOut">
              <a:rPr lang="en-US" smtClean="0"/>
              <a:t>31/10/2023</a:t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49" r:id="rId6"/>
    <p:sldLayoutId id="2147483650" r:id="rId7"/>
    <p:sldLayoutId id="2147483652" r:id="rId8"/>
    <p:sldLayoutId id="2147483658" r:id="rId9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8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microsoft.com/office/2007/relationships/hdphoto" Target="../media/hdphoto3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11" Type="http://schemas.openxmlformats.org/officeDocument/2006/relationships/image" Target="../media/image17.png"/><Relationship Id="rId5" Type="http://schemas.openxmlformats.org/officeDocument/2006/relationships/image" Target="../media/image12.png"/><Relationship Id="rId10" Type="http://schemas.openxmlformats.org/officeDocument/2006/relationships/image" Target="../media/image16.png"/><Relationship Id="rId4" Type="http://schemas.microsoft.com/office/2007/relationships/hdphoto" Target="../media/hdphoto1.wdp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4.png"/><Relationship Id="rId18" Type="http://schemas.openxmlformats.org/officeDocument/2006/relationships/image" Target="../media/image18.png"/><Relationship Id="rId3" Type="http://schemas.openxmlformats.org/officeDocument/2006/relationships/image" Target="../media/image10.jpeg"/><Relationship Id="rId7" Type="http://schemas.openxmlformats.org/officeDocument/2006/relationships/image" Target="../media/image22.GIF"/><Relationship Id="rId12" Type="http://schemas.openxmlformats.org/officeDocument/2006/relationships/image" Target="../media/image13.pn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6" Type="http://schemas.openxmlformats.org/officeDocument/2006/relationships/slide" Target="slide5.xml"/><Relationship Id="rId20" Type="http://schemas.openxmlformats.org/officeDocument/2006/relationships/slide" Target="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GIF"/><Relationship Id="rId11" Type="http://schemas.openxmlformats.org/officeDocument/2006/relationships/slide" Target="slide6.xml"/><Relationship Id="rId5" Type="http://schemas.openxmlformats.org/officeDocument/2006/relationships/image" Target="../media/image20.GIF"/><Relationship Id="rId15" Type="http://schemas.openxmlformats.org/officeDocument/2006/relationships/slide" Target="slide4.xml"/><Relationship Id="rId10" Type="http://schemas.openxmlformats.org/officeDocument/2006/relationships/image" Target="../media/image16.png"/><Relationship Id="rId19" Type="http://schemas.openxmlformats.org/officeDocument/2006/relationships/slide" Target="slide7.xml"/><Relationship Id="rId4" Type="http://schemas.openxmlformats.org/officeDocument/2006/relationships/image" Target="../media/image19.GIF"/><Relationship Id="rId9" Type="http://schemas.microsoft.com/office/2007/relationships/hdphoto" Target="../media/hdphoto4.wdp"/><Relationship Id="rId14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image" Target="../media/image25.png"/><Relationship Id="rId7" Type="http://schemas.openxmlformats.org/officeDocument/2006/relationships/image" Target="../media/image20.GIF"/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Relationship Id="rId6" Type="http://schemas.microsoft.com/office/2007/relationships/hdphoto" Target="../media/hdphoto6.wdp"/><Relationship Id="rId5" Type="http://schemas.openxmlformats.org/officeDocument/2006/relationships/image" Target="../media/image33.png"/><Relationship Id="rId10" Type="http://schemas.microsoft.com/office/2007/relationships/hdphoto" Target="../media/hdphoto4.wdp"/><Relationship Id="rId4" Type="http://schemas.openxmlformats.org/officeDocument/2006/relationships/image" Target="../media/image32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microsoft.com/office/2007/relationships/hdphoto" Target="../media/hdphoto4.wdp"/><Relationship Id="rId3" Type="http://schemas.openxmlformats.org/officeDocument/2006/relationships/image" Target="../media/image25.png"/><Relationship Id="rId7" Type="http://schemas.openxmlformats.org/officeDocument/2006/relationships/image" Target="../media/image33.png"/><Relationship Id="rId12" Type="http://schemas.openxmlformats.org/officeDocument/2006/relationships/image" Target="../media/image2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11" Type="http://schemas.openxmlformats.org/officeDocument/2006/relationships/image" Target="../media/image19.GIF"/><Relationship Id="rId5" Type="http://schemas.openxmlformats.org/officeDocument/2006/relationships/image" Target="../media/image36.png"/><Relationship Id="rId10" Type="http://schemas.openxmlformats.org/officeDocument/2006/relationships/image" Target="../media/image20.GIF"/><Relationship Id="rId4" Type="http://schemas.openxmlformats.org/officeDocument/2006/relationships/image" Target="../media/image35.png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13" Type="http://schemas.openxmlformats.org/officeDocument/2006/relationships/image" Target="../media/image42.GIF"/><Relationship Id="rId3" Type="http://schemas.openxmlformats.org/officeDocument/2006/relationships/image" Target="../media/image19.GIF"/><Relationship Id="rId7" Type="http://schemas.openxmlformats.org/officeDocument/2006/relationships/image" Target="../media/image20.GIF"/><Relationship Id="rId12" Type="http://schemas.openxmlformats.org/officeDocument/2006/relationships/image" Target="../media/image41.GIF"/><Relationship Id="rId2" Type="http://schemas.openxmlformats.org/officeDocument/2006/relationships/image" Target="../media/image10.jpeg"/><Relationship Id="rId16" Type="http://schemas.openxmlformats.org/officeDocument/2006/relationships/image" Target="../media/image45.GIF"/><Relationship Id="rId1" Type="http://schemas.openxmlformats.org/officeDocument/2006/relationships/slideLayout" Target="../slideLayouts/slideLayout6.xml"/><Relationship Id="rId6" Type="http://schemas.microsoft.com/office/2007/relationships/hdphoto" Target="../media/hdphoto4.wdp"/><Relationship Id="rId11" Type="http://schemas.openxmlformats.org/officeDocument/2006/relationships/image" Target="../media/image40.GIF"/><Relationship Id="rId5" Type="http://schemas.openxmlformats.org/officeDocument/2006/relationships/image" Target="../media/image23.png"/><Relationship Id="rId15" Type="http://schemas.openxmlformats.org/officeDocument/2006/relationships/image" Target="../media/image44.GIF"/><Relationship Id="rId10" Type="http://schemas.openxmlformats.org/officeDocument/2006/relationships/image" Target="../media/image39.GIF"/><Relationship Id="rId4" Type="http://schemas.openxmlformats.org/officeDocument/2006/relationships/image" Target="../media/image21.GIF"/><Relationship Id="rId9" Type="http://schemas.openxmlformats.org/officeDocument/2006/relationships/image" Target="../media/image38.GIF"/><Relationship Id="rId14" Type="http://schemas.openxmlformats.org/officeDocument/2006/relationships/image" Target="../media/image4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975700" y="242979"/>
            <a:ext cx="20345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-378690" y="1669341"/>
            <a:ext cx="12949380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9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20: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Luyện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tập</a:t>
            </a:r>
            <a:endParaRPr sz="5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5AAC8A9-EE46-21C6-BBC9-8F539381D780}"/>
              </a:ext>
            </a:extLst>
          </p:cNvPr>
          <p:cNvSpPr/>
          <p:nvPr/>
        </p:nvSpPr>
        <p:spPr bwMode="auto">
          <a:xfrm>
            <a:off x="490888" y="0"/>
            <a:ext cx="1443790" cy="442762"/>
          </a:xfrm>
          <a:prstGeom prst="round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LỚP 1/5</a:t>
            </a: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ADMIN\Desktop\Giai cuu dai duong 2\Photography-Background-shark-Underwater-backdrop-coral-photography-Backdrops-Cartoon-bubble-Children-Fish-photo-Coral-Studi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899" y="-46010"/>
            <a:ext cx="12402105" cy="6904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ADMIN\Desktop\Tai nguyen thiet ke tro choi\Bảng gỗ\49f1b87228eb6bdb68e300357ebeb9ca (2)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86711" y1="13242" x2="90864" y2="83105"/>
                        <a14:foregroundMark x1="88870" y1="10959" x2="38040" y2="9132"/>
                        <a14:foregroundMark x1="50831" y1="6849" x2="79402" y2="4110"/>
                        <a14:foregroundMark x1="33887" y1="10959" x2="16944" y2="19178"/>
                        <a14:foregroundMark x1="15947" y1="34247" x2="11462" y2="55708"/>
                        <a14:foregroundMark x1="7973" y1="75342" x2="5150" y2="85845"/>
                        <a14:foregroundMark x1="15449" y1="31050" x2="18439" y2="30137"/>
                        <a14:foregroundMark x1="6478" y1="91781" x2="68771" y2="83105"/>
                        <a14:foregroundMark x1="67774" y1="89041" x2="94684" y2="94521"/>
                        <a14:foregroundMark x1="69767" y1="87671" x2="89867" y2="88584"/>
                        <a14:foregroundMark x1="98671" y1="44749" x2="87375" y2="54338"/>
                        <a14:foregroundMark x1="13953" y1="30137" x2="19767" y2="31050"/>
                        <a14:backgroundMark x1="88206" y1="19178" x2="85216" y2="18265"/>
                        <a14:backgroundMark x1="91362" y1="60274" x2="87375" y2="589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13317"/>
            <a:ext cx="5410200" cy="196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482675" y="314860"/>
            <a:ext cx="32127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>
                <a:solidFill>
                  <a:srgbClr val="CC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DỌN SẠCH</a:t>
            </a:r>
          </a:p>
          <a:p>
            <a:pPr algn="ctr"/>
            <a:r>
              <a:rPr lang="en-US" sz="4000" b="1" dirty="0">
                <a:solidFill>
                  <a:srgbClr val="CC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ĐẠI DƯƠNG</a:t>
            </a:r>
          </a:p>
        </p:txBody>
      </p:sp>
      <p:pic>
        <p:nvPicPr>
          <p:cNvPr id="11" name="Picture 11" descr="C:\Users\ADMIN\Desktop\Tai nguyen thiet ke tro choi\Angry birds epic birds\1505573783630 (2)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111" y="2178633"/>
            <a:ext cx="1069648" cy="585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645208">
            <a:off x="1637457" y="5123798"/>
            <a:ext cx="1727927" cy="234295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41387">
            <a:off x="9200453" y="5062699"/>
            <a:ext cx="1715896" cy="214487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3833" y1="9200" x2="82667" y2="8000"/>
                        <a14:foregroundMark x1="67167" y1="10800" x2="72333" y2="90000"/>
                        <a14:foregroundMark x1="85000" y1="8800" x2="82667" y2="86000"/>
                        <a14:foregroundMark x1="76167" y1="18000" x2="73167" y2="92000"/>
                        <a14:foregroundMark x1="75833" y1="23600" x2="61333" y2="91600"/>
                        <a14:foregroundMark x1="67667" y1="87600" x2="4167" y2="85200"/>
                        <a14:foregroundMark x1="1167" y1="5200" x2="22500" y2="50400"/>
                        <a14:foregroundMark x1="4333" y1="4000" x2="29000" y2="3200"/>
                        <a14:foregroundMark x1="28000" y1="10000" x2="14000" y2="30400"/>
                        <a14:foregroundMark x1="2000" y1="2400" x2="10167" y2="2400"/>
                        <a14:foregroundMark x1="2667" y1="12400" x2="2667" y2="82000"/>
                        <a14:foregroundMark x1="1167" y1="17200" x2="1333" y2="71600"/>
                        <a14:foregroundMark x1="77333" y1="24400" x2="77333" y2="93600"/>
                        <a14:foregroundMark x1="63000" y1="19200" x2="63000" y2="73600"/>
                        <a14:foregroundMark x1="82167" y1="39600" x2="74833" y2="77600"/>
                        <a14:foregroundMark x1="88000" y1="70000" x2="80500" y2="90800"/>
                        <a14:foregroundMark x1="87667" y1="84800" x2="78833" y2="96800"/>
                        <a14:backgroundMark x1="1667" y1="2000" x2="9333" y2="1200"/>
                        <a14:backgroundMark x1="94167" y1="82800" x2="86333" y2="96000"/>
                        <a14:backgroundMark x1="85833" y1="94800" x2="85833" y2="9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38777">
            <a:off x="5396279" y="5227721"/>
            <a:ext cx="2589561" cy="177367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0153" flipH="1">
            <a:off x="10649414" y="1707823"/>
            <a:ext cx="328167" cy="118139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9917">
            <a:off x="4248134" y="5310300"/>
            <a:ext cx="1303137" cy="130313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4553">
            <a:off x="1888679" y="998238"/>
            <a:ext cx="399481" cy="6938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Giai cuu dai duong 2\Photography-Background-shark-Underwater-backdrop-coral-photography-Backdrops-Cartoon-bubble-Children-Fish-photo-Coral-Studi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C:\Users\ADMIN\Desktop\Doreamon cau ca\giphy (4)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12586912" y="582264"/>
            <a:ext cx="809626" cy="74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C:\Users\ADMIN\Desktop\Doreamon cau ca\animated-tropical-fish-5-2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19114" y="2717483"/>
            <a:ext cx="799726" cy="62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C:\Users\ADMIN\Desktop\Doreamon cau ca\largemouth_bass_swimming_hg_clr1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12347369" y="3174660"/>
            <a:ext cx="1406848" cy="824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C:\Users\ADMIN\Desktop\Doreamon cau ca\animated-emperor-fish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1409700" y="1327991"/>
            <a:ext cx="1028700" cy="72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C:\Users\ADMIN\Desktop\Doreamon cau ca\largemouth_bass_swimming_hg_clr1.gif"/>
          <p:cNvPicPr>
            <a:picLocks noChangeAspect="1" noChangeArrowheads="1" noCrop="1"/>
          </p:cNvPicPr>
          <p:nvPr/>
        </p:nvPicPr>
        <p:blipFill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-1889806" y="3681568"/>
            <a:ext cx="1127806" cy="56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7" descr="C:\Users\ADMIN\Desktop\Giai cuu dai duong 2\700_FO65125975_f041b01242bb3572e28f8de75888685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22000" y1="12801" x2="30000" y2="36549"/>
                        <a14:foregroundMark x1="3714" y1="26902" x2="8286" y2="40631"/>
                        <a14:foregroundMark x1="17921" y1="15625" x2="31900" y2="17857"/>
                        <a14:foregroundMark x1="17921" y1="12054" x2="20789" y2="258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1725" y="4597841"/>
            <a:ext cx="1159877" cy="93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88267" flipH="1">
            <a:off x="9631680" y="1812925"/>
            <a:ext cx="940435" cy="2269490"/>
          </a:xfrm>
          <a:prstGeom prst="rect">
            <a:avLst/>
          </a:prstGeom>
        </p:spPr>
      </p:pic>
      <p:sp>
        <p:nvSpPr>
          <p:cNvPr id="41" name="8-Point Star 40">
            <a:hlinkClick r:id="rId11" action="ppaction://hlinksldjump"/>
          </p:cNvPr>
          <p:cNvSpPr/>
          <p:nvPr/>
        </p:nvSpPr>
        <p:spPr>
          <a:xfrm>
            <a:off x="9361138" y="1243564"/>
            <a:ext cx="711944" cy="660829"/>
          </a:xfrm>
          <a:prstGeom prst="star8">
            <a:avLst/>
          </a:prstGeom>
          <a:solidFill>
            <a:srgbClr val="FFFF0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2060"/>
                </a:solidFill>
              </a:rPr>
              <a:t>3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645208">
            <a:off x="1590675" y="2275205"/>
            <a:ext cx="1699895" cy="321564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56069" y1="9622" x2="90751" y2="12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47997">
            <a:off x="5253355" y="1039495"/>
            <a:ext cx="1877695" cy="2219960"/>
          </a:xfrm>
          <a:prstGeom prst="rect">
            <a:avLst/>
          </a:prstGeom>
        </p:spPr>
      </p:pic>
      <p:sp>
        <p:nvSpPr>
          <p:cNvPr id="50" name="8-Point Star 49">
            <a:hlinkClick r:id="rId15" action="ppaction://hlinksldjump"/>
          </p:cNvPr>
          <p:cNvSpPr/>
          <p:nvPr/>
        </p:nvSpPr>
        <p:spPr>
          <a:xfrm>
            <a:off x="1590694" y="1819080"/>
            <a:ext cx="711944" cy="660829"/>
          </a:xfrm>
          <a:prstGeom prst="star8">
            <a:avLst/>
          </a:prstGeom>
          <a:solidFill>
            <a:srgbClr val="FFFF0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solidFill>
                  <a:srgbClr val="002060"/>
                </a:solidFill>
              </a:rPr>
              <a:t>1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52" name="8-Point Star 51">
            <a:hlinkClick r:id="rId16" action="ppaction://hlinksldjump"/>
          </p:cNvPr>
          <p:cNvSpPr/>
          <p:nvPr/>
        </p:nvSpPr>
        <p:spPr>
          <a:xfrm>
            <a:off x="4349354" y="582529"/>
            <a:ext cx="711944" cy="660829"/>
          </a:xfrm>
          <a:prstGeom prst="star8">
            <a:avLst/>
          </a:prstGeom>
          <a:solidFill>
            <a:srgbClr val="FFFF0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solidFill>
                  <a:srgbClr val="002060"/>
                </a:solidFill>
              </a:rPr>
              <a:t>2</a:t>
            </a:r>
            <a:endParaRPr lang="en-US" sz="2800" b="1" dirty="0">
              <a:solidFill>
                <a:srgbClr val="002060"/>
              </a:solidFill>
            </a:endParaRPr>
          </a:p>
        </p:txBody>
      </p:sp>
      <p:pic>
        <p:nvPicPr>
          <p:cNvPr id="20" name="Picture 2" descr="C:\Users\ADMIN\Desktop\Phan Thi Do Uyen\Giai cuu dai duong\Picture2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816" y="5921554"/>
            <a:ext cx="1097225" cy="1082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hlinkClick r:id="" action="ppaction://noaction"/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4553">
            <a:off x="6831965" y="3974465"/>
            <a:ext cx="1235710" cy="2035175"/>
          </a:xfrm>
          <a:prstGeom prst="rect">
            <a:avLst/>
          </a:prstGeom>
        </p:spPr>
      </p:pic>
      <p:sp>
        <p:nvSpPr>
          <p:cNvPr id="7" name="8-Point Star 6">
            <a:hlinkClick r:id="rId19" action="ppaction://hlinksldjump"/>
          </p:cNvPr>
          <p:cNvSpPr/>
          <p:nvPr/>
        </p:nvSpPr>
        <p:spPr>
          <a:xfrm>
            <a:off x="5384133" y="4733524"/>
            <a:ext cx="711944" cy="660829"/>
          </a:xfrm>
          <a:prstGeom prst="star8">
            <a:avLst/>
          </a:prstGeom>
          <a:solidFill>
            <a:srgbClr val="FFFF0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en-US" sz="2800" b="1" dirty="0">
                <a:solidFill>
                  <a:srgbClr val="002060"/>
                </a:solidFill>
              </a:rPr>
              <a:t>4</a:t>
            </a:r>
          </a:p>
        </p:txBody>
      </p:sp>
      <p:pic>
        <p:nvPicPr>
          <p:cNvPr id="8" name="Picture 7" descr="C:\Users\ADMIN\Desktop\Doreamon cau ca\animated-tropical-fish-5-2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55309" y="4583748"/>
            <a:ext cx="799726" cy="62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ADMIN\Desktop\Doreamon cau ca\animated-emperor-fish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762000" y="5548201"/>
            <a:ext cx="1028700" cy="72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C:\Users\ADMIN\Desktop\Giai cuu dai duong 2\700_FO65125975_f041b01242bb3572e28f8de75888685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22000" y1="12801" x2="30000" y2="36549"/>
                        <a14:foregroundMark x1="3714" y1="26902" x2="8286" y2="40631"/>
                        <a14:foregroundMark x1="17921" y1="15625" x2="31900" y2="17857"/>
                        <a14:foregroundMark x1="17921" y1="12054" x2="20789" y2="258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260" y="1548571"/>
            <a:ext cx="1159877" cy="93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:\Users\ADMIN\Desktop\Doreamon cau ca\giphy (4)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12444037" y="5800059"/>
            <a:ext cx="809626" cy="74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otched Right Arrow 3">
            <a:hlinkClick r:id="rId20" action="ppaction://hlinksldjump"/>
          </p:cNvPr>
          <p:cNvSpPr/>
          <p:nvPr/>
        </p:nvSpPr>
        <p:spPr>
          <a:xfrm>
            <a:off x="166503" y="877582"/>
            <a:ext cx="1530985" cy="765175"/>
          </a:xfrm>
          <a:prstGeom prst="notchedRightArrow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-3.35805E-6 L 1.12708 0.0034 " pathEditMode="relative" rAng="0" ptsTypes="AA">
                                      <p:cBhvr>
                                        <p:cTn id="6" dur="27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15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778E-17 0.02255 L 1.16667 0.00711 " pathEditMode="relative" rAng="0" ptsTypes="AA">
                                      <p:cBhvr>
                                        <p:cTn id="8" dur="37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33" y="-77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0583 L -1.14427 0.00528 " pathEditMode="relative" rAng="0" ptsTypes="AA">
                                      <p:cBhvr>
                                        <p:cTn id="10" dur="3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135" y="55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3.33333E-6 L -1.15638 0.02453 " pathEditMode="relative" rAng="0" ptsTypes="AA">
                                      <p:cBhvr>
                                        <p:cTn id="12" dur="3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826" y="122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195 0.03306 L 1.19827 -0.04109 " pathEditMode="relative" rAng="0" ptsTypes="AA">
                                      <p:cBhvr>
                                        <p:cTn id="14" dur="3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816" y="-370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0.01111 L -1.25065 0.00718 " pathEditMode="relative" rAng="0" ptsTypes="AA">
                                      <p:cBhvr>
                                        <p:cTn id="16" dur="36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39" y="90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-3.35805E-6 L 1.12708 0.0034 " pathEditMode="relative" rAng="0" ptsTypes="AA">
                                      <p:cBhvr>
                                        <p:cTn id="36" dur="27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154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778E-17 0.02255 L 1.16667 0.00711 " pathEditMode="relative" rAng="0" ptsTypes="AA">
                                      <p:cBhvr>
                                        <p:cTn id="38" dur="37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33" y="-77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0.01111 L -1.25065 0.00718 " pathEditMode="relative" rAng="0" ptsTypes="AA">
                                      <p:cBhvr>
                                        <p:cTn id="40" dur="36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39" y="903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0583 L -1.14427 0.00528 " pathEditMode="relative" rAng="0" ptsTypes="AA">
                                      <p:cBhvr>
                                        <p:cTn id="48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135" y="5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1" grpId="0" bldLvl="0" animBg="1"/>
      <p:bldP spid="50" grpId="0" bldLvl="0" animBg="1"/>
      <p:bldP spid="52" grpId="0" bldLvl="0" animBg="1"/>
      <p:bldP spid="7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\Desktop\Phan Thi Do Uyen\Giai cuu dai duong\Picture2.png">
            <a:hlinkClick r:id="rId2" action="ppaction://hlinksldjump"/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975" y="4781550"/>
            <a:ext cx="2105025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6700" y="670331"/>
            <a:ext cx="27527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u="sng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Bài</a:t>
            </a:r>
            <a:r>
              <a:rPr lang="en-US" sz="4000" b="1" u="sng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1:</a:t>
            </a:r>
            <a:r>
              <a:rPr lang="en-US" sz="40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40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425" y="782718"/>
            <a:ext cx="7838900" cy="2818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600" y="3888159"/>
            <a:ext cx="3075910" cy="667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601" y="3861718"/>
            <a:ext cx="2885498" cy="627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364" y="5380182"/>
            <a:ext cx="2751513" cy="580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501605" y="4608093"/>
            <a:ext cx="2057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6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+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3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=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895430" y="4608093"/>
            <a:ext cx="533400" cy="53340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971630" y="4601426"/>
            <a:ext cx="457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685660" y="4571581"/>
            <a:ext cx="2057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2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+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6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= </a:t>
            </a:r>
          </a:p>
        </p:txBody>
      </p:sp>
      <p:sp>
        <p:nvSpPr>
          <p:cNvPr id="15" name="Rounded Rectangle 14"/>
          <p:cNvSpPr/>
          <p:nvPr/>
        </p:nvSpPr>
        <p:spPr>
          <a:xfrm flipH="1">
            <a:off x="8019415" y="4538980"/>
            <a:ext cx="421640" cy="53340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7983600" y="4588091"/>
            <a:ext cx="457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3950452" y="4608093"/>
            <a:ext cx="457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9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8018914" y="4571905"/>
            <a:ext cx="457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8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9" name="TextBox 16"/>
          <p:cNvSpPr txBox="1">
            <a:spLocks noChangeArrowheads="1"/>
          </p:cNvSpPr>
          <p:nvPr/>
        </p:nvSpPr>
        <p:spPr bwMode="auto">
          <a:xfrm>
            <a:off x="2492593" y="6035259"/>
            <a:ext cx="2057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1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+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7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= 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826093" y="6035259"/>
            <a:ext cx="533400" cy="53340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3933756" y="5991127"/>
            <a:ext cx="457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22" name="TextBox 20"/>
          <p:cNvSpPr txBox="1">
            <a:spLocks noChangeArrowheads="1"/>
          </p:cNvSpPr>
          <p:nvPr/>
        </p:nvSpPr>
        <p:spPr bwMode="auto">
          <a:xfrm>
            <a:off x="6683578" y="6049547"/>
            <a:ext cx="2057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5 +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5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= 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25333" y="6033037"/>
            <a:ext cx="533400" cy="53340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8101533" y="6053674"/>
            <a:ext cx="457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3864077" y="6034460"/>
            <a:ext cx="457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8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7983826" y="6023723"/>
            <a:ext cx="7259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10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869" y="5303520"/>
            <a:ext cx="3937780" cy="598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16EEDA1-BA90-1D4A-3F68-BE9585CFCB4B}"/>
              </a:ext>
            </a:extLst>
          </p:cNvPr>
          <p:cNvSpPr/>
          <p:nvPr/>
        </p:nvSpPr>
        <p:spPr bwMode="auto">
          <a:xfrm>
            <a:off x="0" y="-1"/>
            <a:ext cx="12192000" cy="471023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 bldLvl="0" animBg="1"/>
      <p:bldP spid="13" grpId="0"/>
      <p:bldP spid="13" grpId="1"/>
      <p:bldP spid="14" grpId="0"/>
      <p:bldP spid="15" grpId="0" bldLvl="0" animBg="1"/>
      <p:bldP spid="16" grpId="0"/>
      <p:bldP spid="16" grpId="1"/>
      <p:bldP spid="17" grpId="0"/>
      <p:bldP spid="18" grpId="0"/>
      <p:bldP spid="19" grpId="0"/>
      <p:bldP spid="20" grpId="0" bldLvl="0" animBg="1"/>
      <p:bldP spid="21" grpId="0"/>
      <p:bldP spid="21" grpId="1"/>
      <p:bldP spid="22" grpId="0"/>
      <p:bldP spid="23" grpId="0" bldLvl="0" animBg="1"/>
      <p:bldP spid="24" grpId="0"/>
      <p:bldP spid="24" grpId="1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28576" y="532190"/>
            <a:ext cx="97840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u="sng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2: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Chọn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kết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quả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đúng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với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mỗi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phép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tính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34539" y="1051634"/>
            <a:ext cx="10822976" cy="5195867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Straight Connector 13"/>
          <p:cNvCxnSpPr>
            <a:cxnSpLocks/>
          </p:cNvCxnSpPr>
          <p:nvPr/>
        </p:nvCxnSpPr>
        <p:spPr>
          <a:xfrm flipH="1" flipV="1">
            <a:off x="4477109" y="2659380"/>
            <a:ext cx="417910" cy="990187"/>
          </a:xfrm>
          <a:prstGeom prst="line">
            <a:avLst/>
          </a:prstGeom>
          <a:noFill/>
          <a:ln w="50800" cap="flat" cmpd="sng" algn="ctr">
            <a:solidFill>
              <a:srgbClr val="FF0000">
                <a:alpha val="77000"/>
              </a:srgbClr>
            </a:solidFill>
            <a:prstDash val="solid"/>
          </a:ln>
          <a:effectLst/>
        </p:spPr>
      </p:cxnSp>
      <p:cxnSp>
        <p:nvCxnSpPr>
          <p:cNvPr id="16" name="Straight Connector 15"/>
          <p:cNvCxnSpPr>
            <a:cxnSpLocks/>
          </p:cNvCxnSpPr>
          <p:nvPr/>
        </p:nvCxnSpPr>
        <p:spPr>
          <a:xfrm>
            <a:off x="6763109" y="2659380"/>
            <a:ext cx="711307" cy="1521280"/>
          </a:xfrm>
          <a:prstGeom prst="line">
            <a:avLst/>
          </a:prstGeom>
          <a:noFill/>
          <a:ln w="50800" cap="flat" cmpd="sng" algn="ctr">
            <a:solidFill>
              <a:srgbClr val="FF0000">
                <a:alpha val="77000"/>
              </a:srgbClr>
            </a:solidFill>
            <a:prstDash val="solid"/>
          </a:ln>
          <a:effectLst/>
        </p:spPr>
      </p:cxnSp>
      <p:sp>
        <p:nvSpPr>
          <p:cNvPr id="20" name="Arc 19"/>
          <p:cNvSpPr/>
          <p:nvPr/>
        </p:nvSpPr>
        <p:spPr>
          <a:xfrm rot="7687220">
            <a:off x="2184167" y="1069518"/>
            <a:ext cx="5758879" cy="4209626"/>
          </a:xfrm>
          <a:prstGeom prst="arc">
            <a:avLst>
              <a:gd name="adj1" fmla="val 13155313"/>
              <a:gd name="adj2" fmla="val 1315278"/>
            </a:avLst>
          </a:prstGeom>
          <a:noFill/>
          <a:ln w="50800" cap="flat" cmpd="sng" algn="ctr">
            <a:solidFill>
              <a:srgbClr val="FF0000">
                <a:alpha val="77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Arc 18"/>
          <p:cNvSpPr/>
          <p:nvPr/>
        </p:nvSpPr>
        <p:spPr>
          <a:xfrm rot="12077230">
            <a:off x="5137331" y="2201903"/>
            <a:ext cx="8190869" cy="3281213"/>
          </a:xfrm>
          <a:prstGeom prst="arc">
            <a:avLst>
              <a:gd name="adj1" fmla="val 15246506"/>
              <a:gd name="adj2" fmla="val 0"/>
            </a:avLst>
          </a:prstGeom>
          <a:ln w="50800">
            <a:solidFill>
              <a:srgbClr val="FF0000">
                <a:alpha val="77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9050">
                <a:solidFill>
                  <a:schemeClr val="tx1"/>
                </a:solidFill>
              </a:ln>
            </a:endParaRPr>
          </a:p>
        </p:txBody>
      </p:sp>
      <p:pic>
        <p:nvPicPr>
          <p:cNvPr id="5" name="Picture 2" descr="C:\Users\ADMIN\Desktop\Phan Thi Do Uyen\Giai cuu dai duong\Picture2.png">
            <a:hlinkClick r:id="rId3" action="ppaction://hlinksldjump"/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5072063"/>
            <a:ext cx="1809750" cy="178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E937BA6-C495-3137-1462-362E9B35A03A}"/>
              </a:ext>
            </a:extLst>
          </p:cNvPr>
          <p:cNvSpPr/>
          <p:nvPr/>
        </p:nvSpPr>
        <p:spPr bwMode="auto">
          <a:xfrm>
            <a:off x="0" y="-1"/>
            <a:ext cx="12192000" cy="471023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0" grpId="0" bldLvl="0" animBg="1"/>
      <p:bldP spid="19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\Desktop\Phan Thi Do Uyen\Giai cuu dai duong\Picture2.png">
            <a:hlinkClick r:id="rId2" action="ppaction://hlinksldjump"/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8602" y="113309"/>
            <a:ext cx="2105025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Rạn san hô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56288"/>
            <a:ext cx="3400425" cy="108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710248" y="263525"/>
            <a:ext cx="8382000" cy="997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6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en-US" sz="2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 panose="020406030505060202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2800" b="1" i="0" u="sng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Bài</a:t>
            </a:r>
            <a:r>
              <a:rPr kumimoji="0" lang="en-US" altLang="en-US" sz="2800" b="1" i="0" u="sng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3:</a:t>
            </a:r>
            <a:r>
              <a: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Tính</a:t>
            </a:r>
            <a:r>
              <a: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:</a:t>
            </a: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510665" y="1816100"/>
            <a:ext cx="114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7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+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1 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510665" y="2441575"/>
            <a:ext cx="114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1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+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7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9" name="TextBox 23"/>
          <p:cNvSpPr txBox="1">
            <a:spLocks noChangeArrowheads="1"/>
          </p:cNvSpPr>
          <p:nvPr/>
        </p:nvSpPr>
        <p:spPr bwMode="auto">
          <a:xfrm>
            <a:off x="2420303" y="2466975"/>
            <a:ext cx="800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= 8</a:t>
            </a: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1415415" y="3869532"/>
            <a:ext cx="114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7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lang="en-US" sz="2800" b="1" kern="0" noProof="0" dirty="0">
                <a:solidFill>
                  <a:srgbClr val="000000"/>
                </a:solidFill>
                <a:latin typeface="UTM Avo" panose="02040603050506020204" pitchFamily="18" charset="0"/>
              </a:rPr>
              <a:t>+</a:t>
            </a: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 0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5187315" y="1830388"/>
            <a:ext cx="1066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9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+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1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5187315" y="2455863"/>
            <a:ext cx="1066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1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+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9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4" name="TextBox 2"/>
          <p:cNvSpPr txBox="1">
            <a:spLocks noChangeArrowheads="1"/>
          </p:cNvSpPr>
          <p:nvPr/>
        </p:nvSpPr>
        <p:spPr bwMode="auto">
          <a:xfrm>
            <a:off x="9073515" y="1915319"/>
            <a:ext cx="11557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6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+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3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</a:p>
        </p:txBody>
      </p:sp>
      <p:sp>
        <p:nvSpPr>
          <p:cNvPr id="15" name="TextBox 7"/>
          <p:cNvSpPr txBox="1">
            <a:spLocks noChangeArrowheads="1"/>
          </p:cNvSpPr>
          <p:nvPr/>
        </p:nvSpPr>
        <p:spPr bwMode="auto">
          <a:xfrm>
            <a:off x="9086215" y="2536032"/>
            <a:ext cx="1066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3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+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6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7" name="TextBox 32"/>
          <p:cNvSpPr txBox="1">
            <a:spLocks noChangeArrowheads="1"/>
          </p:cNvSpPr>
          <p:nvPr/>
        </p:nvSpPr>
        <p:spPr bwMode="auto">
          <a:xfrm>
            <a:off x="10000615" y="2564607"/>
            <a:ext cx="800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= 9</a:t>
            </a:r>
          </a:p>
        </p:txBody>
      </p:sp>
      <p:sp>
        <p:nvSpPr>
          <p:cNvPr id="19" name="TextBox 34"/>
          <p:cNvSpPr txBox="1">
            <a:spLocks noChangeArrowheads="1"/>
          </p:cNvSpPr>
          <p:nvPr/>
        </p:nvSpPr>
        <p:spPr bwMode="auto">
          <a:xfrm>
            <a:off x="2420303" y="1881188"/>
            <a:ext cx="800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= 8</a:t>
            </a:r>
          </a:p>
        </p:txBody>
      </p:sp>
      <p:sp>
        <p:nvSpPr>
          <p:cNvPr id="20" name="TextBox 35"/>
          <p:cNvSpPr txBox="1">
            <a:spLocks noChangeArrowheads="1"/>
          </p:cNvSpPr>
          <p:nvPr/>
        </p:nvSpPr>
        <p:spPr bwMode="auto">
          <a:xfrm>
            <a:off x="2374265" y="3894931"/>
            <a:ext cx="800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= 7</a:t>
            </a:r>
          </a:p>
        </p:txBody>
      </p:sp>
      <p:sp>
        <p:nvSpPr>
          <p:cNvPr id="21" name="TextBox 36"/>
          <p:cNvSpPr txBox="1">
            <a:spLocks noChangeArrowheads="1"/>
          </p:cNvSpPr>
          <p:nvPr/>
        </p:nvSpPr>
        <p:spPr bwMode="auto">
          <a:xfrm>
            <a:off x="6109652" y="1900238"/>
            <a:ext cx="11064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= 10</a:t>
            </a:r>
          </a:p>
        </p:txBody>
      </p:sp>
      <p:sp>
        <p:nvSpPr>
          <p:cNvPr id="22" name="TextBox 37"/>
          <p:cNvSpPr txBox="1">
            <a:spLocks noChangeArrowheads="1"/>
          </p:cNvSpPr>
          <p:nvPr/>
        </p:nvSpPr>
        <p:spPr bwMode="auto">
          <a:xfrm>
            <a:off x="6139815" y="2490788"/>
            <a:ext cx="10763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= 10</a:t>
            </a:r>
          </a:p>
        </p:txBody>
      </p:sp>
      <p:sp>
        <p:nvSpPr>
          <p:cNvPr id="24" name="TextBox 39"/>
          <p:cNvSpPr txBox="1">
            <a:spLocks noChangeArrowheads="1"/>
          </p:cNvSpPr>
          <p:nvPr/>
        </p:nvSpPr>
        <p:spPr bwMode="auto">
          <a:xfrm>
            <a:off x="10000615" y="1945482"/>
            <a:ext cx="800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= 9</a:t>
            </a:r>
          </a:p>
        </p:txBody>
      </p:sp>
      <p:sp>
        <p:nvSpPr>
          <p:cNvPr id="25" name="TextBox 34"/>
          <p:cNvSpPr txBox="1">
            <a:spLocks noChangeArrowheads="1"/>
          </p:cNvSpPr>
          <p:nvPr/>
        </p:nvSpPr>
        <p:spPr bwMode="auto">
          <a:xfrm>
            <a:off x="710565" y="1870076"/>
            <a:ext cx="800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latin typeface="UTM Avo" panose="02040603050506020204" pitchFamily="18" charset="0"/>
              </a:rPr>
              <a:t>a)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6" name="TextBox 34"/>
          <p:cNvSpPr txBox="1">
            <a:spLocks noChangeArrowheads="1"/>
          </p:cNvSpPr>
          <p:nvPr/>
        </p:nvSpPr>
        <p:spPr bwMode="auto">
          <a:xfrm>
            <a:off x="710565" y="3823128"/>
            <a:ext cx="800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latin typeface="UTM Avo" panose="02040603050506020204" pitchFamily="18" charset="0"/>
              </a:rPr>
              <a:t>b)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7" name="TextBox 7"/>
          <p:cNvSpPr txBox="1">
            <a:spLocks noChangeArrowheads="1"/>
          </p:cNvSpPr>
          <p:nvPr/>
        </p:nvSpPr>
        <p:spPr bwMode="auto">
          <a:xfrm>
            <a:off x="1415415" y="4550570"/>
            <a:ext cx="114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0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+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7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8" name="TextBox 35"/>
          <p:cNvSpPr txBox="1">
            <a:spLocks noChangeArrowheads="1"/>
          </p:cNvSpPr>
          <p:nvPr/>
        </p:nvSpPr>
        <p:spPr bwMode="auto">
          <a:xfrm>
            <a:off x="2402840" y="4605338"/>
            <a:ext cx="800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= 7</a:t>
            </a:r>
          </a:p>
        </p:txBody>
      </p:sp>
      <p:sp>
        <p:nvSpPr>
          <p:cNvPr id="29" name="TextBox 7"/>
          <p:cNvSpPr txBox="1">
            <a:spLocks noChangeArrowheads="1"/>
          </p:cNvSpPr>
          <p:nvPr/>
        </p:nvSpPr>
        <p:spPr bwMode="auto">
          <a:xfrm>
            <a:off x="5275420" y="3854450"/>
            <a:ext cx="114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noProof="0" dirty="0">
                <a:solidFill>
                  <a:srgbClr val="000000"/>
                </a:solidFill>
                <a:latin typeface="UTM Avo" panose="02040603050506020204" pitchFamily="18" charset="0"/>
              </a:rPr>
              <a:t>8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lang="en-US" sz="2800" b="1" kern="0" noProof="0" dirty="0">
                <a:solidFill>
                  <a:srgbClr val="000000"/>
                </a:solidFill>
                <a:latin typeface="UTM Avo" panose="02040603050506020204" pitchFamily="18" charset="0"/>
              </a:rPr>
              <a:t>+</a:t>
            </a: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 0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0" name="TextBox 35"/>
          <p:cNvSpPr txBox="1">
            <a:spLocks noChangeArrowheads="1"/>
          </p:cNvSpPr>
          <p:nvPr/>
        </p:nvSpPr>
        <p:spPr bwMode="auto">
          <a:xfrm>
            <a:off x="6234270" y="3879849"/>
            <a:ext cx="800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= 8</a:t>
            </a:r>
          </a:p>
        </p:txBody>
      </p:sp>
      <p:sp>
        <p:nvSpPr>
          <p:cNvPr id="31" name="TextBox 7"/>
          <p:cNvSpPr txBox="1">
            <a:spLocks noChangeArrowheads="1"/>
          </p:cNvSpPr>
          <p:nvPr/>
        </p:nvSpPr>
        <p:spPr bwMode="auto">
          <a:xfrm>
            <a:off x="5275420" y="4535488"/>
            <a:ext cx="114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0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+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8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2" name="TextBox 35"/>
          <p:cNvSpPr txBox="1">
            <a:spLocks noChangeArrowheads="1"/>
          </p:cNvSpPr>
          <p:nvPr/>
        </p:nvSpPr>
        <p:spPr bwMode="auto">
          <a:xfrm>
            <a:off x="6262845" y="4590256"/>
            <a:ext cx="800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= 8</a:t>
            </a:r>
          </a:p>
        </p:txBody>
      </p:sp>
      <p:sp>
        <p:nvSpPr>
          <p:cNvPr id="33" name="TextBox 7"/>
          <p:cNvSpPr txBox="1">
            <a:spLocks noChangeArrowheads="1"/>
          </p:cNvSpPr>
          <p:nvPr/>
        </p:nvSpPr>
        <p:spPr bwMode="auto">
          <a:xfrm>
            <a:off x="8894127" y="3815339"/>
            <a:ext cx="14557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10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lang="en-US" sz="2800" b="1" kern="0" noProof="0" dirty="0">
                <a:solidFill>
                  <a:srgbClr val="000000"/>
                </a:solidFill>
                <a:latin typeface="UTM Avo" panose="02040603050506020204" pitchFamily="18" charset="0"/>
              </a:rPr>
              <a:t>+</a:t>
            </a: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 0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4" name="TextBox 35"/>
          <p:cNvSpPr txBox="1">
            <a:spLocks noChangeArrowheads="1"/>
          </p:cNvSpPr>
          <p:nvPr/>
        </p:nvSpPr>
        <p:spPr bwMode="auto">
          <a:xfrm>
            <a:off x="10040303" y="3827027"/>
            <a:ext cx="11477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= 10</a:t>
            </a:r>
          </a:p>
        </p:txBody>
      </p:sp>
      <p:sp>
        <p:nvSpPr>
          <p:cNvPr id="35" name="TextBox 7"/>
          <p:cNvSpPr txBox="1">
            <a:spLocks noChangeArrowheads="1"/>
          </p:cNvSpPr>
          <p:nvPr/>
        </p:nvSpPr>
        <p:spPr bwMode="auto">
          <a:xfrm>
            <a:off x="8914765" y="4534059"/>
            <a:ext cx="13350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0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+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10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10053797" y="4527115"/>
            <a:ext cx="11826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= 10</a:t>
            </a:r>
          </a:p>
        </p:txBody>
      </p:sp>
      <p:sp>
        <p:nvSpPr>
          <p:cNvPr id="3" name="Rectangle 2"/>
          <p:cNvSpPr/>
          <p:nvPr/>
        </p:nvSpPr>
        <p:spPr>
          <a:xfrm>
            <a:off x="5114290" y="1670050"/>
            <a:ext cx="2171700" cy="1571625"/>
          </a:xfrm>
          <a:prstGeom prst="rect">
            <a:avLst/>
          </a:prstGeom>
          <a:noFill/>
          <a:ln w="349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914765" y="1718310"/>
            <a:ext cx="2052320" cy="1571625"/>
          </a:xfrm>
          <a:prstGeom prst="rect">
            <a:avLst/>
          </a:prstGeom>
          <a:noFill/>
          <a:ln w="349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311593" y="3752097"/>
            <a:ext cx="1990725" cy="1571625"/>
          </a:xfrm>
          <a:prstGeom prst="rect">
            <a:avLst/>
          </a:prstGeom>
          <a:noFill/>
          <a:ln w="349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306195" y="1670050"/>
            <a:ext cx="1990725" cy="1619250"/>
          </a:xfrm>
          <a:prstGeom prst="rect">
            <a:avLst/>
          </a:prstGeom>
          <a:noFill/>
          <a:ln w="349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144135" y="3710305"/>
            <a:ext cx="2141220" cy="1571625"/>
          </a:xfrm>
          <a:prstGeom prst="rect">
            <a:avLst/>
          </a:prstGeom>
          <a:noFill/>
          <a:ln w="349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8893810" y="3741420"/>
            <a:ext cx="2073275" cy="1571625"/>
          </a:xfrm>
          <a:prstGeom prst="rect">
            <a:avLst/>
          </a:prstGeom>
          <a:noFill/>
          <a:ln w="349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pic>
        <p:nvPicPr>
          <p:cNvPr id="1040" name="Picture 16" descr="Vẽ Tay Nước Cỏ đáy Biển Nhóm Cá Minh Họa Tài Liệu Miễn Phí Hình ảnh | Định  dạng hình ảnh PNG 401408163| vn.lovepik.com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1435" y="5088255"/>
            <a:ext cx="4969510" cy="203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ADMIN\Desktop\Doreamon cau ca\animated-tropical-fish-5-2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02696" y="6085523"/>
            <a:ext cx="799726" cy="62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C:\Users\ADMIN\Desktop\Doreamon cau ca\giphy (4)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flipH="1">
            <a:off x="7355782" y="6197569"/>
            <a:ext cx="809626" cy="74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C:\Users\ADMIN\Desktop\Giai cuu dai duong 2\700_FO65125975_f041b01242bb3572e28f8de758886853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22000" y1="12801" x2="30000" y2="36549"/>
                        <a14:foregroundMark x1="3714" y1="26902" x2="8286" y2="40631"/>
                        <a14:foregroundMark x1="17921" y1="15625" x2="31900" y2="17857"/>
                        <a14:foregroundMark x1="17921" y1="12054" x2="20789" y2="258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315" y="5951855"/>
            <a:ext cx="833120" cy="668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4" descr="Rạn san hô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090" y="5866765"/>
            <a:ext cx="3400425" cy="108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 descr="C:\Users\ADMIN\Desktop\Doreamon cau ca\animated-tropical-fish-5-2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02696" y="6095683"/>
            <a:ext cx="799726" cy="62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6" descr="C:\Users\ADMIN\Desktop\Doreamon cau ca\giphy (4)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flipH="1">
            <a:off x="7355782" y="6207729"/>
            <a:ext cx="809626" cy="74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7" descr="C:\Users\ADMIN\Desktop\Giai cuu dai duong 2\700_FO65125975_f041b01242bb3572e28f8de758886853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22000" y1="12801" x2="30000" y2="36549"/>
                        <a14:foregroundMark x1="3714" y1="26902" x2="8286" y2="40631"/>
                        <a14:foregroundMark x1="17921" y1="15625" x2="31900" y2="17857"/>
                        <a14:foregroundMark x1="17921" y1="12054" x2="20789" y2="258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315" y="5962015"/>
            <a:ext cx="833120" cy="668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43045BF-650C-1503-9E1D-6AF241EB2CFA}"/>
              </a:ext>
            </a:extLst>
          </p:cNvPr>
          <p:cNvSpPr/>
          <p:nvPr/>
        </p:nvSpPr>
        <p:spPr bwMode="auto">
          <a:xfrm>
            <a:off x="0" y="-1"/>
            <a:ext cx="12192000" cy="471023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-3.35805E-6 L 1.12708 0.0034 " pathEditMode="relative" rAng="0" ptsTypes="AA">
                                      <p:cBhvr>
                                        <p:cTn id="80" dur="27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154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0583 L -1.14427 0.00528 " pathEditMode="relative" rAng="0" ptsTypes="AA">
                                      <p:cBhvr>
                                        <p:cTn id="82" dur="3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135" y="555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0.01111 L -1.25065 0.00718 " pathEditMode="relative" rAng="0" ptsTypes="AA">
                                      <p:cBhvr>
                                        <p:cTn id="84" dur="36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39" y="903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-3.35805E-6 L 1.12708 0.0034 " pathEditMode="relative" rAng="0" ptsTypes="AA">
                                      <p:cBhvr>
                                        <p:cTn id="92" dur="27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154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0583 L -1.14427 0.00528 " pathEditMode="relative" rAng="0" ptsTypes="AA">
                                      <p:cBhvr>
                                        <p:cTn id="94" dur="3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135" y="555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0.01111 L -1.25065 0.00718 " pathEditMode="relative" rAng="0" ptsTypes="AA">
                                      <p:cBhvr>
                                        <p:cTn id="96" dur="36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39" y="903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  <p:bldP spid="19" grpId="0"/>
      <p:bldP spid="20" grpId="0"/>
      <p:bldP spid="21" grpId="0"/>
      <p:bldP spid="22" grpId="0"/>
      <p:bldP spid="24" grpId="0"/>
      <p:bldP spid="28" grpId="0"/>
      <p:bldP spid="30" grpId="0"/>
      <p:bldP spid="32" grpId="0"/>
      <p:bldP spid="34" grpId="0"/>
      <p:bldP spid="36" grpId="0"/>
      <p:bldP spid="3" grpId="0" bldLvl="0" animBg="1"/>
      <p:bldP spid="37" grpId="0" bldLvl="0" animBg="1"/>
      <p:bldP spid="38" grpId="0" bldLvl="0" animBg="1"/>
      <p:bldP spid="38" grpId="1" bldLvl="0" animBg="1"/>
      <p:bldP spid="39" grpId="0" bldLvl="0" animBg="1"/>
      <p:bldP spid="40" grpId="0" bldLvl="0" animBg="1"/>
      <p:bldP spid="40" grpId="1" bldLvl="0" animBg="1"/>
      <p:bldP spid="41" grpId="0" bldLvl="0" animBg="1"/>
      <p:bldP spid="41" grpId="1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157064" y="222274"/>
            <a:ext cx="9142412" cy="997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50000"/>
              </a:spcBef>
            </a:pPr>
            <a:endParaRPr lang="en-US" altLang="en-US" sz="2800" b="1" kern="0" dirty="0">
              <a:solidFill>
                <a:srgbClr val="0070C0"/>
              </a:solidFill>
              <a:latin typeface="UTM Avo" panose="02040603050506020204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en-US" sz="2800" b="1" u="sng" kern="0" dirty="0" err="1">
                <a:solidFill>
                  <a:srgbClr val="0070C0"/>
                </a:solidFill>
                <a:latin typeface="UTM Avo" panose="02040603050506020204" pitchFamily="18" charset="0"/>
              </a:rPr>
              <a:t>Bài</a:t>
            </a:r>
            <a:r>
              <a:rPr lang="en-US" altLang="en-US" sz="2800" b="1" u="sng" kern="0" dirty="0">
                <a:solidFill>
                  <a:srgbClr val="0070C0"/>
                </a:solidFill>
                <a:latin typeface="UTM Avo" panose="02040603050506020204" pitchFamily="18" charset="0"/>
              </a:rPr>
              <a:t> 4:</a:t>
            </a:r>
            <a:r>
              <a:rPr lang="en-US" altLang="en-US" sz="2800" b="1" kern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2800" b="1" kern="0" dirty="0" err="1">
                <a:solidFill>
                  <a:srgbClr val="0070C0"/>
                </a:solidFill>
                <a:latin typeface="UTM Avo" panose="02040603050506020204" pitchFamily="18" charset="0"/>
              </a:rPr>
              <a:t>Nêu</a:t>
            </a:r>
            <a:r>
              <a:rPr lang="en-US" altLang="en-US" sz="2800" b="1" kern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2800" b="1" kern="0" dirty="0" err="1">
                <a:solidFill>
                  <a:srgbClr val="0070C0"/>
                </a:solidFill>
                <a:latin typeface="UTM Avo" panose="02040603050506020204" pitchFamily="18" charset="0"/>
              </a:rPr>
              <a:t>phép</a:t>
            </a:r>
            <a:r>
              <a:rPr lang="en-US" altLang="en-US" sz="2800" b="1" kern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2800" b="1" kern="0" dirty="0" err="1">
                <a:solidFill>
                  <a:srgbClr val="0070C0"/>
                </a:solidFill>
                <a:latin typeface="UTM Avo" panose="02040603050506020204" pitchFamily="18" charset="0"/>
              </a:rPr>
              <a:t>tính</a:t>
            </a:r>
            <a:r>
              <a:rPr lang="en-US" altLang="en-US" sz="2800" b="1" kern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2800" b="1" kern="0" dirty="0" err="1">
                <a:solidFill>
                  <a:srgbClr val="0070C0"/>
                </a:solidFill>
                <a:latin typeface="UTM Avo" panose="02040603050506020204" pitchFamily="18" charset="0"/>
              </a:rPr>
              <a:t>thích</a:t>
            </a:r>
            <a:r>
              <a:rPr lang="en-US" altLang="en-US" sz="2800" b="1" kern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2800" b="1" kern="0" dirty="0" err="1">
                <a:solidFill>
                  <a:srgbClr val="0070C0"/>
                </a:solidFill>
                <a:latin typeface="UTM Avo" panose="02040603050506020204" pitchFamily="18" charset="0"/>
              </a:rPr>
              <a:t>hợp</a:t>
            </a:r>
            <a:r>
              <a:rPr lang="en-US" altLang="en-US" sz="2800" b="1" kern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2800" b="1" kern="0" dirty="0" err="1">
                <a:solidFill>
                  <a:srgbClr val="0070C0"/>
                </a:solidFill>
                <a:latin typeface="UTM Avo" panose="02040603050506020204" pitchFamily="18" charset="0"/>
              </a:rPr>
              <a:t>với</a:t>
            </a:r>
            <a:r>
              <a:rPr lang="en-US" altLang="en-US" sz="2800" b="1" kern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2800" b="1" kern="0" dirty="0" err="1">
                <a:solidFill>
                  <a:srgbClr val="0070C0"/>
                </a:solidFill>
                <a:latin typeface="UTM Avo" panose="02040603050506020204" pitchFamily="18" charset="0"/>
              </a:rPr>
              <a:t>mỗi</a:t>
            </a:r>
            <a:r>
              <a:rPr lang="en-US" altLang="en-US" sz="2800" b="1" kern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2800" b="1" kern="0" dirty="0" err="1">
                <a:solidFill>
                  <a:srgbClr val="0070C0"/>
                </a:solidFill>
                <a:latin typeface="UTM Avo" panose="02040603050506020204" pitchFamily="18" charset="0"/>
              </a:rPr>
              <a:t>tranh</a:t>
            </a:r>
            <a:r>
              <a:rPr lang="en-US" altLang="en-US" sz="2800" b="1" kern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2800" b="1" kern="0" dirty="0" err="1">
                <a:solidFill>
                  <a:srgbClr val="0070C0"/>
                </a:solidFill>
                <a:latin typeface="UTM Avo" panose="02040603050506020204" pitchFamily="18" charset="0"/>
              </a:rPr>
              <a:t>vẽ</a:t>
            </a:r>
            <a:r>
              <a:rPr lang="en-US" altLang="en-US" sz="2800" b="1" kern="0" dirty="0">
                <a:solidFill>
                  <a:srgbClr val="0070C0"/>
                </a:solidFill>
                <a:latin typeface="UTM Avo" panose="02040603050506020204" pitchFamily="18" charset="0"/>
              </a:rPr>
              <a:t>: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1306249"/>
            <a:ext cx="5753100" cy="388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999" y="1792820"/>
            <a:ext cx="5076825" cy="3362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3" y="5519476"/>
            <a:ext cx="560387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688" y="5494076"/>
            <a:ext cx="560387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950" y="5494076"/>
            <a:ext cx="560388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257550" y="5519476"/>
            <a:ext cx="7318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=</a:t>
            </a:r>
          </a:p>
        </p:txBody>
      </p:sp>
      <p:sp>
        <p:nvSpPr>
          <p:cNvPr id="12" name="Oval 11"/>
          <p:cNvSpPr/>
          <p:nvPr/>
        </p:nvSpPr>
        <p:spPr>
          <a:xfrm>
            <a:off x="1881188" y="5519476"/>
            <a:ext cx="538162" cy="528638"/>
          </a:xfrm>
          <a:prstGeom prst="ellipse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UTM Avo" panose="02040603050506020204" pitchFamily="18" charset="0"/>
              </a:rPr>
              <a:t>/??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954213" y="5544876"/>
            <a:ext cx="7699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?</a:t>
            </a:r>
          </a:p>
        </p:txBody>
      </p:sp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988" y="5519476"/>
            <a:ext cx="560387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713" y="5494076"/>
            <a:ext cx="560387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7975" y="5494076"/>
            <a:ext cx="560388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9934575" y="5519476"/>
            <a:ext cx="7318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=</a:t>
            </a:r>
          </a:p>
        </p:txBody>
      </p:sp>
      <p:sp>
        <p:nvSpPr>
          <p:cNvPr id="25" name="Oval 24"/>
          <p:cNvSpPr/>
          <p:nvPr/>
        </p:nvSpPr>
        <p:spPr>
          <a:xfrm>
            <a:off x="8558213" y="5519476"/>
            <a:ext cx="538162" cy="528638"/>
          </a:xfrm>
          <a:prstGeom prst="ellipse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UTM Avo" panose="02040603050506020204" pitchFamily="18" charset="0"/>
              </a:rPr>
              <a:t>/??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8631238" y="5544876"/>
            <a:ext cx="7699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247650" y="1499926"/>
            <a:ext cx="800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latin typeface="UTM Avo" panose="02040603050506020204" pitchFamily="18" charset="0"/>
              </a:rPr>
              <a:t>a)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6" name="TextBox 34"/>
          <p:cNvSpPr txBox="1">
            <a:spLocks noChangeArrowheads="1"/>
          </p:cNvSpPr>
          <p:nvPr/>
        </p:nvSpPr>
        <p:spPr bwMode="auto">
          <a:xfrm>
            <a:off x="6486525" y="1397533"/>
            <a:ext cx="800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latin typeface="UTM Avo" panose="02040603050506020204" pitchFamily="18" charset="0"/>
              </a:rPr>
              <a:t>b)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6249988" y="1499926"/>
            <a:ext cx="7937" cy="4437063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4153FBE-65D4-4373-AD3C-A43E5F030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1257" y="5551751"/>
            <a:ext cx="7699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1FC6369-7049-4334-BFC0-15B50BB4BA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7320" y="5527603"/>
            <a:ext cx="7699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DE6D46E-25BA-4AFD-9244-3B259B4B62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8101" y="5509485"/>
            <a:ext cx="7699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185536A-BC9F-47D7-832B-D1F72E7EC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1776" y="5544876"/>
            <a:ext cx="7699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547901C-0AA3-47E0-B324-F81036E744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6088" y="5527603"/>
            <a:ext cx="7699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9EDE70A-8140-4BD6-A1EC-7E521718E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84656" y="5494076"/>
            <a:ext cx="7699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1CB628F-AF3C-F75E-6B46-BD8AE90B9539}"/>
              </a:ext>
            </a:extLst>
          </p:cNvPr>
          <p:cNvSpPr/>
          <p:nvPr/>
        </p:nvSpPr>
        <p:spPr bwMode="auto">
          <a:xfrm>
            <a:off x="0" y="-1"/>
            <a:ext cx="12192000" cy="471023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7" y="565150"/>
            <a:ext cx="10517505" cy="4526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428" y="5654040"/>
            <a:ext cx="560387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153" y="5628640"/>
            <a:ext cx="560387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415" y="5628640"/>
            <a:ext cx="560388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115" y="5501640"/>
            <a:ext cx="70167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978" y="5557203"/>
            <a:ext cx="70167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015" y="5557203"/>
            <a:ext cx="70167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597015" y="5654040"/>
            <a:ext cx="731838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12" name="Oval 11"/>
          <p:cNvSpPr/>
          <p:nvPr/>
        </p:nvSpPr>
        <p:spPr>
          <a:xfrm>
            <a:off x="5220653" y="5654040"/>
            <a:ext cx="538162" cy="528638"/>
          </a:xfrm>
          <a:prstGeom prst="ellipse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307648" y="5626100"/>
            <a:ext cx="769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484053" y="5606415"/>
            <a:ext cx="9906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4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7216140" y="5661978"/>
            <a:ext cx="419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7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004878" y="5661978"/>
            <a:ext cx="495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5237639" y="5683568"/>
            <a:ext cx="495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+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582930" y="426720"/>
            <a:ext cx="8001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200" b="1" kern="0" dirty="0">
                <a:latin typeface="UTM Avo" panose="02040603050506020204" pitchFamily="18" charset="0"/>
                <a:cs typeface="Times New Roman" panose="02020603050405020304" pitchFamily="18" charset="0"/>
              </a:rPr>
              <a:t>a)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B7377F-9680-D43E-8EBE-5D7D18D60BD5}"/>
              </a:ext>
            </a:extLst>
          </p:cNvPr>
          <p:cNvSpPr/>
          <p:nvPr/>
        </p:nvSpPr>
        <p:spPr bwMode="auto">
          <a:xfrm>
            <a:off x="0" y="-1"/>
            <a:ext cx="12192000" cy="471023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Phan Thi Do Uyen\Giai cuu dai duong\Picture2.png">
            <a:hlinkClick r:id="rId2" action="ppaction://hlinksldjump"/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1772" y="298920"/>
            <a:ext cx="2105025" cy="2076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85"/>
          <a:stretch>
            <a:fillRect/>
          </a:stretch>
        </p:blipFill>
        <p:spPr bwMode="auto">
          <a:xfrm>
            <a:off x="6212205" y="1194768"/>
            <a:ext cx="4251325" cy="302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50"/>
          <a:stretch>
            <a:fillRect/>
          </a:stretch>
        </p:blipFill>
        <p:spPr bwMode="auto">
          <a:xfrm>
            <a:off x="2123440" y="722630"/>
            <a:ext cx="3519170" cy="348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018" y="4878705"/>
            <a:ext cx="560387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743" y="4853305"/>
            <a:ext cx="560387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005" y="4853305"/>
            <a:ext cx="560388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930" y="4781868"/>
            <a:ext cx="70167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568" y="4781868"/>
            <a:ext cx="70167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605" y="4781868"/>
            <a:ext cx="70167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6745605" y="4878705"/>
            <a:ext cx="7318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=</a:t>
            </a:r>
          </a:p>
        </p:txBody>
      </p:sp>
      <p:sp>
        <p:nvSpPr>
          <p:cNvPr id="25" name="Oval 24"/>
          <p:cNvSpPr/>
          <p:nvPr/>
        </p:nvSpPr>
        <p:spPr>
          <a:xfrm>
            <a:off x="5369243" y="4878705"/>
            <a:ext cx="538162" cy="528638"/>
          </a:xfrm>
          <a:prstGeom prst="ellipse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UTM Avo" panose="02040603050506020204" pitchFamily="18" charset="0"/>
              </a:rPr>
              <a:t>/??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5442268" y="4904105"/>
            <a:ext cx="769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4651693" y="4894580"/>
            <a:ext cx="9906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5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7393305" y="4873942"/>
            <a:ext cx="419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9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6132830" y="4868386"/>
            <a:ext cx="495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4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5461318" y="4874736"/>
            <a:ext cx="495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+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6" name="TextBox 34"/>
          <p:cNvSpPr txBox="1">
            <a:spLocks noChangeArrowheads="1"/>
          </p:cNvSpPr>
          <p:nvPr/>
        </p:nvSpPr>
        <p:spPr bwMode="auto">
          <a:xfrm>
            <a:off x="1005840" y="464662"/>
            <a:ext cx="8001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200" b="1" kern="0" dirty="0">
                <a:latin typeface="UTM Avo" panose="02040603050506020204" pitchFamily="18" charset="0"/>
              </a:rPr>
              <a:t>b)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040" name="Picture 16" descr="Vẽ Tay Nước Cỏ đáy Biển Nhóm Cá Minh Họa Tài Liệu Miễn Phí Hình ảnh | Định  dạng hình ảnh PNG 401408163| vn.lovepik.com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1435" y="5088255"/>
            <a:ext cx="4969510" cy="203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4" descr="Rạn san hô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090" y="5866765"/>
            <a:ext cx="3400425" cy="108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 descr="C:\Users\ADMIN\Desktop\Doreamon cau ca\animated-tropical-fish-5-2.gif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402696" y="6095683"/>
            <a:ext cx="799726" cy="62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6" descr="C:\Users\ADMIN\Desktop\Doreamon cau ca\giphy (4).gif"/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flipH="1">
            <a:off x="7355782" y="6207729"/>
            <a:ext cx="809626" cy="74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7" descr="C:\Users\ADMIN\Desktop\Giai cuu dai duong 2\700_FO65125975_f041b01242bb3572e28f8de758886853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22000" y1="12801" x2="30000" y2="36549"/>
                        <a14:foregroundMark x1="3714" y1="26902" x2="8286" y2="40631"/>
                        <a14:foregroundMark x1="17921" y1="15625" x2="31900" y2="17857"/>
                        <a14:foregroundMark x1="17921" y1="12054" x2="20789" y2="258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315" y="5962015"/>
            <a:ext cx="833120" cy="668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A31AA55-9890-CED2-42C5-E6794A120AA4}"/>
              </a:ext>
            </a:extLst>
          </p:cNvPr>
          <p:cNvSpPr/>
          <p:nvPr/>
        </p:nvSpPr>
        <p:spPr bwMode="auto">
          <a:xfrm>
            <a:off x="0" y="-1"/>
            <a:ext cx="12192000" cy="471023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-3.35805E-6 L 1.12708 0.0034 " pathEditMode="relative" rAng="0" ptsTypes="AA">
                                      <p:cBhvr>
                                        <p:cTn id="41" dur="27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15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0583 L -1.14427 0.00528 " pathEditMode="relative" rAng="0" ptsTypes="AA">
                                      <p:cBhvr>
                                        <p:cTn id="43" dur="3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135" y="555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0.01111 L -1.25065 0.00718 " pathEditMode="relative" rAng="0" ptsTypes="AA">
                                      <p:cBhvr>
                                        <p:cTn id="45" dur="36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39" y="903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ADMIN\Desktop\Giai cuu dai duong 2\Photography-Background-shark-Underwater-backdrop-coral-photography-Backdrops-Cartoon-bubble-Children-Fish-photo-Coral-Studi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6" descr="C:\Users\ADMIN\Desktop\Doreamon cau ca\giphy (4)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12586912" y="582264"/>
            <a:ext cx="809626" cy="74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C:\Users\ADMIN\Desktop\Doreamon cau ca\largemouth_bass_swimming_hg_clr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12347369" y="3174660"/>
            <a:ext cx="1406848" cy="824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7" descr="C:\Users\ADMIN\Desktop\Giai cuu dai duong 2\700_FO65125975_f041b01242bb3572e28f8de75888685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2000" y1="12801" x2="30000" y2="36549"/>
                        <a14:foregroundMark x1="3714" y1="26902" x2="8286" y2="40631"/>
                        <a14:foregroundMark x1="17921" y1="15625" x2="31900" y2="17857"/>
                        <a14:foregroundMark x1="17921" y1="12054" x2="20789" y2="258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1725" y="4597841"/>
            <a:ext cx="1159877" cy="93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7" descr="C:\Users\ADMIN\Desktop\Giai cuu dai duong 2\700_FO65125975_f041b01242bb3572e28f8de75888685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2000" y1="12801" x2="30000" y2="36549"/>
                        <a14:foregroundMark x1="3714" y1="26902" x2="8286" y2="40631"/>
                        <a14:foregroundMark x1="17921" y1="15625" x2="31900" y2="17857"/>
                        <a14:foregroundMark x1="17921" y1="12054" x2="20789" y2="258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260" y="1548571"/>
            <a:ext cx="1159877" cy="93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:\Users\ADMIN\Desktop\Doreamon cau ca\giphy (4)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12444037" y="5800059"/>
            <a:ext cx="809626" cy="74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C:\Users\ADMIN\Desktop\Doreamon cau ca\animated-tropical-fish-5-2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919114" y="2717483"/>
            <a:ext cx="799726" cy="62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C:\Users\ADMIN\Desktop\Doreamon cau ca\animated-emperor-fish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1409700" y="1327991"/>
            <a:ext cx="1028700" cy="72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C:\Users\ADMIN\Desktop\Doreamon cau ca\largemouth_bass_swimming_hg_clr1.gif"/>
          <p:cNvPicPr>
            <a:picLocks noChangeAspect="1" noChangeArrowheads="1" noCrop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-1889806" y="3681568"/>
            <a:ext cx="1127806" cy="56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ADMIN\Desktop\Doreamon cau ca\animated-tropical-fish-5-2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955309" y="4583748"/>
            <a:ext cx="799726" cy="62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C:\Users\ADMIN\Desktop\Doreamon cau ca\animated-emperor-fish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762000" y="5548201"/>
            <a:ext cx="1028700" cy="72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8">
            <a:hlinkClick r:id="" action="ppaction://noaction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52545" y="3725228"/>
            <a:ext cx="1009650" cy="1704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8" name="Picture 9">
            <a:hlinkClick r:id="" action="ppaction://noaction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-266188">
            <a:off x="7559358" y="2610803"/>
            <a:ext cx="1706562" cy="939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9" name="Picture 10">
            <a:hlinkClick r:id="" action="ppaction://noaction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2983" y="2382203"/>
            <a:ext cx="1519237" cy="21955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0" name="Picture 11">
            <a:hlinkClick r:id="" action="ppaction://noaction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21220" y="739140"/>
            <a:ext cx="1581150" cy="809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1" name="Picture 12">
            <a:hlinkClick r:id="" action="ppaction://noaction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01795" y="762953"/>
            <a:ext cx="2181225" cy="14684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2" name="Picture 14">
            <a:hlinkClick r:id="" action="ppaction://noaction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31633" y="5182553"/>
            <a:ext cx="1714500" cy="1190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3" name="Picture 15">
            <a:hlinkClick r:id="" action="ppaction://noaction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47658" y="1951990"/>
            <a:ext cx="1470025" cy="1714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4" name="Picture 16">
            <a:hlinkClick r:id="" action="ppaction://noaction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25068" y="3999548"/>
            <a:ext cx="1817687" cy="13827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23542 0.0487963 L -1.00448 0.1525 " pathEditMode="relative" rAng="0" ptsTypes="">
                                      <p:cBhvr>
                                        <p:cTn id="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" y="5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50052 0.149352 L -1.03099 0.253056 " pathEditMode="relative" rAng="0" ptsTypes="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" y="5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1.0762 0.220278 " pathEditMode="relative" rAng="0" ptsTypes="">
                                      <p:cBhvr>
                                        <p:cTn id="10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" y="5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80938 0.103704 " pathEditMode="relative" ptsTypes="">
                                      <p:cBhvr>
                                        <p:cTn id="12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80938 0.103704 " pathEditMode="relative" ptsTypes="">
                                      <p:cBhvr>
                                        <p:cTn id="1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-3.35805E-6 L 1.12708 0.0034 " pathEditMode="relative" rAng="0" ptsTypes="AA">
                                      <p:cBhvr>
                                        <p:cTn id="16" dur="27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15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778E-17 0.02255 L 1.16667 0.00711 " pathEditMode="relative" rAng="0" ptsTypes="AA">
                                      <p:cBhvr>
                                        <p:cTn id="18" dur="37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33" y="-77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195 0.03306 L 1.19827 -0.04109 " pathEditMode="relative" rAng="0" ptsTypes="AA">
                                      <p:cBhvr>
                                        <p:cTn id="20" dur="3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816" y="-370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-3.35805E-6 L 1.12708 0.0034 " pathEditMode="relative" rAng="0" ptsTypes="AA">
                                      <p:cBhvr>
                                        <p:cTn id="22" dur="27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154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778E-17 0.02255 L 1.16667 0.00711 " pathEditMode="relative" rAng="0" ptsTypes="AA">
                                      <p:cBhvr>
                                        <p:cTn id="24" dur="37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33" y="-7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3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3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6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4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9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6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5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0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6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6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1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6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7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2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6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7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3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6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8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0" y="1174750"/>
            <a:ext cx="7497763" cy="4953000"/>
          </a:xfrm>
        </p:spPr>
        <p:txBody>
          <a:bodyPr/>
          <a:lstStyle/>
          <a:p>
            <a:pPr marL="0" indent="0" algn="ctr">
              <a:buNone/>
            </a:pPr>
            <a:r>
              <a:rPr lang="vi-VN" altLang="en-US" sz="4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1" name="Content Placeholder 100"/>
          <p:cNvPicPr>
            <a:picLocks noGrp="1"/>
          </p:cNvPicPr>
          <p:nvPr>
            <p:ph sz="half" idx="4294967295"/>
          </p:nvPr>
        </p:nvPicPr>
        <p:blipFill>
          <a:blip r:embed="rId2">
            <a:clrChange>
              <a:clrFrom>
                <a:srgbClr val="F8F5F6"/>
              </a:clrFrom>
              <a:clrTo>
                <a:srgbClr val="F8F5F6">
                  <a:alpha val="0"/>
                </a:srgbClr>
              </a:clrTo>
            </a:clrChange>
          </a:blip>
          <a:srcRect l="21548" t="9761" r="18127" b="2928"/>
          <a:stretch>
            <a:fillRect/>
          </a:stretch>
        </p:blipFill>
        <p:spPr>
          <a:xfrm>
            <a:off x="9718675" y="3454400"/>
            <a:ext cx="2473325" cy="3403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Cloud Callout 4"/>
          <p:cNvSpPr/>
          <p:nvPr/>
        </p:nvSpPr>
        <p:spPr>
          <a:xfrm>
            <a:off x="311912" y="628590"/>
            <a:ext cx="7000875" cy="4486275"/>
          </a:xfrm>
          <a:prstGeom prst="cloudCallout">
            <a:avLst>
              <a:gd name="adj1" fmla="val 80734"/>
              <a:gd name="adj2" fmla="val 32777"/>
            </a:avLst>
          </a:prstGeom>
          <a:gradFill rotWithShape="0">
            <a:gsLst>
              <a:gs pos="88000">
                <a:srgbClr val="FECF40"/>
              </a:gs>
              <a:gs pos="100000">
                <a:srgbClr val="846C21"/>
              </a:gs>
            </a:gsLst>
            <a:lin ang="5400000" scaled="0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4000">
                <a:latin typeface="UTM Avo" panose="02040603050506020204" pitchFamily="18" charset="0"/>
                <a:cs typeface="Times New Roman" panose="02020603050405020304" pitchFamily="18" charset="0"/>
                <a:sym typeface="+mn-ea"/>
              </a:rPr>
              <a:t>Các em hãy kể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4000">
                <a:latin typeface="UTM Avo" panose="02040603050506020204" pitchFamily="18" charset="0"/>
                <a:cs typeface="Times New Roman" panose="02020603050405020304" pitchFamily="18" charset="0"/>
                <a:sym typeface="+mn-ea"/>
              </a:rPr>
              <a:t> các tình huống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4000">
                <a:latin typeface="UTM Avo" panose="02040603050506020204" pitchFamily="18" charset="0"/>
                <a:cs typeface="Times New Roman" panose="02020603050405020304" pitchFamily="18" charset="0"/>
                <a:sym typeface="+mn-ea"/>
              </a:rPr>
              <a:t>trong thực tế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4000">
                <a:latin typeface="UTM Avo" panose="02040603050506020204" pitchFamily="18" charset="0"/>
                <a:cs typeface="Times New Roman" panose="02020603050405020304" pitchFamily="18" charset="0"/>
                <a:sym typeface="+mn-ea"/>
              </a:rPr>
              <a:t>về phép cộng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4000">
                <a:latin typeface="UTM Avo" panose="02040603050506020204" pitchFamily="18" charset="0"/>
                <a:cs typeface="Times New Roman" panose="02020603050405020304" pitchFamily="18" charset="0"/>
                <a:sym typeface="+mn-ea"/>
              </a:rPr>
              <a:t>trong phạm vi 10</a:t>
            </a:r>
            <a:endParaRPr kumimoji="0" lang="zh-CN" altLang="en-US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UTM Avo" panose="02040603050506020204" pitchFamily="18" charset="0"/>
              <a:ea typeface="SimSun" panose="02010600030101010101" pitchFamily="2" charset="-122"/>
            </a:endParaRP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9040" y="5424805"/>
            <a:ext cx="1116965" cy="143319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195" y="5944609"/>
            <a:ext cx="523875" cy="8382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40383">
            <a:off x="292611" y="5464766"/>
            <a:ext cx="762000" cy="135255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11912" y="1429968"/>
            <a:ext cx="723398" cy="81181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66E29F-0306-B1B8-CB3D-99A765ACF7E1}"/>
              </a:ext>
            </a:extLst>
          </p:cNvPr>
          <p:cNvSpPr/>
          <p:nvPr/>
        </p:nvSpPr>
        <p:spPr bwMode="auto">
          <a:xfrm>
            <a:off x="0" y="-1"/>
            <a:ext cx="12192000" cy="471023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reen Color">
  <a:themeElements>
    <a:clrScheme name="Green Color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225</Words>
  <Application>Microsoft Office PowerPoint</Application>
  <PresentationFormat>Widescreen</PresentationFormat>
  <Paragraphs>92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Times New Roman</vt:lpstr>
      <vt:lpstr>Arial</vt:lpstr>
      <vt:lpstr>Calibri</vt:lpstr>
      <vt:lpstr>UTM Avo</vt:lpstr>
      <vt:lpstr>Green Color</vt:lpstr>
      <vt:lpstr>Tuần 9 Bài 20: Luyện tập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VY</cp:lastModifiedBy>
  <cp:revision>48</cp:revision>
  <dcterms:created xsi:type="dcterms:W3CDTF">2021-11-01T08:16:00Z</dcterms:created>
  <dcterms:modified xsi:type="dcterms:W3CDTF">2023-10-31T01:48:48Z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F1B25431A3B0422A901523881EE5F1E9</vt:lpwstr>
  </property>
  <property fmtid="{D5CDD505-2E9C-101B-9397-08002B2CF9AE}" pid="3" name="KSOProductBuildVer">
    <vt:lpwstr>1033-11.2.0.10351</vt:lpwstr>
  </property>
</Properties>
</file>