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2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4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7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9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0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62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25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03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741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2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F8FA6-FD64-494A-9F33-BF70E791F54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5B41B-920D-4F88-AA0E-61303199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8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8189" y="286434"/>
            <a:ext cx="7568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REVISION FOR THE 1</a:t>
            </a:r>
            <a:r>
              <a:rPr lang="en-US" sz="3600" b="1" baseline="30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</a:t>
            </a:r>
            <a:r>
              <a:rPr lang="en-US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MID-TERM TEST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347" y="1676400"/>
            <a:ext cx="6716423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5359" y="893802"/>
            <a:ext cx="8814401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3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COMPARATIVE FORM OF ADJECTIVES &amp; </a:t>
            </a:r>
            <a:r>
              <a:rPr lang="en-US" sz="33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ADVERBS</a:t>
            </a:r>
            <a:endParaRPr lang="en-US" sz="33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148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8659" y="208002"/>
            <a:ext cx="6072367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COMPARATIVE FORM OF ADJECTIVES</a:t>
            </a:r>
            <a:endParaRPr lang="en-US" sz="30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2286000"/>
            <a:ext cx="8153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 A horse ……………………………………………</a:t>
            </a:r>
            <a:endParaRPr lang="en-US" sz="28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3802" y="838200"/>
            <a:ext cx="6628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That building is 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higher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smtClean="0">
                <a:ln w="1905"/>
                <a:solidFill>
                  <a:schemeClr val="accent3">
                    <a:lumMod val="75000"/>
                  </a:schemeClr>
                </a:solidFill>
              </a:rPr>
              <a:t>than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this building.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8669" y="1295400"/>
            <a:ext cx="6578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Minh’s house is 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bigger </a:t>
            </a:r>
            <a:r>
              <a:rPr lang="en-US" sz="28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Nga’s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house.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2826" y="1752600"/>
            <a:ext cx="62722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A lion is </a:t>
            </a:r>
            <a:r>
              <a:rPr lang="en-US" sz="28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more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dangerous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 horse.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57400" y="2209800"/>
            <a:ext cx="44628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</a:t>
            </a:r>
            <a:r>
              <a:rPr lang="en-US" sz="28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less 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dangerous </a:t>
            </a:r>
            <a:r>
              <a:rPr lang="en-US" sz="28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 lion.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228600" y="2667000"/>
            <a:ext cx="55587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ctr">
              <a:buFont typeface="Wingdings" pitchFamily="2" charset="2"/>
              <a:buChar char="à"/>
            </a:pPr>
            <a:r>
              <a:rPr lang="en-US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A horse is </a:t>
            </a:r>
            <a:r>
              <a:rPr lang="en-US" sz="2800" b="1" cap="none" spc="0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less</a:t>
            </a:r>
            <a:r>
              <a:rPr lang="en-US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</a:t>
            </a:r>
            <a:r>
              <a:rPr lang="en-US" sz="28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dangerous</a:t>
            </a:r>
            <a:r>
              <a:rPr lang="en-US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.</a:t>
            </a:r>
            <a:endParaRPr lang="en-US" sz="2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2827" y="3124200"/>
            <a:ext cx="879877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Hung </a:t>
            </a:r>
            <a:r>
              <a:rPr lang="en-US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Vuong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Street is narrow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er 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 Le </a:t>
            </a:r>
            <a:r>
              <a:rPr lang="en-US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Loi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Street.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38663" y="3505200"/>
            <a:ext cx="328593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r>
              <a:rPr lang="en-US" sz="2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arrow </a:t>
            </a:r>
            <a:r>
              <a:rPr lang="en-US" sz="2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 narrow</a:t>
            </a:r>
            <a:r>
              <a:rPr lang="en-US" sz="2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er</a:t>
            </a:r>
          </a:p>
          <a:p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s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imple  simpl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er</a:t>
            </a:r>
          </a:p>
          <a:p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c</a:t>
            </a:r>
            <a:r>
              <a:rPr lang="en-US" sz="2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lever  clever</a:t>
            </a:r>
            <a:r>
              <a:rPr lang="en-US" sz="2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er</a:t>
            </a:r>
            <a:r>
              <a:rPr lang="en-US" sz="2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4157" y="4572000"/>
            <a:ext cx="3285937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5.  happ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 </a:t>
            </a:r>
          </a:p>
          <a:p>
            <a:r>
              <a:rPr lang="en-US" sz="28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</a:t>
            </a:r>
            <a:r>
              <a:rPr lang="en-US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   heav</a:t>
            </a:r>
            <a:r>
              <a:rPr lang="en-US" sz="28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y</a:t>
            </a:r>
            <a:r>
              <a:rPr lang="en-US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 </a:t>
            </a:r>
          </a:p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    bus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y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 </a:t>
            </a:r>
            <a:endParaRPr lang="en-US" sz="2800" b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sym typeface="Wingdings" pitchFamily="2" charset="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33600" y="4572000"/>
            <a:ext cx="3285937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happ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ier</a:t>
            </a:r>
            <a:endParaRPr lang="en-US" sz="28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sym typeface="Wingdings" pitchFamily="2" charset="2"/>
            </a:endParaRPr>
          </a:p>
          <a:p>
            <a:r>
              <a:rPr lang="en-US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heav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ier</a:t>
            </a:r>
            <a:r>
              <a:rPr lang="en-US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</a:t>
            </a:r>
          </a:p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bus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ier</a:t>
            </a:r>
          </a:p>
        </p:txBody>
      </p:sp>
    </p:spTree>
    <p:extLst>
      <p:ext uri="{BB962C8B-B14F-4D97-AF65-F5344CB8AC3E}">
        <p14:creationId xmlns:p14="http://schemas.microsoft.com/office/powerpoint/2010/main" val="412256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26575" y="162580"/>
            <a:ext cx="53378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COMPARATIVE FORM OF ADVERBS</a:t>
            </a:r>
            <a:endParaRPr lang="en-US" sz="28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1930731"/>
            <a:ext cx="6120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</a:t>
            </a:r>
            <a:r>
              <a:rPr lang="en-US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Nga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sings 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more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beautifully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Tam.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1654" y="2453951"/>
            <a:ext cx="59090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 Tam ………………………………………………</a:t>
            </a:r>
            <a:endParaRPr lang="en-US" sz="28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2372380"/>
            <a:ext cx="4774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sings 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less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beautifully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than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 </a:t>
            </a:r>
            <a:r>
              <a:rPr lang="en-US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Nga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.</a:t>
            </a:r>
            <a:endParaRPr lang="en-US" sz="28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831979" y="2946975"/>
            <a:ext cx="7251441" cy="6344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* </a:t>
            </a:r>
            <a:r>
              <a:rPr lang="en-US" sz="2400" b="1" dirty="0" smtClean="0">
                <a:solidFill>
                  <a:srgbClr val="FF0000"/>
                </a:solidFill>
              </a:rPr>
              <a:t>Adverbs</a:t>
            </a:r>
            <a:r>
              <a:rPr lang="en-US" sz="2400" b="1" dirty="0" smtClean="0">
                <a:solidFill>
                  <a:schemeClr val="bg1"/>
                </a:solidFill>
              </a:rPr>
              <a:t> of manner with </a:t>
            </a:r>
            <a:r>
              <a:rPr lang="en-US" sz="2400" b="1" dirty="0" smtClean="0">
                <a:solidFill>
                  <a:srgbClr val="FF0000"/>
                </a:solidFill>
              </a:rPr>
              <a:t>the same form </a:t>
            </a:r>
            <a:r>
              <a:rPr lang="en-US" sz="2400" b="1" dirty="0" smtClean="0">
                <a:solidFill>
                  <a:schemeClr val="bg1"/>
                </a:solidFill>
              </a:rPr>
              <a:t>as </a:t>
            </a:r>
            <a:r>
              <a:rPr lang="en-US" sz="2400" b="1" dirty="0" smtClean="0">
                <a:solidFill>
                  <a:srgbClr val="FF0000"/>
                </a:solidFill>
              </a:rPr>
              <a:t>adjectives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555009"/>
              </p:ext>
            </p:extLst>
          </p:nvPr>
        </p:nvGraphicFramePr>
        <p:xfrm>
          <a:off x="1524000" y="3768613"/>
          <a:ext cx="6096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Adj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err="1" smtClean="0"/>
                        <a:t>Adv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Comparative</a:t>
                      </a:r>
                      <a:r>
                        <a:rPr lang="en-US" sz="2400" baseline="0" dirty="0" smtClean="0"/>
                        <a:t> form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fast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hard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early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late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713872" y="4149613"/>
            <a:ext cx="917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fast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er</a:t>
            </a:r>
            <a:endParaRPr lang="en-US" sz="2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93286" y="4611278"/>
            <a:ext cx="1036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hard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er</a:t>
            </a:r>
            <a:endParaRPr lang="en-US" sz="2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65175" y="5096470"/>
            <a:ext cx="10166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earli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er</a:t>
            </a:r>
            <a:endParaRPr lang="en-US" sz="2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22968" y="5558135"/>
            <a:ext cx="777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lat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er</a:t>
            </a:r>
            <a:endParaRPr lang="en-US" sz="2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6600" y="721567"/>
            <a:ext cx="2414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Adj</a:t>
            </a:r>
            <a:r>
              <a:rPr lang="en-US" sz="2800" b="1" dirty="0" smtClean="0"/>
              <a:t> + </a:t>
            </a:r>
            <a:r>
              <a:rPr lang="en-US" sz="2800" b="1" dirty="0" err="1" smtClean="0">
                <a:solidFill>
                  <a:srgbClr val="FF0000"/>
                </a:solidFill>
              </a:rPr>
              <a:t>ly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ym typeface="Wingdings" pitchFamily="2" charset="2"/>
              </a:rPr>
              <a:t> </a:t>
            </a:r>
            <a:r>
              <a:rPr lang="en-US" sz="2800" b="1" dirty="0" err="1" smtClean="0">
                <a:sym typeface="Wingdings" pitchFamily="2" charset="2"/>
              </a:rPr>
              <a:t>Adv</a:t>
            </a:r>
            <a:endParaRPr lang="en-US" sz="2800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3124200" y="721567"/>
            <a:ext cx="2667000" cy="5232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81000" y="1371600"/>
            <a:ext cx="20521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b="1" dirty="0" smtClean="0"/>
              <a:t>eautiful </a:t>
            </a:r>
            <a:r>
              <a:rPr lang="en-US" sz="2800" b="1" dirty="0" smtClean="0">
                <a:sym typeface="Wingdings" pitchFamily="2" charset="2"/>
              </a:rPr>
              <a:t> 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616646" y="1381780"/>
            <a:ext cx="2261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dangerous </a:t>
            </a:r>
            <a:r>
              <a:rPr lang="en-US" sz="2800" b="1" dirty="0" smtClean="0">
                <a:sym typeface="Wingdings" pitchFamily="2" charset="2"/>
              </a:rPr>
              <a:t> </a:t>
            </a:r>
            <a:endParaRPr lang="en-US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252100" y="1372382"/>
            <a:ext cx="1794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beautiful</a:t>
            </a:r>
            <a:r>
              <a:rPr lang="en-US" sz="2800" b="1" dirty="0" smtClean="0">
                <a:solidFill>
                  <a:srgbClr val="FF0000"/>
                </a:solidFill>
              </a:rPr>
              <a:t>ly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5600" y="1371600"/>
            <a:ext cx="2003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dangerous</a:t>
            </a:r>
            <a:r>
              <a:rPr lang="en-US" sz="2800" b="1" dirty="0" smtClean="0">
                <a:solidFill>
                  <a:srgbClr val="FF0000"/>
                </a:solidFill>
              </a:rPr>
              <a:t>ly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0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" grpId="0" animBg="1"/>
      <p:bldP spid="9" grpId="0"/>
      <p:bldP spid="10" grpId="0"/>
      <p:bldP spid="11" grpId="0"/>
      <p:bldP spid="12" grpId="0"/>
      <p:bldP spid="14" grpId="0"/>
      <p:bldP spid="15" grpId="0" animBg="1"/>
      <p:bldP spid="16" grpId="0"/>
      <p:bldP spid="17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0" y="228600"/>
            <a:ext cx="58535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** Irregular form of </a:t>
            </a:r>
            <a:r>
              <a:rPr lang="en-US" sz="36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adv</a:t>
            </a:r>
            <a:r>
              <a:rPr lang="en-US" sz="3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&amp; </a:t>
            </a:r>
            <a:r>
              <a:rPr lang="en-US" sz="36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adj</a:t>
            </a:r>
            <a:endParaRPr lang="en-US" sz="36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778887"/>
              </p:ext>
            </p:extLst>
          </p:nvPr>
        </p:nvGraphicFramePr>
        <p:xfrm>
          <a:off x="602662" y="1066800"/>
          <a:ext cx="76962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Adj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Adv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Irregular forms</a:t>
                      </a:r>
                      <a:endParaRPr lang="en-US" sz="28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good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bad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854368" y="1824335"/>
            <a:ext cx="8070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well</a:t>
            </a:r>
            <a:endParaRPr lang="en-US" sz="28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36015" y="2362200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badly</a:t>
            </a:r>
            <a:endParaRPr lang="en-US" sz="28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02450" y="1824335"/>
            <a:ext cx="1106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better</a:t>
            </a:r>
            <a:endParaRPr lang="en-US" sz="28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16941" y="2362200"/>
            <a:ext cx="1089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Wingdings" pitchFamily="2" charset="2"/>
              </a:rPr>
              <a:t>worse</a:t>
            </a:r>
            <a:endParaRPr lang="en-US" sz="28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3286780"/>
            <a:ext cx="1549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Example: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235391" y="3276600"/>
            <a:ext cx="4942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1. She is a ____________ singer.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09800" y="3810000"/>
            <a:ext cx="4048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</a:t>
            </a:r>
            <a:r>
              <a:rPr lang="en-US" sz="2800" b="1" dirty="0" smtClean="0"/>
              <a:t>. She sings ___________.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38600" y="3200400"/>
            <a:ext cx="1726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g</a:t>
            </a:r>
            <a:r>
              <a:rPr lang="en-US" sz="2800" b="1" dirty="0" smtClean="0">
                <a:solidFill>
                  <a:srgbClr val="FF0000"/>
                </a:solidFill>
              </a:rPr>
              <a:t>ood /bad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38600" y="3810000"/>
            <a:ext cx="1945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w</a:t>
            </a:r>
            <a:r>
              <a:rPr lang="en-US" sz="2800" b="1" dirty="0" smtClean="0">
                <a:solidFill>
                  <a:srgbClr val="FF0000"/>
                </a:solidFill>
              </a:rPr>
              <a:t>ell / badly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89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410" y="124408"/>
            <a:ext cx="7160934" cy="4475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4648200"/>
            <a:ext cx="7875348" cy="12954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big - small                 long - short            fast - slow</a:t>
            </a:r>
          </a:p>
          <a:p>
            <a:pPr algn="ctr"/>
            <a:endParaRPr lang="en-US" sz="10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beautiful - ugly         dangerous - friendly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6800" y="238780"/>
            <a:ext cx="1322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dolphin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228600"/>
            <a:ext cx="1368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octopus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5438" y="236376"/>
            <a:ext cx="13421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jellyfish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2067580"/>
            <a:ext cx="10422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nemo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17605" y="3429000"/>
            <a:ext cx="825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crab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3439180"/>
            <a:ext cx="1287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starfish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0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620" y="4665"/>
            <a:ext cx="4155580" cy="102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4"/>
          <a:stretch/>
        </p:blipFill>
        <p:spPr bwMode="auto">
          <a:xfrm>
            <a:off x="1219200" y="914400"/>
            <a:ext cx="6858000" cy="299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169777"/>
              </p:ext>
            </p:extLst>
          </p:nvPr>
        </p:nvGraphicFramePr>
        <p:xfrm>
          <a:off x="1028700" y="3909238"/>
          <a:ext cx="7239000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Nouns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Adjectives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/>
                        <a:t>age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height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/>
                        <a:t>intelligence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speed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0" y="4267200"/>
            <a:ext cx="657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old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30529" y="4662549"/>
            <a:ext cx="827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high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5173328"/>
            <a:ext cx="1689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intelligent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5093" y="5638800"/>
            <a:ext cx="958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(fast)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13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224</Words>
  <Application>Microsoft Office PowerPoint</Application>
  <PresentationFormat>On-screen Show (4:3)</PresentationFormat>
  <Paragraphs>73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84336603856</dc:creator>
  <cp:lastModifiedBy>84336603856</cp:lastModifiedBy>
  <cp:revision>41</cp:revision>
  <dcterms:created xsi:type="dcterms:W3CDTF">2022-10-26T00:08:41Z</dcterms:created>
  <dcterms:modified xsi:type="dcterms:W3CDTF">2023-11-12T02:34:33Z</dcterms:modified>
</cp:coreProperties>
</file>