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852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7" r:id="rId6"/>
    <p:sldId id="287" r:id="rId7"/>
    <p:sldId id="276" r:id="rId8"/>
    <p:sldId id="278" r:id="rId9"/>
    <p:sldId id="282" r:id="rId10"/>
    <p:sldId id="284" r:id="rId11"/>
    <p:sldId id="285" r:id="rId12"/>
    <p:sldId id="286" r:id="rId13"/>
    <p:sldId id="288" r:id="rId14"/>
    <p:sldId id="291" r:id="rId15"/>
    <p:sldId id="280" r:id="rId16"/>
    <p:sldId id="292" r:id="rId17"/>
    <p:sldId id="290" r:id="rId18"/>
    <p:sldId id="293" r:id="rId19"/>
    <p:sldId id="28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75"/>
  </p:normalViewPr>
  <p:slideViewPr>
    <p:cSldViewPr snapToGrid="0" snapToObjects="1">
      <p:cViewPr varScale="1">
        <p:scale>
          <a:sx n="80" d="100"/>
          <a:sy n="80" d="100"/>
        </p:scale>
        <p:origin x="3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AAC263CB-8256-4B03-92FE-1622698FB3E9}">
      <dgm:prSet/>
      <dgm:spPr/>
      <dgm:t>
        <a:bodyPr anchor="ctr"/>
        <a:lstStyle/>
        <a:p>
          <a:pPr>
            <a:lnSpc>
              <a:spcPct val="100000"/>
            </a:lnSpc>
          </a:pPr>
          <a:r>
            <a:rPr lang="en-US" dirty="0"/>
            <a:t> ĐỀ-CA-MÉT VUÔNG </a:t>
          </a:r>
        </a:p>
      </dgm:t>
    </dgm:pt>
    <dgm:pt modelId="{0BEED663-FC38-4EAD-940F-4C475D2C87DB}" type="parTrans" cxnId="{C5E94186-9CB6-4C42-92B3-C546CC53A7B9}">
      <dgm:prSet/>
      <dgm:spPr/>
      <dgm:t>
        <a:bodyPr/>
        <a:lstStyle/>
        <a:p>
          <a:endParaRPr lang="en-US" sz="4000"/>
        </a:p>
      </dgm:t>
    </dgm:pt>
    <dgm:pt modelId="{808B76D0-8EC7-469A-93AC-7A6017188A9D}" type="sibTrans" cxnId="{C5E94186-9CB6-4C42-92B3-C546CC53A7B9}">
      <dgm:prSet phldrT="1" phldr="0"/>
      <dgm:spPr/>
      <dgm:t>
        <a:bodyPr/>
        <a:lstStyle/>
        <a:p>
          <a:endParaRPr lang="en-US"/>
        </a:p>
      </dgm:t>
    </dgm:pt>
    <dgm:pt modelId="{4E8D2E69-0173-4BD3-B96A-7A9C5DD12B47}">
      <dgm:prSet/>
      <dgm:spPr/>
      <dgm:t>
        <a:bodyPr anchor="ctr"/>
        <a:lstStyle/>
        <a:p>
          <a:pPr>
            <a:lnSpc>
              <a:spcPct val="100000"/>
            </a:lnSpc>
          </a:pPr>
          <a:r>
            <a:rPr lang="en-US" dirty="0"/>
            <a:t>HÉC-TÔ-MÉT VUÔNG</a:t>
          </a:r>
        </a:p>
      </dgm:t>
    </dgm:pt>
    <dgm:pt modelId="{B954BF22-E3B3-4A1C-802E-590228BE2D9C}" type="parTrans" cxnId="{0F866C41-EB5F-47BD-A2CD-A58671F15B67}">
      <dgm:prSet/>
      <dgm:spPr/>
      <dgm:t>
        <a:bodyPr/>
        <a:lstStyle/>
        <a:p>
          <a:endParaRPr lang="en-US" sz="4000"/>
        </a:p>
      </dgm:t>
    </dgm:pt>
    <dgm:pt modelId="{FEF1E80E-8A9E-4B0A-817C-2A4CFDCF3FB2}" type="sibTrans" cxnId="{0F866C41-EB5F-47BD-A2CD-A58671F15B67}">
      <dgm:prSet phldrT="2" phldr="0"/>
      <dgm:spPr/>
      <dgm:t>
        <a:bodyPr/>
        <a:lstStyle/>
        <a:p>
          <a:endParaRPr lang="en-US"/>
        </a:p>
      </dgm:t>
    </dgm:pt>
    <dgm:pt modelId="{93A6A030-ABAB-4EFA-B539-0FDB3E07C1EF}">
      <dgm:prSet/>
      <dgm:spPr/>
      <dgm:t>
        <a:bodyPr anchor="ctr"/>
        <a:lstStyle/>
        <a:p>
          <a:pPr>
            <a:lnSpc>
              <a:spcPct val="100000"/>
            </a:lnSpc>
          </a:pPr>
          <a:r>
            <a:rPr lang="en-US" dirty="0"/>
            <a:t>LUYỆN TẬP</a:t>
          </a:r>
        </a:p>
      </dgm:t>
    </dgm:pt>
    <dgm:pt modelId="{3D674B97-6DC6-4A12-85BA-0976D3064237}" type="parTrans" cxnId="{4B40C8DC-6B57-4F5B-8440-7241C649700B}">
      <dgm:prSet/>
      <dgm:spPr/>
      <dgm:t>
        <a:bodyPr/>
        <a:lstStyle/>
        <a:p>
          <a:endParaRPr lang="en-US" sz="4000"/>
        </a:p>
      </dgm:t>
    </dgm:pt>
    <dgm:pt modelId="{BFE0749E-E343-4A6F-BD09-2810EE6B4BD7}" type="sibTrans" cxnId="{4B40C8DC-6B57-4F5B-8440-7241C649700B}">
      <dgm:prSet phldrT="3" phldr="0"/>
      <dgm:spPr/>
      <dgm:t>
        <a:bodyPr/>
        <a:lstStyle/>
        <a:p>
          <a:endParaRPr lang="en-US"/>
        </a:p>
      </dgm:t>
    </dgm:pt>
    <dgm:pt modelId="{5C75D25B-729C-4880-9D2E-0125BC8E10B6}" type="pres">
      <dgm:prSet presAssocID="{D4503D04-C97E-4622-AE07-D0307CB3B4CA}" presName="root" presStyleCnt="0">
        <dgm:presLayoutVars>
          <dgm:dir/>
          <dgm:resizeHandles val="exact"/>
        </dgm:presLayoutVars>
      </dgm:prSet>
      <dgm:spPr/>
    </dgm:pt>
    <dgm:pt modelId="{D306BA23-CBDB-4B76-9A00-F1BD2D0E3AB6}" type="pres">
      <dgm:prSet presAssocID="{AAC263CB-8256-4B03-92FE-1622698FB3E9}" presName="compNode" presStyleCnt="0"/>
      <dgm:spPr/>
    </dgm:pt>
    <dgm:pt modelId="{7BE66FA6-753F-4634-847C-3776E08D4B7E}" type="pres">
      <dgm:prSet presAssocID="{AAC263CB-8256-4B03-92FE-1622698FB3E9}" presName="bgRect" presStyleLbl="bgShp" presStyleIdx="0" presStyleCnt="3"/>
      <dgm:spPr/>
    </dgm:pt>
    <dgm:pt modelId="{D5B4F75B-F23E-458D-8503-2D17FB11A702}" type="pres">
      <dgm:prSet presAssocID="{AAC263CB-8256-4B03-92FE-1622698FB3E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 in pot"/>
        </a:ext>
      </dgm:extLst>
    </dgm:pt>
    <dgm:pt modelId="{3606B416-D160-4DEA-B617-D22C0FB8F203}" type="pres">
      <dgm:prSet presAssocID="{AAC263CB-8256-4B03-92FE-1622698FB3E9}" presName="spaceRect" presStyleCnt="0"/>
      <dgm:spPr/>
    </dgm:pt>
    <dgm:pt modelId="{8B3907AB-9FCD-4D59-B68F-4F73F035FE52}" type="pres">
      <dgm:prSet presAssocID="{AAC263CB-8256-4B03-92FE-1622698FB3E9}" presName="parTx" presStyleLbl="revTx" presStyleIdx="0" presStyleCnt="3">
        <dgm:presLayoutVars>
          <dgm:chMax val="0"/>
          <dgm:chPref val="0"/>
        </dgm:presLayoutVars>
      </dgm:prSet>
      <dgm:spPr/>
    </dgm:pt>
    <dgm:pt modelId="{7E777C8E-F91A-4641-B0A0-AB8F8C847C69}" type="pres">
      <dgm:prSet presAssocID="{808B76D0-8EC7-469A-93AC-7A6017188A9D}" presName="sibTrans" presStyleCnt="0"/>
      <dgm:spPr/>
    </dgm:pt>
    <dgm:pt modelId="{C97003FF-391E-467A-A738-C6497D580523}" type="pres">
      <dgm:prSet presAssocID="{4E8D2E69-0173-4BD3-B96A-7A9C5DD12B47}" presName="compNode" presStyleCnt="0"/>
      <dgm:spPr/>
    </dgm:pt>
    <dgm:pt modelId="{0F6BAAF8-CB60-4B3A-8B7F-F036077073E4}" type="pres">
      <dgm:prSet presAssocID="{4E8D2E69-0173-4BD3-B96A-7A9C5DD12B47}" presName="bgRect" presStyleLbl="bgShp" presStyleIdx="1" presStyleCnt="3"/>
      <dgm:spPr/>
    </dgm:pt>
    <dgm:pt modelId="{BF46F64E-08D3-4401-971A-A37980929B2F}" type="pres">
      <dgm:prSet presAssocID="{4E8D2E69-0173-4BD3-B96A-7A9C5DD12B4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389F81C1-C561-4A25-83FE-46BB28BC5B3A}" type="pres">
      <dgm:prSet presAssocID="{4E8D2E69-0173-4BD3-B96A-7A9C5DD12B47}" presName="spaceRect" presStyleCnt="0"/>
      <dgm:spPr/>
    </dgm:pt>
    <dgm:pt modelId="{733FAF41-DF03-485F-8F06-C142970A5497}" type="pres">
      <dgm:prSet presAssocID="{4E8D2E69-0173-4BD3-B96A-7A9C5DD12B47}" presName="parTx" presStyleLbl="revTx" presStyleIdx="1" presStyleCnt="3">
        <dgm:presLayoutVars>
          <dgm:chMax val="0"/>
          <dgm:chPref val="0"/>
        </dgm:presLayoutVars>
      </dgm:prSet>
      <dgm:spPr/>
    </dgm:pt>
    <dgm:pt modelId="{D9C062C7-DE09-4BE5-9372-87D3C2DBB0FF}" type="pres">
      <dgm:prSet presAssocID="{FEF1E80E-8A9E-4B0A-817C-2A4CFDCF3FB2}" presName="sibTrans" presStyleCnt="0"/>
      <dgm:spPr/>
    </dgm:pt>
    <dgm:pt modelId="{2D358619-623B-4E64-8786-ED7DAFC11DC5}" type="pres">
      <dgm:prSet presAssocID="{93A6A030-ABAB-4EFA-B539-0FDB3E07C1EF}" presName="compNode" presStyleCnt="0"/>
      <dgm:spPr/>
    </dgm:pt>
    <dgm:pt modelId="{AFB2F689-BE38-4D4D-BBC2-8CA8AEAAD3B8}" type="pres">
      <dgm:prSet presAssocID="{93A6A030-ABAB-4EFA-B539-0FDB3E07C1EF}" presName="bgRect" presStyleLbl="bgShp" presStyleIdx="2" presStyleCnt="3"/>
      <dgm:spPr/>
    </dgm:pt>
    <dgm:pt modelId="{37FC968D-54D8-4E5B-AA68-7BB356A0611B}" type="pres">
      <dgm:prSet presAssocID="{93A6A030-ABAB-4EFA-B539-0FDB3E07C1E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ck"/>
        </a:ext>
      </dgm:extLst>
    </dgm:pt>
    <dgm:pt modelId="{F02DB9CD-1B62-4E12-BB7D-3B0DBA05F346}" type="pres">
      <dgm:prSet presAssocID="{93A6A030-ABAB-4EFA-B539-0FDB3E07C1EF}" presName="spaceRect" presStyleCnt="0"/>
      <dgm:spPr/>
    </dgm:pt>
    <dgm:pt modelId="{73BA3BD0-B804-40ED-B730-B739330E1722}" type="pres">
      <dgm:prSet presAssocID="{93A6A030-ABAB-4EFA-B539-0FDB3E07C1E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C013602-539C-434F-8653-7948FD252FB1}" type="presOf" srcId="{D4503D04-C97E-4622-AE07-D0307CB3B4CA}" destId="{5C75D25B-729C-4880-9D2E-0125BC8E10B6}" srcOrd="0" destOrd="0" presId="urn:microsoft.com/office/officeart/2018/2/layout/IconVerticalSolidList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9A07D06E-3222-426D-A475-2EF714DC8BA2}" type="presOf" srcId="{93A6A030-ABAB-4EFA-B539-0FDB3E07C1EF}" destId="{73BA3BD0-B804-40ED-B730-B739330E1722}" srcOrd="0" destOrd="0" presId="urn:microsoft.com/office/officeart/2018/2/layout/IconVerticalSolidList"/>
    <dgm:cxn modelId="{6A3B4151-8EDC-47E6-9E10-AE224B82DF36}" type="presOf" srcId="{AAC263CB-8256-4B03-92FE-1622698FB3E9}" destId="{8B3907AB-9FCD-4D59-B68F-4F73F035FE52}" srcOrd="0" destOrd="0" presId="urn:microsoft.com/office/officeart/2018/2/layout/IconVerticalSolidList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A0769AE9-0E01-4DFF-B8A6-7E2E6854F425}" type="presOf" srcId="{4E8D2E69-0173-4BD3-B96A-7A9C5DD12B47}" destId="{733FAF41-DF03-485F-8F06-C142970A5497}" srcOrd="0" destOrd="0" presId="urn:microsoft.com/office/officeart/2018/2/layout/IconVerticalSolidList"/>
    <dgm:cxn modelId="{EFF92633-DA8B-41C1-9B58-AFBCCE73735A}" type="presParOf" srcId="{5C75D25B-729C-4880-9D2E-0125BC8E10B6}" destId="{D306BA23-CBDB-4B76-9A00-F1BD2D0E3AB6}" srcOrd="0" destOrd="0" presId="urn:microsoft.com/office/officeart/2018/2/layout/IconVerticalSolidList"/>
    <dgm:cxn modelId="{A6F60068-6195-4A2A-950B-D4FEE08293CA}" type="presParOf" srcId="{D306BA23-CBDB-4B76-9A00-F1BD2D0E3AB6}" destId="{7BE66FA6-753F-4634-847C-3776E08D4B7E}" srcOrd="0" destOrd="0" presId="urn:microsoft.com/office/officeart/2018/2/layout/IconVerticalSolidList"/>
    <dgm:cxn modelId="{6911DA99-CAC1-4070-8651-57672C038894}" type="presParOf" srcId="{D306BA23-CBDB-4B76-9A00-F1BD2D0E3AB6}" destId="{D5B4F75B-F23E-458D-8503-2D17FB11A702}" srcOrd="1" destOrd="0" presId="urn:microsoft.com/office/officeart/2018/2/layout/IconVerticalSolidList"/>
    <dgm:cxn modelId="{0A725B3E-2BBC-4314-AF07-E6AB37B2DB82}" type="presParOf" srcId="{D306BA23-CBDB-4B76-9A00-F1BD2D0E3AB6}" destId="{3606B416-D160-4DEA-B617-D22C0FB8F203}" srcOrd="2" destOrd="0" presId="urn:microsoft.com/office/officeart/2018/2/layout/IconVerticalSolidList"/>
    <dgm:cxn modelId="{8F3AC7CF-A4B6-438A-949C-9C05CE90C178}" type="presParOf" srcId="{D306BA23-CBDB-4B76-9A00-F1BD2D0E3AB6}" destId="{8B3907AB-9FCD-4D59-B68F-4F73F035FE52}" srcOrd="3" destOrd="0" presId="urn:microsoft.com/office/officeart/2018/2/layout/IconVerticalSolidList"/>
    <dgm:cxn modelId="{304550C4-3EE1-48CB-8FEB-775DE74442EB}" type="presParOf" srcId="{5C75D25B-729C-4880-9D2E-0125BC8E10B6}" destId="{7E777C8E-F91A-4641-B0A0-AB8F8C847C69}" srcOrd="1" destOrd="0" presId="urn:microsoft.com/office/officeart/2018/2/layout/IconVerticalSolidList"/>
    <dgm:cxn modelId="{3AB23E1B-05A1-4F4C-BDB4-0C75660C5789}" type="presParOf" srcId="{5C75D25B-729C-4880-9D2E-0125BC8E10B6}" destId="{C97003FF-391E-467A-A738-C6497D580523}" srcOrd="2" destOrd="0" presId="urn:microsoft.com/office/officeart/2018/2/layout/IconVerticalSolidList"/>
    <dgm:cxn modelId="{377F166B-8747-4BB6-BF44-89EBC1D5AD8B}" type="presParOf" srcId="{C97003FF-391E-467A-A738-C6497D580523}" destId="{0F6BAAF8-CB60-4B3A-8B7F-F036077073E4}" srcOrd="0" destOrd="0" presId="urn:microsoft.com/office/officeart/2018/2/layout/IconVerticalSolidList"/>
    <dgm:cxn modelId="{F1844FBA-D818-4277-B0C2-8F996272ED00}" type="presParOf" srcId="{C97003FF-391E-467A-A738-C6497D580523}" destId="{BF46F64E-08D3-4401-971A-A37980929B2F}" srcOrd="1" destOrd="0" presId="urn:microsoft.com/office/officeart/2018/2/layout/IconVerticalSolidList"/>
    <dgm:cxn modelId="{BAE753EA-5BC7-4640-9146-AB5ABC764CF8}" type="presParOf" srcId="{C97003FF-391E-467A-A738-C6497D580523}" destId="{389F81C1-C561-4A25-83FE-46BB28BC5B3A}" srcOrd="2" destOrd="0" presId="urn:microsoft.com/office/officeart/2018/2/layout/IconVerticalSolidList"/>
    <dgm:cxn modelId="{C7763DBA-B494-4CBE-968B-A5AFE473AE9D}" type="presParOf" srcId="{C97003FF-391E-467A-A738-C6497D580523}" destId="{733FAF41-DF03-485F-8F06-C142970A5497}" srcOrd="3" destOrd="0" presId="urn:microsoft.com/office/officeart/2018/2/layout/IconVerticalSolidList"/>
    <dgm:cxn modelId="{2B0805E1-A877-4725-A450-5334F7A0A44E}" type="presParOf" srcId="{5C75D25B-729C-4880-9D2E-0125BC8E10B6}" destId="{D9C062C7-DE09-4BE5-9372-87D3C2DBB0FF}" srcOrd="3" destOrd="0" presId="urn:microsoft.com/office/officeart/2018/2/layout/IconVerticalSolidList"/>
    <dgm:cxn modelId="{B43F9EA2-FDC9-42DD-AEB6-184A374862A2}" type="presParOf" srcId="{5C75D25B-729C-4880-9D2E-0125BC8E10B6}" destId="{2D358619-623B-4E64-8786-ED7DAFC11DC5}" srcOrd="4" destOrd="0" presId="urn:microsoft.com/office/officeart/2018/2/layout/IconVerticalSolidList"/>
    <dgm:cxn modelId="{9528C9F4-23BE-4180-B18B-19489214D496}" type="presParOf" srcId="{2D358619-623B-4E64-8786-ED7DAFC11DC5}" destId="{AFB2F689-BE38-4D4D-BBC2-8CA8AEAAD3B8}" srcOrd="0" destOrd="0" presId="urn:microsoft.com/office/officeart/2018/2/layout/IconVerticalSolidList"/>
    <dgm:cxn modelId="{DDD5FD6A-D65B-4F50-B6F5-1D21C90E9C62}" type="presParOf" srcId="{2D358619-623B-4E64-8786-ED7DAFC11DC5}" destId="{37FC968D-54D8-4E5B-AA68-7BB356A0611B}" srcOrd="1" destOrd="0" presId="urn:microsoft.com/office/officeart/2018/2/layout/IconVerticalSolidList"/>
    <dgm:cxn modelId="{F3A4AF6D-0A75-436D-A765-DC2AE5725BE5}" type="presParOf" srcId="{2D358619-623B-4E64-8786-ED7DAFC11DC5}" destId="{F02DB9CD-1B62-4E12-BB7D-3B0DBA05F346}" srcOrd="2" destOrd="0" presId="urn:microsoft.com/office/officeart/2018/2/layout/IconVerticalSolidList"/>
    <dgm:cxn modelId="{C7019298-1FF1-4B08-A698-94FFF9C33956}" type="presParOf" srcId="{2D358619-623B-4E64-8786-ED7DAFC11DC5}" destId="{73BA3BD0-B804-40ED-B730-B739330E1722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66FA6-753F-4634-847C-3776E08D4B7E}">
      <dsp:nvSpPr>
        <dsp:cNvPr id="0" name=""/>
        <dsp:cNvSpPr/>
      </dsp:nvSpPr>
      <dsp:spPr>
        <a:xfrm>
          <a:off x="0" y="494"/>
          <a:ext cx="5299585" cy="11570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4F75B-F23E-458D-8503-2D17FB11A702}">
      <dsp:nvSpPr>
        <dsp:cNvPr id="0" name=""/>
        <dsp:cNvSpPr/>
      </dsp:nvSpPr>
      <dsp:spPr>
        <a:xfrm>
          <a:off x="350018" y="260838"/>
          <a:ext cx="636397" cy="6363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907AB-9FCD-4D59-B68F-4F73F035FE52}">
      <dsp:nvSpPr>
        <dsp:cNvPr id="0" name=""/>
        <dsp:cNvSpPr/>
      </dsp:nvSpPr>
      <dsp:spPr>
        <a:xfrm>
          <a:off x="1336435" y="494"/>
          <a:ext cx="3963149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 ĐỀ-CA-MÉT VUÔNG </a:t>
          </a:r>
        </a:p>
      </dsp:txBody>
      <dsp:txXfrm>
        <a:off x="1336435" y="494"/>
        <a:ext cx="3963149" cy="1157086"/>
      </dsp:txXfrm>
    </dsp:sp>
    <dsp:sp modelId="{0F6BAAF8-CB60-4B3A-8B7F-F036077073E4}">
      <dsp:nvSpPr>
        <dsp:cNvPr id="0" name=""/>
        <dsp:cNvSpPr/>
      </dsp:nvSpPr>
      <dsp:spPr>
        <a:xfrm>
          <a:off x="0" y="1446852"/>
          <a:ext cx="5299585" cy="1157086"/>
        </a:xfrm>
        <a:prstGeom prst="roundRect">
          <a:avLst>
            <a:gd name="adj" fmla="val 10000"/>
          </a:avLst>
        </a:prstGeom>
        <a:solidFill>
          <a:schemeClr val="accent5">
            <a:hueOff val="-10661560"/>
            <a:satOff val="6060"/>
            <a:lumOff val="-5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6F64E-08D3-4401-971A-A37980929B2F}">
      <dsp:nvSpPr>
        <dsp:cNvPr id="0" name=""/>
        <dsp:cNvSpPr/>
      </dsp:nvSpPr>
      <dsp:spPr>
        <a:xfrm>
          <a:off x="350018" y="1707197"/>
          <a:ext cx="636397" cy="6363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3FAF41-DF03-485F-8F06-C142970A5497}">
      <dsp:nvSpPr>
        <dsp:cNvPr id="0" name=""/>
        <dsp:cNvSpPr/>
      </dsp:nvSpPr>
      <dsp:spPr>
        <a:xfrm>
          <a:off x="1336435" y="1446852"/>
          <a:ext cx="3963149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HÉC-TÔ-MÉT VUÔNG</a:t>
          </a:r>
        </a:p>
      </dsp:txBody>
      <dsp:txXfrm>
        <a:off x="1336435" y="1446852"/>
        <a:ext cx="3963149" cy="1157086"/>
      </dsp:txXfrm>
    </dsp:sp>
    <dsp:sp modelId="{AFB2F689-BE38-4D4D-BBC2-8CA8AEAAD3B8}">
      <dsp:nvSpPr>
        <dsp:cNvPr id="0" name=""/>
        <dsp:cNvSpPr/>
      </dsp:nvSpPr>
      <dsp:spPr>
        <a:xfrm>
          <a:off x="0" y="2893210"/>
          <a:ext cx="5299585" cy="1157086"/>
        </a:xfrm>
        <a:prstGeom prst="roundRect">
          <a:avLst>
            <a:gd name="adj" fmla="val 10000"/>
          </a:avLst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C968D-54D8-4E5B-AA68-7BB356A0611B}">
      <dsp:nvSpPr>
        <dsp:cNvPr id="0" name=""/>
        <dsp:cNvSpPr/>
      </dsp:nvSpPr>
      <dsp:spPr>
        <a:xfrm>
          <a:off x="350018" y="3153555"/>
          <a:ext cx="636397" cy="6363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BA3BD0-B804-40ED-B730-B739330E1722}">
      <dsp:nvSpPr>
        <dsp:cNvPr id="0" name=""/>
        <dsp:cNvSpPr/>
      </dsp:nvSpPr>
      <dsp:spPr>
        <a:xfrm>
          <a:off x="1336435" y="2893210"/>
          <a:ext cx="3963149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LUYỆN TẬP</a:t>
          </a:r>
        </a:p>
      </dsp:txBody>
      <dsp:txXfrm>
        <a:off x="1336435" y="2893210"/>
        <a:ext cx="3963149" cy="1157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EA663F-0F71-4941-839F-4D376A50B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42CB8-EC67-47AC-810C-39EACC3AA5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F8F58-3262-4466-8DB1-B329F63F404F}" type="datetimeFigureOut">
              <a:rPr lang="en-US" smtClean="0"/>
              <a:t>31/10/2023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B2D2D-60E4-477E-84AF-48DE5C24FA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6F142-CFE2-4AA2-8A1E-CADC565C24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595F6-1BED-4F30-933F-F0CD66CEE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541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CF71C-E8D2-4E49-B04C-B160BC17D861}" type="datetimeFigureOut">
              <a:rPr lang="en-US" smtClean="0"/>
              <a:t>31/10/2023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76E09-41B7-FE4E-B099-04DFD58B8C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1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76E09-41B7-FE4E-B099-04DFD58B8C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66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76E09-41B7-FE4E-B099-04DFD58B8C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89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6E09-41B7-FE4E-B099-04DFD58B8CF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1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6E09-41B7-FE4E-B099-04DFD58B8CF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48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D0534-BB92-D249-82B9-49A38E7BB51A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7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E8AFE-A49F-3347-91BC-9E8CE1BCC4B4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8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EA109CB-DDDB-7949-A85C-355CAB3D7576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6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6BB9-C860-D945-A0DA-AC84E1154E6B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177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F966-147F-B24F-8855-ADF4B9638779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8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B21E-6508-274A-8215-090AB0A8BFD7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6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B75-9C36-5140-9B2C-4AB02DB5CE55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E5107-D26A-8749-91B4-BDF6C1B6361A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67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C6945-859D-154B-9E61-3980F2B5BC84}" type="datetime1">
              <a:rPr lang="en-US" smtClean="0"/>
              <a:t>31/10/2023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2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22B72-5EFB-2B4D-BBDF-916337A53DC6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9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5E1-C71E-544E-9F74-844878BC4783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2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E2B6D2D-DD65-7542-B616-C09BD0686257}" type="datetime1">
              <a:rPr lang="en-US" smtClean="0"/>
              <a:t>31/10/2023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04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9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8.jpe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vocados and peppers on a cutting board">
            <a:extLst>
              <a:ext uri="{FF2B5EF4-FFF2-40B4-BE49-F238E27FC236}">
                <a16:creationId xmlns:a16="http://schemas.microsoft.com/office/drawing/2014/main" id="{573EC269-9A59-49F8-B377-784E209B3A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802" y="10"/>
            <a:ext cx="12191980" cy="68579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93519-6B29-1346-9FCB-0835B8053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951" y="676661"/>
            <a:ext cx="9966960" cy="3035808"/>
          </a:xfrm>
        </p:spPr>
        <p:txBody>
          <a:bodyPr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</p:txBody>
      </p:sp>
    </p:spTree>
    <p:extLst>
      <p:ext uri="{BB962C8B-B14F-4D97-AF65-F5344CB8AC3E}">
        <p14:creationId xmlns:p14="http://schemas.microsoft.com/office/powerpoint/2010/main" val="53124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TRANG 25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F6D5E8-15CF-4755-910B-1B5A1E777357}"/>
              </a:ext>
            </a:extLst>
          </p:cNvPr>
          <p:cNvSpPr txBox="1">
            <a:spLocks/>
          </p:cNvSpPr>
          <p:nvPr/>
        </p:nvSpPr>
        <p:spPr>
          <a:xfrm>
            <a:off x="1520408" y="200511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400">
                <a:solidFill>
                  <a:schemeClr val="tx1"/>
                </a:solidFill>
              </a:rPr>
              <a:t>ĐỀ-CA-MÉT VUÔNG</a:t>
            </a:r>
            <a:br>
              <a:rPr lang="en-US" sz="5400">
                <a:solidFill>
                  <a:schemeClr val="tx1"/>
                </a:solidFill>
              </a:rPr>
            </a:br>
            <a:r>
              <a:rPr lang="en-US" sz="5400">
                <a:solidFill>
                  <a:schemeClr val="tx1"/>
                </a:solidFill>
              </a:rPr>
              <a:t>HÉC-TÔ-MÉT VUÔNG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ushrooms">
            <a:extLst>
              <a:ext uri="{FF2B5EF4-FFF2-40B4-BE49-F238E27FC236}">
                <a16:creationId xmlns:a16="http://schemas.microsoft.com/office/drawing/2014/main" id="{D97B32EE-3A4B-2F49-A7F1-929098AB01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/>
        </p:blipFill>
        <p:spPr>
          <a:xfrm>
            <a:off x="2930184" y="-2655"/>
            <a:ext cx="2996169" cy="3358597"/>
          </a:xfrm>
          <a:prstGeom prst="rect">
            <a:avLst/>
          </a:prstGeom>
        </p:spPr>
      </p:pic>
      <p:pic>
        <p:nvPicPr>
          <p:cNvPr id="12" name="Picture 11" descr="tomatoes and baby tomatoes">
            <a:extLst>
              <a:ext uri="{FF2B5EF4-FFF2-40B4-BE49-F238E27FC236}">
                <a16:creationId xmlns:a16="http://schemas.microsoft.com/office/drawing/2014/main" id="{125DEDD5-30B7-4040-BAD5-B964E0635F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3504904"/>
            <a:ext cx="5926333" cy="3353096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11564CA4-59C9-4DAC-950E-61D1FA27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220" y="0"/>
            <a:ext cx="6104779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carrots">
            <a:extLst>
              <a:ext uri="{FF2B5EF4-FFF2-40B4-BE49-F238E27FC236}">
                <a16:creationId xmlns:a16="http://schemas.microsoft.com/office/drawing/2014/main" id="{BF2128BA-4DEB-F44E-AEEA-6551A932B9B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/>
        </p:blipFill>
        <p:spPr>
          <a:xfrm>
            <a:off x="20" y="10"/>
            <a:ext cx="2769297" cy="3355932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E74380E0-C298-4F18-9189-C236E8B82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79684C7-75DC-42F1-850A-E9C49ECA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130853F-4D98-4539-8461-9F202836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AE3EF-C217-7B49-BEE6-967B63E1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graphicFrame>
        <p:nvGraphicFramePr>
          <p:cNvPr id="76" name="Content Placeholder 2" descr="Icon Smart Art graphic">
            <a:extLst>
              <a:ext uri="{FF2B5EF4-FFF2-40B4-BE49-F238E27FC236}">
                <a16:creationId xmlns:a16="http://schemas.microsoft.com/office/drawing/2014/main" id="{F6689467-90E9-3D40-8EC6-DF4B0D9B384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257394"/>
              </p:ext>
            </p:extLst>
          </p:nvPr>
        </p:nvGraphicFramePr>
        <p:xfrm>
          <a:off x="6400799" y="2121408"/>
          <a:ext cx="5299585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Subtitle 7">
            <a:extLst>
              <a:ext uri="{FF2B5EF4-FFF2-40B4-BE49-F238E27FC236}">
                <a16:creationId xmlns:a16="http://schemas.microsoft.com/office/drawing/2014/main" id="{57FFE273-805C-47CC-98BD-C63CD14BF635}"/>
              </a:ext>
            </a:extLst>
          </p:cNvPr>
          <p:cNvSpPr txBox="1">
            <a:spLocks/>
          </p:cNvSpPr>
          <p:nvPr/>
        </p:nvSpPr>
        <p:spPr>
          <a:xfrm>
            <a:off x="8557019" y="6412674"/>
            <a:ext cx="2873899" cy="335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GIÁO VIÊN: DOÃN THỊ BẢO LY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03644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>
            <a:normAutofit/>
          </a:bodyPr>
          <a:lstStyle/>
          <a:p>
            <a:r>
              <a:rPr lang="en-US" sz="3600" dirty="0"/>
              <a:t>Một số đơn vị đo diện tích đã học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448" y="5854181"/>
            <a:ext cx="5029200" cy="60074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 Phòng học 50 m</a:t>
            </a:r>
            <a:r>
              <a:rPr lang="en-US" sz="3600" baseline="30000" dirty="0"/>
              <a:t>2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1913860"/>
            <a:ext cx="4876800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1128" y="1348856"/>
            <a:ext cx="3810000" cy="450532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601968" y="5854181"/>
            <a:ext cx="5029200" cy="600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/>
              <a:t> S = 331 212 km</a:t>
            </a:r>
            <a:r>
              <a:rPr lang="en-US" sz="3600" baseline="30000" dirty="0"/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366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43740" y="510363"/>
            <a:ext cx="299838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</a:t>
            </a:r>
            <a:r>
              <a:rPr lang="en-US" sz="6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46335" y="510362"/>
            <a:ext cx="299838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km</a:t>
            </a:r>
            <a:r>
              <a:rPr lang="en-US" sz="6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0242" y="4238032"/>
            <a:ext cx="5606406" cy="163114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 1m</a:t>
            </a:r>
            <a:r>
              <a:rPr lang="en-US" sz="3600" baseline="30000" dirty="0"/>
              <a:t>2</a:t>
            </a:r>
            <a:r>
              <a:rPr lang="en-US" sz="3600" dirty="0"/>
              <a:t> là diện tích của hình vuông có cạnh 1m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9504" y="3429000"/>
            <a:ext cx="746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099" y="3428673"/>
            <a:ext cx="1008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km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344802" y="4238032"/>
            <a:ext cx="5606406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/>
              <a:t> 1km</a:t>
            </a:r>
            <a:r>
              <a:rPr lang="en-US" sz="3600" baseline="30000" dirty="0"/>
              <a:t>2</a:t>
            </a:r>
            <a:r>
              <a:rPr lang="en-US" sz="3600" dirty="0"/>
              <a:t> là diện tích của hình vuông có cạnh 1km</a:t>
            </a:r>
          </a:p>
        </p:txBody>
      </p:sp>
    </p:spTree>
    <p:extLst>
      <p:ext uri="{BB962C8B-B14F-4D97-AF65-F5344CB8AC3E}">
        <p14:creationId xmlns:p14="http://schemas.microsoft.com/office/powerpoint/2010/main" val="42387685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73307" y="2209393"/>
            <a:ext cx="6543772" cy="1631140"/>
          </a:xfrm>
        </p:spPr>
        <p:txBody>
          <a:bodyPr>
            <a:normAutofit/>
          </a:bodyPr>
          <a:lstStyle/>
          <a:p>
            <a:r>
              <a:rPr lang="en-US" sz="3600" dirty="0"/>
              <a:t> Diện tích của hình vuông có cạnh 1dam là 1dam</a:t>
            </a:r>
            <a:r>
              <a:rPr lang="en-US" sz="3600" baseline="30000" dirty="0"/>
              <a:t>2</a:t>
            </a:r>
            <a:r>
              <a:rPr lang="en-US" sz="36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8910" y="5018559"/>
            <a:ext cx="140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dam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530406"/>
            <a:ext cx="6974958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Cho hình vuông có cạnh 1dam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173307" y="3841474"/>
            <a:ext cx="6777901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</a:t>
            </a:r>
            <a:r>
              <a:rPr lang="en-US" sz="3600" b="1" dirty="0"/>
              <a:t>dam</a:t>
            </a:r>
            <a:r>
              <a:rPr lang="en-US" sz="3600" b="1" baseline="30000" dirty="0"/>
              <a:t>2</a:t>
            </a:r>
            <a:r>
              <a:rPr lang="en-US" sz="3600" dirty="0"/>
              <a:t> đọc là: đề-ca-mét vuông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71892" y="6193736"/>
            <a:ext cx="343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Ink Free" panose="03080402000500000000" pitchFamily="66" charset="0"/>
              </a:rPr>
              <a:t>ĐỀ-CA-MÉT VUÔNG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5501" y="1969681"/>
            <a:ext cx="324835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latin typeface="Times New Roman" panose="02020603050405020304" pitchFamily="18" charset="0"/>
                <a:cs typeface="Times New Roman" panose="02020603050405020304" pitchFamily="18" charset="0"/>
              </a:rPr>
              <a:t>1 dam</a:t>
            </a:r>
            <a:r>
              <a:rPr lang="en-US" sz="6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3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60813" y="1807535"/>
            <a:ext cx="324835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85735" y="4778654"/>
            <a:ext cx="6543772" cy="604881"/>
          </a:xfrm>
        </p:spPr>
        <p:txBody>
          <a:bodyPr>
            <a:normAutofit/>
          </a:bodyPr>
          <a:lstStyle/>
          <a:p>
            <a:r>
              <a:rPr lang="en-US" sz="3600" dirty="0"/>
              <a:t> Vậy </a:t>
            </a:r>
            <a:r>
              <a:rPr lang="en-US" sz="3600" b="1" dirty="0"/>
              <a:t>1dam</a:t>
            </a:r>
            <a:r>
              <a:rPr lang="en-US" sz="3600" b="1" baseline="30000" dirty="0"/>
              <a:t>2</a:t>
            </a:r>
            <a:r>
              <a:rPr lang="en-US" sz="3600" b="1" dirty="0"/>
              <a:t> = 100m</a:t>
            </a:r>
            <a:r>
              <a:rPr lang="en-US" sz="3600" b="1" baseline="30000" dirty="0"/>
              <a:t>2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99978" y="4842890"/>
            <a:ext cx="140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dam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530406"/>
            <a:ext cx="6974958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Cho hình vuông có cạnh 1dam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759983" y="3029179"/>
            <a:ext cx="6432017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Hình vuông </a:t>
            </a:r>
            <a:r>
              <a:rPr lang="en-US" sz="3600" b="1" dirty="0"/>
              <a:t>1dam</a:t>
            </a:r>
            <a:r>
              <a:rPr lang="en-US" sz="3600" b="1" baseline="30000" dirty="0"/>
              <a:t>2</a:t>
            </a:r>
            <a:r>
              <a:rPr lang="en-US" sz="3600" dirty="0"/>
              <a:t> được chia thành 100 hình vuông  1</a:t>
            </a:r>
            <a:r>
              <a:rPr lang="en-US" sz="3600" b="1" dirty="0"/>
              <a:t>m</a:t>
            </a:r>
            <a:r>
              <a:rPr lang="en-US" sz="3600" b="1" baseline="30000" dirty="0"/>
              <a:t>2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871892" y="6193736"/>
            <a:ext cx="343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Ink Free" panose="03080402000500000000" pitchFamily="66" charset="0"/>
              </a:rPr>
              <a:t>ĐỀ-CA-MÉT VUÔNG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0644"/>
              </p:ext>
            </p:extLst>
          </p:nvPr>
        </p:nvGraphicFramePr>
        <p:xfrm>
          <a:off x="1160813" y="1807535"/>
          <a:ext cx="3286003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30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6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Curved Up Arrow 7"/>
          <p:cNvSpPr/>
          <p:nvPr/>
        </p:nvSpPr>
        <p:spPr>
          <a:xfrm>
            <a:off x="4216341" y="4517409"/>
            <a:ext cx="764275" cy="450377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62072" y="3966893"/>
            <a:ext cx="837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759983" y="2269682"/>
            <a:ext cx="6543772" cy="604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1dam = 10m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765292" y="1516374"/>
            <a:ext cx="6543772" cy="604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1dam = ... m</a:t>
            </a:r>
          </a:p>
        </p:txBody>
      </p:sp>
    </p:spTree>
    <p:extLst>
      <p:ext uri="{BB962C8B-B14F-4D97-AF65-F5344CB8AC3E}">
        <p14:creationId xmlns:p14="http://schemas.microsoft.com/office/powerpoint/2010/main" val="394333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/>
      <p:bldP spid="8" grpId="0" animBg="1"/>
      <p:bldP spid="10" grpId="0"/>
      <p:bldP spid="13" grpId="0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73307" y="2209393"/>
            <a:ext cx="6543772" cy="1631140"/>
          </a:xfrm>
        </p:spPr>
        <p:txBody>
          <a:bodyPr>
            <a:normAutofit/>
          </a:bodyPr>
          <a:lstStyle/>
          <a:p>
            <a:r>
              <a:rPr lang="en-US" sz="3600" dirty="0"/>
              <a:t> Diện tích của hình vuông có cạnh 1hm là 1hm</a:t>
            </a:r>
            <a:r>
              <a:rPr lang="en-US" sz="3600" baseline="30000" dirty="0"/>
              <a:t>2</a:t>
            </a:r>
            <a:r>
              <a:rPr lang="en-US" sz="36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8910" y="5018559"/>
            <a:ext cx="140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hm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530406"/>
            <a:ext cx="6974958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Cho hình vuông có cạnh 1hm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173307" y="3841474"/>
            <a:ext cx="6777901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</a:t>
            </a:r>
            <a:r>
              <a:rPr lang="en-US" sz="3600" b="1" dirty="0"/>
              <a:t>hm</a:t>
            </a:r>
            <a:r>
              <a:rPr lang="en-US" sz="3600" b="1" baseline="30000" dirty="0"/>
              <a:t>2</a:t>
            </a:r>
            <a:r>
              <a:rPr lang="en-US" sz="3600" b="1" dirty="0"/>
              <a:t> </a:t>
            </a:r>
            <a:r>
              <a:rPr lang="en-US" sz="3600" dirty="0"/>
              <a:t>đọc là: héc-tô-mét vuông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57730" y="6193736"/>
            <a:ext cx="395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Ink Free" panose="03080402000500000000" pitchFamily="66" charset="0"/>
              </a:rPr>
              <a:t>HÉC-TÔ-MÉT VUÔNG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5501" y="1969681"/>
            <a:ext cx="324835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hm</a:t>
            </a:r>
            <a:r>
              <a:rPr lang="en-US" sz="6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9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60813" y="1807535"/>
            <a:ext cx="3248351" cy="291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699732" y="4818397"/>
            <a:ext cx="6543772" cy="604881"/>
          </a:xfrm>
        </p:spPr>
        <p:txBody>
          <a:bodyPr>
            <a:normAutofit/>
          </a:bodyPr>
          <a:lstStyle/>
          <a:p>
            <a:r>
              <a:rPr lang="en-US" sz="3600" dirty="0"/>
              <a:t> Vậy </a:t>
            </a:r>
            <a:r>
              <a:rPr lang="en-US" sz="3600" b="1" dirty="0"/>
              <a:t>1hm</a:t>
            </a:r>
            <a:r>
              <a:rPr lang="en-US" sz="3600" b="1" baseline="30000" dirty="0"/>
              <a:t>2</a:t>
            </a:r>
            <a:r>
              <a:rPr lang="en-US" sz="3600" b="1" dirty="0"/>
              <a:t> = 100dam</a:t>
            </a:r>
            <a:r>
              <a:rPr lang="en-US" sz="3600" b="1" baseline="30000" dirty="0"/>
              <a:t>2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99978" y="4842890"/>
            <a:ext cx="140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hm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530406"/>
            <a:ext cx="6974958" cy="85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Cho hình vuông có cạnh 1hm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0644"/>
              </p:ext>
            </p:extLst>
          </p:nvPr>
        </p:nvGraphicFramePr>
        <p:xfrm>
          <a:off x="1160813" y="1807535"/>
          <a:ext cx="3286003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7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30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6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Curved Up Arrow 7"/>
          <p:cNvSpPr/>
          <p:nvPr/>
        </p:nvSpPr>
        <p:spPr>
          <a:xfrm>
            <a:off x="4216341" y="4517409"/>
            <a:ext cx="764275" cy="450377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62072" y="3966893"/>
            <a:ext cx="1244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1dam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73980" y="2309425"/>
            <a:ext cx="6543772" cy="604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1hm = 10dam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57730" y="6193736"/>
            <a:ext cx="395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Ink Free" panose="03080402000500000000" pitchFamily="66" charset="0"/>
              </a:rPr>
              <a:t>HÉC-TÔ-MÉT VUÔNG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673980" y="1680284"/>
            <a:ext cx="6543772" cy="604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1hm = ... dam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705391" y="3029179"/>
            <a:ext cx="6432017" cy="1631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 Hình vuông </a:t>
            </a:r>
            <a:r>
              <a:rPr lang="en-US" sz="3600" b="1" dirty="0"/>
              <a:t>1hm</a:t>
            </a:r>
            <a:r>
              <a:rPr lang="en-US" sz="3600" b="1" baseline="30000" dirty="0"/>
              <a:t>2</a:t>
            </a:r>
            <a:r>
              <a:rPr lang="en-US" sz="3600" dirty="0"/>
              <a:t> được chia thành 100 hình vuông </a:t>
            </a:r>
            <a:r>
              <a:rPr lang="en-US" sz="3600" b="1" dirty="0"/>
              <a:t>1dam</a:t>
            </a:r>
            <a:r>
              <a:rPr lang="en-US" sz="3600" b="1" baseline="30000" dirty="0"/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364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10" grpId="0"/>
      <p:bldP spid="13" grpId="0"/>
      <p:bldP spid="15" grpId="0"/>
      <p:bldP spid="15" grpId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0253" b="5907"/>
          <a:stretch/>
        </p:blipFill>
        <p:spPr>
          <a:xfrm>
            <a:off x="1184085" y="109181"/>
            <a:ext cx="9611293" cy="6728347"/>
          </a:xfrm>
          <a:prstGeom prst="rect">
            <a:avLst/>
          </a:prstGeom>
        </p:spPr>
      </p:pic>
      <p:sp>
        <p:nvSpPr>
          <p:cNvPr id="5" name="Subtitle 7">
            <a:extLst>
              <a:ext uri="{FF2B5EF4-FFF2-40B4-BE49-F238E27FC236}">
                <a16:creationId xmlns:a16="http://schemas.microsoft.com/office/drawing/2014/main" id="{57FFE273-805C-47CC-98BD-C63CD14BF635}"/>
              </a:ext>
            </a:extLst>
          </p:cNvPr>
          <p:cNvSpPr txBox="1">
            <a:spLocks/>
          </p:cNvSpPr>
          <p:nvPr/>
        </p:nvSpPr>
        <p:spPr>
          <a:xfrm rot="5400000">
            <a:off x="10194218" y="4668195"/>
            <a:ext cx="2873899" cy="335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GIÁO VIÊN: DOÃN THỊ BẢO LY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45715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3842" y="55951"/>
            <a:ext cx="81564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/>
              <a:t>1. Đọc các số đo diện tích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00798" y="1871202"/>
            <a:ext cx="4539382" cy="1850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 105 dam</a:t>
            </a:r>
            <a:r>
              <a:rPr lang="en-US" sz="4400" baseline="30000" dirty="0"/>
              <a:t>2</a:t>
            </a:r>
            <a:r>
              <a:rPr lang="en-US" sz="4400" dirty="0"/>
              <a:t> :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 32 600 dam</a:t>
            </a:r>
            <a:r>
              <a:rPr lang="en-US" sz="4400" baseline="30000" dirty="0"/>
              <a:t>2</a:t>
            </a:r>
            <a:r>
              <a:rPr lang="en-US" sz="4400" dirty="0"/>
              <a:t>: </a:t>
            </a:r>
          </a:p>
          <a:p>
            <a:pPr>
              <a:lnSpc>
                <a:spcPct val="100000"/>
              </a:lnSpc>
            </a:pPr>
            <a:r>
              <a:rPr lang="en-US" sz="4400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469039" y="1617824"/>
            <a:ext cx="4421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492 hm</a:t>
            </a:r>
            <a:r>
              <a:rPr lang="en-US" sz="4000" baseline="30000" dirty="0"/>
              <a:t>2</a:t>
            </a:r>
            <a:r>
              <a:rPr lang="en-US" sz="4000" dirty="0"/>
              <a:t>: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 180 350 hm</a:t>
            </a:r>
            <a:r>
              <a:rPr lang="en-US" sz="4000" baseline="30000" dirty="0"/>
              <a:t>2</a:t>
            </a:r>
            <a:r>
              <a:rPr lang="en-US" sz="40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97169071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28299" y="5322627"/>
            <a:ext cx="10167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2. VIẾT CÁC SỐ ĐO DIỆN TÍCH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46724"/>
              </p:ext>
            </p:extLst>
          </p:nvPr>
        </p:nvGraphicFramePr>
        <p:xfrm>
          <a:off x="2435367" y="312326"/>
          <a:ext cx="8824036" cy="4387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4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26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ĐỌC</a:t>
                      </a:r>
                      <a:r>
                        <a:rPr lang="en-US" sz="2800" baseline="0" dirty="0"/>
                        <a:t> SÓ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VIẾT</a:t>
                      </a:r>
                      <a:r>
                        <a:rPr lang="en-US" sz="2800" baseline="0" dirty="0"/>
                        <a:t> SÓ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 trăm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bảy mươi mốt đề-ca-mét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Mười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tám nghìn chín trăm năm mươi tư đề-ca-mét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Sáu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trăm linh ba héc-tô-mét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 mươi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tư nghìn sáu trăm hai mươi héc-tô-mét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8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28299" y="5322627"/>
            <a:ext cx="10167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2. VIẾT CÁC SỐ ĐO DIỆN TÍCH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954071"/>
              </p:ext>
            </p:extLst>
          </p:nvPr>
        </p:nvGraphicFramePr>
        <p:xfrm>
          <a:off x="2271594" y="139434"/>
          <a:ext cx="9383594" cy="4596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9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739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ĐỌC</a:t>
                      </a:r>
                      <a:r>
                        <a:rPr lang="en-US" sz="2800" baseline="0" dirty="0"/>
                        <a:t> SÓ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VIẾT</a:t>
                      </a:r>
                      <a:r>
                        <a:rPr lang="en-US" sz="2800" baseline="0" dirty="0"/>
                        <a:t> SÓ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 trăm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bảy mươi mốt đề-ca-mét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 dam</a:t>
                      </a:r>
                      <a:r>
                        <a:rPr 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Mười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tám nghìn chín trăm năm mươi tư đề-ca-mét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18 954 dam</a:t>
                      </a:r>
                      <a:r>
                        <a:rPr 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Sáu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trăm linh ba héc-tô-mét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hm</a:t>
                      </a:r>
                      <a:r>
                        <a:rPr 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61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 mươi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tư nghìn sáu trăm hai mươi héc-tô-mét vuông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34 620 hm</a:t>
                      </a:r>
                      <a:r>
                        <a:rPr 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9549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7978" y="4900549"/>
            <a:ext cx="3200400" cy="1737360"/>
          </a:xfrm>
        </p:spPr>
        <p:txBody>
          <a:bodyPr>
            <a:noAutofit/>
          </a:bodyPr>
          <a:lstStyle/>
          <a:p>
            <a:r>
              <a:rPr lang="en-US" sz="6000" b="0" dirty="0"/>
              <a:t>3. </a:t>
            </a:r>
            <a:br>
              <a:rPr lang="en-US" sz="6000" b="0" dirty="0"/>
            </a:br>
            <a:r>
              <a:rPr lang="en-US" sz="6000" b="0" dirty="0"/>
              <a:t>VIẾT</a:t>
            </a:r>
            <a:br>
              <a:rPr lang="en-US" sz="6000" b="0" dirty="0"/>
            </a:br>
            <a:r>
              <a:rPr lang="en-US" sz="6000" b="0" dirty="0"/>
              <a:t>SỐ THÍCH HỢP VÀO CHỖ CHẤM: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2672" t="60129" r="5565" b="5907"/>
          <a:stretch/>
        </p:blipFill>
        <p:spPr>
          <a:xfrm>
            <a:off x="234606" y="286603"/>
            <a:ext cx="7858516" cy="614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7978" y="4900549"/>
            <a:ext cx="3200400" cy="1737360"/>
          </a:xfrm>
        </p:spPr>
        <p:txBody>
          <a:bodyPr>
            <a:noAutofit/>
          </a:bodyPr>
          <a:lstStyle/>
          <a:p>
            <a:r>
              <a:rPr lang="en-US" sz="6000" b="0" dirty="0"/>
              <a:t>3. </a:t>
            </a:r>
            <a:br>
              <a:rPr lang="en-US" sz="6000" b="0" dirty="0"/>
            </a:br>
            <a:r>
              <a:rPr lang="en-US" sz="6000" b="0" dirty="0"/>
              <a:t>VIẾT</a:t>
            </a:r>
            <a:br>
              <a:rPr lang="en-US" sz="6000" b="0" dirty="0"/>
            </a:br>
            <a:r>
              <a:rPr lang="en-US" sz="6000" b="0" dirty="0"/>
              <a:t>SỐ THÍCH HỢP VÀO CHỖ CHẤM: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1069" y="532263"/>
            <a:ext cx="779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1067" y="0"/>
            <a:ext cx="467435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200 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hm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1205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7727" y="0"/>
            <a:ext cx="39305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315 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hm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3000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760 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 dam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8964" y="2724378"/>
                <a:ext cx="3152633" cy="3491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b/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27 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64" y="2724378"/>
                <a:ext cx="3152633" cy="3491149"/>
              </a:xfrm>
              <a:prstGeom prst="rect">
                <a:avLst/>
              </a:prstGeom>
              <a:blipFill rotWithShape="0">
                <a:blip r:embed="rId2"/>
                <a:stretch>
                  <a:fillRect l="-4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88962" y="2724377"/>
                <a:ext cx="3930555" cy="3548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15 dam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hm</a:t>
                </a:r>
                <a:r>
                  <a:rPr lang="en-US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962" y="2724377"/>
                <a:ext cx="3930555" cy="3548407"/>
              </a:xfrm>
              <a:prstGeom prst="rect">
                <a:avLst/>
              </a:prstGeom>
              <a:blipFill rotWithShape="0">
                <a:blip r:embed="rId3"/>
                <a:stretch>
                  <a:fillRect l="-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53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032000" y="5476332"/>
            <a:ext cx="8305800" cy="119667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8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 CỐ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1392" y="842545"/>
            <a:ext cx="84719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HOÀN THÀNH BÀI HÔM NAY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 TIẾP THEO: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“MI-LI-MÉT VUÔNG. BẢNG ĐƠN VỊ ĐO DIỆN TÍCH” (TRANG 27)</a:t>
            </a:r>
          </a:p>
        </p:txBody>
      </p:sp>
    </p:spTree>
    <p:extLst>
      <p:ext uri="{BB962C8B-B14F-4D97-AF65-F5344CB8AC3E}">
        <p14:creationId xmlns:p14="http://schemas.microsoft.com/office/powerpoint/2010/main" val="1655855585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7099A4-1E65-4BB3-9461-5372343E49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FE37E5-361E-44A8-9195-3950757C1D5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532156A-E168-448F-9903-2D2450C185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Produce design</Template>
  <TotalTime>0</TotalTime>
  <Words>483</Words>
  <Application>Microsoft Office PowerPoint</Application>
  <PresentationFormat>Widescreen</PresentationFormat>
  <Paragraphs>111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Cambria Math</vt:lpstr>
      <vt:lpstr>Ink Free</vt:lpstr>
      <vt:lpstr>Rockwell</vt:lpstr>
      <vt:lpstr>Rockwell Condensed</vt:lpstr>
      <vt:lpstr>Rockwell Extra Bold</vt:lpstr>
      <vt:lpstr>Times New Roman</vt:lpstr>
      <vt:lpstr>Wingdings</vt:lpstr>
      <vt:lpstr>Wood Type</vt:lpstr>
      <vt:lpstr>TRƯỜNG TIỂU HỌC CHÁNH NGHĨA</vt:lpstr>
      <vt:lpstr>PowerPoint Presentation</vt:lpstr>
      <vt:lpstr>PowerPoint Presentation</vt:lpstr>
      <vt:lpstr>Một số đơn vị đo diện tích đã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 VIẾT SỐ THÍCH HỢP VÀO CHỖ CHẤM:</vt:lpstr>
      <vt:lpstr>3.  VIẾT SỐ THÍCH HỢP VÀO CHỖ CHẤM: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2021-09-28T15:57:54Z</dcterms:created>
  <dcterms:modified xsi:type="dcterms:W3CDTF">2023-10-31T06:35:29Z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