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56" r:id="rId8"/>
    <p:sldId id="263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65" r:id="rId17"/>
    <p:sldId id="274" r:id="rId18"/>
    <p:sldId id="273" r:id="rId19"/>
    <p:sldId id="275" r:id="rId20"/>
    <p:sldId id="277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3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1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9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5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2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7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3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9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6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7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0D7E0-6ECF-4D4B-80BD-EEEFD0387BC8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2DF74-7BB0-47A1-A71D-66D85B4D5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5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8.jpeg"/><Relationship Id="rId5" Type="http://schemas.openxmlformats.org/officeDocument/2006/relationships/image" Target="../media/image20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1.png"/><Relationship Id="rId5" Type="http://schemas.microsoft.com/office/2007/relationships/media" Target="../media/media5.mp3"/><Relationship Id="rId10" Type="http://schemas.openxmlformats.org/officeDocument/2006/relationships/image" Target="../media/image30.png"/><Relationship Id="rId4" Type="http://schemas.openxmlformats.org/officeDocument/2006/relationships/audio" Target="../media/media4.mp3"/><Relationship Id="rId9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7.mp3"/><Relationship Id="rId7" Type="http://schemas.openxmlformats.org/officeDocument/2006/relationships/image" Target="../media/image2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0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5.png"/><Relationship Id="rId4" Type="http://schemas.openxmlformats.org/officeDocument/2006/relationships/audio" Target="../media/media7.mp3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10.mp3"/><Relationship Id="rId7" Type="http://schemas.openxmlformats.org/officeDocument/2006/relationships/image" Target="../media/image2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audio" Target="../media/media10.mp3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6.mp3"/><Relationship Id="rId7" Type="http://schemas.microsoft.com/office/2007/relationships/media" Target="../media/media9.mp3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27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84336\Desktop\HOI GIANG\Pics\z3747775872130_c31c8b73f1c164e7688a5a580469ab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8" b="7882"/>
          <a:stretch/>
        </p:blipFill>
        <p:spPr bwMode="auto">
          <a:xfrm>
            <a:off x="457200" y="160864"/>
            <a:ext cx="3657600" cy="3012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66148"/>
            <a:ext cx="2133600" cy="891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3189307"/>
            <a:ext cx="18096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bench </a:t>
            </a:r>
          </a:p>
          <a:p>
            <a:pPr lvl="0" algn="ctr"/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bench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</a:t>
            </a:r>
            <a:endParaRPr lang="en-US" sz="4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Picture 2" descr="C:\Users\84336\Desktop\HOI GIANG\Pics\z3747825409527_ffeb2874851d40e2e758e06957ba68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77" y="160864"/>
            <a:ext cx="4037923" cy="3028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84336\Desktop\HOI GIANG\Pics\z3750699693749_79b5a84bf6963d73f3411400f98c5dd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1"/>
          <a:stretch/>
        </p:blipFill>
        <p:spPr bwMode="auto">
          <a:xfrm>
            <a:off x="2408916" y="3335868"/>
            <a:ext cx="4332709" cy="263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7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84336\Desktop\HOI GIANG\Pics\z3750699684402_1be578c8b3735090969f659b87ad04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1" r="15192" b="13821"/>
          <a:stretch/>
        </p:blipFill>
        <p:spPr bwMode="auto">
          <a:xfrm>
            <a:off x="1828800" y="355600"/>
            <a:ext cx="4724400" cy="42731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66148"/>
            <a:ext cx="2133600" cy="891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861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84336\Desktop\HOI GIANG\Pics\z3747838974167_8fbcaabbfb0efdc21dcce614d05c35c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05200"/>
            <a:ext cx="3962400" cy="2971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84336\Desktop\HOI GIANG\Pics\z3747775989463_c389beef40f26a3a3975b52b57dc36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"/>
            <a:ext cx="4203690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84336\Desktop\HOI GIANG\Pics\z3747776042083_ed18af485a482df15049cb4f5d039bb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148166"/>
            <a:ext cx="2403475" cy="3204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66148"/>
            <a:ext cx="2133600" cy="891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66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84336\Desktop\HOI GIANG\Pics\z3747775867874_497c8fecbd65445164abd3862cda22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4368800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84336\Desktop\HOI GIANG\Pics\z3750699688279_d843357b40420a8bb4cb902ad891afb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80"/>
          <a:stretch/>
        </p:blipFill>
        <p:spPr bwMode="auto">
          <a:xfrm>
            <a:off x="4876800" y="1097280"/>
            <a:ext cx="3979577" cy="3246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66148"/>
            <a:ext cx="2133600" cy="891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97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84336\Desktop\HOI GIANG\Pics\z3747775964973_bd2fdc715511b9a8c89f154e75ca65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04" y="533400"/>
            <a:ext cx="3556000" cy="2667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84336\Desktop\HOI GIANG\Pics\z3747776052697_7389133311dbeaa2e857221451500e3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76600"/>
            <a:ext cx="4337343" cy="30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84336\Desktop\HOI GIANG\Pics\z3747775946996_c4e9bd302ca8ebe09d6b24ce40b838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33399"/>
            <a:ext cx="3532087" cy="2667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66148"/>
            <a:ext cx="2133600" cy="891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33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84336\Desktop\HOI GIANG\Pics\z3750699693749_79b5a84bf6963d73f3411400f98c5dd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1"/>
          <a:stretch/>
        </p:blipFill>
        <p:spPr bwMode="auto">
          <a:xfrm>
            <a:off x="914400" y="1071250"/>
            <a:ext cx="3200400" cy="19428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84336\Desktop\HOI GIANG\Pics\z3747838974167_8fbcaabbfb0efdc21dcce614d05c35c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5" b="8423"/>
          <a:stretch/>
        </p:blipFill>
        <p:spPr bwMode="auto">
          <a:xfrm>
            <a:off x="4977456" y="1071249"/>
            <a:ext cx="3023543" cy="2002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84336\Desktop\HOI GIANG\Pics\z3747775867874_497c8fecbd65445164abd3862cda22a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3200400" cy="2400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84336\Desktop\HOI GIANG\Pics\z3747775964973_bd2fdc715511b9a8c89f154e75ca65e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3124200" cy="2343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93712" y="467380"/>
            <a:ext cx="27220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ainting benches</a:t>
            </a:r>
            <a:endParaRPr lang="en-US" sz="2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91628" y="467380"/>
            <a:ext cx="251485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icking up litter</a:t>
            </a:r>
            <a:endParaRPr lang="en-US" sz="2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9753" y="5725180"/>
            <a:ext cx="22435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lanting trees</a:t>
            </a:r>
            <a:endParaRPr lang="en-US" sz="2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6067" y="5801380"/>
            <a:ext cx="35333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elping the old people</a:t>
            </a:r>
            <a:endParaRPr lang="en-US" sz="2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1814502"/>
            <a:ext cx="4401419" cy="3290898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5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2544147"/>
            <a:ext cx="7263731" cy="415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25338" y="1757476"/>
            <a:ext cx="456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LESSON 1: GETTING STARTED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0915" y="237708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9559" y="237708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07B7897-B16D-44E3-91AE-9D0FF2697117}"/>
              </a:ext>
            </a:extLst>
          </p:cNvPr>
          <p:cNvSpPr txBox="1"/>
          <p:nvPr/>
        </p:nvSpPr>
        <p:spPr>
          <a:xfrm>
            <a:off x="1619115" y="1959372"/>
            <a:ext cx="563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FB7BD"/>
                </a:solidFill>
              </a:rPr>
              <a:t>Sounds like great work!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483222" y="810245"/>
            <a:ext cx="5908178" cy="1277694"/>
            <a:chOff x="2933178" y="1456357"/>
            <a:chExt cx="5908178" cy="1277694"/>
          </a:xfrm>
        </p:grpSpPr>
        <p:sp>
          <p:nvSpPr>
            <p:cNvPr id="15" name="Rounded Rectangle 14"/>
            <p:cNvSpPr/>
            <p:nvPr/>
          </p:nvSpPr>
          <p:spPr>
            <a:xfrm>
              <a:off x="3524967" y="1822664"/>
              <a:ext cx="5020836" cy="635340"/>
            </a:xfrm>
            <a:prstGeom prst="roundRect">
              <a:avLst>
                <a:gd name="adj" fmla="val 42661"/>
              </a:avLst>
            </a:prstGeom>
            <a:solidFill>
              <a:srgbClr val="FF98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3178" y="1456357"/>
              <a:ext cx="1344559" cy="127769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4277738" y="1909876"/>
              <a:ext cx="45636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LESSON 1: GETTING STARTED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93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" b="1"/>
          <a:stretch/>
        </p:blipFill>
        <p:spPr bwMode="auto">
          <a:xfrm>
            <a:off x="151529" y="1066800"/>
            <a:ext cx="3658471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2"/>
          <a:stretch/>
        </p:blipFill>
        <p:spPr bwMode="auto">
          <a:xfrm>
            <a:off x="3810000" y="1905000"/>
            <a:ext cx="5181600" cy="1677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" t="4152" r="6596"/>
          <a:stretch/>
        </p:blipFill>
        <p:spPr bwMode="auto">
          <a:xfrm>
            <a:off x="5715001" y="4793076"/>
            <a:ext cx="3429000" cy="2064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17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81;p31"/>
          <p:cNvSpPr txBox="1">
            <a:spLocks/>
          </p:cNvSpPr>
          <p:nvPr/>
        </p:nvSpPr>
        <p:spPr>
          <a:xfrm>
            <a:off x="685800" y="1521013"/>
            <a:ext cx="6477000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800" b="1" dirty="0">
                <a:solidFill>
                  <a:srgbClr val="F7941E"/>
                </a:solidFill>
              </a:rPr>
              <a:t>community </a:t>
            </a:r>
            <a:r>
              <a:rPr lang="en-US" sz="3800" b="1" dirty="0" smtClean="0">
                <a:solidFill>
                  <a:srgbClr val="F7941E"/>
                </a:solidFill>
              </a:rPr>
              <a:t>service </a:t>
            </a:r>
            <a:r>
              <a:rPr lang="en-US" sz="3800" b="1" dirty="0">
                <a:solidFill>
                  <a:srgbClr val="F7941E"/>
                </a:solidFill>
                <a:cs typeface="Calibri" panose="020F0502020204030204" pitchFamily="34" charset="0"/>
              </a:rPr>
              <a:t>(</a:t>
            </a:r>
            <a:r>
              <a:rPr lang="en-US" sz="3800" b="1" dirty="0" err="1">
                <a:solidFill>
                  <a:srgbClr val="F7941E"/>
                </a:solidFill>
                <a:cs typeface="Calibri" panose="020F0502020204030204" pitchFamily="34" charset="0"/>
              </a:rPr>
              <a:t>n.phr</a:t>
            </a:r>
            <a:r>
              <a:rPr lang="en-US" sz="3800" b="1" dirty="0">
                <a:solidFill>
                  <a:srgbClr val="F7941E"/>
                </a:solidFill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7" name="Rectangle 6"/>
          <p:cNvSpPr/>
          <p:nvPr/>
        </p:nvSpPr>
        <p:spPr>
          <a:xfrm>
            <a:off x="1618779" y="2600980"/>
            <a:ext cx="2834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/>
              <a:t>d</a:t>
            </a:r>
            <a:r>
              <a:rPr lang="en-US" sz="2800" dirty="0" err="1" smtClean="0"/>
              <a:t>ịch</a:t>
            </a:r>
            <a:r>
              <a:rPr lang="en-US" sz="2800" dirty="0" smtClean="0"/>
              <a:t> </a:t>
            </a:r>
            <a:r>
              <a:rPr lang="en-US" sz="2800" dirty="0" err="1" smtClean="0"/>
              <a:t>vụ</a:t>
            </a:r>
            <a:r>
              <a:rPr lang="en-US" sz="2800" dirty="0" smtClean="0"/>
              <a:t> </a:t>
            </a:r>
            <a:r>
              <a:rPr lang="en-US" sz="2800" dirty="0" err="1" smtClean="0"/>
              <a:t>cộng</a:t>
            </a:r>
            <a:r>
              <a:rPr lang="en-US" sz="2800" dirty="0" smtClean="0"/>
              <a:t> </a:t>
            </a:r>
            <a:r>
              <a:rPr lang="en-US" sz="2800" dirty="0" err="1" smtClean="0"/>
              <a:t>đồng</a:t>
            </a:r>
            <a:endParaRPr 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5257800" cy="353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3187700" y="914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7430" y="2057400"/>
            <a:ext cx="4307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/</a:t>
            </a:r>
            <a:r>
              <a:rPr lang="vi-VN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kə</a:t>
            </a:r>
            <a:r>
              <a:rPr lang="vi-VN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ˈ</a:t>
            </a:r>
            <a:r>
              <a:rPr lang="vi-VN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mjuːnɪti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ˈ</a:t>
            </a:r>
            <a:r>
              <a:rPr lang="en-US" sz="3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sɜ</a:t>
            </a:r>
            <a:r>
              <a:rPr lang="en-US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ː.</a:t>
            </a:r>
            <a:r>
              <a:rPr lang="en-US" sz="36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vɪs</a:t>
            </a:r>
            <a:r>
              <a:rPr lang="en-US" sz="3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/ 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3" name="community servic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944" y="2380565"/>
            <a:ext cx="243681" cy="24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0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81;p31"/>
          <p:cNvSpPr txBox="1">
            <a:spLocks/>
          </p:cNvSpPr>
          <p:nvPr/>
        </p:nvSpPr>
        <p:spPr>
          <a:xfrm>
            <a:off x="685800" y="1521013"/>
            <a:ext cx="6477000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800" b="1" dirty="0">
                <a:solidFill>
                  <a:srgbClr val="F7941E"/>
                </a:solidFill>
              </a:rPr>
              <a:t>community </a:t>
            </a:r>
            <a:r>
              <a:rPr lang="en-US" sz="3800" b="1" dirty="0" smtClean="0">
                <a:solidFill>
                  <a:srgbClr val="F7941E"/>
                </a:solidFill>
              </a:rPr>
              <a:t>activity </a:t>
            </a:r>
            <a:r>
              <a:rPr lang="en-US" sz="3800" b="1" dirty="0">
                <a:solidFill>
                  <a:srgbClr val="F7941E"/>
                </a:solidFill>
                <a:cs typeface="Calibri" panose="020F0502020204030204" pitchFamily="34" charset="0"/>
              </a:rPr>
              <a:t>(</a:t>
            </a:r>
            <a:r>
              <a:rPr lang="en-US" sz="3800" b="1" dirty="0" err="1">
                <a:solidFill>
                  <a:srgbClr val="F7941E"/>
                </a:solidFill>
                <a:cs typeface="Calibri" panose="020F0502020204030204" pitchFamily="34" charset="0"/>
              </a:rPr>
              <a:t>n.phr</a:t>
            </a:r>
            <a:r>
              <a:rPr lang="en-US" sz="3800" b="1" dirty="0">
                <a:solidFill>
                  <a:srgbClr val="F7941E"/>
                </a:solidFill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7" name="Rectangle 6"/>
          <p:cNvSpPr/>
          <p:nvPr/>
        </p:nvSpPr>
        <p:spPr>
          <a:xfrm>
            <a:off x="1394426" y="2600980"/>
            <a:ext cx="3283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/>
              <a:t>h</a:t>
            </a:r>
            <a:r>
              <a:rPr lang="en-US" sz="2800" dirty="0" err="1" smtClean="0"/>
              <a:t>oạt</a:t>
            </a:r>
            <a:r>
              <a:rPr lang="en-US" sz="2800" dirty="0" smtClean="0"/>
              <a:t> </a:t>
            </a:r>
            <a:r>
              <a:rPr lang="en-US" sz="2800" dirty="0" err="1" smtClean="0"/>
              <a:t>động</a:t>
            </a:r>
            <a:r>
              <a:rPr lang="en-US" sz="2800" dirty="0" smtClean="0"/>
              <a:t> </a:t>
            </a:r>
            <a:r>
              <a:rPr lang="en-US" sz="2800" dirty="0" err="1" smtClean="0"/>
              <a:t>cộng</a:t>
            </a:r>
            <a:r>
              <a:rPr lang="en-US" sz="2800" dirty="0" smtClean="0"/>
              <a:t> </a:t>
            </a:r>
            <a:r>
              <a:rPr lang="en-US" sz="2800" dirty="0" err="1" smtClean="0"/>
              <a:t>đồng</a:t>
            </a:r>
            <a:endParaRPr lang="en-US" sz="2800" dirty="0"/>
          </a:p>
        </p:txBody>
      </p:sp>
      <p:pic>
        <p:nvPicPr>
          <p:cNvPr id="8" name="community activity ">
            <a:hlinkClick r:id="" action="ppaction://media"/>
            <a:extLst>
              <a:ext uri="{FF2B5EF4-FFF2-40B4-BE49-F238E27FC236}">
                <a16:creationId xmlns="" xmlns:a16="http://schemas.microsoft.com/office/drawing/2014/main" id="{DA38A0ED-0ECD-4119-8E39-085BD68BC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9669" y="2398931"/>
            <a:ext cx="268069" cy="268069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3187700" y="914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0846" y="2096869"/>
            <a:ext cx="46410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/</a:t>
            </a:r>
            <a:r>
              <a:rPr lang="vi-VN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kə</a:t>
            </a:r>
            <a:r>
              <a:rPr lang="vi-VN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ˈ</a:t>
            </a:r>
            <a:r>
              <a:rPr lang="vi-VN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mjuːnɪti</a:t>
            </a:r>
            <a:r>
              <a:rPr lang="vi-VN" sz="3600" b="1" dirty="0" smtClean="0">
                <a:solidFill>
                  <a:srgbClr val="0FB7BD"/>
                </a:solidFill>
              </a:rPr>
              <a:t> </a:t>
            </a:r>
            <a:r>
              <a:rPr lang="vi-VN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æk</a:t>
            </a:r>
            <a:r>
              <a:rPr lang="vi-VN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ˈ</a:t>
            </a:r>
            <a:r>
              <a:rPr lang="vi-VN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tɪvɪti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/ 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11" name="Picture 2" descr="Integrate STEM into Community Activities">
            <a:extLst>
              <a:ext uri="{FF2B5EF4-FFF2-40B4-BE49-F238E27FC236}">
                <a16:creationId xmlns="" xmlns:a16="http://schemas.microsoft.com/office/drawing/2014/main" id="{DCB86969-9551-4570-BDFB-D86B03A84E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t="2059" r="3116" b="4139"/>
          <a:stretch/>
        </p:blipFill>
        <p:spPr bwMode="auto">
          <a:xfrm>
            <a:off x="2286000" y="3276600"/>
            <a:ext cx="5224347" cy="312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81;p31"/>
          <p:cNvSpPr txBox="1">
            <a:spLocks/>
          </p:cNvSpPr>
          <p:nvPr/>
        </p:nvSpPr>
        <p:spPr>
          <a:xfrm>
            <a:off x="685800" y="1521013"/>
            <a:ext cx="7391400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800" b="1" dirty="0" smtClean="0">
                <a:solidFill>
                  <a:srgbClr val="F7941E"/>
                </a:solidFill>
              </a:rPr>
              <a:t>pick (v) – pick up – pick up litter</a:t>
            </a:r>
            <a:endParaRPr lang="en-US" sz="38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3187700" y="914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2096869"/>
            <a:ext cx="13067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/</a:t>
            </a:r>
            <a:r>
              <a:rPr lang="en-US" sz="3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pik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/ </a:t>
            </a:r>
            <a:endParaRPr lang="en-US" sz="3600" dirty="0">
              <a:solidFill>
                <a:srgbClr val="00206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34112" y="3265664"/>
            <a:ext cx="5281088" cy="2982736"/>
            <a:chOff x="2895599" y="3733800"/>
            <a:chExt cx="3962401" cy="2286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599" y="3733800"/>
              <a:ext cx="3928533" cy="2209800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5672668" y="5638800"/>
              <a:ext cx="1185332" cy="381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2895600" y="2073237"/>
            <a:ext cx="1861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/</a:t>
            </a:r>
            <a:r>
              <a:rPr lang="en-US" sz="3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pik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ʌp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/ 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13579" y="2073236"/>
            <a:ext cx="2842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 /</a:t>
            </a:r>
            <a:r>
              <a:rPr lang="en-US" sz="3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pik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ʌp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ˈ</a:t>
            </a:r>
            <a:r>
              <a:rPr lang="en-US" sz="3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lɪt.ə</a:t>
            </a:r>
            <a:r>
              <a:rPr lang="en-US" sz="3600" dirty="0" smtClean="0">
                <a:solidFill>
                  <a:srgbClr val="002060"/>
                </a:solidFill>
              </a:rPr>
              <a:t>/ 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15" name="pic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47800" y="2595058"/>
            <a:ext cx="376767" cy="376767"/>
          </a:xfrm>
          <a:prstGeom prst="rect">
            <a:avLst/>
          </a:prstGeom>
        </p:spPr>
      </p:pic>
      <p:pic>
        <p:nvPicPr>
          <p:cNvPr id="16" name="pick up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87700" y="2604319"/>
            <a:ext cx="376767" cy="376767"/>
          </a:xfrm>
          <a:prstGeom prst="rect">
            <a:avLst/>
          </a:prstGeom>
        </p:spPr>
      </p:pic>
      <p:pic>
        <p:nvPicPr>
          <p:cNvPr id="17" name="pick up litter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19233" y="2578125"/>
            <a:ext cx="376767" cy="37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6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5" grpId="0"/>
      <p:bldP spid="9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81;p31"/>
          <p:cNvSpPr txBox="1">
            <a:spLocks/>
          </p:cNvSpPr>
          <p:nvPr/>
        </p:nvSpPr>
        <p:spPr>
          <a:xfrm>
            <a:off x="1114189" y="1676400"/>
            <a:ext cx="2695811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 smtClean="0">
                <a:solidFill>
                  <a:srgbClr val="F7941E"/>
                </a:solidFill>
              </a:rPr>
              <a:t>donate (v)   </a:t>
            </a:r>
            <a:endParaRPr lang="en-US" sz="40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3187700" y="914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9" name="donate">
            <a:hlinkClick r:id="" action="ppaction://media"/>
            <a:extLst>
              <a:ext uri="{FF2B5EF4-FFF2-40B4-BE49-F238E27FC236}">
                <a16:creationId xmlns="" xmlns:a16="http://schemas.microsoft.com/office/drawing/2014/main" id="{F27C58FA-E76A-4F70-ABD5-8EFB90092F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7714" y="2507896"/>
            <a:ext cx="364874" cy="3648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19200" y="2351873"/>
            <a:ext cx="21659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+mj-lt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j-lt"/>
              </a:rPr>
              <a:t>dəʊ</a:t>
            </a:r>
            <a:r>
              <a:rPr lang="en-US" sz="3600" b="1" dirty="0" err="1">
                <a:solidFill>
                  <a:srgbClr val="FF0000"/>
                </a:solidFill>
                <a:latin typeface="+mj-lt"/>
              </a:rPr>
              <a:t>ˈ</a:t>
            </a:r>
            <a:r>
              <a:rPr lang="en-US" sz="3600" dirty="0" err="1">
                <a:solidFill>
                  <a:srgbClr val="002060"/>
                </a:solidFill>
                <a:latin typeface="+mj-lt"/>
              </a:rPr>
              <a:t>neɪt</a:t>
            </a:r>
            <a:r>
              <a:rPr lang="en-US" sz="3600" dirty="0">
                <a:solidFill>
                  <a:srgbClr val="002060"/>
                </a:solidFill>
                <a:latin typeface="+mj-lt"/>
              </a:rPr>
              <a:t>/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6" y="4135340"/>
            <a:ext cx="1493420" cy="165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737" y="4135341"/>
            <a:ext cx="2118647" cy="165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2"/>
          <a:stretch/>
        </p:blipFill>
        <p:spPr bwMode="auto">
          <a:xfrm>
            <a:off x="4182533" y="4208864"/>
            <a:ext cx="4504267" cy="172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140354" y="2872770"/>
            <a:ext cx="28917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/>
              <a:t>q</a:t>
            </a:r>
            <a:r>
              <a:rPr lang="en-US" sz="2800" dirty="0" err="1" smtClean="0"/>
              <a:t>uyên</a:t>
            </a:r>
            <a:r>
              <a:rPr lang="en-US" sz="2800" dirty="0" smtClean="0"/>
              <a:t> </a:t>
            </a:r>
            <a:r>
              <a:rPr lang="en-US" sz="2800" dirty="0" err="1" smtClean="0"/>
              <a:t>góp</a:t>
            </a:r>
            <a:r>
              <a:rPr lang="en-US" sz="2800" dirty="0" smtClean="0"/>
              <a:t>, </a:t>
            </a:r>
            <a:r>
              <a:rPr lang="en-US" sz="2800" dirty="0" err="1" smtClean="0"/>
              <a:t>ủng</a:t>
            </a:r>
            <a:r>
              <a:rPr lang="en-US" sz="2800" dirty="0" smtClean="0"/>
              <a:t> </a:t>
            </a:r>
            <a:r>
              <a:rPr lang="en-US" sz="2800" dirty="0" err="1" smtClean="0"/>
              <a:t>hộ</a:t>
            </a:r>
            <a:endParaRPr lang="en-US" sz="2800" dirty="0"/>
          </a:p>
        </p:txBody>
      </p:sp>
      <p:sp>
        <p:nvSpPr>
          <p:cNvPr id="22" name="Google Shape;1881;p31"/>
          <p:cNvSpPr txBox="1">
            <a:spLocks/>
          </p:cNvSpPr>
          <p:nvPr/>
        </p:nvSpPr>
        <p:spPr>
          <a:xfrm>
            <a:off x="4371327" y="1676400"/>
            <a:ext cx="3324873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 smtClean="0">
                <a:solidFill>
                  <a:srgbClr val="F7941E"/>
                </a:solidFill>
              </a:rPr>
              <a:t>donation (v)   </a:t>
            </a:r>
            <a:endParaRPr lang="en-US" sz="40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23475" y="2392902"/>
            <a:ext cx="2710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+mj-lt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j-lt"/>
              </a:rPr>
              <a:t>dəʊ</a:t>
            </a:r>
            <a:r>
              <a:rPr lang="en-US" sz="3600" b="1" dirty="0" err="1">
                <a:solidFill>
                  <a:srgbClr val="FF0000"/>
                </a:solidFill>
                <a:latin typeface="+mj-lt"/>
              </a:rPr>
              <a:t>ˈ</a:t>
            </a:r>
            <a:r>
              <a:rPr lang="en-US" sz="3600" dirty="0" err="1">
                <a:solidFill>
                  <a:srgbClr val="002060"/>
                </a:solidFill>
                <a:latin typeface="+mj-lt"/>
              </a:rPr>
              <a:t>neɪ.ʃən</a:t>
            </a:r>
            <a:r>
              <a:rPr lang="en-US" sz="3600" dirty="0">
                <a:solidFill>
                  <a:srgbClr val="002060"/>
                </a:solidFill>
                <a:latin typeface="+mj-lt"/>
              </a:rPr>
              <a:t>/</a:t>
            </a:r>
          </a:p>
        </p:txBody>
      </p:sp>
      <p:pic>
        <p:nvPicPr>
          <p:cNvPr id="11" name="donati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3557" y="2541108"/>
            <a:ext cx="349918" cy="34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6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7" grpId="0"/>
      <p:bldP spid="21" grpId="0"/>
      <p:bldP spid="2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3187700" y="914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Google Shape;1881;p31"/>
          <p:cNvSpPr txBox="1">
            <a:spLocks/>
          </p:cNvSpPr>
          <p:nvPr/>
        </p:nvSpPr>
        <p:spPr>
          <a:xfrm>
            <a:off x="1114189" y="1676400"/>
            <a:ext cx="5362811" cy="7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F7941E"/>
                </a:solidFill>
              </a:rPr>
              <a:t>n</a:t>
            </a:r>
            <a:r>
              <a:rPr lang="en-US" sz="4000" b="1" dirty="0" smtClean="0">
                <a:solidFill>
                  <a:srgbClr val="F7941E"/>
                </a:solidFill>
              </a:rPr>
              <a:t>ursing home (</a:t>
            </a:r>
            <a:r>
              <a:rPr lang="en-US" sz="4000" b="1" dirty="0" err="1" smtClean="0">
                <a:solidFill>
                  <a:srgbClr val="F7941E"/>
                </a:solidFill>
              </a:rPr>
              <a:t>n.phr</a:t>
            </a:r>
            <a:r>
              <a:rPr lang="en-US" sz="4000" b="1" dirty="0" smtClean="0">
                <a:solidFill>
                  <a:srgbClr val="F7941E"/>
                </a:solidFill>
              </a:rPr>
              <a:t>.)</a:t>
            </a:r>
            <a:endParaRPr lang="en-US" sz="40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pic>
        <p:nvPicPr>
          <p:cNvPr id="16" name="nursing home ">
            <a:hlinkClick r:id="" action="ppaction://media"/>
            <a:extLst>
              <a:ext uri="{FF2B5EF4-FFF2-40B4-BE49-F238E27FC236}">
                <a16:creationId xmlns="" xmlns:a16="http://schemas.microsoft.com/office/drawing/2014/main" id="{37920D83-8996-49D2-8A61-3B0D35CFD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092" y="2508121"/>
            <a:ext cx="343251" cy="3432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71600" y="2286000"/>
            <a:ext cx="3252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/</a:t>
            </a:r>
            <a:r>
              <a:rPr lang="en-US" sz="3600" b="1" dirty="0">
                <a:solidFill>
                  <a:srgbClr val="FF0000"/>
                </a:solidFill>
              </a:rPr>
              <a:t>ˈ</a:t>
            </a:r>
            <a:r>
              <a:rPr lang="en-US" sz="3600" dirty="0" err="1">
                <a:solidFill>
                  <a:srgbClr val="002060"/>
                </a:solidFill>
              </a:rPr>
              <a:t>nɜ</a:t>
            </a:r>
            <a:r>
              <a:rPr lang="en-US" sz="3600" dirty="0">
                <a:solidFill>
                  <a:srgbClr val="002060"/>
                </a:solidFill>
              </a:rPr>
              <a:t>ː.</a:t>
            </a:r>
            <a:r>
              <a:rPr lang="en-US" sz="3600" dirty="0" err="1">
                <a:solidFill>
                  <a:srgbClr val="002060"/>
                </a:solidFill>
              </a:rPr>
              <a:t>sɪŋ</a:t>
            </a:r>
            <a:r>
              <a:rPr lang="en-US" sz="3600" dirty="0">
                <a:solidFill>
                  <a:srgbClr val="002060"/>
                </a:solidFill>
              </a:rPr>
              <a:t> ˌ</a:t>
            </a:r>
            <a:r>
              <a:rPr lang="en-US" sz="3600" dirty="0" err="1">
                <a:solidFill>
                  <a:srgbClr val="002060"/>
                </a:solidFill>
              </a:rPr>
              <a:t>həʊm</a:t>
            </a:r>
            <a:r>
              <a:rPr lang="en-US" sz="3600" dirty="0">
                <a:solidFill>
                  <a:srgbClr val="002060"/>
                </a:solidFill>
              </a:rPr>
              <a:t>/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997" y="3505200"/>
            <a:ext cx="3860006" cy="311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600200" y="2875340"/>
            <a:ext cx="23727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/>
              <a:t>v</a:t>
            </a:r>
            <a:r>
              <a:rPr lang="en-US" sz="2800" dirty="0" err="1" smtClean="0"/>
              <a:t>iện</a:t>
            </a:r>
            <a:r>
              <a:rPr lang="en-US" sz="2800" dirty="0" smtClean="0"/>
              <a:t> </a:t>
            </a:r>
            <a:r>
              <a:rPr lang="en-US" sz="2800" dirty="0" err="1" smtClean="0"/>
              <a:t>dưỡng</a:t>
            </a:r>
            <a:r>
              <a:rPr lang="en-US" sz="2800" dirty="0" smtClean="0"/>
              <a:t> </a:t>
            </a:r>
            <a:r>
              <a:rPr lang="en-US" sz="2800" dirty="0" err="1" smtClean="0"/>
              <a:t>lão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446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  <p:bldP spid="2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3187700" y="914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Google Shape;1881;p31"/>
          <p:cNvSpPr txBox="1">
            <a:spLocks/>
          </p:cNvSpPr>
          <p:nvPr/>
        </p:nvSpPr>
        <p:spPr>
          <a:xfrm>
            <a:off x="309855" y="1676400"/>
            <a:ext cx="4143611" cy="7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F7941E"/>
                </a:solidFill>
              </a:rPr>
              <a:t>h</a:t>
            </a:r>
            <a:r>
              <a:rPr lang="en-US" sz="4000" b="1" dirty="0" smtClean="0">
                <a:solidFill>
                  <a:srgbClr val="F7941E"/>
                </a:solidFill>
              </a:rPr>
              <a:t>omeless (</a:t>
            </a:r>
            <a:r>
              <a:rPr lang="en-US" sz="4000" b="1" dirty="0" err="1" smtClean="0">
                <a:solidFill>
                  <a:srgbClr val="F7941E"/>
                </a:solidFill>
              </a:rPr>
              <a:t>adj</a:t>
            </a:r>
            <a:r>
              <a:rPr lang="en-US" sz="4000" b="1" dirty="0" smtClean="0">
                <a:solidFill>
                  <a:srgbClr val="F7941E"/>
                </a:solidFill>
              </a:rPr>
              <a:t>)</a:t>
            </a:r>
            <a:endParaRPr lang="en-US" sz="40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2852" y="2436540"/>
            <a:ext cx="2404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/ˈ</a:t>
            </a:r>
            <a:r>
              <a:rPr lang="en-US" sz="3600" dirty="0" err="1" smtClean="0">
                <a:solidFill>
                  <a:srgbClr val="002060"/>
                </a:solidFill>
              </a:rPr>
              <a:t>həʊm.ləs</a:t>
            </a:r>
            <a:r>
              <a:rPr lang="en-US" sz="3600" dirty="0" smtClean="0">
                <a:solidFill>
                  <a:srgbClr val="002060"/>
                </a:solidFill>
              </a:rPr>
              <a:t>/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14" name="homeless">
            <a:hlinkClick r:id="" action="ppaction://media"/>
            <a:extLst>
              <a:ext uri="{FF2B5EF4-FFF2-40B4-BE49-F238E27FC236}">
                <a16:creationId xmlns="" xmlns:a16="http://schemas.microsoft.com/office/drawing/2014/main" id="{3434F517-39BD-40CC-9E30-836134F616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601" y="3134827"/>
            <a:ext cx="306200" cy="306200"/>
          </a:xfrm>
          <a:prstGeom prst="rect">
            <a:avLst/>
          </a:prstGeom>
        </p:spPr>
      </p:pic>
      <p:sp>
        <p:nvSpPr>
          <p:cNvPr id="17" name="Google Shape;1881;p31"/>
          <p:cNvSpPr txBox="1">
            <a:spLocks/>
          </p:cNvSpPr>
          <p:nvPr/>
        </p:nvSpPr>
        <p:spPr>
          <a:xfrm>
            <a:off x="3962399" y="1709200"/>
            <a:ext cx="4783667" cy="84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 smtClean="0">
                <a:solidFill>
                  <a:srgbClr val="F7941E"/>
                </a:solidFill>
              </a:rPr>
              <a:t>- homeless children</a:t>
            </a:r>
            <a:endParaRPr lang="en-US" sz="4000" b="1" dirty="0">
              <a:solidFill>
                <a:srgbClr val="F7941E"/>
              </a:solidFill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31695" y="2455057"/>
            <a:ext cx="42450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/ˈ</a:t>
            </a:r>
            <a:r>
              <a:rPr lang="en-US" sz="3600" dirty="0" err="1" smtClean="0">
                <a:solidFill>
                  <a:srgbClr val="002060"/>
                </a:solidFill>
              </a:rPr>
              <a:t>həʊm.ləs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ˈ</a:t>
            </a:r>
            <a:r>
              <a:rPr lang="en-US" sz="3600" dirty="0" err="1">
                <a:solidFill>
                  <a:srgbClr val="002060"/>
                </a:solidFill>
              </a:rPr>
              <a:t>tʃɪl.drən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/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5" name="homeless childre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40161" y="3092641"/>
            <a:ext cx="350839" cy="35083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2789502" cy="224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87800"/>
            <a:ext cx="2362200" cy="192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361277" y="3082871"/>
            <a:ext cx="1486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/>
              <a:t>v</a:t>
            </a:r>
            <a:r>
              <a:rPr lang="en-US" sz="2800" dirty="0" err="1" smtClean="0"/>
              <a:t>ô</a:t>
            </a:r>
            <a:r>
              <a:rPr lang="en-US" sz="2800" dirty="0" smtClean="0"/>
              <a:t> </a:t>
            </a:r>
            <a:r>
              <a:rPr lang="en-US" sz="2800" dirty="0" err="1" smtClean="0"/>
              <a:t>gia</a:t>
            </a:r>
            <a:r>
              <a:rPr lang="en-US" sz="2800" dirty="0" smtClean="0"/>
              <a:t> </a:t>
            </a:r>
            <a:r>
              <a:rPr lang="en-US" sz="2800" dirty="0" err="1" smtClean="0"/>
              <a:t>cư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423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  <p:bldP spid="3" grpId="0"/>
      <p:bldP spid="17" grpId="0"/>
      <p:bldP spid="18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719767"/>
              </p:ext>
            </p:extLst>
          </p:nvPr>
        </p:nvGraphicFramePr>
        <p:xfrm>
          <a:off x="270933" y="990600"/>
          <a:ext cx="8839200" cy="49878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563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235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593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4068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New words</a:t>
                      </a:r>
                      <a:endParaRPr lang="en-US" sz="25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Pronunciation</a:t>
                      </a:r>
                      <a:endParaRPr lang="en-US" sz="25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Meaning</a:t>
                      </a:r>
                      <a:endParaRPr lang="en-US" sz="25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19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effectLst/>
                          <a:latin typeface="Calibri (Body)"/>
                        </a:rPr>
                        <a:t>community activity </a:t>
                      </a:r>
                      <a:endParaRPr lang="en-US" sz="4000" b="1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800" kern="1200" dirty="0">
                          <a:effectLst/>
                          <a:latin typeface="Calibri (Body)"/>
                        </a:rPr>
                        <a:t>/kə</a:t>
                      </a:r>
                      <a:r>
                        <a:rPr lang="vi-VN" sz="2800" b="1" kern="1200" dirty="0">
                          <a:solidFill>
                            <a:srgbClr val="FF0000"/>
                          </a:solidFill>
                          <a:effectLst/>
                          <a:latin typeface="Calibri (Body)"/>
                        </a:rPr>
                        <a:t>ˈ</a:t>
                      </a:r>
                      <a:r>
                        <a:rPr lang="vi-VN" sz="2800" kern="1200" dirty="0">
                          <a:effectLst/>
                          <a:latin typeface="Calibri (Body)"/>
                        </a:rPr>
                        <a:t>mjuːnɪti æk</a:t>
                      </a:r>
                      <a:r>
                        <a:rPr lang="vi-VN" sz="2800" b="1" kern="1200" dirty="0">
                          <a:solidFill>
                            <a:srgbClr val="FF0000"/>
                          </a:solidFill>
                          <a:effectLst/>
                          <a:latin typeface="Calibri (Body)"/>
                        </a:rPr>
                        <a:t>ˈ</a:t>
                      </a:r>
                      <a:r>
                        <a:rPr lang="vi-VN" sz="2800" kern="1200" dirty="0">
                          <a:effectLst/>
                          <a:latin typeface="Calibri (Body)"/>
                        </a:rPr>
                        <a:t>tɪvɪti/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hoạt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động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endParaRPr lang="en-US" sz="2800" kern="1200" dirty="0" smtClean="0">
                        <a:effectLst/>
                        <a:latin typeface="Calibri (Body)"/>
                      </a:endParaRPr>
                    </a:p>
                    <a:p>
                      <a:pPr algn="ctr"/>
                      <a:r>
                        <a:rPr lang="en-US" sz="2800" kern="1200" dirty="0" err="1" smtClean="0">
                          <a:effectLst/>
                          <a:latin typeface="Calibri (Body)"/>
                        </a:rPr>
                        <a:t>cộng</a:t>
                      </a:r>
                      <a:r>
                        <a:rPr lang="en-US" sz="2800" kern="1200" dirty="0" smtClean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 smtClean="0">
                          <a:effectLst/>
                          <a:latin typeface="Calibri (Body)"/>
                        </a:rPr>
                        <a:t>đồng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77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effectLst/>
                          <a:latin typeface="Calibri (Body)"/>
                        </a:rPr>
                        <a:t>donate </a:t>
                      </a:r>
                      <a:endParaRPr lang="en-US" sz="4000" b="1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800" kern="1200" dirty="0">
                          <a:effectLst/>
                          <a:latin typeface="Calibri (Body)"/>
                        </a:rPr>
                        <a:t>/dəʊ</a:t>
                      </a:r>
                      <a:r>
                        <a:rPr lang="vi-VN" sz="2800" b="1" kern="1200" dirty="0">
                          <a:solidFill>
                            <a:srgbClr val="FF0000"/>
                          </a:solidFill>
                          <a:effectLst/>
                          <a:latin typeface="Calibri (Body)"/>
                        </a:rPr>
                        <a:t>ˈ</a:t>
                      </a:r>
                      <a:r>
                        <a:rPr lang="vi-VN" sz="2800" kern="1200" dirty="0">
                          <a:effectLst/>
                          <a:latin typeface="Calibri (Body)"/>
                        </a:rPr>
                        <a:t>neɪt/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quyên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góp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,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ủng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hộ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842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effectLst/>
                          <a:latin typeface="Calibri (Body)"/>
                        </a:rPr>
                        <a:t>nursing home </a:t>
                      </a:r>
                      <a:endParaRPr lang="en-US" sz="4000" b="1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800" kern="1200" dirty="0">
                          <a:effectLst/>
                          <a:latin typeface="Calibri (Body)"/>
                        </a:rPr>
                        <a:t>/</a:t>
                      </a:r>
                      <a:r>
                        <a:rPr lang="vi-VN" sz="2800" b="1" kern="1200" dirty="0">
                          <a:solidFill>
                            <a:srgbClr val="FF0000"/>
                          </a:solidFill>
                          <a:effectLst/>
                          <a:latin typeface="Calibri (Body)"/>
                        </a:rPr>
                        <a:t>ˈ</a:t>
                      </a:r>
                      <a:r>
                        <a:rPr lang="vi-VN" sz="2800" kern="1200" dirty="0">
                          <a:effectLst/>
                          <a:latin typeface="Calibri (Body)"/>
                        </a:rPr>
                        <a:t>nɜːsɪŋ həʊm/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err="1" smtClean="0">
                          <a:effectLst/>
                          <a:latin typeface="Calibri (Body)"/>
                        </a:rPr>
                        <a:t>viện</a:t>
                      </a:r>
                      <a:r>
                        <a:rPr lang="en-US" sz="2800" kern="1200" dirty="0" smtClean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dưỡng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lão</a:t>
                      </a:r>
                      <a:endParaRPr lang="vi-VN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283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effectLst/>
                          <a:latin typeface="Calibri (Body)"/>
                        </a:rPr>
                        <a:t>homeless </a:t>
                      </a:r>
                      <a:endParaRPr lang="en-US" sz="4000" b="1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800" kern="1200" dirty="0">
                          <a:effectLst/>
                          <a:latin typeface="Calibri (Body)"/>
                        </a:rPr>
                        <a:t>/</a:t>
                      </a:r>
                      <a:r>
                        <a:rPr lang="vi-VN" sz="2800" b="1" kern="1200" dirty="0">
                          <a:solidFill>
                            <a:srgbClr val="FF0000"/>
                          </a:solidFill>
                          <a:effectLst/>
                          <a:latin typeface="Calibri (Body)"/>
                        </a:rPr>
                        <a:t>ˈ</a:t>
                      </a:r>
                      <a:r>
                        <a:rPr lang="vi-VN" sz="2800" kern="1200" dirty="0" smtClean="0">
                          <a:effectLst/>
                          <a:latin typeface="Calibri (Body)"/>
                        </a:rPr>
                        <a:t>həʊmləs</a:t>
                      </a:r>
                      <a:r>
                        <a:rPr lang="vi-VN" sz="2800" kern="1200" dirty="0">
                          <a:effectLst/>
                          <a:latin typeface="Calibri (Body)"/>
                        </a:rPr>
                        <a:t>/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vô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gia</a:t>
                      </a:r>
                      <a:r>
                        <a:rPr lang="en-US" sz="2800" kern="1200" dirty="0">
                          <a:effectLst/>
                          <a:latin typeface="Calibri (Body)"/>
                        </a:rPr>
                        <a:t> </a:t>
                      </a:r>
                      <a:r>
                        <a:rPr lang="en-US" sz="2800" kern="1200" dirty="0" err="1">
                          <a:effectLst/>
                          <a:latin typeface="Calibri (Body)"/>
                        </a:rPr>
                        <a:t>cư</a:t>
                      </a:r>
                      <a:endParaRPr lang="en-US" sz="3600" b="0" kern="1200" dirty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83209" y="2286000"/>
            <a:ext cx="257813" cy="3642623"/>
            <a:chOff x="228598" y="2711188"/>
            <a:chExt cx="257813" cy="3642623"/>
          </a:xfrm>
        </p:grpSpPr>
        <p:pic>
          <p:nvPicPr>
            <p:cNvPr id="5" name="community activity ">
              <a:hlinkClick r:id="" action="ppaction://media"/>
              <a:extLst>
                <a:ext uri="{FF2B5EF4-FFF2-40B4-BE49-F238E27FC236}">
                  <a16:creationId xmlns="" xmlns:a16="http://schemas.microsoft.com/office/drawing/2014/main" id="{B95B0556-1437-495E-83F7-7987ECD9497A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0"/>
            <a:stretch>
              <a:fillRect/>
            </a:stretch>
          </p:blipFill>
          <p:spPr>
            <a:xfrm>
              <a:off x="228600" y="2711188"/>
              <a:ext cx="257811" cy="257811"/>
            </a:xfrm>
            <a:prstGeom prst="rect">
              <a:avLst/>
            </a:prstGeom>
          </p:spPr>
        </p:pic>
        <p:pic>
          <p:nvPicPr>
            <p:cNvPr id="6" name="donate">
              <a:hlinkClick r:id="" action="ppaction://media"/>
              <a:extLst>
                <a:ext uri="{FF2B5EF4-FFF2-40B4-BE49-F238E27FC236}">
                  <a16:creationId xmlns="" xmlns:a16="http://schemas.microsoft.com/office/drawing/2014/main" id="{55178D7D-7A96-45F5-892C-30F5A0C82749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0"/>
            <a:stretch>
              <a:fillRect/>
            </a:stretch>
          </p:blipFill>
          <p:spPr>
            <a:xfrm>
              <a:off x="228600" y="3754543"/>
              <a:ext cx="257811" cy="257811"/>
            </a:xfrm>
            <a:prstGeom prst="rect">
              <a:avLst/>
            </a:prstGeom>
          </p:spPr>
        </p:pic>
        <p:pic>
          <p:nvPicPr>
            <p:cNvPr id="7" name="nursing home ">
              <a:hlinkClick r:id="" action="ppaction://media"/>
              <a:extLst>
                <a:ext uri="{FF2B5EF4-FFF2-40B4-BE49-F238E27FC236}">
                  <a16:creationId xmlns="" xmlns:a16="http://schemas.microsoft.com/office/drawing/2014/main" id="{EE65F0AC-FD48-474C-BFAE-ADE50C975AE2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0"/>
            <a:stretch>
              <a:fillRect/>
            </a:stretch>
          </p:blipFill>
          <p:spPr>
            <a:xfrm>
              <a:off x="228599" y="5029200"/>
              <a:ext cx="257811" cy="257811"/>
            </a:xfrm>
            <a:prstGeom prst="rect">
              <a:avLst/>
            </a:prstGeom>
          </p:spPr>
        </p:pic>
        <p:pic>
          <p:nvPicPr>
            <p:cNvPr id="8" name="homeless">
              <a:hlinkClick r:id="" action="ppaction://media"/>
              <a:extLst>
                <a:ext uri="{FF2B5EF4-FFF2-40B4-BE49-F238E27FC236}">
                  <a16:creationId xmlns="" xmlns:a16="http://schemas.microsoft.com/office/drawing/2014/main" id="{824A87D4-54C1-46CF-AD11-1122FE4D7497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0"/>
            <a:stretch>
              <a:fillRect/>
            </a:stretch>
          </p:blipFill>
          <p:spPr>
            <a:xfrm>
              <a:off x="228598" y="6096000"/>
              <a:ext cx="257811" cy="257811"/>
            </a:xfrm>
            <a:prstGeom prst="rect">
              <a:avLst/>
            </a:prstGeom>
          </p:spPr>
        </p:pic>
      </p:grpSp>
      <p:sp>
        <p:nvSpPr>
          <p:cNvPr id="9" name="Flowchart: Alternate Process 8"/>
          <p:cNvSpPr/>
          <p:nvPr/>
        </p:nvSpPr>
        <p:spPr>
          <a:xfrm>
            <a:off x="3213100" y="152400"/>
            <a:ext cx="2531533" cy="68580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Vocabulary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077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329690"/>
            <a:ext cx="9067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i="1" dirty="0"/>
              <a:t>Minh</a:t>
            </a:r>
            <a:r>
              <a:rPr lang="en-US" sz="2100" b="1" dirty="0"/>
              <a:t>:</a:t>
            </a:r>
            <a:r>
              <a:rPr lang="en-US" sz="2100" dirty="0"/>
              <a:t> Hi, Tom. Are you back in Ha </a:t>
            </a:r>
            <a:r>
              <a:rPr lang="en-US" sz="2100" dirty="0" err="1"/>
              <a:t>Noi</a:t>
            </a:r>
            <a:r>
              <a:rPr lang="en-US" sz="2100" dirty="0"/>
              <a:t>? </a:t>
            </a:r>
          </a:p>
          <a:p>
            <a:r>
              <a:rPr lang="en-US" sz="2100" b="1" i="1" dirty="0"/>
              <a:t>Tom</a:t>
            </a:r>
            <a:r>
              <a:rPr lang="en-US" sz="2100" b="1" dirty="0"/>
              <a:t>:</a:t>
            </a:r>
            <a:r>
              <a:rPr lang="en-US" sz="2100" dirty="0"/>
              <a:t> Yes. I came back yesterday. Can we meet up this Sunday morning? I bought you a board game. </a:t>
            </a:r>
          </a:p>
          <a:p>
            <a:r>
              <a:rPr lang="en-US" sz="2100" b="1" i="1" dirty="0"/>
              <a:t>Minh</a:t>
            </a:r>
            <a:r>
              <a:rPr lang="en-US" sz="2100" b="1" dirty="0"/>
              <a:t>:</a:t>
            </a:r>
            <a:r>
              <a:rPr lang="en-US" sz="2100" dirty="0"/>
              <a:t> Sure, I can’t wait! But our Green School Club will have some </a:t>
            </a:r>
            <a:r>
              <a:rPr lang="en-US" sz="2100" dirty="0" smtClean="0"/>
              <a:t>(1) _________ activities on </a:t>
            </a:r>
            <a:r>
              <a:rPr lang="en-US" sz="2100" dirty="0"/>
              <a:t>that morning. </a:t>
            </a:r>
          </a:p>
          <a:p>
            <a:r>
              <a:rPr lang="en-US" sz="2100" b="1" i="1" dirty="0"/>
              <a:t>Tom</a:t>
            </a:r>
            <a:r>
              <a:rPr lang="en-US" sz="2100" b="1" dirty="0"/>
              <a:t>:</a:t>
            </a:r>
            <a:r>
              <a:rPr lang="en-US" sz="2100" dirty="0"/>
              <a:t> What activities does your club do? </a:t>
            </a:r>
          </a:p>
          <a:p>
            <a:r>
              <a:rPr lang="en-US" sz="2100" b="1" i="1" dirty="0"/>
              <a:t>Minh</a:t>
            </a:r>
            <a:r>
              <a:rPr lang="en-US" sz="2100" b="1" dirty="0"/>
              <a:t>:</a:t>
            </a:r>
            <a:r>
              <a:rPr lang="en-US" sz="2100" dirty="0"/>
              <a:t> Well, we </a:t>
            </a:r>
            <a:r>
              <a:rPr lang="en-US" sz="2100" dirty="0" smtClean="0"/>
              <a:t>(2) ______ ______litter </a:t>
            </a:r>
            <a:r>
              <a:rPr lang="en-US" sz="2100" dirty="0"/>
              <a:t>around our school and plant vegetables in our school garden. </a:t>
            </a:r>
          </a:p>
          <a:p>
            <a:r>
              <a:rPr lang="en-US" sz="2100" b="1" i="1" dirty="0"/>
              <a:t>Tom</a:t>
            </a:r>
            <a:r>
              <a:rPr lang="en-US" sz="2100" b="1" dirty="0"/>
              <a:t>:</a:t>
            </a:r>
            <a:r>
              <a:rPr lang="en-US" sz="2100" dirty="0"/>
              <a:t> School gardening? That’s fantastic! </a:t>
            </a:r>
          </a:p>
          <a:p>
            <a:r>
              <a:rPr lang="en-US" sz="2100" b="1" i="1" dirty="0"/>
              <a:t>Minh</a:t>
            </a:r>
            <a:r>
              <a:rPr lang="en-US" sz="2100" b="1" dirty="0"/>
              <a:t>:</a:t>
            </a:r>
            <a:r>
              <a:rPr lang="en-US" sz="2100" dirty="0"/>
              <a:t> Yes. We </a:t>
            </a:r>
            <a:r>
              <a:rPr lang="en-US" sz="2100" dirty="0" smtClean="0"/>
              <a:t>(3) _________ </a:t>
            </a:r>
            <a:r>
              <a:rPr lang="en-US" sz="2100" dirty="0"/>
              <a:t>the vegetables to a </a:t>
            </a:r>
            <a:r>
              <a:rPr lang="en-US" sz="2100" dirty="0" smtClean="0"/>
              <a:t>(4) _________ </a:t>
            </a:r>
            <a:r>
              <a:rPr lang="en-US" sz="2100" dirty="0"/>
              <a:t>home. Does your school have any activities like these? </a:t>
            </a:r>
          </a:p>
          <a:p>
            <a:r>
              <a:rPr lang="en-US" sz="2100" b="1" i="1" dirty="0"/>
              <a:t>Tom</a:t>
            </a:r>
            <a:r>
              <a:rPr lang="en-US" sz="2100" b="1" dirty="0"/>
              <a:t>:</a:t>
            </a:r>
            <a:r>
              <a:rPr lang="en-US" sz="2100" dirty="0"/>
              <a:t> Yes. We donate books to </a:t>
            </a:r>
            <a:r>
              <a:rPr lang="en-US" sz="2100" dirty="0" smtClean="0"/>
              <a:t>(5) ___________ </a:t>
            </a:r>
            <a:r>
              <a:rPr lang="en-US" sz="2100" dirty="0"/>
              <a:t>children. We also have English classes. Last summer, we taught English to 30 kids in the area. </a:t>
            </a:r>
          </a:p>
          <a:p>
            <a:r>
              <a:rPr lang="en-US" sz="2100" b="1" i="1" dirty="0"/>
              <a:t>Minh</a:t>
            </a:r>
            <a:r>
              <a:rPr lang="en-US" sz="2100" b="1" dirty="0"/>
              <a:t>:</a:t>
            </a:r>
            <a:r>
              <a:rPr lang="en-US" sz="2100" dirty="0"/>
              <a:t> Sounds like great work! </a:t>
            </a:r>
          </a:p>
          <a:p>
            <a:r>
              <a:rPr lang="en-US" sz="2100" b="1" i="1" dirty="0"/>
              <a:t>Tom</a:t>
            </a:r>
            <a:r>
              <a:rPr lang="en-US" sz="2100" b="1" dirty="0"/>
              <a:t>:</a:t>
            </a:r>
            <a:r>
              <a:rPr lang="en-US" sz="2100" dirty="0"/>
              <a:t> Thanks. </a:t>
            </a:r>
          </a:p>
          <a:p>
            <a:r>
              <a:rPr lang="en-US" sz="2100" b="1" i="1" dirty="0"/>
              <a:t>Minh</a:t>
            </a:r>
            <a:r>
              <a:rPr lang="en-US" sz="2100" b="1" dirty="0"/>
              <a:t>:</a:t>
            </a:r>
            <a:r>
              <a:rPr lang="en-US" sz="2100" dirty="0"/>
              <a:t> ... So, let’s meet in the afternoon then. </a:t>
            </a:r>
          </a:p>
          <a:p>
            <a:r>
              <a:rPr lang="en-US" sz="2100" dirty="0"/>
              <a:t/>
            </a:r>
            <a:br>
              <a:rPr lang="en-US" sz="2100" dirty="0"/>
            </a:br>
            <a:endParaRPr lang="en-US" sz="21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48195"/>
            <a:ext cx="1874480" cy="44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0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9400" y="919397"/>
            <a:ext cx="304800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2286000"/>
            <a:ext cx="14545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community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0928" y="3234267"/>
            <a:ext cx="47320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up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00810" y="3234267"/>
            <a:ext cx="6367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pick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4191000"/>
            <a:ext cx="9739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donate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2448" y="4191000"/>
            <a:ext cx="101175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nursing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400" y="4842302"/>
            <a:ext cx="12458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homeless</a:t>
            </a:r>
            <a:endParaRPr lang="en-US" sz="2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6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1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"/>
            <a:ext cx="9163050" cy="6893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ction Button: Information 3">
            <a:hlinkClick r:id="" action="ppaction://hlinkshowjump?jump=nextslide" highlightClick="1"/>
          </p:cNvPr>
          <p:cNvSpPr/>
          <p:nvPr/>
        </p:nvSpPr>
        <p:spPr>
          <a:xfrm>
            <a:off x="8686800" y="6553200"/>
            <a:ext cx="381000" cy="304800"/>
          </a:xfrm>
          <a:prstGeom prst="actionButtonInforma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6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3">
            <a:extLst>
              <a:ext uri="{FF2B5EF4-FFF2-40B4-BE49-F238E27FC236}">
                <a16:creationId xmlns="" xmlns:a16="http://schemas.microsoft.com/office/drawing/2014/main" id="{336EA9C8-C040-41D8-A450-F85D6218D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536769"/>
              </p:ext>
            </p:extLst>
          </p:nvPr>
        </p:nvGraphicFramePr>
        <p:xfrm>
          <a:off x="228601" y="1143000"/>
          <a:ext cx="8762999" cy="3322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19599">
                  <a:extLst>
                    <a:ext uri="{9D8B030D-6E8A-4147-A177-3AD203B41FA5}">
                      <a16:colId xmlns="" xmlns:a16="http://schemas.microsoft.com/office/drawing/2014/main" val="879033425"/>
                    </a:ext>
                  </a:extLst>
                </a:gridCol>
                <a:gridCol w="2209800">
                  <a:extLst>
                    <a:ext uri="{9D8B030D-6E8A-4147-A177-3AD203B41FA5}">
                      <a16:colId xmlns="" xmlns:a16="http://schemas.microsoft.com/office/drawing/2014/main" val="1137353043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1069350663"/>
                    </a:ext>
                  </a:extLst>
                </a:gridCol>
              </a:tblGrid>
              <a:tr h="54653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Community activity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Minh’s club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Tom’s club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2223861"/>
                  </a:ext>
                </a:extLst>
              </a:tr>
              <a:tr h="546534">
                <a:tc>
                  <a:txBody>
                    <a:bodyPr/>
                    <a:lstStyle/>
                    <a:p>
                      <a:r>
                        <a:rPr lang="en-US" sz="3000" dirty="0"/>
                        <a:t>1. picking up litter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31285410"/>
                  </a:ext>
                </a:extLst>
              </a:tr>
              <a:tr h="546534">
                <a:tc>
                  <a:txBody>
                    <a:bodyPr/>
                    <a:lstStyle/>
                    <a:p>
                      <a:r>
                        <a:rPr lang="en-US" sz="3000" dirty="0"/>
                        <a:t>2. planting vegetables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5424088"/>
                  </a:ext>
                </a:extLst>
              </a:tr>
              <a:tr h="546534">
                <a:tc>
                  <a:txBody>
                    <a:bodyPr/>
                    <a:lstStyle/>
                    <a:p>
                      <a:r>
                        <a:rPr lang="en-US" sz="3000" dirty="0"/>
                        <a:t>3. donating 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9178348"/>
                  </a:ext>
                </a:extLst>
              </a:tr>
              <a:tr h="546534">
                <a:tc>
                  <a:txBody>
                    <a:bodyPr/>
                    <a:lstStyle/>
                    <a:p>
                      <a:r>
                        <a:rPr lang="en-US" sz="3000" dirty="0"/>
                        <a:t>4. donating vegetables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9224885"/>
                  </a:ext>
                </a:extLst>
              </a:tr>
              <a:tr h="546534">
                <a:tc>
                  <a:txBody>
                    <a:bodyPr/>
                    <a:lstStyle/>
                    <a:p>
                      <a:r>
                        <a:rPr lang="en-US" sz="3000" dirty="0"/>
                        <a:t>5. teaching </a:t>
                      </a:r>
                      <a:r>
                        <a:rPr lang="en-US" sz="3000" dirty="0" smtClean="0"/>
                        <a:t>English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3411285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98313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Graphic 18" descr="Checkmark with solid fill">
            <a:extLst>
              <a:ext uri="{FF2B5EF4-FFF2-40B4-BE49-F238E27FC236}">
                <a16:creationId xmlns="" xmlns:a16="http://schemas.microsoft.com/office/drawing/2014/main" id="{3BECFC6B-963A-4AF8-B4BF-6296C708F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0" y="1752600"/>
            <a:ext cx="572210" cy="572210"/>
          </a:xfrm>
          <a:prstGeom prst="rect">
            <a:avLst/>
          </a:prstGeom>
        </p:spPr>
      </p:pic>
      <p:pic>
        <p:nvPicPr>
          <p:cNvPr id="17" name="Graphic 18" descr="Checkmark with solid fill">
            <a:extLst>
              <a:ext uri="{FF2B5EF4-FFF2-40B4-BE49-F238E27FC236}">
                <a16:creationId xmlns="" xmlns:a16="http://schemas.microsoft.com/office/drawing/2014/main" id="{3BECFC6B-963A-4AF8-B4BF-6296C708F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0" y="2286000"/>
            <a:ext cx="572210" cy="572210"/>
          </a:xfrm>
          <a:prstGeom prst="rect">
            <a:avLst/>
          </a:prstGeom>
        </p:spPr>
      </p:pic>
      <p:pic>
        <p:nvPicPr>
          <p:cNvPr id="18" name="Graphic 18" descr="Checkmark with solid fill">
            <a:extLst>
              <a:ext uri="{FF2B5EF4-FFF2-40B4-BE49-F238E27FC236}">
                <a16:creationId xmlns="" xmlns:a16="http://schemas.microsoft.com/office/drawing/2014/main" id="{3BECFC6B-963A-4AF8-B4BF-6296C708F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3800" y="2819400"/>
            <a:ext cx="572210" cy="572210"/>
          </a:xfrm>
          <a:prstGeom prst="rect">
            <a:avLst/>
          </a:prstGeom>
        </p:spPr>
      </p:pic>
      <p:pic>
        <p:nvPicPr>
          <p:cNvPr id="19" name="Graphic 18" descr="Checkmark with solid fill">
            <a:extLst>
              <a:ext uri="{FF2B5EF4-FFF2-40B4-BE49-F238E27FC236}">
                <a16:creationId xmlns="" xmlns:a16="http://schemas.microsoft.com/office/drawing/2014/main" id="{3BECFC6B-963A-4AF8-B4BF-6296C708F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0" y="3390190"/>
            <a:ext cx="572210" cy="572210"/>
          </a:xfrm>
          <a:prstGeom prst="rect">
            <a:avLst/>
          </a:prstGeom>
        </p:spPr>
      </p:pic>
      <p:pic>
        <p:nvPicPr>
          <p:cNvPr id="20" name="Graphic 18" descr="Checkmark with solid fill">
            <a:extLst>
              <a:ext uri="{FF2B5EF4-FFF2-40B4-BE49-F238E27FC236}">
                <a16:creationId xmlns="" xmlns:a16="http://schemas.microsoft.com/office/drawing/2014/main" id="{3BECFC6B-963A-4AF8-B4BF-6296C708F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3800" y="3886200"/>
            <a:ext cx="572210" cy="572210"/>
          </a:xfrm>
          <a:prstGeom prst="rect">
            <a:avLst/>
          </a:prstGeom>
        </p:spPr>
      </p:pic>
      <p:sp>
        <p:nvSpPr>
          <p:cNvPr id="22" name="Action Button: Information 21">
            <a:hlinkClick r:id="" action="ppaction://hlinkshowjump?jump=previousslide" highlightClick="1"/>
          </p:cNvPr>
          <p:cNvSpPr/>
          <p:nvPr/>
        </p:nvSpPr>
        <p:spPr>
          <a:xfrm>
            <a:off x="8686800" y="6477000"/>
            <a:ext cx="372532" cy="304800"/>
          </a:xfrm>
          <a:prstGeom prst="actionButtonInforma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1" y="16933"/>
            <a:ext cx="839318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F46A3D0-D1E2-4E65-BCCB-BF32391E5194}"/>
              </a:ext>
            </a:extLst>
          </p:cNvPr>
          <p:cNvSpPr txBox="1"/>
          <p:nvPr/>
        </p:nvSpPr>
        <p:spPr>
          <a:xfrm>
            <a:off x="383816" y="626533"/>
            <a:ext cx="8116613" cy="461665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pick </a:t>
            </a:r>
            <a:r>
              <a:rPr lang="en-US" sz="2400" b="1" dirty="0" smtClean="0"/>
              <a:t>up		clean		donate		recycle		help  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666" y="1295400"/>
            <a:ext cx="4876800" cy="32271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0C74C3C-513A-4FC9-BBB3-5BFB3586ABBC}"/>
              </a:ext>
            </a:extLst>
          </p:cNvPr>
          <p:cNvSpPr txBox="1"/>
          <p:nvPr/>
        </p:nvSpPr>
        <p:spPr>
          <a:xfrm>
            <a:off x="3314699" y="4577714"/>
            <a:ext cx="3467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0" dirty="0">
                <a:effectLst/>
              </a:rPr>
              <a:t>1. </a:t>
            </a:r>
            <a:r>
              <a:rPr lang="en-US" sz="2800" b="0" i="0" dirty="0" smtClean="0">
                <a:solidFill>
                  <a:srgbClr val="949599"/>
                </a:solidFill>
                <a:effectLst/>
              </a:rPr>
              <a:t>________ </a:t>
            </a:r>
            <a:r>
              <a:rPr lang="en-US" sz="2800" b="0" i="0" dirty="0">
                <a:solidFill>
                  <a:srgbClr val="242021"/>
                </a:solidFill>
                <a:effectLst/>
              </a:rPr>
              <a:t>litter</a:t>
            </a:r>
            <a:r>
              <a:rPr lang="en-US" sz="28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4DED0FC-3853-409A-9D77-2C0FF218F983}"/>
              </a:ext>
            </a:extLst>
          </p:cNvPr>
          <p:cNvSpPr txBox="1"/>
          <p:nvPr/>
        </p:nvSpPr>
        <p:spPr>
          <a:xfrm>
            <a:off x="3753631" y="4577714"/>
            <a:ext cx="13769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pick up</a:t>
            </a:r>
          </a:p>
        </p:txBody>
      </p:sp>
    </p:spTree>
    <p:extLst>
      <p:ext uri="{BB962C8B-B14F-4D97-AF65-F5344CB8AC3E}">
        <p14:creationId xmlns:p14="http://schemas.microsoft.com/office/powerpoint/2010/main" val="192354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1" y="16933"/>
            <a:ext cx="839318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F46A3D0-D1E2-4E65-BCCB-BF32391E5194}"/>
              </a:ext>
            </a:extLst>
          </p:cNvPr>
          <p:cNvSpPr txBox="1"/>
          <p:nvPr/>
        </p:nvSpPr>
        <p:spPr>
          <a:xfrm>
            <a:off x="383816" y="626533"/>
            <a:ext cx="8116613" cy="461665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pick </a:t>
            </a:r>
            <a:r>
              <a:rPr lang="en-US" sz="2400" b="1" dirty="0" smtClean="0"/>
              <a:t>up		clean		donate		recycle		help  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321" y="1258964"/>
            <a:ext cx="4685166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6F1F3CC-B829-4711-AC99-A059FD50060B}"/>
              </a:ext>
            </a:extLst>
          </p:cNvPr>
          <p:cNvSpPr txBox="1"/>
          <p:nvPr/>
        </p:nvSpPr>
        <p:spPr>
          <a:xfrm>
            <a:off x="2249254" y="4671031"/>
            <a:ext cx="4385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0" dirty="0">
                <a:effectLst/>
              </a:rPr>
              <a:t>2. </a:t>
            </a:r>
            <a:r>
              <a:rPr lang="en-US" sz="2800" b="0" i="0" dirty="0" smtClean="0">
                <a:solidFill>
                  <a:srgbClr val="949599"/>
                </a:solidFill>
                <a:effectLst/>
              </a:rPr>
              <a:t>______ </a:t>
            </a:r>
            <a:r>
              <a:rPr lang="en-US" sz="2800" b="0" i="0" dirty="0">
                <a:solidFill>
                  <a:srgbClr val="242021"/>
                </a:solidFill>
                <a:effectLst/>
              </a:rPr>
              <a:t>homeless children</a:t>
            </a:r>
            <a:r>
              <a:rPr lang="en-US" sz="28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4DED0FC-3853-409A-9D77-2C0FF218F983}"/>
              </a:ext>
            </a:extLst>
          </p:cNvPr>
          <p:cNvSpPr txBox="1"/>
          <p:nvPr/>
        </p:nvSpPr>
        <p:spPr>
          <a:xfrm>
            <a:off x="2743200" y="4671031"/>
            <a:ext cx="1143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help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4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0"/>
            <a:ext cx="2852591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480" y="3814234"/>
            <a:ext cx="2831520" cy="1907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1" y="3831167"/>
            <a:ext cx="2819399" cy="19011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3D200BE-A9D8-4DD9-A53A-D8A9ECFA1DEA}"/>
              </a:ext>
            </a:extLst>
          </p:cNvPr>
          <p:cNvSpPr txBox="1"/>
          <p:nvPr/>
        </p:nvSpPr>
        <p:spPr>
          <a:xfrm>
            <a:off x="108179" y="5791200"/>
            <a:ext cx="41270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i="0" dirty="0">
                <a:solidFill>
                  <a:srgbClr val="F26548"/>
                </a:solidFill>
                <a:effectLst/>
              </a:rPr>
              <a:t>3. </a:t>
            </a:r>
            <a:r>
              <a:rPr lang="en-US" sz="2600" b="0" i="0" dirty="0" smtClean="0">
                <a:solidFill>
                  <a:srgbClr val="949599"/>
                </a:solidFill>
                <a:effectLst/>
              </a:rPr>
              <a:t>_______ </a:t>
            </a:r>
            <a:r>
              <a:rPr lang="en-US" sz="2600" b="0" i="0" dirty="0">
                <a:solidFill>
                  <a:srgbClr val="242021"/>
                </a:solidFill>
                <a:effectLst/>
              </a:rPr>
              <a:t>plastic bottles</a:t>
            </a:r>
            <a:r>
              <a:rPr lang="en-US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23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256</Words>
  <Application>Microsoft Office PowerPoint</Application>
  <PresentationFormat>On-screen Show (4:3)</PresentationFormat>
  <Paragraphs>90</Paragraphs>
  <Slides>21</Slides>
  <Notes>0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84336603856</dc:creator>
  <cp:lastModifiedBy>84336603856</cp:lastModifiedBy>
  <cp:revision>53</cp:revision>
  <dcterms:created xsi:type="dcterms:W3CDTF">2022-09-26T01:15:35Z</dcterms:created>
  <dcterms:modified xsi:type="dcterms:W3CDTF">2023-11-12T02:38:45Z</dcterms:modified>
</cp:coreProperties>
</file>