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2" r:id="rId6"/>
    <p:sldMasterId id="2147483725" r:id="rId7"/>
  </p:sldMasterIdLst>
  <p:notesMasterIdLst>
    <p:notesMasterId r:id="rId50"/>
  </p:notesMasterIdLst>
  <p:sldIdLst>
    <p:sldId id="432" r:id="rId8"/>
    <p:sldId id="430" r:id="rId9"/>
    <p:sldId id="382" r:id="rId10"/>
    <p:sldId id="339" r:id="rId11"/>
    <p:sldId id="340" r:id="rId12"/>
    <p:sldId id="338" r:id="rId13"/>
    <p:sldId id="342" r:id="rId14"/>
    <p:sldId id="341" r:id="rId15"/>
    <p:sldId id="343" r:id="rId16"/>
    <p:sldId id="314" r:id="rId17"/>
    <p:sldId id="344" r:id="rId18"/>
    <p:sldId id="383" r:id="rId19"/>
    <p:sldId id="384" r:id="rId20"/>
    <p:sldId id="361" r:id="rId21"/>
    <p:sldId id="347" r:id="rId22"/>
    <p:sldId id="348" r:id="rId23"/>
    <p:sldId id="349" r:id="rId24"/>
    <p:sldId id="350" r:id="rId25"/>
    <p:sldId id="351" r:id="rId26"/>
    <p:sldId id="352" r:id="rId27"/>
    <p:sldId id="359" r:id="rId28"/>
    <p:sldId id="370" r:id="rId29"/>
    <p:sldId id="353" r:id="rId30"/>
    <p:sldId id="356" r:id="rId31"/>
    <p:sldId id="368" r:id="rId32"/>
    <p:sldId id="369" r:id="rId33"/>
    <p:sldId id="372" r:id="rId34"/>
    <p:sldId id="373" r:id="rId35"/>
    <p:sldId id="275" r:id="rId36"/>
    <p:sldId id="331" r:id="rId37"/>
    <p:sldId id="332" r:id="rId38"/>
    <p:sldId id="326" r:id="rId39"/>
    <p:sldId id="374" r:id="rId40"/>
    <p:sldId id="375" r:id="rId41"/>
    <p:sldId id="378" r:id="rId42"/>
    <p:sldId id="379" r:id="rId43"/>
    <p:sldId id="377" r:id="rId44"/>
    <p:sldId id="357" r:id="rId45"/>
    <p:sldId id="385" r:id="rId46"/>
    <p:sldId id="386" r:id="rId47"/>
    <p:sldId id="387" r:id="rId48"/>
    <p:sldId id="434" r:id="rId49"/>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CCFFCC"/>
    <a:srgbClr val="FFCCFF"/>
    <a:srgbClr val="0000FF"/>
    <a:srgbClr val="FEDEFA"/>
    <a:srgbClr val="FF33CC"/>
    <a:srgbClr val="1EEE41"/>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23"/>
    <p:restoredTop sz="94652"/>
  </p:normalViewPr>
  <p:slideViewPr>
    <p:cSldViewPr showGuides="1">
      <p:cViewPr varScale="1">
        <p:scale>
          <a:sx n="90" d="100"/>
          <a:sy n="90" d="100"/>
        </p:scale>
        <p:origin x="984" y="72"/>
      </p:cViewPr>
      <p:guideLst>
        <p:guide orient="horz" pos="2160"/>
        <p:guide pos="2880"/>
      </p:guideLst>
    </p:cSldViewPr>
  </p:slid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533962B5-E640-496B-8A8E-C1BDA0A7D136}" type="datetimeFigureOut">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eaLnBrk="1" hangingPunct="1">
              <a:buNone/>
            </a:pPr>
            <a:fld id="{9A0DB2DC-4C9A-4742-B13C-FB6460FD3503}" type="slidenum">
              <a:rPr lang="en-US" sz="1200" dirty="0"/>
              <a:t>‹#›</a:t>
            </a:fld>
            <a:endParaRPr lang="en-US" sz="1200" dirty="0"/>
          </a:p>
        </p:txBody>
      </p:sp>
    </p:spTree>
    <p:extLst>
      <p:ext uri="{BB962C8B-B14F-4D97-AF65-F5344CB8AC3E}">
        <p14:creationId xmlns:p14="http://schemas.microsoft.com/office/powerpoint/2010/main" val="653754789"/>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a:solidFill>
              <a:srgbClr val="000000">
                <a:alpha val="100000"/>
              </a:srgbClr>
            </a:solidFill>
            <a:miter lim="800000"/>
          </a:ln>
        </p:spPr>
      </p:sp>
      <p:sp>
        <p:nvSpPr>
          <p:cNvPr id="125955" name="Notes Placeholder 2"/>
          <p:cNvSpPr>
            <a:spLocks noGrp="1"/>
          </p:cNvSpPr>
          <p:nvPr>
            <p:ph type="body" idx="1"/>
          </p:nvPr>
        </p:nvSpPr>
        <p:spPr>
          <a:noFill/>
          <a:ln>
            <a:noFill/>
          </a:ln>
        </p:spPr>
        <p:txBody>
          <a:bodyPr wrap="square" lIns="91440" tIns="45720" rIns="91440" bIns="45720" anchor="t" anchorCtr="0"/>
          <a:lstStyle/>
          <a:p>
            <a:pPr lvl="0"/>
            <a:endParaRPr lang="en-US" altLang="en-US" dirty="0"/>
          </a:p>
        </p:txBody>
      </p:sp>
      <p:sp>
        <p:nvSpPr>
          <p:cNvPr id="12595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38</a:t>
            </a:fld>
            <a:endParaRPr lang="en-US" altLang="en-US" sz="1200" dirty="0"/>
          </a:p>
        </p:txBody>
      </p:sp>
    </p:spTree>
    <p:extLst>
      <p:ext uri="{BB962C8B-B14F-4D97-AF65-F5344CB8AC3E}">
        <p14:creationId xmlns:p14="http://schemas.microsoft.com/office/powerpoint/2010/main" val="351060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9910E1A6-1D9F-40E4-B438-DB5EA1501FD0}"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E95CDDF-FED7-4E54-B3D0-787D2F0B3AC0}"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AE6EF49E-896F-4679-9CDF-3B856C966CB0}"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AD2DF20-DC9F-4D7B-AA8E-1A82F6CE2117}"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5"/>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5CF50D5-EDB7-4D68-8333-37A5F8C56E3B}"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7"/>
          <p:cNvSpPr>
            <a:spLocks noGrp="1"/>
          </p:cNvSpPr>
          <p:nvPr>
            <p:ph type="ftr" sz="quarter" idx="1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8"/>
          <p:cNvSpPr>
            <a:spLocks noGrp="1"/>
          </p:cNvSpPr>
          <p:nvPr>
            <p:ph type="sldNum" sz="quarter" idx="1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78DEB42-63B3-46C6-8330-D28B416BD144}"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7"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0CBB4A0-3586-4F23-B94E-62B4FDFEDAED}"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2"/>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3"/>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21F08C3-AD2B-4A4B-A457-616EB41AE34E}"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5"/>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E25E9FE3-04A6-4C39-9957-34AE96A03BB4}"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5"/>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F947F6E6-DECC-4AC6-9842-7B863A334E0C}"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F0BDD30-B54F-4E6D-B8B9-3F5C3D7AFD8E}"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7" name="Date Placeholder 1027"/>
          <p:cNvSpPr>
            <a:spLocks noGrp="1"/>
          </p:cNvSpPr>
          <p:nvPr>
            <p:ph type="dt" sz="half" idx="2"/>
          </p:nvPr>
        </p:nvSpPr>
        <p:spPr>
          <a:xfrm>
            <a:off x="457200" y="6356350"/>
            <a:ext cx="2133600" cy="365125"/>
          </a:xfrm>
          <a:prstGeom prst="rect">
            <a:avLst/>
          </a:prstGeom>
        </p:spPr>
        <p:txBody>
          <a:bodyPr vert="horz" lIns="91440" tIns="45720" rIns="91440" bIns="45720" rtlCol="0" anchor="ctr"/>
          <a:lstStyle/>
          <a:p>
            <a:pPr>
              <a:buNone/>
            </a:pPr>
            <a:endParaRPr lang="en-US" altLang="zh-CN" dirty="0">
              <a:solidFill>
                <a:srgbClr val="898989"/>
              </a:solidFill>
              <a:latin typeface="Arial" panose="020B0604020202020204" pitchFamily="34" charset="0"/>
              <a:ea typeface="SimSun" panose="02010600030101010101" pitchFamily="2" charset="-122"/>
            </a:endParaRPr>
          </a:p>
        </p:txBody>
      </p:sp>
      <p:sp>
        <p:nvSpPr>
          <p:cNvPr id="8" name="Footer Placeholder 1028"/>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p>
            <a:pPr algn="ctr">
              <a:buNone/>
            </a:pPr>
            <a:endParaRPr lang="en-US" altLang="zh-CN" dirty="0">
              <a:solidFill>
                <a:srgbClr val="898989"/>
              </a:solidFill>
              <a:latin typeface="Arial" panose="020B0604020202020204" pitchFamily="34" charset="0"/>
              <a:ea typeface="SimSun" panose="02010600030101010101" pitchFamily="2" charset="-122"/>
            </a:endParaRPr>
          </a:p>
        </p:txBody>
      </p:sp>
      <p:sp>
        <p:nvSpPr>
          <p:cNvPr id="9" name="Slide Number Placeholder 1029"/>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altLang="zh-CN" dirty="0">
                <a:latin typeface="Arial" panose="020B0604020202020204" pitchFamily="34" charset="0"/>
                <a:ea typeface="SimSun" panose="02010600030101010101" pitchFamily="2" charset="-122"/>
              </a:rPr>
              <a:t>‹#›</a:t>
            </a:fld>
            <a:endParaRPr lang="en-US" altLang="zh-CN" dirty="0">
              <a:latin typeface="Arial" panose="020B0604020202020204" pitchFamily="34" charset="0"/>
              <a:ea typeface="SimSun"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F97ECE2-0E6A-45E3-999C-CB1753E2C2B7}"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AF7950F-BB88-40BC-B3B6-AD1C7ED52B67}"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40139E30-2849-476C-9314-3DFFBF984F4B}"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271190D-7FB0-4467-99AF-04A051DFB8F4}"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5448B51-4893-443C-8C54-345B60898DA9}"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1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1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475E50B9-29CA-4B99-BD7F-92D856541F36}"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4D30C3BC-5789-4C6D-ACF9-C2436F827F2A}"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C96EE04-12F7-4124-828B-7A135D981717}"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0C01C341-4E33-4963-80AE-0A19599B5024}"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DC4BFC5-4676-4B19-AD43-9FAAF93A5D23}"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8A4FEC6B-9C6C-4C95-A541-AC9D46AFF18C}"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
          <p:cNvSpPr>
            <a:spLocks noGrp="1"/>
          </p:cNvSpPr>
          <p:nvPr>
            <p:ph type="dt" sz="half" idx="2"/>
          </p:nvPr>
        </p:nvSpPr>
        <p:spPr>
          <a:xfrm>
            <a:off x="457200" y="6245225"/>
            <a:ext cx="2133600" cy="476250"/>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F11BD3C5-3783-49FE-9A3C-05CF2EBC8957}"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3"/>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defRPr>
                <a:latin typeface="Times New Roman" panose="02020603050405020304" pitchFamily="18"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4"/>
          <p:cNvSpPr>
            <a:spLocks noGrp="1"/>
          </p:cNvSpPr>
          <p:nvPr>
            <p:ph type="sldNum" sz="quarter" idx="4"/>
          </p:nvPr>
        </p:nvSpPr>
        <p:spPr>
          <a:xfrm>
            <a:off x="6553200" y="6245225"/>
            <a:ext cx="2133600" cy="476250"/>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noProof="1"/>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1"/>
              <a:t>Click to edit Master subtitle style</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noProof="1"/>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1"/>
              <a:t>Click to edit Master text styles</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sz="half" idx="1"/>
          </p:nvPr>
        </p:nvSpPr>
        <p:spPr>
          <a:xfrm>
            <a:off x="457200" y="1600200"/>
            <a:ext cx="4032504" cy="4525963"/>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Content Placeholder 3"/>
          <p:cNvSpPr>
            <a:spLocks noGrp="1"/>
          </p:cNvSpPr>
          <p:nvPr>
            <p:ph sz="half" idx="2"/>
          </p:nvPr>
        </p:nvSpPr>
        <p:spPr>
          <a:xfrm>
            <a:off x="4654296" y="1600200"/>
            <a:ext cx="4032504" cy="4525963"/>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noProof="1"/>
              <a:t>Click to edit Master title style</a:t>
            </a:r>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1"/>
              <a:t>Click to edit Master text styles</a:t>
            </a:r>
          </a:p>
        </p:txBody>
      </p:sp>
      <p:sp>
        <p:nvSpPr>
          <p:cNvPr id="4" name="Content Placeholder 3"/>
          <p:cNvSpPr>
            <a:spLocks noGrp="1"/>
          </p:cNvSpPr>
          <p:nvPr>
            <p:ph sz="half" idx="2"/>
          </p:nvPr>
        </p:nvSpPr>
        <p:spPr>
          <a:xfrm>
            <a:off x="629841" y="2505075"/>
            <a:ext cx="3868340" cy="368458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1"/>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1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1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noProof="1"/>
              <a:t>Click to edit Master title style</a:t>
            </a:r>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1"/>
              <a:t>Click to edit Master text styles</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noProof="1"/>
              <a:t>Click to edit Master title style</a:t>
            </a:r>
          </a:p>
        </p:txBody>
      </p:sp>
      <p:sp>
        <p:nvSpPr>
          <p:cNvPr id="3" name="Picture Placeholder 2"/>
          <p:cNvSpPr>
            <a:spLocks noGrp="1"/>
          </p:cNvSpPr>
          <p:nvPr>
            <p:ph type="pic" idx="1"/>
          </p:nvPr>
        </p:nvSpPr>
        <p:spPr>
          <a:xfrm>
            <a:off x="3887391" y="987425"/>
            <a:ext cx="462915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en-US" sz="2400" b="0" i="0" u="none" strike="noStrike" kern="1200" cap="none" spc="0" normalizeH="0" baseline="0" noProof="1">
              <a:ln>
                <a:noFill/>
              </a:ln>
              <a:solidFill>
                <a:schemeClr val="tx1"/>
              </a:solidFill>
              <a:effectLst/>
              <a:uLnTx/>
              <a:uFillTx/>
              <a:latin typeface="+mn-lt"/>
              <a:ea typeface="+mn-ea"/>
              <a:cs typeface="Arial" panose="020B0604020202020204" pitchFamily="34" charset="0"/>
            </a:endParaRP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1"/>
              <a:t>Click to edit Master text styles</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Vertical Text Placeholder 2"/>
          <p:cNvSpPr>
            <a:spLocks noGrp="1"/>
          </p:cNvSpPr>
          <p:nvPr>
            <p:ph type="body" orient="vert" idx="1"/>
          </p:nvPr>
        </p:nvSpPr>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noProof="1"/>
              <a:t>Click to edit Master title style</a:t>
            </a:r>
          </a:p>
        </p:txBody>
      </p:sp>
      <p:sp>
        <p:nvSpPr>
          <p:cNvPr id="3" name="Vertical Text Placeholder 2"/>
          <p:cNvSpPr>
            <a:spLocks noGrp="1"/>
          </p:cNvSpPr>
          <p:nvPr>
            <p:ph type="body" orient="vert" idx="1"/>
          </p:nvPr>
        </p:nvSpPr>
        <p:spPr>
          <a:xfrm>
            <a:off x="457200" y="274638"/>
            <a:ext cx="6052930" cy="5851525"/>
          </a:xfrm>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ontent">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noProof="1"/>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1"/>
              <a:t>Click to edit Master subtitle style</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noProof="1"/>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1"/>
              <a:t>Click to edit Master text styles</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sz="half" idx="1"/>
          </p:nvPr>
        </p:nvSpPr>
        <p:spPr>
          <a:xfrm>
            <a:off x="457200" y="1600200"/>
            <a:ext cx="4032504" cy="4525963"/>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Content Placeholder 3"/>
          <p:cNvSpPr>
            <a:spLocks noGrp="1"/>
          </p:cNvSpPr>
          <p:nvPr>
            <p:ph sz="half" idx="2"/>
          </p:nvPr>
        </p:nvSpPr>
        <p:spPr>
          <a:xfrm>
            <a:off x="4654296" y="1600200"/>
            <a:ext cx="4032504" cy="4525963"/>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noProof="1"/>
              <a:t>Click to edit Master title style</a:t>
            </a:r>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1"/>
              <a:t>Click to edit Master text styles</a:t>
            </a:r>
          </a:p>
        </p:txBody>
      </p:sp>
      <p:sp>
        <p:nvSpPr>
          <p:cNvPr id="4" name="Content Placeholder 3"/>
          <p:cNvSpPr>
            <a:spLocks noGrp="1"/>
          </p:cNvSpPr>
          <p:nvPr>
            <p:ph sz="half" idx="2"/>
          </p:nvPr>
        </p:nvSpPr>
        <p:spPr>
          <a:xfrm>
            <a:off x="629841" y="2505075"/>
            <a:ext cx="3868340" cy="368458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1"/>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1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1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noProof="1"/>
              <a:t>Click to edit Master title style</a:t>
            </a:r>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1"/>
              <a:t>Click to edit Master text styles</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noProof="1"/>
              <a:t>Click to edit Master title style</a:t>
            </a:r>
          </a:p>
        </p:txBody>
      </p:sp>
      <p:sp>
        <p:nvSpPr>
          <p:cNvPr id="3" name="Picture Placeholder 2"/>
          <p:cNvSpPr>
            <a:spLocks noGrp="1"/>
          </p:cNvSpPr>
          <p:nvPr>
            <p:ph type="pic" idx="1"/>
          </p:nvPr>
        </p:nvSpPr>
        <p:spPr>
          <a:xfrm>
            <a:off x="3887391" y="987425"/>
            <a:ext cx="462915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en-US" sz="2400" b="0" i="0" u="none" strike="noStrike" kern="1200" cap="none" spc="0" normalizeH="0" baseline="0" noProof="1">
              <a:ln>
                <a:noFill/>
              </a:ln>
              <a:solidFill>
                <a:schemeClr val="tx1"/>
              </a:solidFill>
              <a:effectLst/>
              <a:uLnTx/>
              <a:uFillTx/>
              <a:latin typeface="+mn-lt"/>
              <a:ea typeface="+mn-ea"/>
              <a:cs typeface="Arial" panose="020B0604020202020204" pitchFamily="34" charset="0"/>
            </a:endParaRP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1"/>
              <a:t>Click to edit Master text styles</a:t>
            </a:r>
          </a:p>
        </p:txBody>
      </p:sp>
      <p:sp>
        <p:nvSpPr>
          <p:cNvPr id="8" name="Date Placeholder 1027"/>
          <p:cNvSpPr>
            <a:spLocks noGrp="1"/>
          </p:cNvSpPr>
          <p:nvPr>
            <p:ph type="dt" sz="half" idx="1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Vertical Text Placeholder 2"/>
          <p:cNvSpPr>
            <a:spLocks noGrp="1"/>
          </p:cNvSpPr>
          <p:nvPr>
            <p:ph type="body" orient="vert" idx="1"/>
          </p:nvPr>
        </p:nvSpPr>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noProof="1"/>
              <a:t>Click to edit Master title style</a:t>
            </a:r>
          </a:p>
        </p:txBody>
      </p:sp>
      <p:sp>
        <p:nvSpPr>
          <p:cNvPr id="3" name="Vertical Text Placeholder 2"/>
          <p:cNvSpPr>
            <a:spLocks noGrp="1"/>
          </p:cNvSpPr>
          <p:nvPr>
            <p:ph type="body" orient="vert" idx="1"/>
          </p:nvPr>
        </p:nvSpPr>
        <p:spPr>
          <a:xfrm>
            <a:off x="457200" y="274638"/>
            <a:ext cx="6052930" cy="5851525"/>
          </a:xfrm>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Content">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8" name="Date Placeholder 1027"/>
          <p:cNvSpPr>
            <a:spLocks noGrp="1"/>
          </p:cNvSpPr>
          <p:nvPr>
            <p:ph type="dt" sz="half" idx="2"/>
          </p:nvPr>
        </p:nvSpPr>
        <p:spPr>
          <a:xfrm>
            <a:off x="457200" y="6245225"/>
            <a:ext cx="2133600" cy="476250"/>
          </a:xfrm>
          <a:prstGeom prst="rect">
            <a:avLst/>
          </a:prstGeom>
        </p:spPr>
        <p:txBody>
          <a:bodyPr vert="horz" wrap="square" lIns="91440" tIns="45720" rIns="91440" bIns="45720" numCol="1" anchor="t" anchorCtr="0" compatLnSpc="1"/>
          <a:lstStyle/>
          <a:p>
            <a:pPr>
              <a:buNone/>
            </a:pPr>
            <a:endParaRPr lang="en-US" altLang="zh-CN" dirty="0">
              <a:latin typeface="Comic Sans MS" panose="030F0702030302020204" pitchFamily="66" charset="0"/>
              <a:ea typeface="SimSun" panose="02010600030101010101" pitchFamily="2" charset="-122"/>
            </a:endParaRPr>
          </a:p>
        </p:txBody>
      </p:sp>
      <p:sp>
        <p:nvSpPr>
          <p:cNvPr id="9" name="Footer Placeholder 1028"/>
          <p:cNvSpPr>
            <a:spLocks noGrp="1"/>
          </p:cNvSpPr>
          <p:nvPr>
            <p:ph type="ftr" sz="quarter" idx="3"/>
          </p:nvPr>
        </p:nvSpPr>
        <p:spPr>
          <a:xfrm>
            <a:off x="3124200" y="6245225"/>
            <a:ext cx="2895600" cy="476250"/>
          </a:xfrm>
          <a:prstGeom prst="rect">
            <a:avLst/>
          </a:prstGeom>
        </p:spPr>
        <p:txBody>
          <a:bodyPr vert="horz" wrap="square" lIns="91440" tIns="45720" rIns="91440" bIns="45720" numCol="1" anchor="t" anchorCtr="0" compatLnSpc="1"/>
          <a:lstStyle/>
          <a:p>
            <a:pPr algn="ctr">
              <a:buNone/>
            </a:pPr>
            <a:endParaRPr lang="en-US" altLang="zh-CN" dirty="0">
              <a:latin typeface="Comic Sans MS" panose="030F0702030302020204" pitchFamily="66" charset="0"/>
              <a:ea typeface="SimSun" panose="02010600030101010101" pitchFamily="2" charset="-122"/>
            </a:endParaRPr>
          </a:p>
        </p:txBody>
      </p:sp>
      <p:sp>
        <p:nvSpPr>
          <p:cNvPr id="10" name="Slide Number Placeholder 1029"/>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t" anchorCtr="0" compatLnSpc="1"/>
          <a:lstStyle/>
          <a:p>
            <a:pPr algn="r">
              <a:buNone/>
            </a:pPr>
            <a:fld id="{9A0DB2DC-4C9A-4742-B13C-FB6460FD3503}" type="slidenum">
              <a:rPr lang="en-US" altLang="zh-CN" dirty="0">
                <a:latin typeface="Comic Sans MS" panose="030F0702030302020204" pitchFamily="66" charset="0"/>
                <a:ea typeface="SimSun" panose="02010600030101010101" pitchFamily="2" charset="-122"/>
              </a:rPr>
              <a:t>‹#›</a:t>
            </a:fld>
            <a:endParaRPr lang="en-US" altLang="zh-CN" dirty="0">
              <a:latin typeface="Comic Sans MS" panose="030F0702030302020204" pitchFamily="66" charset="0"/>
              <a:ea typeface="SimSun" panose="02010600030101010101" pitchFamily="2" charset="-122"/>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7DDB07B-91A0-4327-B1F3-A56BA2BB8BA9}"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99C1F7B-2500-47CB-95EB-BAA1340C3BB6}"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F31D2457-7EFB-48D1-8D36-DD273BB3EDD5}"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54B9FFD-7936-4A92-AF4B-99A423E13F73}"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5"/>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38905BF-32D7-4D34-BACC-66A1F55A97EE}"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7"/>
          <p:cNvSpPr>
            <a:spLocks noGrp="1"/>
          </p:cNvSpPr>
          <p:nvPr>
            <p:ph type="ftr" sz="quarter" idx="1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8"/>
          <p:cNvSpPr>
            <a:spLocks noGrp="1"/>
          </p:cNvSpPr>
          <p:nvPr>
            <p:ph type="sldNum" sz="quarter" idx="1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49C715C4-FEF7-4542-A115-BF1B00C8EC2B}"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7"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7663A7B-C007-4896-ABCC-A45379971E5E}"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2"/>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3"/>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A1AD6E07-E69D-4BB3-BE56-F9D53402650D}"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5"/>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CCD9E10-E745-4027-9E40-39203AC2E083}"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5"/>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F2D9BDF9-8868-44D8-9EFB-7C678D6BB82E}"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A5595112-CF38-4E70-9DDC-7A5DBF48243D}" type="datetimeFigureOut">
              <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fontAlgn="base">
              <a:spcBef>
                <a:spcPct val="0"/>
              </a:spcBef>
              <a:spcAft>
                <a:spcPct val="0"/>
              </a:spcAft>
              <a:defRPr>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cSld name="Content">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
          <p:cNvSpPr>
            <a:spLocks noGrp="1"/>
          </p:cNvSpPr>
          <p:nvPr>
            <p:ph type="dt" sz="half" idx="2"/>
          </p:nvPr>
        </p:nvSpPr>
        <p:spPr>
          <a:xfrm>
            <a:off x="457200" y="6245225"/>
            <a:ext cx="2133600" cy="476250"/>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9956B50C-CF5C-4EDA-8A44-410DC21175C8}"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8" name="Footer Placeholder 3"/>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Slide Number Placeholder 4"/>
          <p:cNvSpPr>
            <a:spLocks noGrp="1"/>
          </p:cNvSpPr>
          <p:nvPr>
            <p:ph type="sldNum" sz="quarter" idx="4"/>
          </p:nvPr>
        </p:nvSpPr>
        <p:spPr>
          <a:xfrm>
            <a:off x="6553200" y="6245225"/>
            <a:ext cx="2133600" cy="476250"/>
          </a:xfrm>
          <a:prstGeom prst="rect">
            <a:avLst/>
          </a:prstGeom>
        </p:spPr>
        <p:txBody>
          <a:bodyPr vert="horz" lIns="91440" tIns="45720" rIns="91440" bIns="45720" rtlCol="0" anchor="ctr"/>
          <a:lstStyle/>
          <a:p>
            <a:pPr algn="r">
              <a:buNone/>
            </a:pPr>
            <a:fld id="{9A0DB2DC-4C9A-4742-B13C-FB6460FD3503}" type="slidenum">
              <a:rPr lang="en-US" dirty="0">
                <a:latin typeface="Arial" panose="020B0604020202020204" pitchFamily="34" charset="0"/>
                <a:cs typeface="Arial" panose="020B0604020202020204" pitchFamily="34" charset="0"/>
              </a:rPr>
              <a:t>‹#›</a:t>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1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1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2"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p>
            <a:r>
              <a:rPr lang="en-US"/>
              <a:t>Click to edit Master title style</a:t>
            </a:r>
            <a:endParaRPr lang="vi-VN"/>
          </a:p>
        </p:txBody>
      </p:sp>
      <p:sp>
        <p:nvSpPr>
          <p:cNvPr id="3" name="Content Placeholder 2"/>
          <p:cNvSpPr>
            <a:spLocks noGrp="1"/>
          </p:cNvSpPr>
          <p:nvPr>
            <p:ph sz="half" idx="1"/>
          </p:nvPr>
        </p:nvSpPr>
        <p:spPr>
          <a:xfrm>
            <a:off x="457200" y="1600205"/>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quarter" idx="2"/>
          </p:nvPr>
        </p:nvSpPr>
        <p:spPr>
          <a:xfrm>
            <a:off x="4648200" y="1600201"/>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Content Placeholder 4"/>
          <p:cNvSpPr>
            <a:spLocks noGrp="1"/>
          </p:cNvSpPr>
          <p:nvPr>
            <p:ph sz="quarter" idx="3"/>
          </p:nvPr>
        </p:nvSpPr>
        <p:spPr>
          <a:xfrm>
            <a:off x="4648200" y="3938593"/>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5"/>
          <p:cNvSpPr>
            <a:spLocks noGrp="1" noChangeArrowheads="1"/>
          </p:cNvSpPr>
          <p:nvPr>
            <p:ph type="ftr" sz="quarter" idx="1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b="1">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lstStyle/>
          <a:p>
            <a:pPr algn="r">
              <a:buNone/>
            </a:pPr>
            <a:fld id="{9A0DB2DC-4C9A-4742-B13C-FB6460FD3503}" type="slidenum">
              <a:rPr lang="en-US" altLang="en-US" b="1" dirty="0">
                <a:latin typeface="Arial" panose="020B0604020202020204" pitchFamily="34" charset="0"/>
                <a:cs typeface="Arial" panose="020B0604020202020204" pitchFamily="34" charset="0"/>
              </a:rPr>
              <a:t>‹#›</a:t>
            </a:fld>
            <a:endParaRPr lang="en-US" altLang="en-US" b="1"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en-US" dirty="0"/>
              <a:t>Click to edit Master title style</a:t>
            </a:r>
          </a:p>
        </p:txBody>
      </p:sp>
      <p:sp>
        <p:nvSpPr>
          <p:cNvPr id="1027" name="Text Placeholder 2"/>
          <p:cNvSpPr>
            <a:spLocks noGrp="1"/>
          </p:cNvSpPr>
          <p:nvPr>
            <p:ph type="body" idx="1"/>
          </p:nvPr>
        </p:nvSpPr>
        <p:spPr>
          <a:xfrm>
            <a:off x="457200" y="1600200"/>
            <a:ext cx="8229600" cy="4525963"/>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A7A91AA-BD2A-44D8-B910-0DB900B99C23}"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Arial" panose="020B0604020202020204" pitchFamily="34" charset="0"/>
              </a:defRPr>
            </a:lvl1p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en-US" dirty="0"/>
              <a:t>Click to edit Master title style</a:t>
            </a:r>
          </a:p>
        </p:txBody>
      </p:sp>
      <p:sp>
        <p:nvSpPr>
          <p:cNvPr id="2051" name="Text Placeholder 2"/>
          <p:cNvSpPr>
            <a:spLocks noGrp="1"/>
          </p:cNvSpPr>
          <p:nvPr>
            <p:ph type="body" idx="1"/>
          </p:nvPr>
        </p:nvSpPr>
        <p:spPr>
          <a:xfrm>
            <a:off x="457200" y="1600200"/>
            <a:ext cx="8229600" cy="4525963"/>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2DA250DD-3AC7-4931-A153-19D9766761CE}"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Arial" panose="020B0604020202020204" pitchFamily="34" charset="0"/>
              </a:defRPr>
            </a:lvl1p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zh-CN" dirty="0"/>
              <a:t>Click to edit Master title style</a:t>
            </a:r>
          </a:p>
        </p:txBody>
      </p:sp>
      <p:sp>
        <p:nvSpPr>
          <p:cNvPr id="3075" name="Text Placeholder 1026"/>
          <p:cNvSpPr>
            <a:spLocks noGrp="1"/>
          </p:cNvSpPr>
          <p:nvPr>
            <p:ph type="body"/>
          </p:nvPr>
        </p:nvSpPr>
        <p:spPr>
          <a:xfrm>
            <a:off x="457200" y="1600200"/>
            <a:ext cx="8229600" cy="4525963"/>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vert="horz" wrap="square" lIns="91440" tIns="45720" rIns="91440" bIns="45720" numCol="1" anchor="t" anchorCtr="0" compatLnSpc="1"/>
          <a:lstStyle>
            <a:lvl1pPr>
              <a:defRPr sz="1400">
                <a:solidFill>
                  <a:srgbClr val="000000"/>
                </a:solidFill>
                <a:latin typeface="Comic Sans MS" panose="030F0702030302020204" pitchFamily="66" charset="0"/>
                <a:ea typeface="SimSun" panose="02010600030101010101" pitchFamily="2" charset="-122"/>
              </a:defRPr>
            </a:lvl1pPr>
          </a:lstStyle>
          <a:p>
            <a:pPr lvl="0" eaLnBrk="1" hangingPunct="1">
              <a:buNone/>
            </a:pPr>
            <a:endParaRPr lang="en-US" altLang="zh-CN" dirty="0"/>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vert="horz" wrap="square" lIns="91440" tIns="45720" rIns="91440" bIns="45720" numCol="1" anchor="t" anchorCtr="0" compatLnSpc="1"/>
          <a:lstStyle>
            <a:lvl1pPr algn="ctr">
              <a:defRPr sz="1400">
                <a:solidFill>
                  <a:srgbClr val="000000"/>
                </a:solidFill>
                <a:latin typeface="Comic Sans MS" panose="030F0702030302020204" pitchFamily="66" charset="0"/>
                <a:ea typeface="SimSun" panose="02010600030101010101" pitchFamily="2" charset="-122"/>
              </a:defRPr>
            </a:lvl1pPr>
          </a:lstStyle>
          <a:p>
            <a:pPr lvl="0" eaLnBrk="1" hangingPunct="1">
              <a:buNone/>
            </a:pPr>
            <a:endParaRPr lang="en-US" altLang="zh-CN" dirty="0"/>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vert="horz" wrap="square" lIns="91440" tIns="45720" rIns="91440" bIns="45720" numCol="1" anchor="t" anchorCtr="0" compatLnSpc="1"/>
          <a:lstStyle>
            <a:lvl1pPr algn="r">
              <a:defRPr sz="1400">
                <a:solidFill>
                  <a:srgbClr val="000000"/>
                </a:solidFill>
                <a:latin typeface="Comic Sans MS" panose="030F0702030302020204" pitchFamily="66" charset="0"/>
                <a:ea typeface="SimSun" panose="02010600030101010101" pitchFamily="2" charset="-122"/>
              </a:defRPr>
            </a:lvl1pPr>
          </a:lstStyle>
          <a:p>
            <a:pPr lvl="0" eaLnBrk="1" hangingPunct="1">
              <a:buNone/>
            </a:pPr>
            <a:fld id="{9A0DB2DC-4C9A-4742-B13C-FB6460FD3503}" type="slidenum">
              <a:rPr lang="en-US" altLang="zh-CN" dirty="0"/>
              <a:t>‹#›</a:t>
            </a:fld>
            <a:endParaRPr lang="en-US" altLang="zh-CN" dirty="0"/>
          </a:p>
        </p:txBody>
      </p:sp>
      <p:sp>
        <p:nvSpPr>
          <p:cNvPr id="1031" name="Text Box 53"/>
          <p:cNvSpPr txBox="1">
            <a:spLocks noChangeArrowheads="1"/>
          </p:cNvSpPr>
          <p:nvPr/>
        </p:nvSpPr>
        <p:spPr bwMode="auto">
          <a:xfrm>
            <a:off x="1066800" y="2438400"/>
            <a:ext cx="7162800" cy="366713"/>
          </a:xfrm>
          <a:prstGeom prst="rect">
            <a:avLst/>
          </a:prstGeom>
          <a:noFill/>
          <a:ln>
            <a:noFill/>
          </a:ln>
        </p:spPr>
        <p:txBody>
          <a:bodyPr>
            <a:spAutoFit/>
          </a:bodyPr>
          <a:lstStyle/>
          <a:p>
            <a:pPr lvl="0" eaLnBrk="0" hangingPunct="0">
              <a:spcBef>
                <a:spcPct val="50000"/>
              </a:spcBef>
              <a:buNone/>
            </a:pPr>
            <a:endParaRPr lang="en-US" altLang="zh-CN" dirty="0">
              <a:solidFill>
                <a:srgbClr val="000000"/>
              </a:solidFill>
              <a:latin typeface="Comic Sans MS" panose="030F0702030302020204" pitchFamily="66" charset="0"/>
              <a:ea typeface="SimSun"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Arial" panose="020B0604020202020204" pitchFamily="34" charset="0"/>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Arial" panose="020B0604020202020204" pitchFamily="34" charset="0"/>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Arial" panose="020B0604020202020204" pitchFamily="34" charset="0"/>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Arial" panose="020B0604020202020204" pitchFamily="34" charset="0"/>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Arial" panose="020B0604020202020204" pitchFamily="34" charset="0"/>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zh-CN" dirty="0"/>
              <a:t>Click to edit Master title style</a:t>
            </a:r>
          </a:p>
        </p:txBody>
      </p:sp>
      <p:sp>
        <p:nvSpPr>
          <p:cNvPr id="4099" name="Text Placeholder 1026"/>
          <p:cNvSpPr>
            <a:spLocks noGrp="1"/>
          </p:cNvSpPr>
          <p:nvPr>
            <p:ph type="body"/>
          </p:nvPr>
        </p:nvSpPr>
        <p:spPr>
          <a:xfrm>
            <a:off x="457200" y="1600200"/>
            <a:ext cx="8229600" cy="4525963"/>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vert="horz" wrap="square" lIns="91440" tIns="45720" rIns="91440" bIns="45720" numCol="1" anchor="t" anchorCtr="0" compatLnSpc="1"/>
          <a:lstStyle>
            <a:lvl1pPr>
              <a:defRPr sz="1400">
                <a:solidFill>
                  <a:srgbClr val="000000"/>
                </a:solidFill>
                <a:latin typeface="Comic Sans MS" panose="030F0702030302020204" pitchFamily="66" charset="0"/>
                <a:ea typeface="SimSun" panose="02010600030101010101" pitchFamily="2" charset="-122"/>
              </a:defRPr>
            </a:lvl1pPr>
          </a:lstStyle>
          <a:p>
            <a:pPr lvl="0" eaLnBrk="1" hangingPunct="1">
              <a:buNone/>
            </a:pPr>
            <a:endParaRPr lang="en-US" altLang="zh-CN" dirty="0"/>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vert="horz" wrap="square" lIns="91440" tIns="45720" rIns="91440" bIns="45720" numCol="1" anchor="t" anchorCtr="0" compatLnSpc="1"/>
          <a:lstStyle>
            <a:lvl1pPr algn="ctr">
              <a:defRPr sz="1400">
                <a:solidFill>
                  <a:srgbClr val="000000"/>
                </a:solidFill>
                <a:latin typeface="Comic Sans MS" panose="030F0702030302020204" pitchFamily="66" charset="0"/>
                <a:ea typeface="SimSun" panose="02010600030101010101" pitchFamily="2" charset="-122"/>
              </a:defRPr>
            </a:lvl1pPr>
          </a:lstStyle>
          <a:p>
            <a:pPr lvl="0" eaLnBrk="1" hangingPunct="1">
              <a:buNone/>
            </a:pPr>
            <a:endParaRPr lang="en-US" altLang="zh-CN" dirty="0"/>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vert="horz" wrap="square" lIns="91440" tIns="45720" rIns="91440" bIns="45720" numCol="1" anchor="t" anchorCtr="0" compatLnSpc="1"/>
          <a:lstStyle>
            <a:lvl1pPr algn="r">
              <a:defRPr sz="1400">
                <a:solidFill>
                  <a:srgbClr val="000000"/>
                </a:solidFill>
                <a:latin typeface="Comic Sans MS" panose="030F0702030302020204" pitchFamily="66" charset="0"/>
                <a:ea typeface="SimSun" panose="02010600030101010101" pitchFamily="2" charset="-122"/>
              </a:defRPr>
            </a:lvl1pPr>
          </a:lstStyle>
          <a:p>
            <a:pPr lvl="0" eaLnBrk="1" hangingPunct="1">
              <a:buNone/>
            </a:pPr>
            <a:fld id="{9A0DB2DC-4C9A-4742-B13C-FB6460FD3503}" type="slidenum">
              <a:rPr lang="en-US" altLang="zh-CN" dirty="0"/>
              <a:t>‹#›</a:t>
            </a:fld>
            <a:endParaRPr lang="en-US" altLang="zh-CN" dirty="0"/>
          </a:p>
        </p:txBody>
      </p:sp>
      <p:sp>
        <p:nvSpPr>
          <p:cNvPr id="1031" name="Text Box 53"/>
          <p:cNvSpPr txBox="1">
            <a:spLocks noChangeArrowheads="1"/>
          </p:cNvSpPr>
          <p:nvPr/>
        </p:nvSpPr>
        <p:spPr bwMode="auto">
          <a:xfrm>
            <a:off x="1066800" y="2438400"/>
            <a:ext cx="7162800" cy="366713"/>
          </a:xfrm>
          <a:prstGeom prst="rect">
            <a:avLst/>
          </a:prstGeom>
          <a:noFill/>
          <a:ln>
            <a:noFill/>
          </a:ln>
        </p:spPr>
        <p:txBody>
          <a:bodyPr>
            <a:spAutoFit/>
          </a:bodyPr>
          <a:lstStyle/>
          <a:p>
            <a:pPr lvl="0" eaLnBrk="0" hangingPunct="0">
              <a:spcBef>
                <a:spcPct val="50000"/>
              </a:spcBef>
              <a:buNone/>
            </a:pPr>
            <a:endParaRPr lang="en-US" altLang="zh-CN" dirty="0">
              <a:solidFill>
                <a:srgbClr val="000000"/>
              </a:solidFill>
              <a:latin typeface="Comic Sans MS" panose="030F0702030302020204" pitchFamily="66" charset="0"/>
              <a:ea typeface="SimSun"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Arial" panose="020B0604020202020204" pitchFamily="34" charset="0"/>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Arial" panose="020B0604020202020204" pitchFamily="34" charset="0"/>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Arial" panose="020B0604020202020204" pitchFamily="34" charset="0"/>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Arial" panose="020B0604020202020204" pitchFamily="34" charset="0"/>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Arial" panose="020B0604020202020204" pitchFamily="34" charset="0"/>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Arial" panose="020B0604020202020204" pitchFamily="34" charset="0"/>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en-US" dirty="0"/>
              <a:t>Click to edit Master title style</a:t>
            </a:r>
          </a:p>
        </p:txBody>
      </p:sp>
      <p:sp>
        <p:nvSpPr>
          <p:cNvPr id="5123" name="Text Placeholder 2"/>
          <p:cNvSpPr>
            <a:spLocks noGrp="1"/>
          </p:cNvSpPr>
          <p:nvPr>
            <p:ph type="body" idx="1"/>
          </p:nvPr>
        </p:nvSpPr>
        <p:spPr>
          <a:xfrm>
            <a:off x="457200" y="1600200"/>
            <a:ext cx="8229600" cy="4525963"/>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D268BC4-A778-410C-8CFB-4AF1FD8FE580}"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Calibri" panose="020F0502020204030204" pitchFamily="34" charset="0"/>
              </a:defRPr>
            </a:lvl1pPr>
          </a:lstStyle>
          <a:p>
            <a:pPr lvl="0" eaLnBrk="1" hangingPunct="1">
              <a:buNone/>
            </a:pPr>
            <a:fld id="{9A0DB2DC-4C9A-4742-B13C-FB6460FD3503}" type="slidenum">
              <a:rPr lang="en-US" dirty="0"/>
              <a:t>‹#›</a:t>
            </a:fld>
            <a:endParaRPr 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spd="slow">
    <p:push dir="u"/>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en-US" dirty="0"/>
              <a:t>Click to edit Master title style</a:t>
            </a:r>
          </a:p>
        </p:txBody>
      </p:sp>
      <p:sp>
        <p:nvSpPr>
          <p:cNvPr id="6147" name="Text Placeholder 2"/>
          <p:cNvSpPr>
            <a:spLocks noGrp="1"/>
          </p:cNvSpPr>
          <p:nvPr>
            <p:ph type="body" idx="1"/>
          </p:nvPr>
        </p:nvSpPr>
        <p:spPr>
          <a:xfrm>
            <a:off x="457200" y="1600200"/>
            <a:ext cx="8229600" cy="4525963"/>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8FFE7B25-9F2E-433B-A83E-6DFA37817125}" type="datetimeFigureOut">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14/11/2023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Arial" panose="020B0604020202020204" pitchFamily="34" charset="0"/>
              </a:defRPr>
            </a:lvl1pPr>
          </a:lstStyle>
          <a:p>
            <a:pPr lvl="0" eaLnBrk="1" hangingPunct="1">
              <a:buNone/>
            </a:pPr>
            <a:fld id="{9A0DB2DC-4C9A-4742-B13C-FB6460FD3503}" type="slidenum">
              <a:rPr lang="en-US" dirty="0">
                <a:cs typeface="Arial" panose="020B0604020202020204" pitchFamily="34" charset="0"/>
              </a:rPr>
              <a:t>‹#›</a:t>
            </a:fld>
            <a:endParaRPr lang="en-US" dirty="0">
              <a:latin typeface="Times New Roman" panose="02020603050405020304" pitchFamily="18"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en-US" dirty="0"/>
              <a:t>Click to edit Master title style</a:t>
            </a:r>
          </a:p>
        </p:txBody>
      </p:sp>
      <p:sp>
        <p:nvSpPr>
          <p:cNvPr id="7171" name="Rectangle 3"/>
          <p:cNvSpPr>
            <a:spLocks noGrp="1"/>
          </p:cNvSpPr>
          <p:nvPr>
            <p:ph type="body" idx="1"/>
          </p:nvPr>
        </p:nvSpPr>
        <p:spPr>
          <a:xfrm>
            <a:off x="457200" y="1600200"/>
            <a:ext cx="8229600" cy="4525963"/>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400" b="0">
                <a:solidFill>
                  <a:srgbClr val="000000"/>
                </a:solidFill>
                <a:latin typeface="Arial" panose="020B0604020202020204" pitchFamily="34"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b="0">
                <a:solidFill>
                  <a:srgbClr val="000000"/>
                </a:solidFill>
                <a:latin typeface="Arial" panose="020B0604020202020204" pitchFamily="34"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solidFill>
                  <a:srgbClr val="000000"/>
                </a:solidFill>
                <a:latin typeface="Arial" panose="020B0604020202020204" pitchFamily="34" charset="0"/>
              </a:defRPr>
            </a:lvl1pPr>
          </a:lstStyle>
          <a:p>
            <a:pPr lvl="0" eaLnBrk="1" hangingPunct="1">
              <a:buNone/>
            </a:pPr>
            <a:fld id="{9A0DB2DC-4C9A-4742-B13C-FB6460FD3503}" type="slidenum">
              <a:rPr lang="en-US" altLang="en-US" dirty="0"/>
              <a:t>‹#›</a:t>
            </a:fld>
            <a:endParaRPr lang="en-US" alt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wmf"/><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wmf"/><Relationship Id="rId11" Type="http://schemas.openxmlformats.org/officeDocument/2006/relationships/image" Target="../media/image10.png"/><Relationship Id="rId5" Type="http://schemas.openxmlformats.org/officeDocument/2006/relationships/image" Target="../media/image4.wmf"/><Relationship Id="rId10" Type="http://schemas.openxmlformats.org/officeDocument/2006/relationships/image" Target="../media/image9.gif"/><Relationship Id="rId4" Type="http://schemas.openxmlformats.org/officeDocument/2006/relationships/image" Target="../media/image3.w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7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6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28.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2705100" y="1943100"/>
            <a:ext cx="3733800" cy="1152525"/>
          </a:xfrm>
          <a:prstGeom prst="rect">
            <a:avLst/>
          </a:prstGeom>
        </p:spPr>
        <p:txBody>
          <a:bodyPr wrap="none" fromWordArt="1">
            <a:prstTxWarp prst="textPlain">
              <a:avLst>
                <a:gd name="adj" fmla="val 50000"/>
              </a:avLst>
            </a:prstTxWarp>
          </a:bodyPr>
          <a:lstStyle/>
          <a:p>
            <a:pPr algn="ctr"/>
            <a:r>
              <a:rPr lang="en-US" sz="3600" b="1" kern="10">
                <a:ln w="9525">
                  <a:solidFill>
                    <a:srgbClr val="008000"/>
                  </a:solidFill>
                  <a:round/>
                  <a:headEnd/>
                  <a:tailEnd/>
                </a:ln>
                <a:solidFill>
                  <a:srgbClr val="00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Môn: KHOA HỌC</a:t>
            </a:r>
          </a:p>
          <a:p>
            <a:pPr algn="ctr"/>
            <a:r>
              <a:rPr lang="en-US" sz="3600" b="1" kern="10">
                <a:ln w="9525">
                  <a:solidFill>
                    <a:srgbClr val="008000"/>
                  </a:solidFill>
                  <a:round/>
                  <a:headEnd/>
                  <a:tailEnd/>
                </a:ln>
                <a:solidFill>
                  <a:srgbClr val="00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 LỚP 5/5</a:t>
            </a:r>
          </a:p>
        </p:txBody>
      </p:sp>
      <p:sp>
        <p:nvSpPr>
          <p:cNvPr id="3075" name="WordArt 3"/>
          <p:cNvSpPr>
            <a:spLocks noChangeArrowheads="1" noChangeShapeType="1" noTextEdit="1"/>
          </p:cNvSpPr>
          <p:nvPr/>
        </p:nvSpPr>
        <p:spPr bwMode="auto">
          <a:xfrm>
            <a:off x="876935" y="3457576"/>
            <a:ext cx="5715000" cy="1682750"/>
          </a:xfrm>
          <a:prstGeom prst="rect">
            <a:avLst/>
          </a:prstGeom>
        </p:spPr>
        <p:txBody>
          <a:bodyPr wrap="none" fromWordArt="1">
            <a:prstTxWarp prst="textPlain">
              <a:avLst>
                <a:gd name="adj" fmla="val 50000"/>
              </a:avLst>
            </a:prstTxWarp>
          </a:bodyPr>
          <a:lstStyle/>
          <a:p>
            <a:pPr algn="ctr"/>
            <a:r>
              <a:rPr lang="en-US" sz="3600" b="1"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SẮT, GANG, THÉP</a:t>
            </a:r>
            <a:endParaRPr lang="en-US" sz="3600" b="1" kern="10" dirty="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endParaRPr>
          </a:p>
        </p:txBody>
      </p:sp>
      <p:grpSp>
        <p:nvGrpSpPr>
          <p:cNvPr id="3076" name="Group 18"/>
          <p:cNvGrpSpPr>
            <a:grpSpLocks/>
          </p:cNvGrpSpPr>
          <p:nvPr/>
        </p:nvGrpSpPr>
        <p:grpSpPr bwMode="auto">
          <a:xfrm>
            <a:off x="6505575" y="3187700"/>
            <a:ext cx="2590800" cy="2057400"/>
            <a:chOff x="5225" y="9335"/>
            <a:chExt cx="2520" cy="1750"/>
          </a:xfrm>
        </p:grpSpPr>
        <p:sp>
          <p:nvSpPr>
            <p:cNvPr id="3083" name="AutoShape 27" descr="2"/>
            <p:cNvSpPr>
              <a:spLocks noChangeArrowheads="1"/>
            </p:cNvSpPr>
            <p:nvPr/>
          </p:nvSpPr>
          <p:spPr bwMode="auto">
            <a:xfrm>
              <a:off x="5225" y="10186"/>
              <a:ext cx="2520" cy="899"/>
            </a:xfrm>
            <a:prstGeom prst="wave">
              <a:avLst>
                <a:gd name="adj1" fmla="val 20644"/>
                <a:gd name="adj2" fmla="val 0"/>
              </a:avLst>
            </a:prstGeom>
            <a:blipFill dpi="0" rotWithShape="0">
              <a:blip r:embed="rId2"/>
              <a:srcRect/>
              <a:stretch>
                <a:fillRect/>
              </a:stretch>
            </a:blipFill>
            <a:ln>
              <a:noFill/>
            </a:ln>
            <a:effectLst>
              <a:outerShdw dist="107763" dir="2700000" algn="ctr" rotWithShape="0">
                <a:srgbClr val="C0C0C0"/>
              </a:outerShdw>
            </a:effectLst>
            <a:extLst>
              <a:ext uri="{91240B29-F687-4F45-9708-019B960494DF}">
                <a14:hiddenLine xmlns:a14="http://schemas.microsoft.com/office/drawing/2010/main" w="9525">
                  <a:solidFill>
                    <a:srgbClr val="000000"/>
                  </a:solidFill>
                  <a:round/>
                  <a:headEnd/>
                  <a:tailEnd/>
                </a14:hiddenLine>
              </a:ext>
            </a:extLst>
          </p:spPr>
          <p:txBody>
            <a:bodyPr lIns="91435" tIns="45718" rIns="91435" bIns="45718"/>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vi-VN" altLang="en-US" sz="1600">
                <a:latin typeface="Times New Roman" panose="02020603050405020304" pitchFamily="18" charset="0"/>
                <a:cs typeface="Arial" panose="020B0604020202020204" pitchFamily="34" charset="0"/>
              </a:endParaRPr>
            </a:p>
          </p:txBody>
        </p:sp>
        <p:pic>
          <p:nvPicPr>
            <p:cNvPr id="3084" name="Picture 26" descr="cosm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2" y="9335"/>
              <a:ext cx="1080" cy="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25" descr="BOOK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4" y="10122"/>
              <a:ext cx="126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24" descr="BOOK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 y="9848"/>
              <a:ext cx="1635"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23" descr="QUILLP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5" y="9336"/>
              <a:ext cx="702" cy="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8" name="Text Box 22"/>
            <p:cNvSpPr txBox="1">
              <a:spLocks noChangeArrowheads="1"/>
            </p:cNvSpPr>
            <p:nvPr/>
          </p:nvSpPr>
          <p:spPr bwMode="auto">
            <a:xfrm>
              <a:off x="5867" y="9897"/>
              <a:ext cx="90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r" eaLnBrk="1" hangingPunct="1">
                <a:lnSpc>
                  <a:spcPct val="100000"/>
                </a:lnSpc>
                <a:spcBef>
                  <a:spcPct val="0"/>
                </a:spcBef>
                <a:buFontTx/>
                <a:buNone/>
              </a:pPr>
              <a:r>
                <a:rPr lang="en-US" altLang="en-US" sz="800" b="1">
                  <a:latin typeface="Times New Roman" panose="02020603050405020304" pitchFamily="18" charset="0"/>
                  <a:cs typeface="Times New Roman" panose="02020603050405020304" pitchFamily="18" charset="0"/>
                </a:rPr>
                <a:t> </a:t>
              </a:r>
              <a:endParaRPr lang="en-US" altLang="en-US" sz="4800">
                <a:latin typeface="Times New Roman" panose="02020603050405020304" pitchFamily="18" charset="0"/>
                <a:cs typeface="Times New Roman" panose="02020603050405020304" pitchFamily="18" charset="0"/>
              </a:endParaRPr>
            </a:p>
          </p:txBody>
        </p:sp>
        <p:sp>
          <p:nvSpPr>
            <p:cNvPr id="3089" name="Text Box 21"/>
            <p:cNvSpPr txBox="1">
              <a:spLocks noChangeArrowheads="1"/>
            </p:cNvSpPr>
            <p:nvPr/>
          </p:nvSpPr>
          <p:spPr bwMode="auto">
            <a:xfrm>
              <a:off x="6665" y="9863"/>
              <a:ext cx="57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vi-VN" altLang="en-US" sz="4800">
                <a:latin typeface="Times New Roman" panose="02020603050405020304" pitchFamily="18" charset="0"/>
                <a:cs typeface="Arial" panose="020B0604020202020204" pitchFamily="34" charset="0"/>
              </a:endParaRPr>
            </a:p>
          </p:txBody>
        </p:sp>
        <p:sp>
          <p:nvSpPr>
            <p:cNvPr id="3090" name="WordArt 20"/>
            <p:cNvSpPr>
              <a:spLocks noChangeArrowheads="1" noChangeShapeType="1" noTextEdit="1"/>
            </p:cNvSpPr>
            <p:nvPr/>
          </p:nvSpPr>
          <p:spPr bwMode="auto">
            <a:xfrm rot="1334491">
              <a:off x="6130" y="10696"/>
              <a:ext cx="600" cy="1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9282"/>
                </a:avLst>
              </a:prstTxWarp>
            </a:bodyPr>
            <a:lstStyle/>
            <a:p>
              <a:pPr algn="ctr"/>
              <a:r>
                <a:rPr lang="en-US" b="1" kern="10">
                  <a:solidFill>
                    <a:srgbClr val="FFFFFF"/>
                  </a:solidFill>
                  <a:latin typeface="Times New Roman" panose="02020603050405020304" pitchFamily="18" charset="0"/>
                  <a:cs typeface="Times New Roman" panose="02020603050405020304" pitchFamily="18" charset="0"/>
                </a:rPr>
                <a:t>NĂM </a:t>
              </a:r>
            </a:p>
          </p:txBody>
        </p:sp>
        <p:sp>
          <p:nvSpPr>
            <p:cNvPr id="3091" name="Text Box 19"/>
            <p:cNvSpPr txBox="1">
              <a:spLocks noChangeArrowheads="1"/>
            </p:cNvSpPr>
            <p:nvPr/>
          </p:nvSpPr>
          <p:spPr bwMode="auto">
            <a:xfrm>
              <a:off x="6623" y="10049"/>
              <a:ext cx="72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vi-VN" altLang="en-US" sz="4800">
                <a:latin typeface="Times New Roman" panose="02020603050405020304" pitchFamily="18" charset="0"/>
                <a:cs typeface="Arial" panose="020B0604020202020204" pitchFamily="34" charset="0"/>
              </a:endParaRPr>
            </a:p>
          </p:txBody>
        </p:sp>
      </p:grpSp>
      <p:sp>
        <p:nvSpPr>
          <p:cNvPr id="3077" name="WordArt 16"/>
          <p:cNvSpPr>
            <a:spLocks noChangeArrowheads="1" noChangeShapeType="1" noTextEdit="1"/>
          </p:cNvSpPr>
          <p:nvPr/>
        </p:nvSpPr>
        <p:spPr bwMode="auto">
          <a:xfrm>
            <a:off x="1209675" y="1028700"/>
            <a:ext cx="6867525" cy="393700"/>
          </a:xfrm>
          <a:prstGeom prst="rect">
            <a:avLst/>
          </a:prstGeom>
        </p:spPr>
        <p:txBody>
          <a:bodyPr wrap="none" fromWordArt="1">
            <a:prstTxWarp prst="textPlain">
              <a:avLst>
                <a:gd name="adj" fmla="val 50000"/>
              </a:avLst>
            </a:prstTxWarp>
          </a:bodyPr>
          <a:lstStyle/>
          <a:p>
            <a:pPr algn="ctr"/>
            <a:r>
              <a:rPr lang="vi-VN" sz="3600" b="1" kern="10">
                <a:ln w="9525">
                  <a:solidFill>
                    <a:srgbClr val="0000FF"/>
                  </a:solidFill>
                  <a:round/>
                  <a:headEnd/>
                  <a:tailEnd/>
                </a:ln>
                <a:solidFill>
                  <a:srgbClr val="00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TRƯỜNG TIỂU HỌC CHÁNH NGHĨA</a:t>
            </a:r>
            <a:endParaRPr lang="en-US" sz="3600" b="1" kern="10">
              <a:ln w="9525">
                <a:solidFill>
                  <a:srgbClr val="0000FF"/>
                </a:solidFill>
                <a:round/>
                <a:headEnd/>
                <a:tailEnd/>
              </a:ln>
              <a:solidFill>
                <a:srgbClr val="00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endParaRPr>
          </a:p>
        </p:txBody>
      </p:sp>
      <p:pic>
        <p:nvPicPr>
          <p:cNvPr id="3078" name="Picture 3" descr="WhitecornerFlow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63" y="903288"/>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4" descr="WhitecornerFlow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05738" y="4984750"/>
            <a:ext cx="12779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86775" y="893763"/>
            <a:ext cx="609600" cy="186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10" descr="flower96"/>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0" y="4870450"/>
            <a:ext cx="21336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Rectangle 4"/>
          <p:cNvSpPr>
            <a:spLocks noChangeArrowheads="1"/>
          </p:cNvSpPr>
          <p:nvPr/>
        </p:nvSpPr>
        <p:spPr bwMode="auto">
          <a:xfrm>
            <a:off x="0" y="869950"/>
            <a:ext cx="9144000" cy="5143500"/>
          </a:xfrm>
          <a:prstGeom prst="rect">
            <a:avLst/>
          </a:prstGeom>
          <a:noFill/>
          <a:ln w="57150">
            <a:pattFill prst="wdUpDiag">
              <a:fgClr>
                <a:srgbClr val="00FF00"/>
              </a:fgClr>
              <a:bgClr>
                <a:srgbClr val="FF0000"/>
              </a:bgClr>
            </a:patt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vi-VN" altLang="en-US" sz="1600">
              <a:latin typeface="Times New Roman" panose="02020603050405020304" pitchFamily="18" charset="0"/>
              <a:cs typeface="Arial" panose="020B0604020202020204" pitchFamily="34" charset="0"/>
            </a:endParaRPr>
          </a:p>
        </p:txBody>
      </p:sp>
      <p:pic>
        <p:nvPicPr>
          <p:cNvPr id="21" name="Picture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925" y="1589088"/>
            <a:ext cx="2360613"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75D80"/>
                  </a:outerShdw>
                </a:effectLst>
              </a14:hiddenEffects>
            </a:ext>
          </a:extLst>
        </p:spPr>
      </p:pic>
    </p:spTree>
    <p:extLst>
      <p:ext uri="{BB962C8B-B14F-4D97-AF65-F5344CB8AC3E}">
        <p14:creationId xmlns:p14="http://schemas.microsoft.com/office/powerpoint/2010/main" val="255707273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1227551" y="63503"/>
            <a:ext cx="6477000" cy="774700"/>
          </a:xfrm>
          <a:prstGeom prst="rect">
            <a:avLst/>
          </a:prstGeom>
        </p:spPr>
        <p:txBody>
          <a:bodyPr wrap="none" numCol="1"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2800" b="1" i="0" u="none" strike="noStrike" kern="10" cap="none" spc="0" normalizeH="0" baseline="0" noProof="0" dirty="0" err="1">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Thứ</a:t>
            </a:r>
            <a:r>
              <a:rPr kumimoji="0" lang="en-US" sz="2800" b="1" i="0" u="none" strike="noStrike" kern="10" cap="none" spc="0" normalizeH="0" baseline="0" noProof="0" dirty="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 </a:t>
            </a:r>
            <a:r>
              <a:rPr lang="en-US" sz="2800" b="1" kern="10" noProof="0" dirty="0" err="1" smtClean="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kumimoji="0" lang="en-US" sz="2800" b="1" i="0" u="none" strike="noStrike" kern="10" cap="none" spc="0" normalizeH="0" baseline="0" noProof="0" dirty="0" smtClean="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 </a:t>
            </a:r>
            <a:r>
              <a:rPr kumimoji="0" lang="en-US" sz="2800" b="1" i="0" u="none" strike="noStrike" kern="10" cap="none" spc="0" normalizeH="0" baseline="0" noProof="0" dirty="0" err="1">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ngày</a:t>
            </a:r>
            <a:r>
              <a:rPr kumimoji="0" lang="en-US" sz="2800" b="1" i="0" u="none" strike="noStrike" kern="10" cap="none" spc="0" normalizeH="0" baseline="0" noProof="0" dirty="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 </a:t>
            </a:r>
            <a:r>
              <a:rPr kumimoji="0" lang="en-US" sz="2800" b="1" i="0" u="none" strike="noStrike" kern="10" cap="none" spc="0" normalizeH="0" baseline="0" noProof="0" dirty="0" smtClean="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21</a:t>
            </a:r>
            <a:r>
              <a:rPr lang="en-US" sz="2800" b="1" kern="10" dirty="0" smtClean="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kumimoji="0" lang="en-US" sz="2800" b="1" i="0" u="none" strike="noStrike" kern="10" cap="none" spc="0" normalizeH="0" baseline="0" noProof="0" dirty="0" smtClean="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 </a:t>
            </a:r>
            <a:r>
              <a:rPr kumimoji="0" lang="en-US" sz="2800" b="1" i="0" u="none" strike="noStrike" kern="10" cap="none" spc="0" normalizeH="0" baseline="0" noProof="0" dirty="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tháng 11 </a:t>
            </a:r>
            <a:r>
              <a:rPr kumimoji="0" lang="en-US" sz="2800" b="1" i="0" u="none" strike="noStrike" kern="10" cap="none" spc="0" normalizeH="0" baseline="0" noProof="0" dirty="0" err="1">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năm</a:t>
            </a:r>
            <a:r>
              <a:rPr kumimoji="0" lang="en-US" sz="2800" b="1" i="0" u="none" strike="noStrike" kern="10" cap="none" spc="0" normalizeH="0" baseline="0" noProof="0" dirty="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 2023</a:t>
            </a:r>
          </a:p>
          <a:p>
            <a:pPr marL="0" marR="0" lvl="0" indent="0" algn="ctr" defTabSz="914400" rtl="0" eaLnBrk="0" fontAlgn="base" latinLnBrk="0" hangingPunct="0">
              <a:lnSpc>
                <a:spcPct val="100000"/>
              </a:lnSpc>
              <a:spcBef>
                <a:spcPct val="0"/>
              </a:spcBef>
              <a:spcAft>
                <a:spcPct val="0"/>
              </a:spcAft>
              <a:buClrTx/>
              <a:buSzTx/>
              <a:buFontTx/>
              <a:buNone/>
              <a:defRPr/>
            </a:pPr>
            <a:r>
              <a:rPr kumimoji="0" lang="en-US" sz="2800" b="1" i="0" u="none" strike="noStrike" kern="10" cap="none" spc="0" normalizeH="0" baseline="0" noProof="0" dirty="0">
                <a:ln w="9525">
                  <a:solidFill>
                    <a:srgbClr val="008000"/>
                  </a:solidFill>
                  <a:round/>
                </a:ln>
                <a:solidFill>
                  <a:srgbClr val="000000"/>
                </a:solidFill>
                <a:effectLst>
                  <a:outerShdw dist="45791" dir="2021404" algn="ctr" rotWithShape="0">
                    <a:srgbClr val="B2B2B2">
                      <a:alpha val="79999"/>
                    </a:srgbClr>
                  </a:outerShdw>
                </a:effectLst>
                <a:uLnTx/>
                <a:uFillTx/>
                <a:ea typeface="+mn-ea"/>
                <a:cs typeface="Times New Roman" panose="02020603050405020304" pitchFamily="18" charset="0"/>
              </a:rPr>
              <a:t>Khoa học</a:t>
            </a:r>
          </a:p>
        </p:txBody>
      </p:sp>
      <p:sp>
        <p:nvSpPr>
          <p:cNvPr id="81923" name="WordArt 3"/>
          <p:cNvSpPr>
            <a:spLocks noTextEdit="1"/>
          </p:cNvSpPr>
          <p:nvPr/>
        </p:nvSpPr>
        <p:spPr>
          <a:xfrm>
            <a:off x="1624013" y="995363"/>
            <a:ext cx="5556250" cy="541337"/>
          </a:xfrm>
          <a:prstGeom prst="rect">
            <a:avLst/>
          </a:prstGeom>
        </p:spPr>
        <p:txBody>
          <a:bodyPr wrap="none" fromWordArt="1">
            <a:prstTxWarp prst="textPlain">
              <a:avLst>
                <a:gd name="adj" fmla="val 50000"/>
              </a:avLst>
            </a:prstTxWarp>
            <a:normAutofit fontScale="92500" lnSpcReduction="20000"/>
          </a:bodyPr>
          <a:lstStyle/>
          <a:p>
            <a:pPr algn="ctr" eaLnBrk="0" hangingPunct="0"/>
            <a:endParaRPr lang="en-US" sz="3600" b="1">
              <a:ln w="9525" cap="flat" cmpd="sng">
                <a:solidFill>
                  <a:srgbClr val="FF0000"/>
                </a:solidFill>
                <a:prstDash val="solid"/>
                <a:headEnd type="none" w="med" len="med"/>
                <a:tailEnd type="none" w="med" len="med"/>
              </a:ln>
              <a:solidFill>
                <a:srgbClr val="FF0000"/>
              </a:solidFill>
              <a:effectLst>
                <a:outerShdw dist="45791" dir="2021404" algn="ctr" rotWithShape="0">
                  <a:srgbClr val="B2B2B2">
                    <a:alpha val="79999"/>
                  </a:srgbClr>
                </a:outerShdw>
              </a:effectLst>
              <a:latin typeface="Times New Roman" panose="02020603050405020304" pitchFamily="18" charset="0"/>
              <a:ea typeface="Times New Roman" panose="02020603050405020304" pitchFamily="18" charset="0"/>
            </a:endParaRPr>
          </a:p>
        </p:txBody>
      </p:sp>
      <p:pic>
        <p:nvPicPr>
          <p:cNvPr id="81924" name="Picture 3" descr="WhitecornerFlower"/>
          <p:cNvPicPr>
            <a:picLocks noChangeAspect="1"/>
          </p:cNvPicPr>
          <p:nvPr/>
        </p:nvPicPr>
        <p:blipFill>
          <a:blip r:embed="rId2"/>
          <a:stretch>
            <a:fillRect/>
          </a:stretch>
        </p:blipFill>
        <p:spPr>
          <a:xfrm>
            <a:off x="0" y="5638800"/>
            <a:ext cx="1219200" cy="1219200"/>
          </a:xfrm>
          <a:prstGeom prst="rect">
            <a:avLst/>
          </a:prstGeom>
          <a:noFill/>
          <a:ln w="9525">
            <a:noFill/>
          </a:ln>
        </p:spPr>
      </p:pic>
      <p:pic>
        <p:nvPicPr>
          <p:cNvPr id="81925" name="Picture 4" descr="WhitecornerFlower"/>
          <p:cNvPicPr>
            <a:picLocks noChangeAspect="1"/>
          </p:cNvPicPr>
          <p:nvPr/>
        </p:nvPicPr>
        <p:blipFill>
          <a:blip r:embed="rId3"/>
          <a:stretch>
            <a:fillRect/>
          </a:stretch>
        </p:blipFill>
        <p:spPr>
          <a:xfrm>
            <a:off x="7772400" y="5486400"/>
            <a:ext cx="1371600" cy="1371600"/>
          </a:xfrm>
          <a:prstGeom prst="rect">
            <a:avLst/>
          </a:prstGeom>
          <a:noFill/>
          <a:ln w="9525">
            <a:noFill/>
          </a:ln>
        </p:spPr>
      </p:pic>
      <p:pic>
        <p:nvPicPr>
          <p:cNvPr id="81926" name="Picture 19"/>
          <p:cNvPicPr>
            <a:picLocks noChangeAspect="1"/>
          </p:cNvPicPr>
          <p:nvPr/>
        </p:nvPicPr>
        <p:blipFill>
          <a:blip r:embed="rId4"/>
          <a:stretch>
            <a:fillRect/>
          </a:stretch>
        </p:blipFill>
        <p:spPr>
          <a:xfrm>
            <a:off x="25400" y="63500"/>
            <a:ext cx="682625" cy="2481263"/>
          </a:xfrm>
          <a:prstGeom prst="rect">
            <a:avLst/>
          </a:prstGeom>
          <a:noFill/>
          <a:ln w="9525">
            <a:noFill/>
          </a:ln>
        </p:spPr>
      </p:pic>
      <p:pic>
        <p:nvPicPr>
          <p:cNvPr id="81927" name="Picture 20"/>
          <p:cNvPicPr>
            <a:picLocks noChangeAspect="1"/>
          </p:cNvPicPr>
          <p:nvPr/>
        </p:nvPicPr>
        <p:blipFill>
          <a:blip r:embed="rId4"/>
          <a:stretch>
            <a:fillRect/>
          </a:stretch>
        </p:blipFill>
        <p:spPr>
          <a:xfrm>
            <a:off x="8435975" y="63500"/>
            <a:ext cx="682625" cy="2481263"/>
          </a:xfrm>
          <a:prstGeom prst="rect">
            <a:avLst/>
          </a:prstGeom>
          <a:noFill/>
          <a:ln w="9525">
            <a:noFill/>
          </a:ln>
        </p:spPr>
      </p:pic>
      <p:sp>
        <p:nvSpPr>
          <p:cNvPr id="81928" name="Rectangle 36"/>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endParaRPr lang="vi-VN" altLang="en-US" dirty="0">
              <a:solidFill>
                <a:srgbClr val="000000"/>
              </a:solidFill>
              <a:latin typeface="Arial" panose="020B0604020202020204" pitchFamily="34" charset="0"/>
              <a:ea typeface="Arial" panose="020B0604020202020204" pitchFamily="34" charset="0"/>
            </a:endParaRPr>
          </a:p>
        </p:txBody>
      </p:sp>
      <p:sp>
        <p:nvSpPr>
          <p:cNvPr id="2" name="Rectangle 1"/>
          <p:cNvSpPr/>
          <p:nvPr/>
        </p:nvSpPr>
        <p:spPr>
          <a:xfrm>
            <a:off x="366355" y="822045"/>
            <a:ext cx="8411306"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1" i="0" u="none" strike="noStrike" kern="10" cap="none" spc="0" normalizeH="0" baseline="0" noProof="0" dirty="0">
                <a:ln w="9525">
                  <a:solidFill>
                    <a:srgbClr val="FF0000"/>
                  </a:solidFill>
                  <a:round/>
                </a:ln>
                <a:solidFill>
                  <a:srgbClr val="C00000"/>
                </a:solidFill>
                <a:effectLst>
                  <a:outerShdw dist="45791" dir="2021404" algn="ctr" rotWithShape="0">
                    <a:srgbClr val="B2B2B2">
                      <a:alpha val="79999"/>
                    </a:srgbClr>
                  </a:outerShdw>
                </a:effectLst>
                <a:uLnTx/>
                <a:uFillTx/>
                <a:latin typeface="Times New Roman" panose="02020603050405020304"/>
                <a:ea typeface="+mn-ea"/>
                <a:cs typeface="Times New Roman" panose="02020603050405020304"/>
              </a:rPr>
              <a:t>SẮT, GANG, THÉP</a:t>
            </a:r>
            <a:endParaRPr kumimoji="0" lang="en-US" sz="32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 name="Rectangle 2"/>
          <p:cNvSpPr/>
          <p:nvPr/>
        </p:nvSpPr>
        <p:spPr>
          <a:xfrm>
            <a:off x="609600" y="1536700"/>
            <a:ext cx="8001000" cy="4648200"/>
          </a:xfrm>
          <a:prstGeom prst="rect">
            <a:avLst/>
          </a:prstGeom>
          <a:noFill/>
          <a:ln w="9525">
            <a:noFill/>
          </a:ln>
        </p:spPr>
        <p:txBody>
          <a:bodyPr>
            <a:spAutoFit/>
          </a:bodyPr>
          <a:lstStyle/>
          <a:p>
            <a:r>
              <a:rPr sz="2200" b="1" dirty="0">
                <a:latin typeface="Times New Roman" panose="02020603050405020304" pitchFamily="18" charset="0"/>
                <a:cs typeface="Times New Roman" panose="02020603050405020304" pitchFamily="18" charset="0"/>
              </a:rPr>
              <a:t>YÊU CẦU CẦN ĐẠT</a:t>
            </a:r>
            <a:endParaRPr sz="2200" dirty="0">
              <a:latin typeface=".VnTime" panose="020B7200000000000000" pitchFamily="34" charset="0"/>
              <a:cs typeface="Times New Roman" panose="02020603050405020304" pitchFamily="18" charset="0"/>
            </a:endParaRPr>
          </a:p>
          <a:p>
            <a:pPr algn="just"/>
            <a:r>
              <a:rPr lang="de-DE" altLang="x-none" sz="2200" dirty="0">
                <a:latin typeface="Times New Roman" panose="02020603050405020304" pitchFamily="18" charset="0"/>
                <a:cs typeface="Times New Roman" panose="02020603050405020304" pitchFamily="18" charset="0"/>
              </a:rPr>
              <a:t>- Nhận biết được một số tính chất  của sắt, gang, thép.</a:t>
            </a:r>
            <a:endParaRPr sz="2200" dirty="0">
              <a:latin typeface=".VnTime" panose="020B7200000000000000" pitchFamily="34" charset="0"/>
              <a:cs typeface="Times New Roman" panose="02020603050405020304" pitchFamily="18" charset="0"/>
            </a:endParaRPr>
          </a:p>
          <a:p>
            <a:pPr algn="just">
              <a:spcBef>
                <a:spcPts val="400"/>
              </a:spcBef>
            </a:pPr>
            <a:r>
              <a:rPr lang="de-DE" altLang="x-none" sz="2200" dirty="0">
                <a:latin typeface="Times New Roman" panose="02020603050405020304" pitchFamily="18" charset="0"/>
                <a:cs typeface="Times New Roman" panose="02020603050405020304" pitchFamily="18" charset="0"/>
              </a:rPr>
              <a:t>- Nêu được một số ứng dụng trong sản xuất v</a:t>
            </a:r>
            <a:r>
              <a:rPr lang="de-DE" altLang="x-none" sz="2200" dirty="0">
                <a:latin typeface="Times New Roman" panose="02020603050405020304" pitchFamily="18" charset="0"/>
                <a:ea typeface="Times New Roman" panose="02020603050405020304" pitchFamily="18" charset="0"/>
              </a:rPr>
              <a:t>à</a:t>
            </a:r>
            <a:r>
              <a:rPr lang="de-DE" altLang="x-none" sz="2200" dirty="0">
                <a:latin typeface="Times New Roman" panose="02020603050405020304" pitchFamily="18" charset="0"/>
                <a:cs typeface="Times New Roman" panose="02020603050405020304" pitchFamily="18" charset="0"/>
              </a:rPr>
              <a:t> đời sống của sắt, gang, thép</a:t>
            </a:r>
            <a:endParaRPr sz="2200" dirty="0">
              <a:latin typeface=".VnTime" panose="020B7200000000000000" pitchFamily="34" charset="0"/>
              <a:cs typeface="Times New Roman" panose="02020603050405020304" pitchFamily="18" charset="0"/>
            </a:endParaRPr>
          </a:p>
          <a:p>
            <a:pPr algn="just">
              <a:spcBef>
                <a:spcPts val="400"/>
              </a:spcBef>
            </a:pPr>
            <a:r>
              <a:rPr lang="de-DE" altLang="x-none" sz="2200" b="1" dirty="0">
                <a:latin typeface="Times New Roman" panose="02020603050405020304" pitchFamily="18" charset="0"/>
                <a:cs typeface="Times New Roman" panose="02020603050405020304" pitchFamily="18" charset="0"/>
              </a:rPr>
              <a:t>-</a:t>
            </a:r>
            <a:r>
              <a:rPr lang="de-DE" altLang="x-none" sz="2200" dirty="0">
                <a:latin typeface="Times New Roman" panose="02020603050405020304" pitchFamily="18" charset="0"/>
                <a:cs typeface="Times New Roman" panose="02020603050405020304" pitchFamily="18" charset="0"/>
              </a:rPr>
              <a:t> Quan sát nhận biết một số đồ dùng l</a:t>
            </a:r>
            <a:r>
              <a:rPr lang="de-DE" altLang="x-none" sz="2200" dirty="0">
                <a:latin typeface="Times New Roman" panose="02020603050405020304" pitchFamily="18" charset="0"/>
                <a:ea typeface="Times New Roman" panose="02020603050405020304" pitchFamily="18" charset="0"/>
              </a:rPr>
              <a:t>à</a:t>
            </a:r>
            <a:r>
              <a:rPr lang="de-DE" altLang="x-none" sz="2200" dirty="0">
                <a:latin typeface="Times New Roman" panose="02020603050405020304" pitchFamily="18" charset="0"/>
                <a:cs typeface="Times New Roman" panose="02020603050405020304" pitchFamily="18" charset="0"/>
              </a:rPr>
              <a:t>m từ gang thép.</a:t>
            </a:r>
            <a:endParaRPr sz="2200" dirty="0">
              <a:latin typeface=".VnTime" panose="020B7200000000000000" pitchFamily="34" charset="0"/>
              <a:cs typeface="Times New Roman" panose="02020603050405020304" pitchFamily="18" charset="0"/>
            </a:endParaRPr>
          </a:p>
          <a:p>
            <a:pPr algn="just">
              <a:spcBef>
                <a:spcPts val="400"/>
              </a:spcBef>
            </a:pPr>
            <a:r>
              <a:rPr lang="de-DE" altLang="x-none" sz="2200" b="1" dirty="0">
                <a:latin typeface="Times New Roman" panose="02020603050405020304" pitchFamily="18" charset="0"/>
                <a:cs typeface="Times New Roman" panose="02020603050405020304" pitchFamily="18" charset="0"/>
              </a:rPr>
              <a:t>-</a:t>
            </a:r>
            <a:r>
              <a:rPr lang="de-DE" altLang="x-none" sz="2200" dirty="0">
                <a:latin typeface="Times New Roman" panose="02020603050405020304" pitchFamily="18" charset="0"/>
                <a:cs typeface="Times New Roman" panose="02020603050405020304" pitchFamily="18" charset="0"/>
              </a:rPr>
              <a:t> Thích tìm hiểu khoa học, bảo vệ môi trường</a:t>
            </a:r>
            <a:endParaRPr sz="2200" dirty="0">
              <a:latin typeface=".VnTime" panose="020B7200000000000000" pitchFamily="34" charset="0"/>
              <a:cs typeface="Times New Roman" panose="02020603050405020304" pitchFamily="18" charset="0"/>
            </a:endParaRPr>
          </a:p>
          <a:p>
            <a:r>
              <a:rPr lang="de-DE" altLang="x-none" sz="2200" dirty="0">
                <a:latin typeface="Times New Roman" panose="02020603050405020304" pitchFamily="18" charset="0"/>
                <a:cs typeface="Times New Roman" panose="02020603050405020304" pitchFamily="18" charset="0"/>
              </a:rPr>
              <a:t>* GDBVMT: Nêu được sắt, gang, thép l</a:t>
            </a:r>
            <a:r>
              <a:rPr lang="de-DE" altLang="x-none" sz="2200" dirty="0">
                <a:latin typeface="Times New Roman" panose="02020603050405020304" pitchFamily="18" charset="0"/>
                <a:ea typeface="Times New Roman" panose="02020603050405020304" pitchFamily="18" charset="0"/>
              </a:rPr>
              <a:t>à</a:t>
            </a:r>
            <a:r>
              <a:rPr lang="de-DE" altLang="x-none" sz="2200" dirty="0">
                <a:latin typeface="Times New Roman" panose="02020603050405020304" pitchFamily="18" charset="0"/>
                <a:cs typeface="Times New Roman" panose="02020603050405020304" pitchFamily="18" charset="0"/>
              </a:rPr>
              <a:t> những nguyên liệu quý v</a:t>
            </a:r>
            <a:r>
              <a:rPr lang="de-DE" altLang="x-none" sz="2200" dirty="0">
                <a:latin typeface="Times New Roman" panose="02020603050405020304" pitchFamily="18" charset="0"/>
                <a:ea typeface="Times New Roman" panose="02020603050405020304" pitchFamily="18" charset="0"/>
              </a:rPr>
              <a:t>à</a:t>
            </a:r>
            <a:r>
              <a:rPr lang="de-DE" altLang="x-none" sz="2200" dirty="0">
                <a:latin typeface="Times New Roman" panose="02020603050405020304" pitchFamily="18" charset="0"/>
                <a:cs typeface="Times New Roman" panose="02020603050405020304" pitchFamily="18" charset="0"/>
              </a:rPr>
              <a:t> có hạn nên khai thác phải hợp lí v</a:t>
            </a:r>
            <a:r>
              <a:rPr lang="de-DE" altLang="x-none" sz="2200" dirty="0">
                <a:latin typeface="Times New Roman" panose="02020603050405020304" pitchFamily="18" charset="0"/>
                <a:ea typeface="Times New Roman" panose="02020603050405020304" pitchFamily="18" charset="0"/>
              </a:rPr>
              <a:t>à</a:t>
            </a:r>
            <a:r>
              <a:rPr lang="de-DE" altLang="x-none" sz="2200" dirty="0">
                <a:latin typeface="Times New Roman" panose="02020603050405020304" pitchFamily="18" charset="0"/>
                <a:cs typeface="Times New Roman" panose="02020603050405020304" pitchFamily="18" charset="0"/>
              </a:rPr>
              <a:t> biết kết hợp bảo vệ môi trường.</a:t>
            </a:r>
            <a:endParaRPr sz="2200" dirty="0">
              <a:latin typeface=".VnTime" panose="020B7200000000000000" pitchFamily="34" charset="0"/>
              <a:cs typeface="Times New Roman" panose="02020603050405020304" pitchFamily="18" charset="0"/>
            </a:endParaRPr>
          </a:p>
          <a:p>
            <a:pPr algn="just"/>
            <a:r>
              <a:rPr lang="de-DE" altLang="x-none" sz="2200" b="1" dirty="0">
                <a:latin typeface="Times New Roman" panose="02020603050405020304" pitchFamily="18" charset="0"/>
                <a:cs typeface="Times New Roman" panose="02020603050405020304" pitchFamily="18" charset="0"/>
              </a:rPr>
              <a:t>- Năng lực:</a:t>
            </a:r>
            <a:r>
              <a:rPr lang="de-DE" altLang="x-none" sz="2200" dirty="0">
                <a:latin typeface="Times New Roman" panose="02020603050405020304" pitchFamily="18" charset="0"/>
                <a:cs typeface="Times New Roman" panose="02020603050405020304" pitchFamily="18" charset="0"/>
              </a:rPr>
              <a:t> Nhận thức thế giới tự nhiên, tìm tòi, khám phá thế giới tự nhiên,vận dụng kiến thức v</a:t>
            </a:r>
            <a:r>
              <a:rPr lang="de-DE" altLang="x-none" sz="2200" dirty="0">
                <a:latin typeface="Times New Roman" panose="02020603050405020304" pitchFamily="18" charset="0"/>
                <a:ea typeface="Times New Roman" panose="02020603050405020304" pitchFamily="18" charset="0"/>
              </a:rPr>
              <a:t>à</a:t>
            </a:r>
            <a:r>
              <a:rPr lang="de-DE" altLang="x-none" sz="2200" dirty="0">
                <a:latin typeface="Times New Roman" panose="02020603050405020304" pitchFamily="18" charset="0"/>
                <a:cs typeface="Times New Roman" panose="02020603050405020304" pitchFamily="18" charset="0"/>
              </a:rPr>
              <a:t>o thực tiễn v</a:t>
            </a:r>
            <a:r>
              <a:rPr lang="de-DE" altLang="x-none" sz="2200" dirty="0">
                <a:latin typeface="Times New Roman" panose="02020603050405020304" pitchFamily="18" charset="0"/>
                <a:ea typeface="Times New Roman" panose="02020603050405020304" pitchFamily="18" charset="0"/>
              </a:rPr>
              <a:t>à</a:t>
            </a:r>
            <a:r>
              <a:rPr lang="de-DE" altLang="x-none" sz="2200" dirty="0">
                <a:latin typeface="Times New Roman" panose="02020603050405020304" pitchFamily="18" charset="0"/>
                <a:cs typeface="Times New Roman" panose="02020603050405020304" pitchFamily="18" charset="0"/>
              </a:rPr>
              <a:t> ứng xử phù hợp với tự nhiên, con người.</a:t>
            </a:r>
            <a:endParaRPr sz="2200" dirty="0">
              <a:latin typeface=".VnTime" panose="020B7200000000000000" pitchFamily="34" charset="0"/>
              <a:cs typeface="Times New Roman" panose="02020603050405020304" pitchFamily="18" charset="0"/>
            </a:endParaRPr>
          </a:p>
          <a:p>
            <a:pPr algn="just"/>
            <a:r>
              <a:rPr lang="nl-NL" altLang="x-none" sz="2200" b="1" dirty="0">
                <a:latin typeface="Times New Roman" panose="02020603050405020304" pitchFamily="18" charset="0"/>
                <a:cs typeface="Times New Roman" panose="02020603050405020304" pitchFamily="18" charset="0"/>
              </a:rPr>
              <a:t>- Phẩm chất: </a:t>
            </a:r>
            <a:r>
              <a:rPr lang="nl-NL" altLang="x-none" sz="2200" dirty="0">
                <a:latin typeface="Times New Roman" panose="02020603050405020304" pitchFamily="18" charset="0"/>
                <a:cs typeface="Times New Roman" panose="02020603050405020304" pitchFamily="18" charset="0"/>
              </a:rPr>
              <a:t>Học sinh ham thích tìm hiểu khoa học, yêu thích môn học.</a:t>
            </a:r>
            <a:endParaRPr sz="2200" dirty="0">
              <a:latin typeface=".VnTime" panose="020B7200000000000000" pitchFamily="34" charset="0"/>
              <a:ea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580">
                                          <p:stCondLst>
                                            <p:cond delay="0"/>
                                          </p:stCondLst>
                                        </p:cTn>
                                        <p:tgtEl>
                                          <p:spTgt spid="3">
                                            <p:txEl>
                                              <p:pRg st="5" end="5"/>
                                            </p:txEl>
                                          </p:spTgt>
                                        </p:tgtEl>
                                      </p:cBhvr>
                                    </p:animEffect>
                                    <p:anim calcmode="lin" valueType="num">
                                      <p:cBhvr>
                                        <p:cTn id="8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5" end="5"/>
                                            </p:txEl>
                                          </p:spTgt>
                                        </p:tgtEl>
                                      </p:cBhvr>
                                      <p:to x="100000" y="60000"/>
                                    </p:animScale>
                                    <p:animScale>
                                      <p:cBhvr>
                                        <p:cTn id="94" dur="166" decel="50000">
                                          <p:stCondLst>
                                            <p:cond delay="676"/>
                                          </p:stCondLst>
                                        </p:cTn>
                                        <p:tgtEl>
                                          <p:spTgt spid="3">
                                            <p:txEl>
                                              <p:pRg st="5" end="5"/>
                                            </p:txEl>
                                          </p:spTgt>
                                        </p:tgtEl>
                                      </p:cBhvr>
                                      <p:to x="100000" y="100000"/>
                                    </p:animScale>
                                    <p:animScale>
                                      <p:cBhvr>
                                        <p:cTn id="95" dur="26">
                                          <p:stCondLst>
                                            <p:cond delay="1312"/>
                                          </p:stCondLst>
                                        </p:cTn>
                                        <p:tgtEl>
                                          <p:spTgt spid="3">
                                            <p:txEl>
                                              <p:pRg st="5" end="5"/>
                                            </p:txEl>
                                          </p:spTgt>
                                        </p:tgtEl>
                                      </p:cBhvr>
                                      <p:to x="100000" y="80000"/>
                                    </p:animScale>
                                    <p:animScale>
                                      <p:cBhvr>
                                        <p:cTn id="96" dur="166" decel="50000">
                                          <p:stCondLst>
                                            <p:cond delay="1338"/>
                                          </p:stCondLst>
                                        </p:cTn>
                                        <p:tgtEl>
                                          <p:spTgt spid="3">
                                            <p:txEl>
                                              <p:pRg st="5" end="5"/>
                                            </p:txEl>
                                          </p:spTgt>
                                        </p:tgtEl>
                                      </p:cBhvr>
                                      <p:to x="100000" y="100000"/>
                                    </p:animScale>
                                    <p:animScale>
                                      <p:cBhvr>
                                        <p:cTn id="97" dur="26">
                                          <p:stCondLst>
                                            <p:cond delay="1642"/>
                                          </p:stCondLst>
                                        </p:cTn>
                                        <p:tgtEl>
                                          <p:spTgt spid="3">
                                            <p:txEl>
                                              <p:pRg st="5" end="5"/>
                                            </p:txEl>
                                          </p:spTgt>
                                        </p:tgtEl>
                                      </p:cBhvr>
                                      <p:to x="100000" y="90000"/>
                                    </p:animScale>
                                    <p:animScale>
                                      <p:cBhvr>
                                        <p:cTn id="98" dur="166" decel="50000">
                                          <p:stCondLst>
                                            <p:cond delay="1668"/>
                                          </p:stCondLst>
                                        </p:cTn>
                                        <p:tgtEl>
                                          <p:spTgt spid="3">
                                            <p:txEl>
                                              <p:pRg st="5" end="5"/>
                                            </p:txEl>
                                          </p:spTgt>
                                        </p:tgtEl>
                                      </p:cBhvr>
                                      <p:to x="100000" y="100000"/>
                                    </p:animScale>
                                    <p:animScale>
                                      <p:cBhvr>
                                        <p:cTn id="99" dur="26">
                                          <p:stCondLst>
                                            <p:cond delay="1808"/>
                                          </p:stCondLst>
                                        </p:cTn>
                                        <p:tgtEl>
                                          <p:spTgt spid="3">
                                            <p:txEl>
                                              <p:pRg st="5" end="5"/>
                                            </p:txEl>
                                          </p:spTgt>
                                        </p:tgtEl>
                                      </p:cBhvr>
                                      <p:to x="100000" y="95000"/>
                                    </p:animScale>
                                    <p:animScale>
                                      <p:cBhvr>
                                        <p:cTn id="100" dur="166" decel="50000">
                                          <p:stCondLst>
                                            <p:cond delay="1834"/>
                                          </p:stCondLst>
                                        </p:cTn>
                                        <p:tgtEl>
                                          <p:spTgt spid="3">
                                            <p:txEl>
                                              <p:pRg st="5" end="5"/>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580">
                                          <p:stCondLst>
                                            <p:cond delay="0"/>
                                          </p:stCondLst>
                                        </p:cTn>
                                        <p:tgtEl>
                                          <p:spTgt spid="3">
                                            <p:txEl>
                                              <p:pRg st="6" end="6"/>
                                            </p:txEl>
                                          </p:spTgt>
                                        </p:tgtEl>
                                      </p:cBhvr>
                                    </p:animEffect>
                                    <p:anim calcmode="lin" valueType="num">
                                      <p:cBhvr>
                                        <p:cTn id="10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6" end="6"/>
                                            </p:txEl>
                                          </p:spTgt>
                                        </p:tgtEl>
                                      </p:cBhvr>
                                      <p:to x="100000" y="60000"/>
                                    </p:animScale>
                                    <p:animScale>
                                      <p:cBhvr>
                                        <p:cTn id="110" dur="166" decel="50000">
                                          <p:stCondLst>
                                            <p:cond delay="676"/>
                                          </p:stCondLst>
                                        </p:cTn>
                                        <p:tgtEl>
                                          <p:spTgt spid="3">
                                            <p:txEl>
                                              <p:pRg st="6" end="6"/>
                                            </p:txEl>
                                          </p:spTgt>
                                        </p:tgtEl>
                                      </p:cBhvr>
                                      <p:to x="100000" y="100000"/>
                                    </p:animScale>
                                    <p:animScale>
                                      <p:cBhvr>
                                        <p:cTn id="111" dur="26">
                                          <p:stCondLst>
                                            <p:cond delay="1312"/>
                                          </p:stCondLst>
                                        </p:cTn>
                                        <p:tgtEl>
                                          <p:spTgt spid="3">
                                            <p:txEl>
                                              <p:pRg st="6" end="6"/>
                                            </p:txEl>
                                          </p:spTgt>
                                        </p:tgtEl>
                                      </p:cBhvr>
                                      <p:to x="100000" y="80000"/>
                                    </p:animScale>
                                    <p:animScale>
                                      <p:cBhvr>
                                        <p:cTn id="112" dur="166" decel="50000">
                                          <p:stCondLst>
                                            <p:cond delay="1338"/>
                                          </p:stCondLst>
                                        </p:cTn>
                                        <p:tgtEl>
                                          <p:spTgt spid="3">
                                            <p:txEl>
                                              <p:pRg st="6" end="6"/>
                                            </p:txEl>
                                          </p:spTgt>
                                        </p:tgtEl>
                                      </p:cBhvr>
                                      <p:to x="100000" y="100000"/>
                                    </p:animScale>
                                    <p:animScale>
                                      <p:cBhvr>
                                        <p:cTn id="113" dur="26">
                                          <p:stCondLst>
                                            <p:cond delay="1642"/>
                                          </p:stCondLst>
                                        </p:cTn>
                                        <p:tgtEl>
                                          <p:spTgt spid="3">
                                            <p:txEl>
                                              <p:pRg st="6" end="6"/>
                                            </p:txEl>
                                          </p:spTgt>
                                        </p:tgtEl>
                                      </p:cBhvr>
                                      <p:to x="100000" y="90000"/>
                                    </p:animScale>
                                    <p:animScale>
                                      <p:cBhvr>
                                        <p:cTn id="114" dur="166" decel="50000">
                                          <p:stCondLst>
                                            <p:cond delay="1668"/>
                                          </p:stCondLst>
                                        </p:cTn>
                                        <p:tgtEl>
                                          <p:spTgt spid="3">
                                            <p:txEl>
                                              <p:pRg st="6" end="6"/>
                                            </p:txEl>
                                          </p:spTgt>
                                        </p:tgtEl>
                                      </p:cBhvr>
                                      <p:to x="100000" y="100000"/>
                                    </p:animScale>
                                    <p:animScale>
                                      <p:cBhvr>
                                        <p:cTn id="115" dur="26">
                                          <p:stCondLst>
                                            <p:cond delay="1808"/>
                                          </p:stCondLst>
                                        </p:cTn>
                                        <p:tgtEl>
                                          <p:spTgt spid="3">
                                            <p:txEl>
                                              <p:pRg st="6" end="6"/>
                                            </p:txEl>
                                          </p:spTgt>
                                        </p:tgtEl>
                                      </p:cBhvr>
                                      <p:to x="100000" y="95000"/>
                                    </p:animScale>
                                    <p:animScale>
                                      <p:cBhvr>
                                        <p:cTn id="116" dur="166" decel="50000">
                                          <p:stCondLst>
                                            <p:cond delay="1834"/>
                                          </p:stCondLst>
                                        </p:cTn>
                                        <p:tgtEl>
                                          <p:spTgt spid="3">
                                            <p:txEl>
                                              <p:pRg st="6" end="6"/>
                                            </p:txEl>
                                          </p:spTgt>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xEl>
                                              <p:pRg st="7" end="7"/>
                                            </p:txEl>
                                          </p:spTgt>
                                        </p:tgtEl>
                                        <p:attrNameLst>
                                          <p:attrName>style.visibility</p:attrName>
                                        </p:attrNameLst>
                                      </p:cBhvr>
                                      <p:to>
                                        <p:strVal val="visible"/>
                                      </p:to>
                                    </p:set>
                                    <p:animEffect transition="in" filter="wipe(down)">
                                      <p:cBhvr>
                                        <p:cTn id="119" dur="580">
                                          <p:stCondLst>
                                            <p:cond delay="0"/>
                                          </p:stCondLst>
                                        </p:cTn>
                                        <p:tgtEl>
                                          <p:spTgt spid="3">
                                            <p:txEl>
                                              <p:pRg st="7" end="7"/>
                                            </p:txEl>
                                          </p:spTgt>
                                        </p:tgtEl>
                                      </p:cBhvr>
                                    </p:animEffect>
                                    <p:anim calcmode="lin" valueType="num">
                                      <p:cBhvr>
                                        <p:cTn id="120"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xEl>
                                              <p:pRg st="7" end="7"/>
                                            </p:txEl>
                                          </p:spTgt>
                                        </p:tgtEl>
                                      </p:cBhvr>
                                      <p:to x="100000" y="60000"/>
                                    </p:animScale>
                                    <p:animScale>
                                      <p:cBhvr>
                                        <p:cTn id="126" dur="166" decel="50000">
                                          <p:stCondLst>
                                            <p:cond delay="676"/>
                                          </p:stCondLst>
                                        </p:cTn>
                                        <p:tgtEl>
                                          <p:spTgt spid="3">
                                            <p:txEl>
                                              <p:pRg st="7" end="7"/>
                                            </p:txEl>
                                          </p:spTgt>
                                        </p:tgtEl>
                                      </p:cBhvr>
                                      <p:to x="100000" y="100000"/>
                                    </p:animScale>
                                    <p:animScale>
                                      <p:cBhvr>
                                        <p:cTn id="127" dur="26">
                                          <p:stCondLst>
                                            <p:cond delay="1312"/>
                                          </p:stCondLst>
                                        </p:cTn>
                                        <p:tgtEl>
                                          <p:spTgt spid="3">
                                            <p:txEl>
                                              <p:pRg st="7" end="7"/>
                                            </p:txEl>
                                          </p:spTgt>
                                        </p:tgtEl>
                                      </p:cBhvr>
                                      <p:to x="100000" y="80000"/>
                                    </p:animScale>
                                    <p:animScale>
                                      <p:cBhvr>
                                        <p:cTn id="128" dur="166" decel="50000">
                                          <p:stCondLst>
                                            <p:cond delay="1338"/>
                                          </p:stCondLst>
                                        </p:cTn>
                                        <p:tgtEl>
                                          <p:spTgt spid="3">
                                            <p:txEl>
                                              <p:pRg st="7" end="7"/>
                                            </p:txEl>
                                          </p:spTgt>
                                        </p:tgtEl>
                                      </p:cBhvr>
                                      <p:to x="100000" y="100000"/>
                                    </p:animScale>
                                    <p:animScale>
                                      <p:cBhvr>
                                        <p:cTn id="129" dur="26">
                                          <p:stCondLst>
                                            <p:cond delay="1642"/>
                                          </p:stCondLst>
                                        </p:cTn>
                                        <p:tgtEl>
                                          <p:spTgt spid="3">
                                            <p:txEl>
                                              <p:pRg st="7" end="7"/>
                                            </p:txEl>
                                          </p:spTgt>
                                        </p:tgtEl>
                                      </p:cBhvr>
                                      <p:to x="100000" y="90000"/>
                                    </p:animScale>
                                    <p:animScale>
                                      <p:cBhvr>
                                        <p:cTn id="130" dur="166" decel="50000">
                                          <p:stCondLst>
                                            <p:cond delay="1668"/>
                                          </p:stCondLst>
                                        </p:cTn>
                                        <p:tgtEl>
                                          <p:spTgt spid="3">
                                            <p:txEl>
                                              <p:pRg st="7" end="7"/>
                                            </p:txEl>
                                          </p:spTgt>
                                        </p:tgtEl>
                                      </p:cBhvr>
                                      <p:to x="100000" y="100000"/>
                                    </p:animScale>
                                    <p:animScale>
                                      <p:cBhvr>
                                        <p:cTn id="131" dur="26">
                                          <p:stCondLst>
                                            <p:cond delay="1808"/>
                                          </p:stCondLst>
                                        </p:cTn>
                                        <p:tgtEl>
                                          <p:spTgt spid="3">
                                            <p:txEl>
                                              <p:pRg st="7" end="7"/>
                                            </p:txEl>
                                          </p:spTgt>
                                        </p:tgtEl>
                                      </p:cBhvr>
                                      <p:to x="100000" y="95000"/>
                                    </p:animScale>
                                    <p:animScale>
                                      <p:cBhvr>
                                        <p:cTn id="132"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13"/>
          <p:cNvSpPr txBox="1"/>
          <p:nvPr/>
        </p:nvSpPr>
        <p:spPr>
          <a:xfrm>
            <a:off x="61913" y="790046"/>
            <a:ext cx="9144000" cy="519113"/>
          </a:xfrm>
          <a:prstGeom prst="rect">
            <a:avLst/>
          </a:prstGeom>
          <a:noFill/>
          <a:ln w="9525">
            <a:noFill/>
          </a:ln>
        </p:spPr>
        <p:txBody>
          <a:bodyPr lIns="91435" tIns="45718" rIns="91435" bIns="45718">
            <a:spAutoFit/>
          </a:bodyPr>
          <a:lstStyle/>
          <a:p>
            <a:pPr algn="ctr">
              <a:spcBef>
                <a:spcPct val="50000"/>
              </a:spcBef>
            </a:pPr>
            <a:r>
              <a:rPr lang="en-GB" altLang="en-US" sz="2800" b="1" dirty="0">
                <a:solidFill>
                  <a:srgbClr val="0000CC"/>
                </a:solidFill>
                <a:latin typeface="Times New Roman" panose="02020603050405020304" pitchFamily="18" charset="0"/>
                <a:cs typeface="Times New Roman" panose="02020603050405020304" pitchFamily="18" charset="0"/>
              </a:rPr>
              <a:t>Khoa học</a:t>
            </a:r>
            <a:endParaRPr lang="en-GB" altLang="en-US" sz="2800" b="1" dirty="0">
              <a:solidFill>
                <a:srgbClr val="0000CC"/>
              </a:solidFill>
              <a:latin typeface="Times New Roman" panose="02020603050405020304" pitchFamily="18" charset="0"/>
              <a:ea typeface="Times New Roman" panose="02020603050405020304" pitchFamily="18" charset="0"/>
            </a:endParaRPr>
          </a:p>
        </p:txBody>
      </p:sp>
      <p:sp>
        <p:nvSpPr>
          <p:cNvPr id="83971" name="WordArt 5"/>
          <p:cNvSpPr>
            <a:spLocks noTextEdit="1"/>
          </p:cNvSpPr>
          <p:nvPr/>
        </p:nvSpPr>
        <p:spPr>
          <a:xfrm>
            <a:off x="533400" y="1524000"/>
            <a:ext cx="4200525" cy="523875"/>
          </a:xfrm>
          <a:prstGeom prst="rect">
            <a:avLst/>
          </a:prstGeom>
        </p:spPr>
        <p:txBody>
          <a:bodyPr wrap="none" fromWordArt="1">
            <a:prstTxWarp prst="textPlain">
              <a:avLst>
                <a:gd name="adj" fmla="val 50000"/>
              </a:avLst>
            </a:prstTxWarp>
            <a:normAutofit fontScale="92500" lnSpcReduction="20000"/>
          </a:bodyPr>
          <a:lstStyle/>
          <a:p>
            <a:pPr algn="ctr" eaLnBrk="0" hangingPunct="0"/>
            <a:r>
              <a:rPr lang="en-US" sz="3600" b="1">
                <a:ln w="9525" cap="flat" cmpd="sng">
                  <a:solidFill>
                    <a:srgbClr val="FF0000"/>
                  </a:solidFill>
                  <a:prstDash val="solid"/>
                  <a:headEnd type="none" w="med" len="med"/>
                  <a:tailEnd type="none" w="med" len="med"/>
                </a:ln>
                <a:solidFill>
                  <a:srgbClr val="FF0000"/>
                </a:solidFill>
                <a:effectLst>
                  <a:outerShdw dist="45791" dir="2021404" algn="ctr" rotWithShape="0">
                    <a:srgbClr val="B2B2B2">
                      <a:alpha val="79999"/>
                    </a:srgbClr>
                  </a:outerShdw>
                </a:effectLst>
                <a:latin typeface="Times New Roman" panose="02020603050405020304" pitchFamily="18" charset="0"/>
                <a:ea typeface="Times New Roman" panose="02020603050405020304" pitchFamily="18" charset="0"/>
              </a:rPr>
              <a:t>Khởi động.</a:t>
            </a:r>
          </a:p>
        </p:txBody>
      </p:sp>
      <p:pic>
        <p:nvPicPr>
          <p:cNvPr id="83972" name="Picture 11" descr="sun14[1]"/>
          <p:cNvPicPr>
            <a:picLocks noChangeAspect="1"/>
          </p:cNvPicPr>
          <p:nvPr/>
        </p:nvPicPr>
        <p:blipFill>
          <a:blip r:embed="rId3"/>
          <a:stretch>
            <a:fillRect/>
          </a:stretch>
        </p:blipFill>
        <p:spPr>
          <a:xfrm>
            <a:off x="61913" y="69850"/>
            <a:ext cx="1219200" cy="1219200"/>
          </a:xfrm>
          <a:prstGeom prst="rect">
            <a:avLst/>
          </a:prstGeom>
          <a:noFill/>
          <a:ln w="9525">
            <a:noFill/>
          </a:ln>
        </p:spPr>
      </p:pic>
      <p:sp>
        <p:nvSpPr>
          <p:cNvPr id="83973" name="Rectangle 13"/>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pPr eaLnBrk="0" hangingPunct="0"/>
            <a:endParaRPr lang="vi-VN" altLang="en-US" dirty="0">
              <a:latin typeface="Times New Roman" panose="02020603050405020304" pitchFamily="18" charset="0"/>
            </a:endParaRPr>
          </a:p>
        </p:txBody>
      </p:sp>
      <p:pic>
        <p:nvPicPr>
          <p:cNvPr id="83974" name="Picture 11" descr="sun14[1]"/>
          <p:cNvPicPr>
            <a:picLocks noChangeAspect="1"/>
          </p:cNvPicPr>
          <p:nvPr/>
        </p:nvPicPr>
        <p:blipFill>
          <a:blip r:embed="rId3"/>
          <a:stretch>
            <a:fillRect/>
          </a:stretch>
        </p:blipFill>
        <p:spPr>
          <a:xfrm>
            <a:off x="7848600" y="61913"/>
            <a:ext cx="1219200" cy="1219200"/>
          </a:xfrm>
          <a:prstGeom prst="rect">
            <a:avLst/>
          </a:prstGeom>
          <a:noFill/>
          <a:ln w="9525">
            <a:noFill/>
          </a:ln>
        </p:spPr>
      </p:pic>
      <p:sp>
        <p:nvSpPr>
          <p:cNvPr id="2" name="Rectangle 1"/>
          <p:cNvSpPr/>
          <p:nvPr/>
        </p:nvSpPr>
        <p:spPr>
          <a:xfrm>
            <a:off x="2431588" y="313294"/>
            <a:ext cx="4214872" cy="400110"/>
          </a:xfrm>
          <a:prstGeom prst="rect">
            <a:avLst/>
          </a:prstGeom>
        </p:spPr>
        <p:txBody>
          <a:bodyPr wrap="none">
            <a:spAutoFit/>
          </a:bodyPr>
          <a:lstStyle/>
          <a:p>
            <a:pPr lvl="0" algn="ctr" eaLnBrk="0" hangingPunct="0">
              <a:defRPr/>
            </a:pPr>
            <a:r>
              <a:rPr lang="en-US" sz="2000"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sz="2000"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sz="2000"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sz="2000"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sz="2000"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sz="2000"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sz="2000"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sz="2000"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sz="2000"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sz="2000"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ustDataLst>
      <p:tags r:id="rId1"/>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3971"/>
                                        </p:tgtEl>
                                        <p:attrNameLst>
                                          <p:attrName>style.visibility</p:attrName>
                                        </p:attrNameLst>
                                      </p:cBhvr>
                                      <p:to>
                                        <p:strVal val="visible"/>
                                      </p:to>
                                    </p:set>
                                    <p:anim calcmode="lin" valueType="num">
                                      <p:cBhvr additive="base">
                                        <p:cTn id="7" dur="500" fill="hold"/>
                                        <p:tgtEl>
                                          <p:spTgt spid="83971"/>
                                        </p:tgtEl>
                                        <p:attrNameLst>
                                          <p:attrName>ppt_x</p:attrName>
                                        </p:attrNameLst>
                                      </p:cBhvr>
                                      <p:tavLst>
                                        <p:tav tm="0">
                                          <p:val>
                                            <p:strVal val="#ppt_x"/>
                                          </p:val>
                                        </p:tav>
                                        <p:tav tm="100000">
                                          <p:val>
                                            <p:strVal val="#ppt_x"/>
                                          </p:val>
                                        </p:tav>
                                      </p:tavLst>
                                    </p:anim>
                                    <p:anim calcmode="lin" valueType="num">
                                      <p:cBhvr additive="base">
                                        <p:cTn id="8" dur="500" fill="hold"/>
                                        <p:tgtEl>
                                          <p:spTgt spid="839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220663" y="-76200"/>
            <a:ext cx="9144000" cy="6858000"/>
            <a:chOff x="0" y="0"/>
            <a:chExt cx="9127671" cy="6858000"/>
          </a:xfrm>
        </p:grpSpPr>
        <p:pic>
          <p:nvPicPr>
            <p:cNvPr id="84996" name="Picture 2" descr="D:\thuc\NH 17-18\HINH ANH\dao-thai--bang-thep.jpg"/>
            <p:cNvPicPr>
              <a:picLocks noChangeAspect="1"/>
            </p:cNvPicPr>
            <p:nvPr/>
          </p:nvPicPr>
          <p:blipFill>
            <a:blip r:embed="rId2"/>
            <a:stretch>
              <a:fillRect/>
            </a:stretch>
          </p:blipFill>
          <p:spPr>
            <a:xfrm>
              <a:off x="0" y="3962400"/>
              <a:ext cx="4340009" cy="2895600"/>
            </a:xfrm>
            <a:prstGeom prst="rect">
              <a:avLst/>
            </a:prstGeom>
            <a:noFill/>
            <a:ln w="9525">
              <a:noFill/>
            </a:ln>
          </p:spPr>
        </p:pic>
        <p:pic>
          <p:nvPicPr>
            <p:cNvPr id="84997" name="Picture 4" descr="D:\thuc\NH 17-18\HINH ANH\noi gang.jpg"/>
            <p:cNvPicPr>
              <a:picLocks noChangeAspect="1"/>
            </p:cNvPicPr>
            <p:nvPr/>
          </p:nvPicPr>
          <p:blipFill>
            <a:blip r:embed="rId3"/>
            <a:stretch>
              <a:fillRect/>
            </a:stretch>
          </p:blipFill>
          <p:spPr>
            <a:xfrm>
              <a:off x="0" y="0"/>
              <a:ext cx="4800600" cy="3227070"/>
            </a:xfrm>
            <a:prstGeom prst="rect">
              <a:avLst/>
            </a:prstGeom>
            <a:noFill/>
            <a:ln w="9525">
              <a:noFill/>
            </a:ln>
          </p:spPr>
        </p:pic>
        <p:pic>
          <p:nvPicPr>
            <p:cNvPr id="84998" name="Picture 5" descr="D:\thuc\NH 17-18\HINH ANH\song-cua-so-sat-dep.jpg"/>
            <p:cNvPicPr>
              <a:picLocks noChangeAspect="1"/>
            </p:cNvPicPr>
            <p:nvPr/>
          </p:nvPicPr>
          <p:blipFill>
            <a:blip r:embed="rId4"/>
            <a:stretch>
              <a:fillRect/>
            </a:stretch>
          </p:blipFill>
          <p:spPr>
            <a:xfrm>
              <a:off x="4784271" y="0"/>
              <a:ext cx="4343400" cy="4267200"/>
            </a:xfrm>
            <a:prstGeom prst="rect">
              <a:avLst/>
            </a:prstGeom>
            <a:noFill/>
            <a:ln w="9525">
              <a:noFill/>
            </a:ln>
          </p:spPr>
        </p:pic>
        <p:pic>
          <p:nvPicPr>
            <p:cNvPr id="84999" name="Picture 6"/>
            <p:cNvPicPr>
              <a:picLocks noChangeAspect="1"/>
            </p:cNvPicPr>
            <p:nvPr/>
          </p:nvPicPr>
          <p:blipFill>
            <a:blip r:embed="rId5"/>
            <a:stretch>
              <a:fillRect/>
            </a:stretch>
          </p:blipFill>
          <p:spPr>
            <a:xfrm>
              <a:off x="4419600" y="4048125"/>
              <a:ext cx="4667250" cy="2809875"/>
            </a:xfrm>
            <a:prstGeom prst="rect">
              <a:avLst/>
            </a:prstGeom>
            <a:noFill/>
            <a:ln w="9525">
              <a:noFill/>
            </a:ln>
          </p:spPr>
        </p:pic>
      </p:grpSp>
      <p:sp>
        <p:nvSpPr>
          <p:cNvPr id="12" name="TextBox 11"/>
          <p:cNvSpPr txBox="1"/>
          <p:nvPr/>
        </p:nvSpPr>
        <p:spPr>
          <a:xfrm>
            <a:off x="457200" y="3302000"/>
            <a:ext cx="8229600" cy="584200"/>
          </a:xfrm>
          <a:prstGeom prst="rect">
            <a:avLst/>
          </a:prstGeom>
          <a:solidFill>
            <a:srgbClr val="CCFFCC"/>
          </a:solidFill>
          <a:ln w="9525">
            <a:noFill/>
          </a:ln>
        </p:spPr>
        <p:txBody>
          <a:bodyPr>
            <a:spAutoFit/>
          </a:bodyPr>
          <a:lstStyle/>
          <a:p>
            <a:pPr algn="ctr"/>
            <a:r>
              <a:rPr lang="en-US" altLang="en-US" sz="3200" b="1" dirty="0">
                <a:solidFill>
                  <a:srgbClr val="0000FF"/>
                </a:solidFill>
                <a:latin typeface="Times New Roman" panose="02020603050405020304" pitchFamily="18" charset="0"/>
                <a:cs typeface="Times New Roman" panose="02020603050405020304" pitchFamily="18" charset="0"/>
              </a:rPr>
              <a:t>Em hãy kể tên các đồ vật có trong hình?</a:t>
            </a:r>
            <a:endParaRPr lang="en-US" altLang="en-US" sz="3200" b="1" dirty="0">
              <a:solidFill>
                <a:srgbClr val="0000FF"/>
              </a:solidFill>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strVal val="#ppt_w*2.5"/>
                                          </p:val>
                                        </p:tav>
                                        <p:tav tm="100000">
                                          <p:val>
                                            <p:strVal val="#ppt_w"/>
                                          </p:val>
                                        </p:tav>
                                      </p:tavLst>
                                    </p:anim>
                                    <p:anim calcmode="lin" valueType="num">
                                      <p:cBhvr>
                                        <p:cTn id="15" dur="500" fill="hold"/>
                                        <p:tgtEl>
                                          <p:spTgt spid="12"/>
                                        </p:tgtEl>
                                        <p:attrNameLst>
                                          <p:attrName>ppt_h</p:attrName>
                                        </p:attrNameLst>
                                      </p:cBhvr>
                                      <p:tavLst>
                                        <p:tav tm="0">
                                          <p:val>
                                            <p:strVal val="#ppt_h*0.01"/>
                                          </p:val>
                                        </p:tav>
                                        <p:tav tm="100000">
                                          <p:val>
                                            <p:strVal val="#ppt_h"/>
                                          </p:val>
                                        </p:tav>
                                      </p:tavLst>
                                    </p:anim>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h+1"/>
                                          </p:val>
                                        </p:tav>
                                        <p:tav tm="100000">
                                          <p:val>
                                            <p:strVal val="#ppt_y"/>
                                          </p:val>
                                        </p:tav>
                                      </p:tavLst>
                                    </p:anim>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xit" presetSubtype="16" fill="hold" grpId="1" nodeType="clickEffect">
                                  <p:stCondLst>
                                    <p:cond delay="0"/>
                                  </p:stCondLst>
                                  <p:childTnLst>
                                    <p:anim calcmode="lin" valueType="num">
                                      <p:cBhvr>
                                        <p:cTn id="22" dur="500"/>
                                        <p:tgtEl>
                                          <p:spTgt spid="12"/>
                                        </p:tgtEl>
                                        <p:attrNameLst>
                                          <p:attrName>ppt_w</p:attrName>
                                        </p:attrNameLst>
                                      </p:cBhvr>
                                      <p:tavLst>
                                        <p:tav tm="0">
                                          <p:val>
                                            <p:strVal val="ppt_w"/>
                                          </p:val>
                                        </p:tav>
                                        <p:tav tm="100000">
                                          <p:val>
                                            <p:fltVal val="0"/>
                                          </p:val>
                                        </p:tav>
                                      </p:tavLst>
                                    </p:anim>
                                    <p:anim calcmode="lin" valueType="num">
                                      <p:cBhvr>
                                        <p:cTn id="23" dur="500"/>
                                        <p:tgtEl>
                                          <p:spTgt spid="12"/>
                                        </p:tgtEl>
                                        <p:attrNameLst>
                                          <p:attrName>ppt_h</p:attrName>
                                        </p:attrNameLst>
                                      </p:cBhvr>
                                      <p:tavLst>
                                        <p:tav tm="0">
                                          <p:val>
                                            <p:strVal val="ppt_h"/>
                                          </p:val>
                                        </p:tav>
                                        <p:tav tm="100000">
                                          <p:val>
                                            <p:fltVal val="0"/>
                                          </p:val>
                                        </p:tav>
                                      </p:tavLst>
                                    </p:anim>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53" presetClass="exit" presetSubtype="16" fill="hold" nodeType="withEffect">
                                  <p:stCondLst>
                                    <p:cond delay="0"/>
                                  </p:stCondLst>
                                  <p:childTnLst>
                                    <p:anim calcmode="lin" valueType="num">
                                      <p:cBhvr>
                                        <p:cTn id="27" dur="500"/>
                                        <p:tgtEl>
                                          <p:spTgt spid="2"/>
                                        </p:tgtEl>
                                        <p:attrNameLst>
                                          <p:attrName>ppt_w</p:attrName>
                                        </p:attrNameLst>
                                      </p:cBhvr>
                                      <p:tavLst>
                                        <p:tav tm="0">
                                          <p:val>
                                            <p:strVal val="ppt_w"/>
                                          </p:val>
                                        </p:tav>
                                        <p:tav tm="100000">
                                          <p:val>
                                            <p:fltVal val="0"/>
                                          </p:val>
                                        </p:tav>
                                      </p:tavLst>
                                    </p:anim>
                                    <p:anim calcmode="lin" valueType="num">
                                      <p:cBhvr>
                                        <p:cTn id="28" dur="500"/>
                                        <p:tgtEl>
                                          <p:spTgt spid="2"/>
                                        </p:tgtEl>
                                        <p:attrNameLst>
                                          <p:attrName>ppt_h</p:attrName>
                                        </p:attrNameLst>
                                      </p:cBhvr>
                                      <p:tavLst>
                                        <p:tav tm="0">
                                          <p:val>
                                            <p:strVal val="ppt_h"/>
                                          </p:val>
                                        </p:tav>
                                        <p:tav tm="100000">
                                          <p:val>
                                            <p:fltVal val="0"/>
                                          </p:val>
                                        </p:tav>
                                      </p:tavLst>
                                    </p:anim>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6"/>
          <p:cNvSpPr txBox="1"/>
          <p:nvPr/>
        </p:nvSpPr>
        <p:spPr>
          <a:xfrm>
            <a:off x="0" y="917839"/>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4" name="TextBox 3"/>
          <p:cNvSpPr txBox="1">
            <a:spLocks noChangeArrowheads="1"/>
          </p:cNvSpPr>
          <p:nvPr/>
        </p:nvSpPr>
        <p:spPr bwMode="auto">
          <a:xfrm>
            <a:off x="152400" y="2209800"/>
            <a:ext cx="8763000" cy="4386263"/>
          </a:xfrm>
          <a:prstGeom prst="rect">
            <a:avLst/>
          </a:prstGeom>
          <a:noFill/>
          <a:ln>
            <a:noFill/>
          </a:ln>
        </p:spPr>
        <p:txBody>
          <a:bodyPr>
            <a:spAutoFit/>
          </a:bodyPr>
          <a:lstStyle/>
          <a:p>
            <a:pPr algn="just">
              <a:buChar char="-"/>
            </a:pPr>
            <a:r>
              <a:rPr sz="2400" dirty="0">
                <a:solidFill>
                  <a:srgbClr val="000000"/>
                </a:solidFill>
                <a:latin typeface="Times New Roman" panose="02020603050405020304" pitchFamily="18" charset="0"/>
                <a:cs typeface="Times New Roman" panose="02020603050405020304" pitchFamily="18" charset="0"/>
              </a:rPr>
              <a:t> Sắt l</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kim loại có tính dẻo, dễ uốn, dễ kéo th</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nh sợi, dễ rèn, dập. Sắt m</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u trắng xám, có ánh kim. Trong tự nhiên, sắt có trong các thiên thạch (l</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khối chất rắn từ ngo</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i Trái Đất rơi xuống) v</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có trong các quặng sắt.</a:t>
            </a:r>
          </a:p>
          <a:p>
            <a:pPr algn="just">
              <a:spcBef>
                <a:spcPts val="600"/>
              </a:spcBef>
              <a:buChar char="-"/>
            </a:pPr>
            <a:r>
              <a:rPr sz="2400" dirty="0">
                <a:solidFill>
                  <a:srgbClr val="000000"/>
                </a:solidFill>
                <a:latin typeface="Times New Roman" panose="02020603050405020304" pitchFamily="18" charset="0"/>
                <a:cs typeface="Times New Roman" panose="02020603050405020304" pitchFamily="18" charset="0"/>
              </a:rPr>
              <a:t> Quặng sắt được dùng để sản xuất ra gang v</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thép.</a:t>
            </a:r>
          </a:p>
          <a:p>
            <a:pPr algn="just">
              <a:spcBef>
                <a:spcPts val="600"/>
              </a:spcBef>
            </a:pPr>
            <a:r>
              <a:rPr sz="2400" dirty="0">
                <a:solidFill>
                  <a:srgbClr val="000000"/>
                </a:solidFill>
                <a:latin typeface="Times New Roman" panose="02020603050405020304" pitchFamily="18" charset="0"/>
                <a:cs typeface="Times New Roman" panose="02020603050405020304" pitchFamily="18" charset="0"/>
              </a:rPr>
              <a:t>+ Gang l</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hợp kim của sắt v</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các-bon. Gang rất cứng, giòn, không thể uốn hay kéo th</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nh sợi.</a:t>
            </a:r>
          </a:p>
          <a:p>
            <a:pPr algn="just">
              <a:spcBef>
                <a:spcPts val="600"/>
              </a:spcBef>
            </a:pPr>
            <a:r>
              <a:rPr sz="2400" dirty="0">
                <a:solidFill>
                  <a:srgbClr val="000000"/>
                </a:solidFill>
                <a:latin typeface="Times New Roman" panose="02020603050405020304" pitchFamily="18" charset="0"/>
                <a:cs typeface="Times New Roman" panose="02020603050405020304" pitchFamily="18" charset="0"/>
              </a:rPr>
              <a:t>+ Thép cũng l</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hợp kim của sắt v</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các-bon nhưng được loại bớt các-bon (so với gang) v</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 thêm v</a:t>
            </a:r>
            <a:r>
              <a:rPr sz="2400" dirty="0">
                <a:solidFill>
                  <a:srgbClr val="000000"/>
                </a:solidFill>
                <a:latin typeface="Times New Roman" panose="02020603050405020304" pitchFamily="18" charset="0"/>
                <a:ea typeface="Times New Roman" panose="02020603050405020304" pitchFamily="18" charset="0"/>
              </a:rPr>
              <a:t>à</a:t>
            </a:r>
            <a:r>
              <a:rPr sz="2400" dirty="0">
                <a:solidFill>
                  <a:srgbClr val="000000"/>
                </a:solidFill>
                <a:latin typeface="Times New Roman" panose="02020603050405020304" pitchFamily="18" charset="0"/>
                <a:cs typeface="Times New Roman" panose="02020603050405020304" pitchFamily="18" charset="0"/>
              </a:rPr>
              <a:t>o đó một số chất khác. Thép có tính chất cứng, bền, dẻo, </a:t>
            </a:r>
            <a:r>
              <a:rPr sz="2400" dirty="0">
                <a:solidFill>
                  <a:srgbClr val="000000"/>
                </a:solidFill>
                <a:latin typeface="Times New Roman" panose="02020603050405020304" pitchFamily="18" charset="0"/>
                <a:ea typeface="Times New Roman" panose="02020603050405020304" pitchFamily="18" charset="0"/>
              </a:rPr>
              <a:t>…</a:t>
            </a:r>
            <a:r>
              <a:rPr sz="2400" dirty="0">
                <a:solidFill>
                  <a:srgbClr val="000000"/>
                </a:solidFill>
                <a:latin typeface="Times New Roman" panose="02020603050405020304" pitchFamily="18" charset="0"/>
                <a:cs typeface="Times New Roman" panose="02020603050405020304" pitchFamily="18" charset="0"/>
              </a:rPr>
              <a:t> Có loại thép bị gỉ trong không khí ẩm nhưng có loại thép không bị gỉ.</a:t>
            </a:r>
            <a:endParaRPr sz="2400" dirty="0">
              <a:solidFill>
                <a:srgbClr val="000000"/>
              </a:solidFill>
              <a:latin typeface="Times New Roman" panose="02020603050405020304" pitchFamily="18" charset="0"/>
              <a:ea typeface="Times New Roman" panose="02020603050405020304" pitchFamily="18" charset="0"/>
            </a:endParaRPr>
          </a:p>
        </p:txBody>
      </p:sp>
      <p:sp>
        <p:nvSpPr>
          <p:cNvPr id="111621" name="Rectangle 7"/>
          <p:cNvSpPr/>
          <p:nvPr/>
        </p:nvSpPr>
        <p:spPr>
          <a:xfrm>
            <a:off x="152400" y="1611313"/>
            <a:ext cx="8839200" cy="522287"/>
          </a:xfrm>
          <a:prstGeom prst="rect">
            <a:avLst/>
          </a:prstGeom>
          <a:noFill/>
          <a:ln w="9525">
            <a:noFill/>
          </a:ln>
        </p:spPr>
        <p:txBody>
          <a:bodyPr>
            <a:spAutoFit/>
          </a:bodyPr>
          <a:lstStyle/>
          <a:p>
            <a:pPr marL="0" lvl="1" indent="0" algn="just" defTabSz="1377950" eaLnBrk="1" hangingPunct="1">
              <a:lnSpc>
                <a:spcPct val="90000"/>
              </a:lnSpc>
              <a:spcAft>
                <a:spcPct val="15000"/>
              </a:spcAft>
            </a:pPr>
            <a:r>
              <a:rPr lang="en-US" altLang="en-US" sz="3100" b="1" u="sng" dirty="0">
                <a:solidFill>
                  <a:srgbClr val="0000FF"/>
                </a:solidFill>
                <a:latin typeface="Times New Roman" panose="02020603050405020304" pitchFamily="18" charset="0"/>
                <a:cs typeface="Times New Roman" panose="02020603050405020304" pitchFamily="18" charset="0"/>
              </a:rPr>
              <a:t>1. Nguồn gốc, tính chất của sắt, gang, thép</a:t>
            </a:r>
            <a:endParaRPr lang="en-US" altLang="en-US" sz="3100" b="1" u="sng" dirty="0">
              <a:solidFill>
                <a:srgbClr val="0000FF"/>
              </a:solidFill>
              <a:latin typeface="Times New Roman" panose="02020603050405020304" pitchFamily="18" charset="0"/>
              <a:ea typeface="Times New Roman" panose="02020603050405020304" pitchFamily="18" charset="0"/>
            </a:endParaRPr>
          </a:p>
        </p:txBody>
      </p:sp>
      <p:sp>
        <p:nvSpPr>
          <p:cNvPr id="2" name="TextBox 1"/>
          <p:cNvSpPr txBox="1"/>
          <p:nvPr/>
        </p:nvSpPr>
        <p:spPr>
          <a:xfrm>
            <a:off x="1371600" y="2557463"/>
            <a:ext cx="7162800" cy="585787"/>
          </a:xfrm>
          <a:prstGeom prst="rect">
            <a:avLst/>
          </a:prstGeom>
          <a:noFill/>
          <a:ln w="9525">
            <a:noFill/>
          </a:ln>
        </p:spPr>
        <p:txBody>
          <a:bodyPr>
            <a:spAutoFit/>
          </a:bodyPr>
          <a:lstStyle/>
          <a:p>
            <a:r>
              <a:rPr lang="en-US" altLang="en-US" sz="3200" b="1" dirty="0">
                <a:latin typeface="Times New Roman" panose="02020603050405020304" pitchFamily="18" charset="0"/>
              </a:rPr>
              <a:t>Đọc thông tin trong SGK trang 48</a:t>
            </a:r>
          </a:p>
        </p:txBody>
      </p:sp>
      <p:sp>
        <p:nvSpPr>
          <p:cNvPr id="86022" name="Text Box 4"/>
          <p:cNvSpPr txBox="1"/>
          <p:nvPr/>
        </p:nvSpPr>
        <p:spPr>
          <a:xfrm>
            <a:off x="25400" y="402431"/>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3" name="Rectangle 2"/>
          <p:cNvSpPr/>
          <p:nvPr/>
        </p:nvSpPr>
        <p:spPr>
          <a:xfrm>
            <a:off x="2438400" y="84971"/>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animEffect transition="in" filter="fade">
                                      <p:cBhvr>
                                        <p:cTn id="7" dur="1000"/>
                                        <p:tgtEl>
                                          <p:spTgt spid="111621"/>
                                        </p:tgtEl>
                                      </p:cBhvr>
                                    </p:animEffect>
                                    <p:anim calcmode="lin" valueType="num">
                                      <p:cBhvr>
                                        <p:cTn id="8" dur="1000" fill="hold"/>
                                        <p:tgtEl>
                                          <p:spTgt spid="111621"/>
                                        </p:tgtEl>
                                        <p:attrNameLst>
                                          <p:attrName>ppt_x</p:attrName>
                                        </p:attrNameLst>
                                      </p:cBhvr>
                                      <p:tavLst>
                                        <p:tav tm="0">
                                          <p:val>
                                            <p:strVal val="#ppt_x"/>
                                          </p:val>
                                        </p:tav>
                                        <p:tav tm="100000">
                                          <p:val>
                                            <p:strVal val="#ppt_x"/>
                                          </p:val>
                                        </p:tav>
                                      </p:tavLst>
                                    </p:anim>
                                    <p:anim calcmode="lin" valueType="num">
                                      <p:cBhvr>
                                        <p:cTn id="9" dur="1000" fill="hold"/>
                                        <p:tgtEl>
                                          <p:spTgt spid="1116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1" nodeType="clickEffect">
                                  <p:stCondLst>
                                    <p:cond delay="0"/>
                                  </p:stCondLst>
                                  <p:childTnLst>
                                    <p:animEffect transition="out" filter="fade">
                                      <p:cBhvr>
                                        <p:cTn id="20" dur="1000"/>
                                        <p:tgtEl>
                                          <p:spTgt spid="2"/>
                                        </p:tgtEl>
                                      </p:cBhvr>
                                    </p:animEffect>
                                    <p:anim calcmode="lin" valueType="num">
                                      <p:cBhvr>
                                        <p:cTn id="21" dur="1000"/>
                                        <p:tgtEl>
                                          <p:spTgt spid="2"/>
                                        </p:tgtEl>
                                        <p:attrNameLst>
                                          <p:attrName>ppt_x</p:attrName>
                                        </p:attrNameLst>
                                      </p:cBhvr>
                                      <p:tavLst>
                                        <p:tav tm="0">
                                          <p:val>
                                            <p:strVal val="ppt_x"/>
                                          </p:val>
                                        </p:tav>
                                        <p:tav tm="100000">
                                          <p:val>
                                            <p:strVal val="ppt_x"/>
                                          </p:val>
                                        </p:tav>
                                      </p:tavLst>
                                    </p:anim>
                                    <p:anim calcmode="lin" valueType="num">
                                      <p:cBhvr>
                                        <p:cTn id="22" dur="1000"/>
                                        <p:tgtEl>
                                          <p:spTgt spid="2"/>
                                        </p:tgtEl>
                                        <p:attrNameLst>
                                          <p:attrName>ppt_y</p:attrName>
                                        </p:attrNameLst>
                                      </p:cBhvr>
                                      <p:tavLst>
                                        <p:tav tm="0">
                                          <p:val>
                                            <p:strVal val="ppt_y"/>
                                          </p:val>
                                        </p:tav>
                                        <p:tav tm="100000">
                                          <p:val>
                                            <p:strVal val="ppt_y+.1"/>
                                          </p:val>
                                        </p:tav>
                                      </p:tavLst>
                                    </p:anim>
                                    <p:set>
                                      <p:cBhvr>
                                        <p:cTn id="23" dur="1" fill="hold">
                                          <p:stCondLst>
                                            <p:cond delay="999"/>
                                          </p:stCondLst>
                                        </p:cTn>
                                        <p:tgtEl>
                                          <p:spTgt spid="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Bottom)">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1621" grpId="0"/>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6"/>
          <p:cNvSpPr txBox="1"/>
          <p:nvPr/>
        </p:nvSpPr>
        <p:spPr>
          <a:xfrm>
            <a:off x="0" y="838200"/>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87043" name="Rectangle 5"/>
          <p:cNvSpPr/>
          <p:nvPr/>
        </p:nvSpPr>
        <p:spPr>
          <a:xfrm>
            <a:off x="152400" y="1611313"/>
            <a:ext cx="8839200" cy="522287"/>
          </a:xfrm>
          <a:prstGeom prst="rect">
            <a:avLst/>
          </a:prstGeom>
          <a:noFill/>
          <a:ln w="9525">
            <a:noFill/>
          </a:ln>
        </p:spPr>
        <p:txBody>
          <a:bodyPr>
            <a:spAutoFit/>
          </a:bodyPr>
          <a:lstStyle/>
          <a:p>
            <a:pPr marL="0" lvl="1" indent="0" algn="just" defTabSz="1377950" eaLnBrk="1" hangingPunct="1">
              <a:lnSpc>
                <a:spcPct val="90000"/>
              </a:lnSpc>
              <a:spcAft>
                <a:spcPct val="15000"/>
              </a:spcAft>
            </a:pPr>
            <a:r>
              <a:rPr lang="en-US" altLang="en-US" sz="3100" b="1" u="sng" dirty="0">
                <a:solidFill>
                  <a:srgbClr val="0000FF"/>
                </a:solidFill>
                <a:latin typeface="Times New Roman" panose="02020603050405020304" pitchFamily="18" charset="0"/>
                <a:cs typeface="Times New Roman" panose="02020603050405020304" pitchFamily="18" charset="0"/>
              </a:rPr>
              <a:t>1. Nguồn gốc, tính chất của sắt, gang, thép</a:t>
            </a:r>
            <a:endParaRPr lang="en-US" altLang="en-US" sz="3100" b="1" u="sng" dirty="0">
              <a:solidFill>
                <a:srgbClr val="0000FF"/>
              </a:solidFill>
              <a:latin typeface="Times New Roman" panose="02020603050405020304" pitchFamily="18" charset="0"/>
              <a:ea typeface="Times New Roman" panose="02020603050405020304" pitchFamily="18" charset="0"/>
            </a:endParaRPr>
          </a:p>
        </p:txBody>
      </p:sp>
      <p:sp>
        <p:nvSpPr>
          <p:cNvPr id="7" name="Text Box 6"/>
          <p:cNvSpPr txBox="1">
            <a:spLocks noChangeArrowheads="1"/>
          </p:cNvSpPr>
          <p:nvPr/>
        </p:nvSpPr>
        <p:spPr bwMode="auto">
          <a:xfrm>
            <a:off x="220663" y="2438400"/>
            <a:ext cx="8702675" cy="2062163"/>
          </a:xfrm>
          <a:prstGeom prst="rect">
            <a:avLst/>
          </a:prstGeom>
          <a:noFill/>
          <a:ln>
            <a:noFill/>
          </a:ln>
        </p:spPr>
        <p:txBody>
          <a:bodyPr>
            <a:spAutoFit/>
          </a:bodyPr>
          <a:lstStyle/>
          <a:p>
            <a:pPr algn="just" eaLnBrk="0" hangingPunct="0">
              <a:buNone/>
            </a:pPr>
            <a:r>
              <a:rPr lang="en-US" altLang="en-US" sz="3200" b="1" dirty="0">
                <a:latin typeface="Times New Roman" panose="02020603050405020304" pitchFamily="18" charset="0"/>
                <a:cs typeface="Times New Roman" panose="02020603050405020304" pitchFamily="18" charset="0"/>
              </a:rPr>
              <a:t>Trong tự nhiên, sắt có ở đâu ?</a:t>
            </a:r>
          </a:p>
          <a:p>
            <a:pPr algn="just" eaLnBrk="0" hangingPunct="0">
              <a:buChar char="-"/>
            </a:pPr>
            <a:r>
              <a:rPr sz="3200" dirty="0">
                <a:solidFill>
                  <a:srgbClr val="0000FF"/>
                </a:solidFill>
                <a:latin typeface="Times New Roman" panose="02020603050405020304" pitchFamily="18" charset="0"/>
                <a:cs typeface="Times New Roman" panose="02020603050405020304" pitchFamily="18" charset="0"/>
              </a:rPr>
              <a:t> </a:t>
            </a:r>
            <a:r>
              <a:rPr sz="3200" b="1" dirty="0">
                <a:solidFill>
                  <a:srgbClr val="0000FF"/>
                </a:solidFill>
                <a:latin typeface="Times New Roman" panose="02020603050405020304" pitchFamily="18" charset="0"/>
                <a:cs typeface="Times New Roman" panose="02020603050405020304" pitchFamily="18" charset="0"/>
              </a:rPr>
              <a:t>Trong tự nhiên, sắt có trong các thiên thạch </a:t>
            </a:r>
            <a:r>
              <a:rPr sz="3200" b="1" i="1" dirty="0">
                <a:solidFill>
                  <a:srgbClr val="0000FF"/>
                </a:solidFill>
                <a:latin typeface="Times New Roman" panose="02020603050405020304" pitchFamily="18" charset="0"/>
                <a:cs typeface="Times New Roman" panose="02020603050405020304" pitchFamily="18" charset="0"/>
              </a:rPr>
              <a:t>(l</a:t>
            </a:r>
            <a:r>
              <a:rPr sz="3200" b="1" i="1" dirty="0">
                <a:solidFill>
                  <a:srgbClr val="0000FF"/>
                </a:solidFill>
                <a:latin typeface="Times New Roman" panose="02020603050405020304" pitchFamily="18" charset="0"/>
                <a:ea typeface="Times New Roman" panose="02020603050405020304" pitchFamily="18" charset="0"/>
              </a:rPr>
              <a:t>à</a:t>
            </a:r>
            <a:r>
              <a:rPr sz="3200" b="1" i="1" dirty="0">
                <a:solidFill>
                  <a:srgbClr val="0000FF"/>
                </a:solidFill>
                <a:latin typeface="Times New Roman" panose="02020603050405020304" pitchFamily="18" charset="0"/>
                <a:cs typeface="Times New Roman" panose="02020603050405020304" pitchFamily="18" charset="0"/>
              </a:rPr>
              <a:t> khối chất rắn từ ngo</a:t>
            </a:r>
            <a:r>
              <a:rPr sz="3200" b="1" i="1" dirty="0">
                <a:solidFill>
                  <a:srgbClr val="0000FF"/>
                </a:solidFill>
                <a:latin typeface="Times New Roman" panose="02020603050405020304" pitchFamily="18" charset="0"/>
                <a:ea typeface="Times New Roman" panose="02020603050405020304" pitchFamily="18" charset="0"/>
              </a:rPr>
              <a:t>à</a:t>
            </a:r>
            <a:r>
              <a:rPr sz="3200" b="1" i="1" dirty="0">
                <a:solidFill>
                  <a:srgbClr val="0000FF"/>
                </a:solidFill>
                <a:latin typeface="Times New Roman" panose="02020603050405020304" pitchFamily="18" charset="0"/>
                <a:cs typeface="Times New Roman" panose="02020603050405020304" pitchFamily="18" charset="0"/>
              </a:rPr>
              <a:t>i Trái Đất rơi xuống)</a:t>
            </a:r>
            <a:r>
              <a:rPr sz="3200" b="1" dirty="0">
                <a:solidFill>
                  <a:srgbClr val="0000FF"/>
                </a:solidFill>
                <a:latin typeface="Times New Roman" panose="02020603050405020304" pitchFamily="18" charset="0"/>
                <a:cs typeface="Times New Roman" panose="02020603050405020304" pitchFamily="18" charset="0"/>
              </a:rPr>
              <a:t> v</a:t>
            </a:r>
            <a:r>
              <a:rPr sz="3200" b="1" dirty="0">
                <a:solidFill>
                  <a:srgbClr val="0000FF"/>
                </a:solidFill>
                <a:latin typeface="Times New Roman" panose="02020603050405020304" pitchFamily="18" charset="0"/>
                <a:ea typeface="Times New Roman" panose="02020603050405020304" pitchFamily="18" charset="0"/>
              </a:rPr>
              <a:t>à</a:t>
            </a:r>
            <a:r>
              <a:rPr sz="3200" b="1" dirty="0">
                <a:solidFill>
                  <a:srgbClr val="0000FF"/>
                </a:solidFill>
                <a:latin typeface="Times New Roman" panose="02020603050405020304" pitchFamily="18" charset="0"/>
                <a:cs typeface="Times New Roman" panose="02020603050405020304" pitchFamily="18" charset="0"/>
              </a:rPr>
              <a:t> trong các quặng sắt.</a:t>
            </a:r>
            <a:endParaRPr sz="3200" b="1" dirty="0">
              <a:solidFill>
                <a:srgbClr val="0000FF"/>
              </a:solidFill>
              <a:latin typeface="Times New Roman" panose="02020603050405020304" pitchFamily="18" charset="0"/>
              <a:ea typeface="Times New Roman" panose="02020603050405020304" pitchFamily="18" charset="0"/>
            </a:endParaRPr>
          </a:p>
        </p:txBody>
      </p:sp>
      <p:sp>
        <p:nvSpPr>
          <p:cNvPr id="87045" name="Text Box 4"/>
          <p:cNvSpPr txBox="1"/>
          <p:nvPr/>
        </p:nvSpPr>
        <p:spPr>
          <a:xfrm>
            <a:off x="0" y="449263"/>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514600" y="95264"/>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lide(fromBottom)">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066" name="Group 4"/>
          <p:cNvGrpSpPr/>
          <p:nvPr/>
        </p:nvGrpSpPr>
        <p:grpSpPr>
          <a:xfrm>
            <a:off x="0" y="0"/>
            <a:ext cx="9144000" cy="6858000"/>
            <a:chOff x="0" y="1"/>
            <a:chExt cx="9144000" cy="6858000"/>
          </a:xfrm>
        </p:grpSpPr>
        <p:pic>
          <p:nvPicPr>
            <p:cNvPr id="88067" name="Picture 2" descr="Hình ảnh có liên quan"/>
            <p:cNvPicPr>
              <a:picLocks noChangeAspect="1"/>
            </p:cNvPicPr>
            <p:nvPr/>
          </p:nvPicPr>
          <p:blipFill>
            <a:blip r:embed="rId2"/>
            <a:stretch>
              <a:fillRect/>
            </a:stretch>
          </p:blipFill>
          <p:spPr>
            <a:xfrm>
              <a:off x="0" y="1"/>
              <a:ext cx="9144000" cy="6858000"/>
            </a:xfrm>
            <a:prstGeom prst="rect">
              <a:avLst/>
            </a:prstGeom>
            <a:noFill/>
            <a:ln w="9525">
              <a:noFill/>
            </a:ln>
          </p:spPr>
        </p:pic>
        <p:sp>
          <p:nvSpPr>
            <p:cNvPr id="88068" name="TextBox 3"/>
            <p:cNvSpPr txBox="1"/>
            <p:nvPr/>
          </p:nvSpPr>
          <p:spPr>
            <a:xfrm>
              <a:off x="4800600" y="1066801"/>
              <a:ext cx="3200400" cy="708025"/>
            </a:xfrm>
            <a:prstGeom prst="rect">
              <a:avLst/>
            </a:prstGeom>
            <a:noFill/>
            <a:ln w="9525">
              <a:noFill/>
            </a:ln>
          </p:spPr>
          <p:txBody>
            <a:bodyPr>
              <a:spAutoFit/>
            </a:bodyPr>
            <a:lstStyle/>
            <a:p>
              <a:pPr algn="ctr"/>
              <a:r>
                <a:rPr lang="en-US" altLang="en-US" sz="4000" b="1" dirty="0">
                  <a:solidFill>
                    <a:srgbClr val="F2F2F2"/>
                  </a:solidFill>
                  <a:latin typeface="Arial" panose="020B0604020202020204" pitchFamily="34" charset="0"/>
                  <a:cs typeface="Arial" panose="020B0604020202020204" pitchFamily="34" charset="0"/>
                </a:rPr>
                <a:t>Thiên thạch</a:t>
              </a:r>
              <a:endParaRPr lang="en-US" altLang="en-US" sz="4000" b="1" dirty="0">
                <a:solidFill>
                  <a:srgbClr val="F2F2F2"/>
                </a:solidFill>
                <a:latin typeface="Arial" panose="020B0604020202020204" pitchFamily="34" charset="0"/>
                <a:ea typeface="Arial" panose="020B0604020202020204" pitchFamily="34" charset="0"/>
              </a:endParaRPr>
            </a:p>
          </p:txBody>
        </p:sp>
      </p:grpSp>
    </p:spTree>
  </p:cSld>
  <p:clrMapOvr>
    <a:masterClrMapping/>
  </p:clrMapOvr>
  <p:transition>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Xiderit_FeCO3"/>
          <p:cNvPicPr>
            <a:picLocks noChangeAspect="1"/>
          </p:cNvPicPr>
          <p:nvPr/>
        </p:nvPicPr>
        <p:blipFill>
          <a:blip r:embed="rId2"/>
          <a:stretch>
            <a:fillRect/>
          </a:stretch>
        </p:blipFill>
        <p:spPr>
          <a:xfrm>
            <a:off x="152400" y="1752600"/>
            <a:ext cx="3581400" cy="5105400"/>
          </a:xfrm>
          <a:prstGeom prst="rect">
            <a:avLst/>
          </a:prstGeom>
          <a:noFill/>
          <a:ln w="9525">
            <a:noFill/>
          </a:ln>
        </p:spPr>
      </p:pic>
      <p:pic>
        <p:nvPicPr>
          <p:cNvPr id="3" name="Picture 13" descr="Manhetit_Fe3O4"/>
          <p:cNvPicPr>
            <a:picLocks noChangeAspect="1"/>
          </p:cNvPicPr>
          <p:nvPr/>
        </p:nvPicPr>
        <p:blipFill>
          <a:blip r:embed="rId3"/>
          <a:stretch>
            <a:fillRect/>
          </a:stretch>
        </p:blipFill>
        <p:spPr>
          <a:xfrm>
            <a:off x="4343400" y="1752600"/>
            <a:ext cx="4800600" cy="4953000"/>
          </a:xfrm>
          <a:prstGeom prst="rect">
            <a:avLst/>
          </a:prstGeom>
          <a:noFill/>
          <a:ln w="9525">
            <a:noFill/>
          </a:ln>
        </p:spPr>
      </p:pic>
      <p:sp>
        <p:nvSpPr>
          <p:cNvPr id="89092" name="Text Box 6"/>
          <p:cNvSpPr txBox="1"/>
          <p:nvPr/>
        </p:nvSpPr>
        <p:spPr>
          <a:xfrm>
            <a:off x="0" y="838200"/>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114694" name="TextBox 5"/>
          <p:cNvSpPr txBox="1"/>
          <p:nvPr/>
        </p:nvSpPr>
        <p:spPr>
          <a:xfrm>
            <a:off x="3390900" y="6127750"/>
            <a:ext cx="2362200" cy="584200"/>
          </a:xfrm>
          <a:prstGeom prst="rect">
            <a:avLst/>
          </a:prstGeom>
          <a:noFill/>
          <a:ln w="9525">
            <a:noFill/>
          </a:ln>
        </p:spPr>
        <p:txBody>
          <a:bodyPr>
            <a:spAutoFit/>
          </a:bodyPr>
          <a:lstStyle/>
          <a:p>
            <a:pPr algn="ctr"/>
            <a:r>
              <a:rPr lang="en-US" altLang="en-US" sz="3200" b="1" dirty="0">
                <a:latin typeface="Times New Roman" panose="02020603050405020304" pitchFamily="18" charset="0"/>
              </a:rPr>
              <a:t>Quặng sắt</a:t>
            </a:r>
          </a:p>
        </p:txBody>
      </p:sp>
      <p:sp>
        <p:nvSpPr>
          <p:cNvPr id="89094" name="Text Box 4"/>
          <p:cNvSpPr txBox="1"/>
          <p:nvPr/>
        </p:nvSpPr>
        <p:spPr>
          <a:xfrm>
            <a:off x="0" y="0"/>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14694"/>
                                        </p:tgtEl>
                                        <p:attrNameLst>
                                          <p:attrName>style.visibility</p:attrName>
                                        </p:attrNameLst>
                                      </p:cBhvr>
                                      <p:to>
                                        <p:strVal val="visible"/>
                                      </p:to>
                                    </p:set>
                                    <p:animEffect transition="in" filter="barn(inVertical)">
                                      <p:cBhvr>
                                        <p:cTn id="13" dur="500"/>
                                        <p:tgtEl>
                                          <p:spTgt spid="114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6"/>
          <p:cNvSpPr txBox="1"/>
          <p:nvPr/>
        </p:nvSpPr>
        <p:spPr>
          <a:xfrm>
            <a:off x="0" y="838200"/>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115716" name="Rectangle 4"/>
          <p:cNvSpPr/>
          <p:nvPr/>
        </p:nvSpPr>
        <p:spPr>
          <a:xfrm>
            <a:off x="304800" y="2428875"/>
            <a:ext cx="8458200" cy="1077913"/>
          </a:xfrm>
          <a:prstGeom prst="rect">
            <a:avLst/>
          </a:prstGeom>
          <a:noFill/>
          <a:ln w="9525">
            <a:noFill/>
          </a:ln>
        </p:spPr>
        <p:txBody>
          <a:bodyPr>
            <a:spAutoFit/>
          </a:bodyPr>
          <a:lstStyle/>
          <a:p>
            <a:r>
              <a:rPr lang="en-US" altLang="en-US" sz="3200" b="1" dirty="0">
                <a:latin typeface="Times New Roman" panose="02020603050405020304" pitchFamily="18" charset="0"/>
                <a:cs typeface="Times New Roman" panose="02020603050405020304" pitchFamily="18" charset="0"/>
              </a:rPr>
              <a:t>Gang, thép đều có th</a:t>
            </a:r>
            <a:r>
              <a:rPr lang="en-US" altLang="en-US" sz="3200" b="1" dirty="0">
                <a:latin typeface="Times New Roman" panose="02020603050405020304" pitchFamily="18" charset="0"/>
                <a:ea typeface="Times New Roman" panose="02020603050405020304" pitchFamily="18" charset="0"/>
              </a:rPr>
              <a:t>à</a:t>
            </a:r>
            <a:r>
              <a:rPr lang="en-US" altLang="en-US" sz="3200" b="1" dirty="0">
                <a:latin typeface="Times New Roman" panose="02020603050405020304" pitchFamily="18" charset="0"/>
                <a:cs typeface="Times New Roman" panose="02020603050405020304" pitchFamily="18" charset="0"/>
              </a:rPr>
              <a:t>nh phần n</a:t>
            </a:r>
            <a:r>
              <a:rPr lang="en-US" altLang="en-US" sz="3200" b="1" dirty="0">
                <a:latin typeface="Times New Roman" panose="02020603050405020304" pitchFamily="18" charset="0"/>
                <a:ea typeface="Times New Roman" panose="02020603050405020304" pitchFamily="18" charset="0"/>
              </a:rPr>
              <a:t>à</a:t>
            </a:r>
            <a:r>
              <a:rPr lang="en-US" altLang="en-US" sz="3200" b="1" dirty="0">
                <a:latin typeface="Times New Roman" panose="02020603050405020304" pitchFamily="18" charset="0"/>
                <a:cs typeface="Times New Roman" panose="02020603050405020304" pitchFamily="18" charset="0"/>
              </a:rPr>
              <a:t>o chung ?</a:t>
            </a:r>
          </a:p>
          <a:p>
            <a:pPr>
              <a:buChar char="-"/>
            </a:pPr>
            <a:r>
              <a:rPr lang="en-US" altLang="en-US" sz="3200" b="1" dirty="0">
                <a:solidFill>
                  <a:srgbClr val="0000FF"/>
                </a:solidFill>
                <a:latin typeface="Times New Roman" panose="02020603050405020304" pitchFamily="18" charset="0"/>
                <a:cs typeface="Times New Roman" panose="02020603050405020304" pitchFamily="18" charset="0"/>
              </a:rPr>
              <a:t> Gang, thép đều là hợp kim của sắt v</a:t>
            </a:r>
            <a:r>
              <a:rPr lang="en-US" altLang="en-US" sz="3200" b="1" dirty="0">
                <a:solidFill>
                  <a:srgbClr val="0000FF"/>
                </a:solidFill>
                <a:latin typeface="Times New Roman" panose="02020603050405020304" pitchFamily="18" charset="0"/>
                <a:ea typeface="Times New Roman" panose="02020603050405020304" pitchFamily="18" charset="0"/>
              </a:rPr>
              <a:t>à</a:t>
            </a:r>
            <a:r>
              <a:rPr lang="en-US" altLang="en-US" sz="3200" b="1" dirty="0">
                <a:solidFill>
                  <a:srgbClr val="0000FF"/>
                </a:solidFill>
                <a:latin typeface="Times New Roman" panose="02020603050405020304" pitchFamily="18" charset="0"/>
                <a:cs typeface="Times New Roman" panose="02020603050405020304" pitchFamily="18" charset="0"/>
              </a:rPr>
              <a:t> các-bon.</a:t>
            </a:r>
            <a:endParaRPr lang="en-US" altLang="en-US" sz="3200" b="1" dirty="0">
              <a:solidFill>
                <a:srgbClr val="0000FF"/>
              </a:solidFill>
              <a:latin typeface="Times New Roman" panose="02020603050405020304" pitchFamily="18" charset="0"/>
              <a:ea typeface="Times New Roman" panose="02020603050405020304" pitchFamily="18" charset="0"/>
            </a:endParaRPr>
          </a:p>
        </p:txBody>
      </p:sp>
      <p:sp>
        <p:nvSpPr>
          <p:cNvPr id="90116" name="Rectangle 5"/>
          <p:cNvSpPr/>
          <p:nvPr/>
        </p:nvSpPr>
        <p:spPr>
          <a:xfrm>
            <a:off x="152400" y="1611313"/>
            <a:ext cx="8839200" cy="522287"/>
          </a:xfrm>
          <a:prstGeom prst="rect">
            <a:avLst/>
          </a:prstGeom>
          <a:noFill/>
          <a:ln w="9525">
            <a:noFill/>
          </a:ln>
        </p:spPr>
        <p:txBody>
          <a:bodyPr>
            <a:spAutoFit/>
          </a:bodyPr>
          <a:lstStyle/>
          <a:p>
            <a:pPr marL="0" lvl="1" indent="0" algn="just" defTabSz="1377950" eaLnBrk="1" hangingPunct="1">
              <a:lnSpc>
                <a:spcPct val="90000"/>
              </a:lnSpc>
              <a:spcAft>
                <a:spcPct val="15000"/>
              </a:spcAft>
            </a:pPr>
            <a:r>
              <a:rPr lang="en-US" altLang="en-US" sz="3100" b="1" u="sng" dirty="0">
                <a:solidFill>
                  <a:srgbClr val="0000FF"/>
                </a:solidFill>
                <a:latin typeface="Times New Roman" panose="02020603050405020304" pitchFamily="18" charset="0"/>
                <a:cs typeface="Times New Roman" panose="02020603050405020304" pitchFamily="18" charset="0"/>
              </a:rPr>
              <a:t>1. Nguồn gốc, tính chất của sắt, gang, thép</a:t>
            </a:r>
            <a:endParaRPr lang="en-US" altLang="en-US" sz="3100" b="1" u="sng" dirty="0">
              <a:solidFill>
                <a:srgbClr val="0000FF"/>
              </a:solidFill>
              <a:latin typeface="Times New Roman" panose="02020603050405020304" pitchFamily="18" charset="0"/>
              <a:ea typeface="Times New Roman" panose="02020603050405020304" pitchFamily="18" charset="0"/>
            </a:endParaRPr>
          </a:p>
        </p:txBody>
      </p:sp>
      <p:sp>
        <p:nvSpPr>
          <p:cNvPr id="90117" name="Text Box 4"/>
          <p:cNvSpPr txBox="1"/>
          <p:nvPr/>
        </p:nvSpPr>
        <p:spPr>
          <a:xfrm>
            <a:off x="0" y="449262"/>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514600" y="167229"/>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5716">
                                            <p:txEl>
                                              <p:pRg st="0" end="0"/>
                                            </p:txEl>
                                          </p:spTgt>
                                        </p:tgtEl>
                                        <p:attrNameLst>
                                          <p:attrName>style.visibility</p:attrName>
                                        </p:attrNameLst>
                                      </p:cBhvr>
                                      <p:to>
                                        <p:strVal val="visible"/>
                                      </p:to>
                                    </p:set>
                                    <p:animEffect transition="in" filter="fade">
                                      <p:cBhvr>
                                        <p:cTn id="7" dur="1000"/>
                                        <p:tgtEl>
                                          <p:spTgt spid="115716">
                                            <p:txEl>
                                              <p:pRg st="0" end="0"/>
                                            </p:txEl>
                                          </p:spTgt>
                                        </p:tgtEl>
                                      </p:cBhvr>
                                    </p:animEffect>
                                    <p:anim calcmode="lin" valueType="num">
                                      <p:cBhvr>
                                        <p:cTn id="8" dur="1000" fill="hold"/>
                                        <p:tgtEl>
                                          <p:spTgt spid="11571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57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15716">
                                            <p:txEl>
                                              <p:pRg st="1" end="1"/>
                                            </p:txEl>
                                          </p:spTgt>
                                        </p:tgtEl>
                                        <p:attrNameLst>
                                          <p:attrName>style.visibility</p:attrName>
                                        </p:attrNameLst>
                                      </p:cBhvr>
                                      <p:to>
                                        <p:strVal val="visible"/>
                                      </p:to>
                                    </p:set>
                                    <p:animEffect transition="in" filter="barn(inVertical)">
                                      <p:cBhvr>
                                        <p:cTn id="14" dur="500"/>
                                        <p:tgtEl>
                                          <p:spTgt spid="1157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152400" y="2057400"/>
            <a:ext cx="8853488" cy="1377950"/>
          </a:xfrm>
          <a:prstGeom prst="cloudCallout">
            <a:avLst>
              <a:gd name="adj1" fmla="val -45148"/>
              <a:gd name="adj2" fmla="val 71838"/>
            </a:avLst>
          </a:prstGeom>
          <a:noFill/>
          <a:ln w="25400" cap="flat" cmpd="sng">
            <a:solidFill>
              <a:srgbClr val="FF33CC"/>
            </a:solidFill>
            <a:prstDash val="solid"/>
            <a:headEnd type="none" w="med" len="med"/>
            <a:tailEnd type="none" w="med" len="med"/>
          </a:ln>
        </p:spPr>
        <p:txBody>
          <a:bodyPr anchor="ctr" anchorCtr="0"/>
          <a:lstStyle/>
          <a:p>
            <a:pPr algn="just"/>
            <a:r>
              <a:rPr lang="en-US" altLang="en-US" sz="3000" b="1" dirty="0">
                <a:solidFill>
                  <a:srgbClr val="0000FF"/>
                </a:solidFill>
                <a:latin typeface="Times New Roman" panose="02020603050405020304" pitchFamily="18" charset="0"/>
                <a:cs typeface="Times New Roman" panose="02020603050405020304" pitchFamily="18" charset="0"/>
              </a:rPr>
              <a:t>Nêu tính chất của sắt, gang, thép?  </a:t>
            </a:r>
            <a:endParaRPr lang="en-US" altLang="en-US" sz="3000" b="1" dirty="0">
              <a:solidFill>
                <a:srgbClr val="FFFFFF"/>
              </a:solidFill>
              <a:latin typeface="Times New Roman" panose="02020603050405020304" pitchFamily="18" charset="0"/>
              <a:ea typeface="Times New Roman" panose="02020603050405020304" pitchFamily="18" charset="0"/>
            </a:endParaRPr>
          </a:p>
        </p:txBody>
      </p:sp>
      <p:sp>
        <p:nvSpPr>
          <p:cNvPr id="91139" name="Rectangle 13"/>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pPr eaLnBrk="0" hangingPunct="0"/>
            <a:endParaRPr lang="vi-VN" altLang="en-US" dirty="0">
              <a:latin typeface="Times New Roman" panose="02020603050405020304" pitchFamily="18" charset="0"/>
            </a:endParaRPr>
          </a:p>
        </p:txBody>
      </p:sp>
      <p:pic>
        <p:nvPicPr>
          <p:cNvPr id="91140" name="Picture 11" descr="sun14[1]"/>
          <p:cNvPicPr>
            <a:picLocks noChangeAspect="1"/>
          </p:cNvPicPr>
          <p:nvPr/>
        </p:nvPicPr>
        <p:blipFill>
          <a:blip r:embed="rId2"/>
          <a:stretch>
            <a:fillRect/>
          </a:stretch>
        </p:blipFill>
        <p:spPr>
          <a:xfrm>
            <a:off x="61913" y="69850"/>
            <a:ext cx="1219200" cy="1219200"/>
          </a:xfrm>
          <a:prstGeom prst="rect">
            <a:avLst/>
          </a:prstGeom>
          <a:noFill/>
          <a:ln w="9525">
            <a:noFill/>
          </a:ln>
        </p:spPr>
      </p:pic>
      <p:pic>
        <p:nvPicPr>
          <p:cNvPr id="91141" name="Picture 11" descr="sun14[1]"/>
          <p:cNvPicPr>
            <a:picLocks noChangeAspect="1"/>
          </p:cNvPicPr>
          <p:nvPr/>
        </p:nvPicPr>
        <p:blipFill>
          <a:blip r:embed="rId2"/>
          <a:stretch>
            <a:fillRect/>
          </a:stretch>
        </p:blipFill>
        <p:spPr>
          <a:xfrm>
            <a:off x="7848600" y="61913"/>
            <a:ext cx="1219200" cy="1219200"/>
          </a:xfrm>
          <a:prstGeom prst="rect">
            <a:avLst/>
          </a:prstGeom>
          <a:noFill/>
          <a:ln w="9525">
            <a:noFill/>
          </a:ln>
        </p:spPr>
      </p:pic>
      <p:sp>
        <p:nvSpPr>
          <p:cNvPr id="91142" name="Text Box 6"/>
          <p:cNvSpPr txBox="1"/>
          <p:nvPr/>
        </p:nvSpPr>
        <p:spPr>
          <a:xfrm>
            <a:off x="0" y="838200"/>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91143" name="Rectangle 13"/>
          <p:cNvSpPr/>
          <p:nvPr/>
        </p:nvSpPr>
        <p:spPr>
          <a:xfrm>
            <a:off x="228600" y="1524000"/>
            <a:ext cx="8839200" cy="522288"/>
          </a:xfrm>
          <a:prstGeom prst="rect">
            <a:avLst/>
          </a:prstGeom>
          <a:noFill/>
          <a:ln w="9525">
            <a:noFill/>
          </a:ln>
        </p:spPr>
        <p:txBody>
          <a:bodyPr>
            <a:spAutoFit/>
          </a:bodyPr>
          <a:lstStyle/>
          <a:p>
            <a:pPr marL="0" lvl="1" indent="0" algn="just" defTabSz="1377950" eaLnBrk="1" hangingPunct="1">
              <a:lnSpc>
                <a:spcPct val="90000"/>
              </a:lnSpc>
              <a:spcAft>
                <a:spcPct val="15000"/>
              </a:spcAft>
            </a:pPr>
            <a:r>
              <a:rPr lang="en-US" altLang="en-US" sz="3100" b="1" u="sng" dirty="0">
                <a:solidFill>
                  <a:srgbClr val="0000FF"/>
                </a:solidFill>
                <a:latin typeface="Times New Roman" panose="02020603050405020304" pitchFamily="18" charset="0"/>
                <a:cs typeface="Times New Roman" panose="02020603050405020304" pitchFamily="18" charset="0"/>
              </a:rPr>
              <a:t>1. Nguồn gốc, tính chất của sắt, gang, thép</a:t>
            </a:r>
            <a:endParaRPr lang="en-US" altLang="en-US" sz="3100" b="1" u="sng" dirty="0">
              <a:solidFill>
                <a:srgbClr val="0000FF"/>
              </a:solidFill>
              <a:latin typeface="Times New Roman" panose="02020603050405020304" pitchFamily="18" charset="0"/>
              <a:ea typeface="Times New Roman" panose="02020603050405020304" pitchFamily="18" charset="0"/>
            </a:endParaRPr>
          </a:p>
        </p:txBody>
      </p:sp>
      <p:pic>
        <p:nvPicPr>
          <p:cNvPr id="116745" name="Content Placeholder 1" descr="NYPT-quiz.jpg-400-x-400"/>
          <p:cNvPicPr>
            <a:picLocks noChangeAspect="1"/>
          </p:cNvPicPr>
          <p:nvPr/>
        </p:nvPicPr>
        <p:blipFill>
          <a:blip r:embed="rId3"/>
          <a:stretch>
            <a:fillRect/>
          </a:stretch>
        </p:blipFill>
        <p:spPr>
          <a:xfrm>
            <a:off x="2133600" y="3730624"/>
            <a:ext cx="3838575" cy="2586038"/>
          </a:xfrm>
          <a:prstGeom prst="rect">
            <a:avLst/>
          </a:prstGeom>
          <a:solidFill>
            <a:srgbClr val="FFFFFF"/>
          </a:solidFill>
          <a:ln w="9525">
            <a:noFill/>
          </a:ln>
        </p:spPr>
      </p:pic>
      <p:sp>
        <p:nvSpPr>
          <p:cNvPr id="116746" name="TextBox 1"/>
          <p:cNvSpPr txBox="1"/>
          <p:nvPr/>
        </p:nvSpPr>
        <p:spPr>
          <a:xfrm>
            <a:off x="1828800" y="6181725"/>
            <a:ext cx="5334000" cy="523875"/>
          </a:xfrm>
          <a:prstGeom prst="rect">
            <a:avLst/>
          </a:prstGeom>
          <a:noFill/>
          <a:ln w="9525">
            <a:noFill/>
          </a:ln>
        </p:spPr>
        <p:txBody>
          <a:bodyPr>
            <a:spAutoFit/>
          </a:bodyPr>
          <a:lstStyle/>
          <a:p>
            <a:pPr algn="ctr"/>
            <a:r>
              <a:rPr lang="en-US" altLang="en-US" sz="2800" b="1" dirty="0">
                <a:latin typeface="Times New Roman" panose="02020603050405020304" pitchFamily="18" charset="0"/>
              </a:rPr>
              <a:t>Thảo luận nhóm đôi (4 phút)</a:t>
            </a:r>
          </a:p>
        </p:txBody>
      </p:sp>
      <p:sp>
        <p:nvSpPr>
          <p:cNvPr id="91146" name="Text Box 4"/>
          <p:cNvSpPr txBox="1"/>
          <p:nvPr/>
        </p:nvSpPr>
        <p:spPr>
          <a:xfrm>
            <a:off x="44980" y="423862"/>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711618" y="79930"/>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6745"/>
                                        </p:tgtEl>
                                        <p:attrNameLst>
                                          <p:attrName>style.visibility</p:attrName>
                                        </p:attrNameLst>
                                      </p:cBhvr>
                                      <p:to>
                                        <p:strVal val="visible"/>
                                      </p:to>
                                    </p:set>
                                    <p:animEffect transition="in" filter="fade">
                                      <p:cBhvr>
                                        <p:cTn id="14" dur="1000"/>
                                        <p:tgtEl>
                                          <p:spTgt spid="116745"/>
                                        </p:tgtEl>
                                      </p:cBhvr>
                                    </p:animEffect>
                                    <p:anim calcmode="lin" valueType="num">
                                      <p:cBhvr>
                                        <p:cTn id="15" dur="1000" fill="hold"/>
                                        <p:tgtEl>
                                          <p:spTgt spid="116745"/>
                                        </p:tgtEl>
                                        <p:attrNameLst>
                                          <p:attrName>ppt_x</p:attrName>
                                        </p:attrNameLst>
                                      </p:cBhvr>
                                      <p:tavLst>
                                        <p:tav tm="0">
                                          <p:val>
                                            <p:strVal val="#ppt_x"/>
                                          </p:val>
                                        </p:tav>
                                        <p:tav tm="100000">
                                          <p:val>
                                            <p:strVal val="#ppt_x"/>
                                          </p:val>
                                        </p:tav>
                                      </p:tavLst>
                                    </p:anim>
                                    <p:anim calcmode="lin" valueType="num">
                                      <p:cBhvr>
                                        <p:cTn id="16" dur="1000" fill="hold"/>
                                        <p:tgtEl>
                                          <p:spTgt spid="11674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6746"/>
                                        </p:tgtEl>
                                        <p:attrNameLst>
                                          <p:attrName>style.visibility</p:attrName>
                                        </p:attrNameLst>
                                      </p:cBhvr>
                                      <p:to>
                                        <p:strVal val="visible"/>
                                      </p:to>
                                    </p:set>
                                    <p:animEffect transition="in" filter="fade">
                                      <p:cBhvr>
                                        <p:cTn id="19" dur="1000"/>
                                        <p:tgtEl>
                                          <p:spTgt spid="116746"/>
                                        </p:tgtEl>
                                      </p:cBhvr>
                                    </p:animEffect>
                                    <p:anim calcmode="lin" valueType="num">
                                      <p:cBhvr>
                                        <p:cTn id="20" dur="1000" fill="hold"/>
                                        <p:tgtEl>
                                          <p:spTgt spid="116746"/>
                                        </p:tgtEl>
                                        <p:attrNameLst>
                                          <p:attrName>ppt_x</p:attrName>
                                        </p:attrNameLst>
                                      </p:cBhvr>
                                      <p:tavLst>
                                        <p:tav tm="0">
                                          <p:val>
                                            <p:strVal val="#ppt_x"/>
                                          </p:val>
                                        </p:tav>
                                        <p:tav tm="100000">
                                          <p:val>
                                            <p:strVal val="#ppt_x"/>
                                          </p:val>
                                        </p:tav>
                                      </p:tavLst>
                                    </p:anim>
                                    <p:anim calcmode="lin" valueType="num">
                                      <p:cBhvr>
                                        <p:cTn id="21" dur="1000" fill="hold"/>
                                        <p:tgtEl>
                                          <p:spTgt spid="1167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67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62" name="Table 92161"/>
          <p:cNvGraphicFramePr/>
          <p:nvPr/>
        </p:nvGraphicFramePr>
        <p:xfrm>
          <a:off x="76200" y="2332038"/>
          <a:ext cx="8991600" cy="3352800"/>
        </p:xfrm>
        <a:graphic>
          <a:graphicData uri="http://schemas.openxmlformats.org/drawingml/2006/table">
            <a:tbl>
              <a:tblPr/>
              <a:tblGrid>
                <a:gridCol w="1162050">
                  <a:extLst>
                    <a:ext uri="{9D8B030D-6E8A-4147-A177-3AD203B41FA5}">
                      <a16:colId xmlns:a16="http://schemas.microsoft.com/office/drawing/2014/main" val="20000"/>
                    </a:ext>
                  </a:extLst>
                </a:gridCol>
                <a:gridCol w="2771775">
                  <a:extLst>
                    <a:ext uri="{9D8B030D-6E8A-4147-A177-3AD203B41FA5}">
                      <a16:colId xmlns:a16="http://schemas.microsoft.com/office/drawing/2014/main" val="20001"/>
                    </a:ext>
                  </a:extLst>
                </a:gridCol>
                <a:gridCol w="2466975">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8842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sz="2600" b="1" dirty="0">
                          <a:solidFill>
                            <a:srgbClr val="FF0000"/>
                          </a:solidFill>
                          <a:latin typeface="Times New Roman" panose="02020603050405020304" pitchFamily="18" charset="0"/>
                          <a:cs typeface="Times New Roman" panose="02020603050405020304" pitchFamily="18" charset="0"/>
                        </a:rPr>
                        <a:t>Vật liệu</a:t>
                      </a:r>
                      <a:endParaRPr lang="en-US" sz="2600" b="1" dirty="0">
                        <a:solidFill>
                          <a:srgbClr val="FF0000"/>
                        </a:solidFill>
                        <a:latin typeface="Times New Roman" panose="02020603050405020304" pitchFamily="18" charset="0"/>
                        <a:ea typeface="Times New Roman" panose="02020603050405020304" pitchFamily="18" charset="0"/>
                      </a:endParaRPr>
                    </a:p>
                  </a:txBody>
                  <a:tcPr marT="45693" marB="4569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sz="2600" b="1" dirty="0">
                          <a:solidFill>
                            <a:srgbClr val="FF0000"/>
                          </a:solidFill>
                          <a:latin typeface="Times New Roman" panose="02020603050405020304" pitchFamily="18" charset="0"/>
                          <a:cs typeface="Times New Roman" panose="02020603050405020304" pitchFamily="18" charset="0"/>
                        </a:rPr>
                        <a:t>SẮT</a:t>
                      </a:r>
                      <a:endParaRPr lang="en-US" sz="2600" b="1" dirty="0">
                        <a:solidFill>
                          <a:srgbClr val="FF0000"/>
                        </a:solidFill>
                        <a:latin typeface="Times New Roman" panose="02020603050405020304" pitchFamily="18" charset="0"/>
                        <a:ea typeface="Times New Roman" panose="02020603050405020304" pitchFamily="18" charset="0"/>
                      </a:endParaRPr>
                    </a:p>
                  </a:txBody>
                  <a:tcPr marT="45693" marB="4569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sz="2600" b="1" dirty="0">
                          <a:solidFill>
                            <a:srgbClr val="FF0000"/>
                          </a:solidFill>
                          <a:latin typeface="Times New Roman" panose="02020603050405020304" pitchFamily="18" charset="0"/>
                          <a:cs typeface="Times New Roman" panose="02020603050405020304" pitchFamily="18" charset="0"/>
                        </a:rPr>
                        <a:t>GANG</a:t>
                      </a:r>
                      <a:endParaRPr lang="en-US" sz="2600" b="1" dirty="0">
                        <a:solidFill>
                          <a:srgbClr val="FF0000"/>
                        </a:solidFill>
                        <a:latin typeface="Times New Roman" panose="02020603050405020304" pitchFamily="18" charset="0"/>
                        <a:ea typeface="Times New Roman" panose="02020603050405020304" pitchFamily="18" charset="0"/>
                      </a:endParaRPr>
                    </a:p>
                  </a:txBody>
                  <a:tcPr marT="45693" marB="4569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sz="2600" b="1" dirty="0">
                          <a:solidFill>
                            <a:srgbClr val="FF0000"/>
                          </a:solidFill>
                          <a:latin typeface="Times New Roman" panose="02020603050405020304" pitchFamily="18" charset="0"/>
                          <a:cs typeface="Times New Roman" panose="02020603050405020304" pitchFamily="18" charset="0"/>
                        </a:rPr>
                        <a:t>THÉP</a:t>
                      </a:r>
                      <a:endParaRPr lang="en-US" sz="2600" b="1" dirty="0">
                        <a:solidFill>
                          <a:srgbClr val="FF0000"/>
                        </a:solidFill>
                        <a:latin typeface="Times New Roman" panose="02020603050405020304" pitchFamily="18" charset="0"/>
                        <a:ea typeface="Times New Roman" panose="02020603050405020304" pitchFamily="18" charset="0"/>
                      </a:endParaRPr>
                    </a:p>
                  </a:txBody>
                  <a:tcPr marT="45693" marB="4569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46856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sz="2400" b="1" dirty="0">
                          <a:solidFill>
                            <a:srgbClr val="FF0000"/>
                          </a:solidFill>
                          <a:latin typeface="Times New Roman" panose="02020603050405020304" pitchFamily="18" charset="0"/>
                          <a:cs typeface="Times New Roman" panose="02020603050405020304" pitchFamily="18" charset="0"/>
                        </a:rPr>
                        <a:t>TÍNH CHẤT</a:t>
                      </a:r>
                      <a:endParaRPr lang="en-US" sz="2400" b="1" dirty="0">
                        <a:solidFill>
                          <a:srgbClr val="FF0000"/>
                        </a:solidFill>
                        <a:latin typeface="Times New Roman" panose="02020603050405020304" pitchFamily="18" charset="0"/>
                        <a:ea typeface="Times New Roman" panose="02020603050405020304" pitchFamily="18" charset="0"/>
                      </a:endParaRPr>
                    </a:p>
                  </a:txBody>
                  <a:tcPr marT="45693" marB="45693"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endParaRPr lang="en-US" sz="2600" b="1" dirty="0">
                        <a:solidFill>
                          <a:srgbClr val="0000FF"/>
                        </a:solidFill>
                        <a:latin typeface="Times New Roman" panose="02020603050405020304" pitchFamily="18" charset="0"/>
                        <a:ea typeface="Times New Roman" panose="02020603050405020304" pitchFamily="18" charset="0"/>
                      </a:endParaRPr>
                    </a:p>
                  </a:txBody>
                  <a:tcPr marT="45693" marB="4569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just" eaLnBrk="1" hangingPunct="1">
                        <a:buNone/>
                      </a:pPr>
                      <a:endParaRPr lang="en-US" sz="2600" b="1" dirty="0">
                        <a:solidFill>
                          <a:srgbClr val="0000FF"/>
                        </a:solidFill>
                        <a:latin typeface="Times New Roman" panose="02020603050405020304" pitchFamily="18" charset="0"/>
                        <a:ea typeface="Times New Roman" panose="02020603050405020304" pitchFamily="18" charset="0"/>
                      </a:endParaRPr>
                    </a:p>
                  </a:txBody>
                  <a:tcPr marT="45693" marB="4569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just" eaLnBrk="1" hangingPunct="1">
                        <a:buNone/>
                      </a:pPr>
                      <a:endParaRPr lang="en-US" sz="2600" b="1" dirty="0">
                        <a:solidFill>
                          <a:srgbClr val="0000FF"/>
                        </a:solidFill>
                        <a:latin typeface="Times New Roman" panose="02020603050405020304" pitchFamily="18" charset="0"/>
                        <a:ea typeface="Times New Roman" panose="02020603050405020304" pitchFamily="18" charset="0"/>
                      </a:endParaRPr>
                    </a:p>
                  </a:txBody>
                  <a:tcPr marT="45693" marB="4569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92179" name="Text Box 6"/>
          <p:cNvSpPr txBox="1"/>
          <p:nvPr/>
        </p:nvSpPr>
        <p:spPr>
          <a:xfrm>
            <a:off x="0" y="838200"/>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92180" name="Rectangle 4"/>
          <p:cNvSpPr/>
          <p:nvPr/>
        </p:nvSpPr>
        <p:spPr>
          <a:xfrm>
            <a:off x="228600" y="1524000"/>
            <a:ext cx="8839200" cy="522288"/>
          </a:xfrm>
          <a:prstGeom prst="rect">
            <a:avLst/>
          </a:prstGeom>
          <a:noFill/>
          <a:ln w="9525">
            <a:noFill/>
          </a:ln>
        </p:spPr>
        <p:txBody>
          <a:bodyPr>
            <a:spAutoFit/>
          </a:bodyPr>
          <a:lstStyle/>
          <a:p>
            <a:pPr marL="0" lvl="1" indent="0" algn="just" defTabSz="1377950" eaLnBrk="1" hangingPunct="1">
              <a:lnSpc>
                <a:spcPct val="90000"/>
              </a:lnSpc>
              <a:spcAft>
                <a:spcPct val="15000"/>
              </a:spcAft>
            </a:pPr>
            <a:r>
              <a:rPr lang="en-US" altLang="en-US" sz="3100" b="1" u="sng" dirty="0">
                <a:solidFill>
                  <a:srgbClr val="0000FF"/>
                </a:solidFill>
                <a:latin typeface="Times New Roman" panose="02020603050405020304" pitchFamily="18" charset="0"/>
                <a:cs typeface="Times New Roman" panose="02020603050405020304" pitchFamily="18" charset="0"/>
              </a:rPr>
              <a:t>1. Nguồn gốc, tính chất của sắt, gang, thép</a:t>
            </a:r>
            <a:endParaRPr lang="en-US" altLang="en-US" sz="3100" b="1" u="sng" dirty="0">
              <a:solidFill>
                <a:srgbClr val="0000FF"/>
              </a:solidFill>
              <a:latin typeface="Times New Roman" panose="02020603050405020304" pitchFamily="18" charset="0"/>
              <a:ea typeface="Times New Roman" panose="02020603050405020304" pitchFamily="18" charset="0"/>
            </a:endParaRPr>
          </a:p>
        </p:txBody>
      </p:sp>
      <p:sp>
        <p:nvSpPr>
          <p:cNvPr id="3" name="Rectangle 2"/>
          <p:cNvSpPr/>
          <p:nvPr/>
        </p:nvSpPr>
        <p:spPr>
          <a:xfrm>
            <a:off x="1219200" y="3376613"/>
            <a:ext cx="2743200" cy="2092325"/>
          </a:xfrm>
          <a:prstGeom prst="rect">
            <a:avLst/>
          </a:prstGeom>
          <a:noFill/>
          <a:ln w="9525">
            <a:noFill/>
          </a:ln>
        </p:spPr>
        <p:txBody>
          <a:bodyPr>
            <a:spAutoFit/>
          </a:bodyPr>
          <a:lstStyle/>
          <a:p>
            <a:pPr algn="just"/>
            <a:r>
              <a:rPr lang="en-US" altLang="en-US" sz="2600" b="1" dirty="0">
                <a:solidFill>
                  <a:srgbClr val="0000FF"/>
                </a:solidFill>
                <a:latin typeface="Times New Roman" panose="02020603050405020304" pitchFamily="18" charset="0"/>
                <a:cs typeface="Times New Roman" panose="02020603050405020304" pitchFamily="18" charset="0"/>
              </a:rPr>
              <a:t>- Dẻo, dễ uốn, dễ kéo th</a:t>
            </a:r>
            <a:r>
              <a:rPr lang="en-US" altLang="en-US" sz="2600" b="1" dirty="0">
                <a:solidFill>
                  <a:srgbClr val="0000FF"/>
                </a:solidFill>
                <a:latin typeface="Times New Roman" panose="02020603050405020304" pitchFamily="18" charset="0"/>
                <a:ea typeface="Times New Roman" panose="02020603050405020304" pitchFamily="18" charset="0"/>
              </a:rPr>
              <a:t>à</a:t>
            </a:r>
            <a:r>
              <a:rPr lang="en-US" altLang="en-US" sz="2600" b="1" dirty="0">
                <a:solidFill>
                  <a:srgbClr val="0000FF"/>
                </a:solidFill>
                <a:latin typeface="Times New Roman" panose="02020603050405020304" pitchFamily="18" charset="0"/>
                <a:cs typeface="Times New Roman" panose="02020603050405020304" pitchFamily="18" charset="0"/>
              </a:rPr>
              <a:t>nh sợi, dễ rèn, dập.</a:t>
            </a:r>
          </a:p>
          <a:p>
            <a:pPr algn="just"/>
            <a:r>
              <a:rPr lang="en-US" altLang="en-US" sz="2600" b="1" dirty="0">
                <a:solidFill>
                  <a:srgbClr val="0000FF"/>
                </a:solidFill>
                <a:latin typeface="Times New Roman" panose="02020603050405020304" pitchFamily="18" charset="0"/>
                <a:cs typeface="Times New Roman" panose="02020603050405020304" pitchFamily="18" charset="0"/>
              </a:rPr>
              <a:t>- Có m</a:t>
            </a:r>
            <a:r>
              <a:rPr lang="en-US" altLang="en-US" sz="2600" b="1" dirty="0">
                <a:solidFill>
                  <a:srgbClr val="0000FF"/>
                </a:solidFill>
                <a:latin typeface="Times New Roman" panose="02020603050405020304" pitchFamily="18" charset="0"/>
                <a:ea typeface="Times New Roman" panose="02020603050405020304" pitchFamily="18" charset="0"/>
              </a:rPr>
              <a:t>à</a:t>
            </a:r>
            <a:r>
              <a:rPr lang="en-US" altLang="en-US" sz="2600" b="1" dirty="0">
                <a:solidFill>
                  <a:srgbClr val="0000FF"/>
                </a:solidFill>
                <a:latin typeface="Times New Roman" panose="02020603050405020304" pitchFamily="18" charset="0"/>
                <a:cs typeface="Times New Roman" panose="02020603050405020304" pitchFamily="18" charset="0"/>
              </a:rPr>
              <a:t>u trắng xám, có ánh kim.</a:t>
            </a:r>
            <a:endParaRPr lang="en-US" altLang="en-US" sz="2600" b="1" dirty="0">
              <a:solidFill>
                <a:srgbClr val="0000FF"/>
              </a:solidFill>
              <a:latin typeface="Times New Roman" panose="02020603050405020304" pitchFamily="18" charset="0"/>
              <a:ea typeface="Times New Roman" panose="02020603050405020304" pitchFamily="18" charset="0"/>
            </a:endParaRPr>
          </a:p>
        </p:txBody>
      </p:sp>
      <p:sp>
        <p:nvSpPr>
          <p:cNvPr id="4" name="Rectangle 3"/>
          <p:cNvSpPr/>
          <p:nvPr/>
        </p:nvSpPr>
        <p:spPr>
          <a:xfrm>
            <a:off x="3962400" y="3375025"/>
            <a:ext cx="2514600" cy="1692275"/>
          </a:xfrm>
          <a:prstGeom prst="rect">
            <a:avLst/>
          </a:prstGeom>
          <a:noFill/>
          <a:ln w="9525">
            <a:noFill/>
          </a:ln>
        </p:spPr>
        <p:txBody>
          <a:bodyPr>
            <a:spAutoFit/>
          </a:bodyPr>
          <a:lstStyle/>
          <a:p>
            <a:pPr algn="just"/>
            <a:r>
              <a:rPr lang="en-US" altLang="en-US" sz="2600" b="1" dirty="0">
                <a:solidFill>
                  <a:srgbClr val="0000FF"/>
                </a:solidFill>
                <a:latin typeface="Times New Roman" panose="02020603050405020304" pitchFamily="18" charset="0"/>
                <a:cs typeface="Times New Roman" panose="02020603050405020304" pitchFamily="18" charset="0"/>
              </a:rPr>
              <a:t>- Cứng, giòn, không thể uốn hay kéo th</a:t>
            </a:r>
            <a:r>
              <a:rPr lang="en-US" altLang="en-US" sz="2600" b="1" dirty="0">
                <a:solidFill>
                  <a:srgbClr val="0000FF"/>
                </a:solidFill>
                <a:latin typeface="Times New Roman" panose="02020603050405020304" pitchFamily="18" charset="0"/>
                <a:ea typeface="Times New Roman" panose="02020603050405020304" pitchFamily="18" charset="0"/>
              </a:rPr>
              <a:t>à</a:t>
            </a:r>
            <a:r>
              <a:rPr lang="en-US" altLang="en-US" sz="2600" b="1" dirty="0">
                <a:solidFill>
                  <a:srgbClr val="0000FF"/>
                </a:solidFill>
                <a:latin typeface="Times New Roman" panose="02020603050405020304" pitchFamily="18" charset="0"/>
                <a:cs typeface="Times New Roman" panose="02020603050405020304" pitchFamily="18" charset="0"/>
              </a:rPr>
              <a:t>nh sợi.</a:t>
            </a:r>
            <a:endParaRPr lang="en-US" altLang="en-US" sz="2600" b="1" dirty="0">
              <a:solidFill>
                <a:srgbClr val="0000FF"/>
              </a:solidFill>
              <a:latin typeface="Times New Roman" panose="02020603050405020304" pitchFamily="18" charset="0"/>
              <a:ea typeface="Times New Roman" panose="02020603050405020304" pitchFamily="18" charset="0"/>
            </a:endParaRPr>
          </a:p>
        </p:txBody>
      </p:sp>
      <p:sp>
        <p:nvSpPr>
          <p:cNvPr id="5" name="Rectangle 4"/>
          <p:cNvSpPr/>
          <p:nvPr/>
        </p:nvSpPr>
        <p:spPr>
          <a:xfrm>
            <a:off x="6461125" y="3376613"/>
            <a:ext cx="2606675" cy="2092325"/>
          </a:xfrm>
          <a:prstGeom prst="rect">
            <a:avLst/>
          </a:prstGeom>
          <a:noFill/>
          <a:ln w="9525">
            <a:noFill/>
          </a:ln>
        </p:spPr>
        <p:txBody>
          <a:bodyPr>
            <a:spAutoFit/>
          </a:bodyPr>
          <a:lstStyle/>
          <a:p>
            <a:pPr algn="just"/>
            <a:r>
              <a:rPr lang="en-US" altLang="en-US" sz="2600" b="1" dirty="0">
                <a:solidFill>
                  <a:srgbClr val="0000FF"/>
                </a:solidFill>
                <a:latin typeface="Times New Roman" panose="02020603050405020304" pitchFamily="18" charset="0"/>
                <a:cs typeface="Times New Roman" panose="02020603050405020304" pitchFamily="18" charset="0"/>
              </a:rPr>
              <a:t>- Cứng, bền, dẻo</a:t>
            </a:r>
          </a:p>
          <a:p>
            <a:pPr algn="just">
              <a:buChar char="-"/>
            </a:pPr>
            <a:r>
              <a:rPr lang="en-US" altLang="en-US" sz="2600" b="1" dirty="0">
                <a:solidFill>
                  <a:srgbClr val="0000FF"/>
                </a:solidFill>
                <a:latin typeface="Times New Roman" panose="02020603050405020304" pitchFamily="18" charset="0"/>
                <a:cs typeface="Times New Roman" panose="02020603050405020304" pitchFamily="18" charset="0"/>
              </a:rPr>
              <a:t>Có loại bị gỉ trong không khí ẩm,có loại không</a:t>
            </a:r>
          </a:p>
          <a:p>
            <a:pPr algn="just"/>
            <a:r>
              <a:rPr lang="en-US" altLang="en-US" sz="2600" b="1" dirty="0">
                <a:solidFill>
                  <a:srgbClr val="0000FF"/>
                </a:solidFill>
                <a:latin typeface="Times New Roman" panose="02020603050405020304" pitchFamily="18" charset="0"/>
                <a:cs typeface="Times New Roman" panose="02020603050405020304" pitchFamily="18" charset="0"/>
              </a:rPr>
              <a:t>bị gỉ.</a:t>
            </a:r>
            <a:endParaRPr lang="en-US" altLang="en-US" sz="2600" b="1" dirty="0">
              <a:solidFill>
                <a:srgbClr val="0000FF"/>
              </a:solidFill>
              <a:latin typeface="Times New Roman" panose="02020603050405020304" pitchFamily="18" charset="0"/>
              <a:ea typeface="Times New Roman" panose="02020603050405020304" pitchFamily="18" charset="0"/>
            </a:endParaRPr>
          </a:p>
        </p:txBody>
      </p:sp>
      <p:sp>
        <p:nvSpPr>
          <p:cNvPr id="92184" name="Text Box 4"/>
          <p:cNvSpPr txBox="1"/>
          <p:nvPr/>
        </p:nvSpPr>
        <p:spPr>
          <a:xfrm>
            <a:off x="0" y="416454"/>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438400" y="109550"/>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Content Placeholder 7" descr="477249514"/>
          <p:cNvPicPr>
            <a:picLocks noGrp="1" noChangeAspect="1"/>
          </p:cNvPicPr>
          <p:nvPr>
            <p:ph/>
          </p:nvPr>
        </p:nvPicPr>
        <p:blipFill>
          <a:blip r:embed="rId2"/>
          <a:srcRect/>
          <a:stretch>
            <a:fillRect/>
          </a:stretch>
        </p:blipFill>
        <p:spPr>
          <a:xfrm>
            <a:off x="-52387" y="3429000"/>
            <a:ext cx="2835275" cy="3381375"/>
          </a:xfrm>
        </p:spPr>
      </p:pic>
      <p:sp>
        <p:nvSpPr>
          <p:cNvPr id="9" name="Cloud Callout 8"/>
          <p:cNvSpPr/>
          <p:nvPr/>
        </p:nvSpPr>
        <p:spPr>
          <a:xfrm>
            <a:off x="493713" y="487363"/>
            <a:ext cx="7362825" cy="1873250"/>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panose="020B0604020202020204" pitchFamily="34" charset="0"/>
              </a:rPr>
              <a:t>Gang, thép </a:t>
            </a:r>
            <a:r>
              <a:rPr kumimoji="0" lang="en-US" altLang="zh-CN" sz="36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Arial" panose="020B0604020202020204" pitchFamily="34" charset="0"/>
              </a:rPr>
              <a:t>khác nhau</a:t>
            </a:r>
            <a:r>
              <a:rPr kumimoji="0" lang="en-US" altLang="zh-CN"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panose="020B0604020202020204" pitchFamily="34" charset="0"/>
              </a:rPr>
              <a:t> ở </a:t>
            </a:r>
            <a:r>
              <a:rPr kumimoji="0" lang="en-US" altLang="zh-CN" sz="36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panose="020B0604020202020204" pitchFamily="34" charset="0"/>
              </a:rPr>
              <a:t>điểm</a:t>
            </a:r>
            <a:r>
              <a:rPr kumimoji="0" lang="en-US" altLang="zh-CN"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panose="020B0604020202020204" pitchFamily="34" charset="0"/>
              </a:rPr>
              <a:t> nào?</a:t>
            </a:r>
          </a:p>
        </p:txBody>
      </p:sp>
      <p:sp>
        <p:nvSpPr>
          <p:cNvPr id="11" name="Rectangle 25"/>
          <p:cNvSpPr/>
          <p:nvPr/>
        </p:nvSpPr>
        <p:spPr>
          <a:xfrm>
            <a:off x="2530475" y="2703513"/>
            <a:ext cx="6819900" cy="1076325"/>
          </a:xfrm>
          <a:prstGeom prst="rect">
            <a:avLst/>
          </a:prstGeom>
          <a:noFill/>
          <a:ln w="9525">
            <a:noFill/>
          </a:ln>
        </p:spPr>
        <p:txBody>
          <a:bodyPr>
            <a:spAutoFit/>
          </a:bodyPr>
          <a:lstStyle/>
          <a:p>
            <a:pPr eaLnBrk="0" hangingPunct="0"/>
            <a:r>
              <a:rPr lang="en-US" altLang="pt-BR" sz="3200" dirty="0">
                <a:latin typeface="Times New Roman" panose="02020603050405020304" pitchFamily="18" charset="0"/>
                <a:cs typeface="Times New Roman" panose="02020603050405020304" pitchFamily="18" charset="0"/>
              </a:rPr>
              <a:t>- Gang rất </a:t>
            </a:r>
            <a:r>
              <a:rPr lang="en-US" altLang="pt-BR" sz="3200" dirty="0">
                <a:solidFill>
                  <a:srgbClr val="0000FF"/>
                </a:solidFill>
                <a:latin typeface="Times New Roman" panose="02020603050405020304" pitchFamily="18" charset="0"/>
                <a:cs typeface="Times New Roman" panose="02020603050405020304" pitchFamily="18" charset="0"/>
              </a:rPr>
              <a:t>cứng, giòn, không thể uốn hay kéo sợi.</a:t>
            </a:r>
            <a:endParaRPr lang="en-US" altLang="pt-BR" sz="3200" dirty="0">
              <a:solidFill>
                <a:srgbClr val="0000FF"/>
              </a:solidFill>
              <a:latin typeface="Times New Roman" panose="02020603050405020304" pitchFamily="18" charset="0"/>
              <a:ea typeface="Times New Roman" panose="02020603050405020304" pitchFamily="18" charset="0"/>
            </a:endParaRPr>
          </a:p>
        </p:txBody>
      </p:sp>
      <p:sp>
        <p:nvSpPr>
          <p:cNvPr id="12" name="Rectangle 25"/>
          <p:cNvSpPr/>
          <p:nvPr/>
        </p:nvSpPr>
        <p:spPr>
          <a:xfrm>
            <a:off x="2544763" y="3738563"/>
            <a:ext cx="6519862" cy="1570037"/>
          </a:xfrm>
          <a:prstGeom prst="rect">
            <a:avLst/>
          </a:prstGeom>
          <a:noFill/>
          <a:ln w="9525">
            <a:noFill/>
          </a:ln>
        </p:spPr>
        <p:txBody>
          <a:bodyPr>
            <a:spAutoFit/>
          </a:bodyPr>
          <a:lstStyle/>
          <a:p>
            <a:pPr eaLnBrk="0" hangingPunct="0"/>
            <a:r>
              <a:rPr lang="en-US" altLang="pt-BR" sz="3200" dirty="0">
                <a:latin typeface="Times New Roman" panose="02020603050405020304" pitchFamily="18" charset="0"/>
                <a:cs typeface="Times New Roman" panose="02020603050405020304" pitchFamily="18" charset="0"/>
              </a:rPr>
              <a:t>- Thép ít các-bon hơn gang v</a:t>
            </a:r>
            <a:r>
              <a:rPr lang="en-US" altLang="pt-BR" sz="3200" dirty="0">
                <a:latin typeface="Times New Roman" panose="02020603050405020304" pitchFamily="18" charset="0"/>
                <a:ea typeface="Times New Roman" panose="02020603050405020304" pitchFamily="18" charset="0"/>
              </a:rPr>
              <a:t>à</a:t>
            </a:r>
            <a:r>
              <a:rPr lang="en-US" altLang="pt-BR" sz="3200" dirty="0">
                <a:latin typeface="Times New Roman" panose="02020603050405020304" pitchFamily="18" charset="0"/>
                <a:cs typeface="Times New Roman" panose="02020603050405020304" pitchFamily="18" charset="0"/>
              </a:rPr>
              <a:t> thêm một v</a:t>
            </a:r>
            <a:r>
              <a:rPr lang="en-US" altLang="pt-BR" sz="3200" dirty="0">
                <a:latin typeface="Times New Roman" panose="02020603050405020304" pitchFamily="18" charset="0"/>
                <a:ea typeface="Times New Roman" panose="02020603050405020304" pitchFamily="18" charset="0"/>
              </a:rPr>
              <a:t>à</a:t>
            </a:r>
            <a:r>
              <a:rPr lang="en-US" altLang="pt-BR" sz="3200" dirty="0">
                <a:latin typeface="Times New Roman" panose="02020603050405020304" pitchFamily="18" charset="0"/>
                <a:cs typeface="Times New Roman" panose="02020603050405020304" pitchFamily="18" charset="0"/>
              </a:rPr>
              <a:t>i chất khác nên thép có tính chất </a:t>
            </a:r>
            <a:r>
              <a:rPr lang="en-US" altLang="pt-BR" sz="3200" dirty="0">
                <a:solidFill>
                  <a:srgbClr val="0000FF"/>
                </a:solidFill>
                <a:latin typeface="Times New Roman" panose="02020603050405020304" pitchFamily="18" charset="0"/>
                <a:cs typeface="Times New Roman" panose="02020603050405020304" pitchFamily="18" charset="0"/>
              </a:rPr>
              <a:t>cứng, bền, dẻo,</a:t>
            </a:r>
            <a:r>
              <a:rPr lang="en-US" altLang="pt-BR" sz="3200" dirty="0">
                <a:latin typeface="Times New Roman" panose="02020603050405020304" pitchFamily="18" charset="0"/>
                <a:cs typeface="Times New Roman" panose="02020603050405020304" pitchFamily="18" charset="0"/>
              </a:rPr>
              <a:t>... hơn gang.</a:t>
            </a:r>
            <a:endParaRPr lang="en-US" altLang="pt-BR" sz="3200" dirty="0">
              <a:latin typeface="Times New Roman" panose="02020603050405020304" pitchFamily="18" charset="0"/>
              <a:ea typeface="Times New Roman" panose="02020603050405020304" pitchFamily="18" charset="0"/>
            </a:endParaRPr>
          </a:p>
        </p:txBody>
      </p:sp>
      <p:sp>
        <p:nvSpPr>
          <p:cNvPr id="5" name="Rectangle 53">
            <a:hlinkClick r:id="" action="ppaction://noaction"/>
          </p:cNvPr>
          <p:cNvSpPr/>
          <p:nvPr/>
        </p:nvSpPr>
        <p:spPr>
          <a:xfrm>
            <a:off x="1565275" y="1930400"/>
            <a:ext cx="7621588" cy="644525"/>
          </a:xfrm>
          <a:prstGeom prst="rect">
            <a:avLst/>
          </a:prstGeom>
          <a:noFill/>
          <a:ln w="9525">
            <a:noFill/>
          </a:ln>
        </p:spPr>
        <p:txBody>
          <a:bodyPr>
            <a:spAutoFit/>
          </a:bodyPr>
          <a:lstStyle/>
          <a:p>
            <a:pPr eaLnBrk="0" hangingPunct="0">
              <a:buNone/>
            </a:pPr>
            <a:r>
              <a:rPr lang="en-US" altLang="zh-CN" sz="3600" u="sng" dirty="0">
                <a:latin typeface="Times New Roman" panose="02020603050405020304" pitchFamily="18" charset="0"/>
                <a:ea typeface="SimSun" panose="02010600030101010101" pitchFamily="2" charset="-122"/>
              </a:rPr>
              <a:t>Điểm khác nhau của gang và thép: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1"/>
                                        </p:tgtEl>
                                        <p:attrNameLst>
                                          <p:attrName>style.visibility</p:attrName>
                                        </p:attrNameLst>
                                      </p:cBhvr>
                                      <p:to>
                                        <p:strVal val="visible"/>
                                      </p:to>
                                    </p:set>
                                    <p:anim calcmode="lin" valueType="num">
                                      <p:cBhvr>
                                        <p:cTn id="7" dur="500" fill="hold"/>
                                        <p:tgtEl>
                                          <p:spTgt spid="15361"/>
                                        </p:tgtEl>
                                        <p:attrNameLst>
                                          <p:attrName>ppt_x</p:attrName>
                                        </p:attrNameLst>
                                      </p:cBhvr>
                                      <p:tavLst>
                                        <p:tav tm="0">
                                          <p:val>
                                            <p:strVal val="#ppt_x"/>
                                          </p:val>
                                        </p:tav>
                                        <p:tav tm="100000">
                                          <p:val>
                                            <p:strVal val="#ppt_x"/>
                                          </p:val>
                                        </p:tav>
                                      </p:tavLst>
                                    </p:anim>
                                    <p:anim calcmode="lin" valueType="num">
                                      <p:cBhvr>
                                        <p:cTn id="8" dur="500" fill="hold"/>
                                        <p:tgtEl>
                                          <p:spTgt spid="15361"/>
                                        </p:tgtEl>
                                        <p:attrNameLst>
                                          <p:attrName>ppt_y</p:attrName>
                                        </p:attrNameLst>
                                      </p:cBhvr>
                                      <p:tavLst>
                                        <p:tav tm="0">
                                          <p:val>
                                            <p:strVal val="1+#ppt_h/2"/>
                                          </p:val>
                                        </p:tav>
                                        <p:tav tm="100000">
                                          <p:val>
                                            <p:strVal val="#ppt_y"/>
                                          </p:val>
                                        </p:tav>
                                      </p:tavLst>
                                    </p:anim>
                                  </p:childTnLst>
                                </p:cTn>
                              </p:par>
                              <p:par>
                                <p:cTn id="9" presetID="2" presetClass="entr" presetSubtype="4" fill="hold" grpId="4" nodeType="withEffect">
                                  <p:stCondLst>
                                    <p:cond delay="0"/>
                                  </p:stCondLst>
                                  <p:iterate type="lt">
                                    <p:tmAbs val="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100000">
                                          <p:val>
                                            <p:strVal val="#ppt_x"/>
                                          </p:val>
                                        </p:tav>
                                      </p:tavLst>
                                    </p:anim>
                                    <p:anim calcmode="lin" valueType="num">
                                      <p:cBhvr>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xit" presetSubtype="0" fill="hold" grpId="34" nodeType="clickEffect">
                                  <p:stCondLst>
                                    <p:cond delay="0"/>
                                  </p:stCondLst>
                                  <p:iterate type="lt">
                                    <p:tmAbs val="0"/>
                                  </p:iterate>
                                  <p:childTnLst>
                                    <p:animEffect transition="out" filter="fade">
                                      <p:cBhvr>
                                        <p:cTn id="16" dur="1000"/>
                                        <p:tgtEl>
                                          <p:spTgt spid="9"/>
                                        </p:tgtEl>
                                      </p:cBhvr>
                                    </p:animEffect>
                                    <p:anim calcmode="lin" valueType="num">
                                      <p:cBhvr>
                                        <p:cTn id="17" dur="1000"/>
                                        <p:tgtEl>
                                          <p:spTgt spid="9"/>
                                        </p:tgtEl>
                                        <p:attrNameLst>
                                          <p:attrName>ppt_x</p:attrName>
                                        </p:attrNameLst>
                                      </p:cBhvr>
                                      <p:tavLst>
                                        <p:tav tm="0">
                                          <p:val>
                                            <p:strVal val="ppt_x"/>
                                          </p:val>
                                        </p:tav>
                                        <p:tav tm="100000">
                                          <p:val>
                                            <p:strVal val="ppt_x"/>
                                          </p:val>
                                        </p:tav>
                                      </p:tavLst>
                                    </p:anim>
                                    <p:anim calcmode="lin" valueType="num">
                                      <p:cBhvr>
                                        <p:cTn id="18" dur="1000"/>
                                        <p:tgtEl>
                                          <p:spTgt spid="9"/>
                                        </p:tgtEl>
                                        <p:attrNameLst>
                                          <p:attrName>ppt_y</p:attrName>
                                        </p:attrNameLst>
                                      </p:cBhvr>
                                      <p:tavLst>
                                        <p:tav tm="0">
                                          <p:val>
                                            <p:strVal val="ppt_y"/>
                                          </p:val>
                                        </p:tav>
                                        <p:tav tm="100000">
                                          <p:val>
                                            <p:strVal val="ppt_y-.1"/>
                                          </p:val>
                                        </p:tav>
                                      </p:tavLst>
                                    </p:anim>
                                    <p:set>
                                      <p:cBhvr>
                                        <p:cTn id="19" dur="1" fill="hold">
                                          <p:stCondLst>
                                            <p:cond delay="999"/>
                                          </p:stCondLst>
                                        </p:cTn>
                                        <p:tgtEl>
                                          <p:spTgt spid="9"/>
                                        </p:tgtEl>
                                        <p:attrNameLst>
                                          <p:attrName>style.visibility</p:attrName>
                                        </p:attrNameLst>
                                      </p:cBhvr>
                                      <p:to>
                                        <p:strVal val="hidden"/>
                                      </p:to>
                                    </p:set>
                                  </p:childTnLst>
                                </p:cTn>
                              </p:par>
                              <p:par>
                                <p:cTn id="20" presetID="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34"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1"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dissolv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9" grpId="4" bldLvl="0" animBg="1"/>
      <p:bldP spid="9" grpId="5" animBg="1"/>
      <p:bldP spid="9" grpId="6" animBg="1"/>
      <p:bldP spid="9" grpId="7" animBg="1"/>
      <p:bldP spid="9" grpId="8" animBg="1"/>
      <p:bldP spid="9" grpId="9" animBg="1"/>
      <p:bldP spid="9" grpId="10" animBg="1"/>
      <p:bldP spid="9" grpId="11" animBg="1"/>
      <p:bldP spid="9" grpId="12" animBg="1"/>
      <p:bldP spid="9" grpId="13" animBg="1"/>
      <p:bldP spid="9" grpId="14" animBg="1"/>
      <p:bldP spid="9" grpId="15" animBg="1"/>
      <p:bldP spid="9" grpId="16" animBg="1"/>
      <p:bldP spid="9" grpId="17" animBg="1"/>
      <p:bldP spid="9" grpId="18" animBg="1"/>
      <p:bldP spid="9" grpId="19" animBg="1"/>
      <p:bldP spid="9" grpId="20" animBg="1"/>
      <p:bldP spid="9" grpId="21" animBg="1"/>
      <p:bldP spid="9" grpId="22" animBg="1"/>
      <p:bldP spid="9" grpId="23" animBg="1"/>
      <p:bldP spid="9" grpId="24" animBg="1"/>
      <p:bldP spid="9" grpId="25" animBg="1"/>
      <p:bldP spid="9" grpId="26" animBg="1"/>
      <p:bldP spid="9" grpId="27" animBg="1"/>
      <p:bldP spid="9" grpId="28" animBg="1"/>
      <p:bldP spid="9" grpId="29" animBg="1"/>
      <p:bldP spid="9" grpId="30" animBg="1"/>
      <p:bldP spid="9" grpId="31" animBg="1"/>
      <p:bldP spid="9" grpId="32" animBg="1"/>
      <p:bldP spid="9" grpId="33" animBg="1"/>
      <p:bldP spid="9" grpId="34" animBg="1"/>
      <p:bldP spid="11" grpId="0"/>
      <p:bldP spid="11" grpId="1"/>
      <p:bldP spid="11" grpId="2"/>
      <p:bldP spid="11" grpId="3"/>
      <p:bldP spid="11" grpId="4"/>
      <p:bldP spid="11" grpId="5"/>
      <p:bldP spid="11" grpId="6"/>
      <p:bldP spid="11" grpId="7"/>
      <p:bldP spid="11" grpId="8"/>
      <p:bldP spid="11" grpId="9"/>
      <p:bldP spid="11" grpId="10"/>
      <p:bldP spid="11" grpId="11"/>
      <p:bldP spid="11" grpId="12"/>
      <p:bldP spid="11" grpId="13"/>
      <p:bldP spid="11" grpId="14"/>
      <p:bldP spid="11" grpId="15"/>
      <p:bldP spid="11" grpId="16"/>
      <p:bldP spid="11" grpId="17"/>
      <p:bldP spid="11" grpId="18"/>
      <p:bldP spid="11" grpId="19"/>
      <p:bldP spid="11" grpId="20"/>
      <p:bldP spid="11" grpId="21"/>
      <p:bldP spid="11" grpId="22"/>
      <p:bldP spid="11" grpId="23"/>
      <p:bldP spid="11" grpId="24"/>
      <p:bldP spid="11" grpId="25"/>
      <p:bldP spid="11" grpId="26"/>
      <p:bldP spid="11" grpId="27"/>
      <p:bldP spid="11" grpId="28"/>
      <p:bldP spid="11" grpId="29"/>
      <p:bldP spid="11" grpId="30"/>
      <p:bldP spid="11" grpId="31"/>
      <p:bldP spid="11" grpId="32"/>
      <p:bldP spid="11" grpId="33"/>
      <p:bldP spid="11" grpId="34"/>
      <p:bldP spid="12" grpId="0"/>
      <p:bldP spid="12" grpId="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Terminator 2"/>
          <p:cNvSpPr/>
          <p:nvPr/>
        </p:nvSpPr>
        <p:spPr>
          <a:xfrm>
            <a:off x="3930650" y="3989388"/>
            <a:ext cx="3862388" cy="1449388"/>
          </a:xfrm>
          <a:prstGeom prst="flowChartTerminator">
            <a:avLst/>
          </a:prstGeom>
        </p:spPr>
        <p:style>
          <a:lnRef idx="2">
            <a:schemeClr val="accent4"/>
          </a:lnRef>
          <a:fillRef idx="1">
            <a:schemeClr val="lt1"/>
          </a:fillRef>
          <a:effectRef idx="0">
            <a:schemeClr val="accent4"/>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7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Gang, thép được làm ra từ </a:t>
            </a:r>
            <a:r>
              <a:rPr kumimoji="0" lang="en-US" altLang="zh-CN" sz="27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quặng sắt</a:t>
            </a:r>
          </a:p>
        </p:txBody>
      </p:sp>
      <p:sp>
        <p:nvSpPr>
          <p:cNvPr id="5" name="Cloud Callout 4"/>
          <p:cNvSpPr/>
          <p:nvPr/>
        </p:nvSpPr>
        <p:spPr>
          <a:xfrm>
            <a:off x="2532063" y="1643063"/>
            <a:ext cx="4581525" cy="1325563"/>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7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Gang, thép được làm ra từ đâu?</a:t>
            </a:r>
          </a:p>
        </p:txBody>
      </p:sp>
      <p:pic>
        <p:nvPicPr>
          <p:cNvPr id="14337" name="Content Placeholder 1" descr="14049226-illustration-of-a-young-boy-thinking-on-a-white-background-Stock-Photo"/>
          <p:cNvPicPr>
            <a:picLocks noGrp="1" noChangeAspect="1"/>
          </p:cNvPicPr>
          <p:nvPr>
            <p:ph/>
          </p:nvPr>
        </p:nvPicPr>
        <p:blipFill>
          <a:blip r:embed="rId2"/>
          <a:srcRect/>
          <a:stretch>
            <a:fillRect/>
          </a:stretch>
        </p:blipFill>
        <p:spPr>
          <a:xfrm>
            <a:off x="1138238" y="3636963"/>
            <a:ext cx="2381250" cy="2303462"/>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p:cTn id="7" dur="500" fill="hold"/>
                                        <p:tgtEl>
                                          <p:spTgt spid="14337"/>
                                        </p:tgtEl>
                                        <p:attrNameLst>
                                          <p:attrName>ppt_x</p:attrName>
                                        </p:attrNameLst>
                                      </p:cBhvr>
                                      <p:tavLst>
                                        <p:tav tm="0">
                                          <p:val>
                                            <p:strVal val="#ppt_x"/>
                                          </p:val>
                                        </p:tav>
                                        <p:tav tm="100000">
                                          <p:val>
                                            <p:strVal val="#ppt_x"/>
                                          </p:val>
                                        </p:tav>
                                      </p:tavLst>
                                    </p:anim>
                                    <p:anim calcmode="lin" valueType="num">
                                      <p:cBhvr>
                                        <p:cTn id="8" dur="500" fill="hold"/>
                                        <p:tgtEl>
                                          <p:spTgt spid="14337"/>
                                        </p:tgtEl>
                                        <p:attrNameLst>
                                          <p:attrName>ppt_y</p:attrName>
                                        </p:attrNameLst>
                                      </p:cBhvr>
                                      <p:tavLst>
                                        <p:tav tm="0">
                                          <p:val>
                                            <p:strVal val="1+#ppt_h/2"/>
                                          </p:val>
                                        </p:tav>
                                        <p:tav tm="100000">
                                          <p:val>
                                            <p:strVal val="#ppt_y"/>
                                          </p:val>
                                        </p:tav>
                                      </p:tavLst>
                                    </p:anim>
                                  </p:childTnLst>
                                </p:cTn>
                              </p:par>
                              <p:par>
                                <p:cTn id="9" presetID="2" presetClass="entr" presetSubtype="4" fill="hold" grpId="2"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100000">
                                          <p:val>
                                            <p:strVal val="#ppt_x"/>
                                          </p:val>
                                        </p:tav>
                                      </p:tavLst>
                                    </p:anim>
                                    <p:anim calcmode="lin" valueType="num">
                                      <p:cBhvr>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1"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5" grpId="0" animBg="1"/>
      <p:bldP spid="5" grpId="1" animBg="1"/>
      <p:bldP spid="5" grpId="2"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381000" y="2163763"/>
            <a:ext cx="8534400" cy="2138363"/>
          </a:xfrm>
          <a:prstGeom prst="rect">
            <a:avLst/>
          </a:prstGeom>
          <a:noFill/>
          <a:ln>
            <a:noFill/>
          </a:ln>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Quan</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sát</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các</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hình</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1, 2, 3, 4, 5, 6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sau</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đây</a:t>
            </a:r>
            <a:endPar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ts val="600"/>
              </a:spcBef>
              <a:spcAft>
                <a:spcPct val="0"/>
              </a:spcAft>
              <a:buClrTx/>
              <a:buSzTx/>
              <a:buFontTx/>
              <a:buNone/>
              <a:defRPr/>
            </a:pP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Em</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hãy</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cho</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biết</a:t>
            </a:r>
            <a:r>
              <a:rPr kumimoji="0" 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1.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Tên</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sản</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phẩm</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là</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gì</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2.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Chúng</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được</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làm</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từ</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vật</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liệu</a:t>
            </a:r>
            <a:r>
              <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mn-cs"/>
              </a:rPr>
              <a:t>nào</a:t>
            </a: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mn-cs"/>
              </a:rPr>
              <a:t>?</a:t>
            </a:r>
            <a:endParaRPr kumimoji="0" lang="en-US" sz="32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p:txBody>
      </p:sp>
      <p:sp>
        <p:nvSpPr>
          <p:cNvPr id="13" name="Text Box 9"/>
          <p:cNvSpPr txBox="1">
            <a:spLocks noChangeArrowheads="1"/>
          </p:cNvSpPr>
          <p:nvPr/>
        </p:nvSpPr>
        <p:spPr bwMode="auto">
          <a:xfrm>
            <a:off x="288925" y="1308100"/>
            <a:ext cx="8382000" cy="584200"/>
          </a:xfrm>
          <a:prstGeom prst="rect">
            <a:avLst/>
          </a:prstGeom>
          <a:noFill/>
          <a:ln>
            <a:noFill/>
          </a:ln>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2. </a:t>
            </a:r>
            <a:r>
              <a:rPr kumimoji="0" lang="en-US" sz="3200" b="1" i="0" u="sng" strike="noStrike" kern="0" cap="none" spc="0" normalizeH="0" baseline="0" noProof="0" dirty="0" err="1">
                <a:ln>
                  <a:noFill/>
                </a:ln>
                <a:solidFill>
                  <a:srgbClr val="0000FF"/>
                </a:solidFill>
                <a:effectLst/>
                <a:uLnTx/>
                <a:uFillTx/>
                <a:latin typeface="Times New Roman" panose="02020603050405020304" pitchFamily="18" charset="0"/>
                <a:ea typeface="+mn-ea"/>
                <a:cs typeface="+mn-cs"/>
              </a:rPr>
              <a:t>Ứng</a:t>
            </a: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sng" strike="noStrike" kern="0" cap="none" spc="0" normalizeH="0" baseline="0" noProof="0" dirty="0" err="1">
                <a:ln>
                  <a:noFill/>
                </a:ln>
                <a:solidFill>
                  <a:srgbClr val="0000FF"/>
                </a:solidFill>
                <a:effectLst/>
                <a:uLnTx/>
                <a:uFillTx/>
                <a:latin typeface="Times New Roman" panose="02020603050405020304" pitchFamily="18" charset="0"/>
                <a:ea typeface="+mn-ea"/>
                <a:cs typeface="+mn-cs"/>
              </a:rPr>
              <a:t>dụng</a:t>
            </a: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sng" strike="noStrike" kern="0" cap="none" spc="0" normalizeH="0" baseline="0" noProof="0" dirty="0" err="1">
                <a:ln>
                  <a:noFill/>
                </a:ln>
                <a:solidFill>
                  <a:srgbClr val="0000FF"/>
                </a:solidFill>
                <a:effectLst/>
                <a:uLnTx/>
                <a:uFillTx/>
                <a:latin typeface="Times New Roman" panose="02020603050405020304" pitchFamily="18" charset="0"/>
                <a:ea typeface="+mn-ea"/>
                <a:cs typeface="+mn-cs"/>
              </a:rPr>
              <a:t>của</a:t>
            </a: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 gang, </a:t>
            </a:r>
            <a:r>
              <a:rPr kumimoji="0" lang="en-US" sz="3200" b="1" i="0" u="sng" strike="noStrike" kern="0" cap="none" spc="0" normalizeH="0" baseline="0" noProof="0" dirty="0" err="1">
                <a:ln>
                  <a:noFill/>
                </a:ln>
                <a:solidFill>
                  <a:srgbClr val="0000FF"/>
                </a:solidFill>
                <a:effectLst/>
                <a:uLnTx/>
                <a:uFillTx/>
                <a:latin typeface="Times New Roman" panose="02020603050405020304" pitchFamily="18" charset="0"/>
                <a:ea typeface="+mn-ea"/>
                <a:cs typeface="+mn-cs"/>
              </a:rPr>
              <a:t>thép</a:t>
            </a: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sng" strike="noStrike" kern="0" cap="none" spc="0" normalizeH="0" baseline="0" noProof="0" dirty="0" err="1">
                <a:ln>
                  <a:noFill/>
                </a:ln>
                <a:solidFill>
                  <a:srgbClr val="0000FF"/>
                </a:solidFill>
                <a:effectLst/>
                <a:uLnTx/>
                <a:uFillTx/>
                <a:latin typeface="Times New Roman" panose="02020603050405020304" pitchFamily="18" charset="0"/>
                <a:ea typeface="+mn-ea"/>
                <a:cs typeface="+mn-cs"/>
              </a:rPr>
              <a:t>trong</a:t>
            </a: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sng" strike="noStrike" kern="0" cap="none" spc="0" normalizeH="0" baseline="0" noProof="0" dirty="0" err="1">
                <a:ln>
                  <a:noFill/>
                </a:ln>
                <a:solidFill>
                  <a:srgbClr val="0000FF"/>
                </a:solidFill>
                <a:effectLst/>
                <a:uLnTx/>
                <a:uFillTx/>
                <a:latin typeface="Times New Roman" panose="02020603050405020304" pitchFamily="18" charset="0"/>
                <a:ea typeface="+mn-ea"/>
                <a:cs typeface="+mn-cs"/>
              </a:rPr>
              <a:t>đời</a:t>
            </a: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 </a:t>
            </a:r>
            <a:r>
              <a:rPr kumimoji="0" lang="en-US" sz="3200" b="1" i="0" u="sng" strike="noStrike" kern="0" cap="none" spc="0" normalizeH="0" baseline="0" noProof="0" dirty="0" err="1">
                <a:ln>
                  <a:noFill/>
                </a:ln>
                <a:solidFill>
                  <a:srgbClr val="0000FF"/>
                </a:solidFill>
                <a:effectLst/>
                <a:uLnTx/>
                <a:uFillTx/>
                <a:latin typeface="Times New Roman" panose="02020603050405020304" pitchFamily="18" charset="0"/>
                <a:ea typeface="+mn-ea"/>
                <a:cs typeface="+mn-cs"/>
              </a:rPr>
              <a:t>sống</a:t>
            </a:r>
            <a:r>
              <a:rPr kumimoji="0" lang="en-US" sz="3200" b="1" i="0" u="sng" strike="noStrike" kern="0" cap="none" spc="0" normalizeH="0" baseline="0" noProof="0" dirty="0">
                <a:ln>
                  <a:noFill/>
                </a:ln>
                <a:solidFill>
                  <a:srgbClr val="0000FF"/>
                </a:solidFill>
                <a:effectLst/>
                <a:uLnTx/>
                <a:uFillTx/>
                <a:latin typeface="Times New Roman" panose="02020603050405020304" pitchFamily="18" charset="0"/>
                <a:ea typeface="+mn-ea"/>
                <a:cs typeface="+mn-cs"/>
              </a:rPr>
              <a:t>:</a:t>
            </a:r>
          </a:p>
        </p:txBody>
      </p:sp>
      <p:sp>
        <p:nvSpPr>
          <p:cNvPr id="95236" name="Text Box 6"/>
          <p:cNvSpPr txBox="1"/>
          <p:nvPr/>
        </p:nvSpPr>
        <p:spPr>
          <a:xfrm>
            <a:off x="-15875" y="304800"/>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3" name="TextBox 2"/>
          <p:cNvSpPr txBox="1"/>
          <p:nvPr/>
        </p:nvSpPr>
        <p:spPr>
          <a:xfrm>
            <a:off x="1447800" y="4772025"/>
            <a:ext cx="6705600" cy="585788"/>
          </a:xfrm>
          <a:prstGeom prst="rect">
            <a:avLst/>
          </a:prstGeom>
          <a:noFill/>
          <a:ln w="9525">
            <a:noFill/>
          </a:ln>
        </p:spPr>
        <p:txBody>
          <a:bodyPr>
            <a:spAutoFit/>
          </a:bodyPr>
          <a:lstStyle/>
          <a:p>
            <a:pPr algn="ctr"/>
            <a:r>
              <a:rPr lang="en-US" altLang="en-US" sz="3200" b="1" dirty="0">
                <a:latin typeface="Times New Roman" panose="02020603050405020304" pitchFamily="18" charset="0"/>
              </a:rPr>
              <a:t>Thảo luận nhóm 4 (5phút)</a:t>
            </a:r>
          </a:p>
        </p:txBody>
      </p:sp>
      <p:grpSp>
        <p:nvGrpSpPr>
          <p:cNvPr id="2" name="Group 61"/>
          <p:cNvGrpSpPr/>
          <p:nvPr/>
        </p:nvGrpSpPr>
        <p:grpSpPr>
          <a:xfrm>
            <a:off x="-30162" y="30163"/>
            <a:ext cx="9144000" cy="6858000"/>
            <a:chOff x="0" y="1056"/>
            <a:chExt cx="5760" cy="3264"/>
          </a:xfrm>
        </p:grpSpPr>
        <p:pic>
          <p:nvPicPr>
            <p:cNvPr id="95239" name="Picture 55"/>
            <p:cNvPicPr>
              <a:picLocks noChangeAspect="1"/>
            </p:cNvPicPr>
            <p:nvPr/>
          </p:nvPicPr>
          <p:blipFill>
            <a:blip r:embed="rId2">
              <a:lum bright="-6000" contrast="48000"/>
            </a:blip>
            <a:srcRect l="-2501"/>
            <a:stretch>
              <a:fillRect/>
            </a:stretch>
          </p:blipFill>
          <p:spPr>
            <a:xfrm>
              <a:off x="3782" y="2688"/>
              <a:ext cx="1978" cy="1632"/>
            </a:xfrm>
            <a:prstGeom prst="rect">
              <a:avLst/>
            </a:prstGeom>
            <a:noFill/>
            <a:ln w="9525" cap="flat" cmpd="sng">
              <a:solidFill>
                <a:srgbClr val="FF0000"/>
              </a:solidFill>
              <a:prstDash val="solid"/>
              <a:miter/>
              <a:headEnd type="none" w="med" len="med"/>
              <a:tailEnd type="none" w="med" len="med"/>
            </a:ln>
          </p:spPr>
        </p:pic>
        <p:pic>
          <p:nvPicPr>
            <p:cNvPr id="95240" name="Picture 56"/>
            <p:cNvPicPr>
              <a:picLocks noChangeAspect="1"/>
            </p:cNvPicPr>
            <p:nvPr/>
          </p:nvPicPr>
          <p:blipFill>
            <a:blip r:embed="rId3">
              <a:lum bright="-6000" contrast="66000"/>
            </a:blip>
            <a:srcRect t="6061"/>
            <a:stretch>
              <a:fillRect/>
            </a:stretch>
          </p:blipFill>
          <p:spPr>
            <a:xfrm>
              <a:off x="1865" y="2688"/>
              <a:ext cx="1881" cy="1632"/>
            </a:xfrm>
            <a:prstGeom prst="rect">
              <a:avLst/>
            </a:prstGeom>
            <a:noFill/>
            <a:ln w="9525" cap="flat" cmpd="sng">
              <a:solidFill>
                <a:srgbClr val="FF0000"/>
              </a:solidFill>
              <a:prstDash val="solid"/>
              <a:miter/>
              <a:headEnd type="none" w="med" len="med"/>
              <a:tailEnd type="none" w="med" len="med"/>
            </a:ln>
          </p:spPr>
        </p:pic>
        <p:pic>
          <p:nvPicPr>
            <p:cNvPr id="95241" name="Picture 57"/>
            <p:cNvPicPr>
              <a:picLocks noChangeAspect="1"/>
            </p:cNvPicPr>
            <p:nvPr/>
          </p:nvPicPr>
          <p:blipFill>
            <a:blip r:embed="rId4">
              <a:lum bright="-17999" contrast="54000"/>
            </a:blip>
            <a:stretch>
              <a:fillRect/>
            </a:stretch>
          </p:blipFill>
          <p:spPr>
            <a:xfrm>
              <a:off x="0" y="2688"/>
              <a:ext cx="1824" cy="1632"/>
            </a:xfrm>
            <a:prstGeom prst="rect">
              <a:avLst/>
            </a:prstGeom>
            <a:noFill/>
            <a:ln w="9525" cap="flat" cmpd="sng">
              <a:solidFill>
                <a:srgbClr val="FF0000"/>
              </a:solidFill>
              <a:prstDash val="solid"/>
              <a:miter/>
              <a:headEnd type="none" w="med" len="med"/>
              <a:tailEnd type="none" w="med" len="med"/>
            </a:ln>
          </p:spPr>
        </p:pic>
        <p:pic>
          <p:nvPicPr>
            <p:cNvPr id="95242" name="Picture 58"/>
            <p:cNvPicPr>
              <a:picLocks noChangeAspect="1"/>
            </p:cNvPicPr>
            <p:nvPr/>
          </p:nvPicPr>
          <p:blipFill>
            <a:blip r:embed="rId5">
              <a:lum bright="-12000" contrast="54000"/>
            </a:blip>
            <a:srcRect t="3026"/>
            <a:stretch>
              <a:fillRect/>
            </a:stretch>
          </p:blipFill>
          <p:spPr>
            <a:xfrm>
              <a:off x="3840" y="1056"/>
              <a:ext cx="1920" cy="1584"/>
            </a:xfrm>
            <a:prstGeom prst="rect">
              <a:avLst/>
            </a:prstGeom>
            <a:noFill/>
            <a:ln w="9525" cap="flat" cmpd="sng">
              <a:solidFill>
                <a:srgbClr val="FF0000"/>
              </a:solidFill>
              <a:prstDash val="solid"/>
              <a:miter/>
              <a:headEnd type="none" w="med" len="med"/>
              <a:tailEnd type="none" w="med" len="med"/>
            </a:ln>
          </p:spPr>
        </p:pic>
        <p:pic>
          <p:nvPicPr>
            <p:cNvPr id="95243" name="Picture 59"/>
            <p:cNvPicPr>
              <a:picLocks noChangeAspect="1"/>
            </p:cNvPicPr>
            <p:nvPr/>
          </p:nvPicPr>
          <p:blipFill>
            <a:blip r:embed="rId6">
              <a:lum contrast="54000"/>
            </a:blip>
            <a:stretch>
              <a:fillRect/>
            </a:stretch>
          </p:blipFill>
          <p:spPr>
            <a:xfrm>
              <a:off x="19" y="1064"/>
              <a:ext cx="1872" cy="1624"/>
            </a:xfrm>
            <a:prstGeom prst="rect">
              <a:avLst/>
            </a:prstGeom>
            <a:noFill/>
            <a:ln w="9525" cap="flat" cmpd="sng">
              <a:solidFill>
                <a:srgbClr val="FF0000"/>
              </a:solidFill>
              <a:prstDash val="solid"/>
              <a:miter/>
              <a:headEnd type="none" w="med" len="med"/>
              <a:tailEnd type="none" w="med" len="med"/>
            </a:ln>
          </p:spPr>
        </p:pic>
        <p:pic>
          <p:nvPicPr>
            <p:cNvPr id="95244" name="Picture 60"/>
            <p:cNvPicPr>
              <a:picLocks noChangeAspect="1"/>
            </p:cNvPicPr>
            <p:nvPr/>
          </p:nvPicPr>
          <p:blipFill>
            <a:blip r:embed="rId7">
              <a:lum bright="-6000" contrast="60000"/>
            </a:blip>
            <a:srcRect t="3026" r="2812" b="6180"/>
            <a:stretch>
              <a:fillRect/>
            </a:stretch>
          </p:blipFill>
          <p:spPr>
            <a:xfrm>
              <a:off x="1920" y="1056"/>
              <a:ext cx="1879" cy="1632"/>
            </a:xfrm>
            <a:prstGeom prst="rect">
              <a:avLst/>
            </a:prstGeom>
            <a:noFill/>
            <a:ln w="9525" cap="flat" cmpd="sng">
              <a:solidFill>
                <a:srgbClr val="FF0000"/>
              </a:solidFill>
              <a:prstDash val="solid"/>
              <a:miter/>
              <a:headEnd type="none" w="med" len="med"/>
              <a:tailEnd type="none" w="med" len="me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slide(fromBottom)">
                                      <p:cBhvr>
                                        <p:cTn id="14" dur="5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xit" presetSubtype="16" fill="hold" nodeType="clickEffect">
                                  <p:stCondLst>
                                    <p:cond delay="0"/>
                                  </p:stCondLst>
                                  <p:childTnLst>
                                    <p:anim calcmode="lin" valueType="num">
                                      <p:cBhvr>
                                        <p:cTn id="25" dur="500"/>
                                        <p:tgtEl>
                                          <p:spTgt spid="2"/>
                                        </p:tgtEl>
                                        <p:attrNameLst>
                                          <p:attrName>ppt_w</p:attrName>
                                        </p:attrNameLst>
                                      </p:cBhvr>
                                      <p:tavLst>
                                        <p:tav tm="0">
                                          <p:val>
                                            <p:strVal val="ppt_w"/>
                                          </p:val>
                                        </p:tav>
                                        <p:tav tm="100000">
                                          <p:val>
                                            <p:fltVal val="0"/>
                                          </p:val>
                                        </p:tav>
                                      </p:tavLst>
                                    </p:anim>
                                    <p:anim calcmode="lin" valueType="num">
                                      <p:cBhvr>
                                        <p:cTn id="26" dur="500"/>
                                        <p:tgtEl>
                                          <p:spTgt spid="2"/>
                                        </p:tgtEl>
                                        <p:attrNameLst>
                                          <p:attrName>ppt_h</p:attrName>
                                        </p:attrNameLst>
                                      </p:cBhvr>
                                      <p:tavLst>
                                        <p:tav tm="0">
                                          <p:val>
                                            <p:strVal val="ppt_h"/>
                                          </p:val>
                                        </p:tav>
                                        <p:tav tm="100000">
                                          <p:val>
                                            <p:fltVal val="0"/>
                                          </p:val>
                                        </p:tav>
                                      </p:tavLst>
                                    </p:anim>
                                    <p:animEffect transition="out" filter="fade">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childTnLst>
                          </p:cTn>
                        </p:par>
                        <p:par>
                          <p:cTn id="29" fill="hold">
                            <p:stCondLst>
                              <p:cond delay="500"/>
                            </p:stCondLst>
                            <p:childTnLst>
                              <p:par>
                                <p:cTn id="30" presetID="12" presetClass="entr" presetSubtype="4" fill="hold" nodeType="after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slide(fromBottom)">
                                      <p:cBhvr>
                                        <p:cTn id="32" dur="500"/>
                                        <p:tgtEl>
                                          <p:spTgt spid="8">
                                            <p:txEl>
                                              <p:pRg st="1" end="1"/>
                                            </p:txEl>
                                          </p:spTgt>
                                        </p:tgtEl>
                                      </p:cBhvr>
                                    </p:animEffect>
                                  </p:childTnLst>
                                </p:cTn>
                              </p:par>
                            </p:childTnLst>
                          </p:cTn>
                        </p:par>
                        <p:par>
                          <p:cTn id="33" fill="hold">
                            <p:stCondLst>
                              <p:cond delay="1000"/>
                            </p:stCondLst>
                            <p:childTnLst>
                              <p:par>
                                <p:cTn id="34" presetID="12" presetClass="entr" presetSubtype="4" fill="hold" nodeType="afterEffect">
                                  <p:stCondLst>
                                    <p:cond delay="0"/>
                                  </p:stCondLst>
                                  <p:childTnLst>
                                    <p:set>
                                      <p:cBhvr>
                                        <p:cTn id="35" dur="1" fill="hold">
                                          <p:stCondLst>
                                            <p:cond delay="0"/>
                                          </p:stCondLst>
                                        </p:cTn>
                                        <p:tgtEl>
                                          <p:spTgt spid="8">
                                            <p:txEl>
                                              <p:pRg st="3" end="3"/>
                                            </p:txEl>
                                          </p:spTgt>
                                        </p:tgtEl>
                                        <p:attrNameLst>
                                          <p:attrName>style.visibility</p:attrName>
                                        </p:attrNameLst>
                                      </p:cBhvr>
                                      <p:to>
                                        <p:strVal val="visible"/>
                                      </p:to>
                                    </p:set>
                                    <p:animEffect transition="in" filter="slide(fromBottom)">
                                      <p:cBhvr>
                                        <p:cTn id="36" dur="500"/>
                                        <p:tgtEl>
                                          <p:spTgt spid="8">
                                            <p:txEl>
                                              <p:pRg st="3" end="3"/>
                                            </p:txEl>
                                          </p:spTgt>
                                        </p:tgtEl>
                                      </p:cBhvr>
                                    </p:animEffect>
                                  </p:childTnLst>
                                </p:cTn>
                              </p:par>
                            </p:childTnLst>
                          </p:cTn>
                        </p:par>
                        <p:par>
                          <p:cTn id="37" fill="hold">
                            <p:stCondLst>
                              <p:cond delay="1500"/>
                            </p:stCondLst>
                            <p:childTnLst>
                              <p:par>
                                <p:cTn id="38" presetID="12" presetClass="entr" presetSubtype="4" fill="hold" nodeType="afterEffect">
                                  <p:stCondLst>
                                    <p:cond delay="0"/>
                                  </p:stCondLst>
                                  <p:childTnLst>
                                    <p:set>
                                      <p:cBhvr>
                                        <p:cTn id="39" dur="1" fill="hold">
                                          <p:stCondLst>
                                            <p:cond delay="0"/>
                                          </p:stCondLst>
                                        </p:cTn>
                                        <p:tgtEl>
                                          <p:spTgt spid="8">
                                            <p:txEl>
                                              <p:pRg st="2" end="2"/>
                                            </p:txEl>
                                          </p:spTgt>
                                        </p:tgtEl>
                                        <p:attrNameLst>
                                          <p:attrName>style.visibility</p:attrName>
                                        </p:attrNameLst>
                                      </p:cBhvr>
                                      <p:to>
                                        <p:strVal val="visible"/>
                                      </p:to>
                                    </p:set>
                                    <p:animEffect transition="in" filter="slide(fromBottom)">
                                      <p:cBhvr>
                                        <p:cTn id="40" dur="500"/>
                                        <p:tgtEl>
                                          <p:spTgt spid="8">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13"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4"/>
          <p:cNvPicPr>
            <a:picLocks noChangeAspect="1"/>
          </p:cNvPicPr>
          <p:nvPr/>
        </p:nvPicPr>
        <p:blipFill>
          <a:blip r:embed="rId2">
            <a:lum bright="-6000" contrast="66000"/>
          </a:blip>
          <a:srcRect l="11874" r="5000" b="2597"/>
          <a:stretch>
            <a:fillRect/>
          </a:stretch>
        </p:blipFill>
        <p:spPr>
          <a:xfrm>
            <a:off x="0" y="0"/>
            <a:ext cx="9144000" cy="5791200"/>
          </a:xfrm>
          <a:prstGeom prst="rect">
            <a:avLst/>
          </a:prstGeom>
          <a:noFill/>
          <a:ln w="9525" cap="flat" cmpd="sng">
            <a:solidFill>
              <a:srgbClr val="FF0000"/>
            </a:solidFill>
            <a:prstDash val="solid"/>
            <a:miter/>
            <a:headEnd type="none" w="med" len="med"/>
            <a:tailEnd type="none" w="med" len="med"/>
          </a:ln>
        </p:spPr>
      </p:pic>
      <p:sp>
        <p:nvSpPr>
          <p:cNvPr id="96259" name="Text Box 6"/>
          <p:cNvSpPr txBox="1"/>
          <p:nvPr/>
        </p:nvSpPr>
        <p:spPr>
          <a:xfrm>
            <a:off x="1050925" y="5446713"/>
            <a:ext cx="184150" cy="366712"/>
          </a:xfrm>
          <a:prstGeom prst="rect">
            <a:avLst/>
          </a:prstGeom>
          <a:noFill/>
          <a:ln w="9525">
            <a:noFill/>
          </a:ln>
        </p:spPr>
        <p:txBody>
          <a:bodyPr wrap="none">
            <a:spAutoFit/>
          </a:bodyPr>
          <a:lstStyle/>
          <a:p>
            <a:endParaRPr lang="en-US" altLang="en-US" dirty="0">
              <a:latin typeface="Arial" panose="020B0604020202020204" pitchFamily="34" charset="0"/>
              <a:ea typeface="Arial" panose="020B0604020202020204" pitchFamily="34" charset="0"/>
            </a:endParaRPr>
          </a:p>
        </p:txBody>
      </p:sp>
      <p:sp>
        <p:nvSpPr>
          <p:cNvPr id="73736" name="Text Box 8"/>
          <p:cNvSpPr txBox="1"/>
          <p:nvPr/>
        </p:nvSpPr>
        <p:spPr>
          <a:xfrm>
            <a:off x="685800" y="6019800"/>
            <a:ext cx="3581400" cy="554038"/>
          </a:xfrm>
          <a:prstGeom prst="rect">
            <a:avLst/>
          </a:prstGeom>
          <a:noFill/>
          <a:ln w="9525">
            <a:noFill/>
          </a:ln>
        </p:spPr>
        <p:txBody>
          <a:bodyPr>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Đường ray t</a:t>
            </a:r>
            <a:r>
              <a:rPr lang="en-US" altLang="en-US" sz="3000" b="1" dirty="0">
                <a:solidFill>
                  <a:srgbClr val="000066"/>
                </a:solidFill>
                <a:latin typeface="Times New Roman" panose="02020603050405020304" pitchFamily="18" charset="0"/>
                <a:ea typeface="Arial" panose="020B0604020202020204" pitchFamily="34" charset="0"/>
              </a:rPr>
              <a:t>à</a:t>
            </a:r>
            <a:r>
              <a:rPr lang="en-US" altLang="en-US" sz="3000" b="1" dirty="0">
                <a:solidFill>
                  <a:srgbClr val="000066"/>
                </a:solidFill>
                <a:latin typeface="Times New Roman" panose="02020603050405020304" pitchFamily="18" charset="0"/>
                <a:cs typeface="Arial" panose="020B0604020202020204" pitchFamily="34" charset="0"/>
              </a:rPr>
              <a:t>u hỏa</a:t>
            </a:r>
            <a:endParaRPr lang="en-US" altLang="en-US" sz="3000" b="1" dirty="0">
              <a:solidFill>
                <a:srgbClr val="000066"/>
              </a:solidFill>
              <a:latin typeface="Times New Roman" panose="02020603050405020304" pitchFamily="18" charset="0"/>
              <a:ea typeface="Arial" panose="020B0604020202020204" pitchFamily="34" charset="0"/>
            </a:endParaRPr>
          </a:p>
        </p:txBody>
      </p:sp>
      <p:sp>
        <p:nvSpPr>
          <p:cNvPr id="6" name="Text Box 8"/>
          <p:cNvSpPr txBox="1"/>
          <p:nvPr/>
        </p:nvSpPr>
        <p:spPr>
          <a:xfrm>
            <a:off x="3810000" y="6019800"/>
            <a:ext cx="3979863" cy="554038"/>
          </a:xfrm>
          <a:prstGeom prst="rect">
            <a:avLst/>
          </a:prstGeom>
          <a:noFill/>
          <a:ln w="9525">
            <a:noFill/>
          </a:ln>
        </p:spPr>
        <p:txBody>
          <a:bodyPr>
            <a:spAutoFit/>
          </a:bodyPr>
          <a:lstStyle/>
          <a:p>
            <a:pPr>
              <a:buNone/>
            </a:pPr>
            <a:r>
              <a:rPr lang="en-US" altLang="en-US" sz="3000" b="1" dirty="0">
                <a:solidFill>
                  <a:srgbClr val="000066"/>
                </a:solidFill>
                <a:latin typeface="Arial" panose="020B0604020202020204" pitchFamily="34" charset="0"/>
                <a:cs typeface="Arial" panose="020B0604020202020204" pitchFamily="34" charset="0"/>
              </a:rPr>
              <a:t> </a:t>
            </a:r>
            <a:r>
              <a:rPr lang="en-US" altLang="en-US" sz="3000" b="1" dirty="0">
                <a:solidFill>
                  <a:srgbClr val="000066"/>
                </a:solidFill>
                <a:latin typeface="Times New Roman" panose="02020603050405020304" pitchFamily="18" charset="0"/>
                <a:cs typeface="Arial" panose="020B0604020202020204" pitchFamily="34" charset="0"/>
              </a:rPr>
              <a:t>được làm bằng thép</a:t>
            </a:r>
            <a:endParaRPr lang="en-US" altLang="en-US" sz="3000" b="1" dirty="0">
              <a:solidFill>
                <a:srgbClr val="000066"/>
              </a:solidFill>
              <a:latin typeface="Times New Roman" panose="02020603050405020304" pitchFamily="18" charset="0"/>
              <a:ea typeface="Arial" panose="020B0604020202020204" pitchFamily="34"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3736"/>
                                        </p:tgtEl>
                                        <p:attrNameLst>
                                          <p:attrName>style.visibility</p:attrName>
                                        </p:attrNameLst>
                                      </p:cBhvr>
                                      <p:to>
                                        <p:strVal val="visible"/>
                                      </p:to>
                                    </p:set>
                                    <p:animEffect transition="in" filter="box(in)">
                                      <p:cBhvr>
                                        <p:cTn id="7" dur="500"/>
                                        <p:tgtEl>
                                          <p:spTgt spid="7373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6"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943600"/>
            <a:ext cx="9144000" cy="914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7283" name="Text Box 4"/>
          <p:cNvSpPr txBox="1"/>
          <p:nvPr/>
        </p:nvSpPr>
        <p:spPr>
          <a:xfrm>
            <a:off x="1050925" y="5446713"/>
            <a:ext cx="184150" cy="366712"/>
          </a:xfrm>
          <a:prstGeom prst="rect">
            <a:avLst/>
          </a:prstGeom>
          <a:noFill/>
          <a:ln w="9525">
            <a:noFill/>
          </a:ln>
        </p:spPr>
        <p:txBody>
          <a:bodyPr wrap="none">
            <a:spAutoFit/>
          </a:bodyPr>
          <a:lstStyle/>
          <a:p>
            <a:endParaRPr lang="en-US" altLang="en-US" dirty="0">
              <a:latin typeface="Arial" panose="020B0604020202020204" pitchFamily="34" charset="0"/>
              <a:ea typeface="Arial" panose="020B0604020202020204" pitchFamily="34" charset="0"/>
            </a:endParaRPr>
          </a:p>
        </p:txBody>
      </p:sp>
      <p:sp>
        <p:nvSpPr>
          <p:cNvPr id="75782" name="Text Box 6"/>
          <p:cNvSpPr txBox="1"/>
          <p:nvPr/>
        </p:nvSpPr>
        <p:spPr>
          <a:xfrm>
            <a:off x="1828800" y="6049963"/>
            <a:ext cx="2235200" cy="554037"/>
          </a:xfrm>
          <a:prstGeom prst="rect">
            <a:avLst/>
          </a:prstGeom>
          <a:noFill/>
          <a:ln w="9525">
            <a:noFill/>
          </a:ln>
        </p:spPr>
        <p:txBody>
          <a:bodyPr wrap="none">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Lan can nh</a:t>
            </a:r>
            <a:r>
              <a:rPr lang="en-US" altLang="en-US" sz="3000" b="1" dirty="0">
                <a:solidFill>
                  <a:srgbClr val="000066"/>
                </a:solidFill>
                <a:latin typeface="Times New Roman" panose="02020603050405020304" pitchFamily="18" charset="0"/>
                <a:ea typeface="Arial" panose="020B0604020202020204" pitchFamily="34" charset="0"/>
              </a:rPr>
              <a:t>à</a:t>
            </a:r>
          </a:p>
        </p:txBody>
      </p:sp>
      <p:pic>
        <p:nvPicPr>
          <p:cNvPr id="97285" name="Picture 7"/>
          <p:cNvPicPr>
            <a:picLocks noChangeAspect="1"/>
          </p:cNvPicPr>
          <p:nvPr/>
        </p:nvPicPr>
        <p:blipFill>
          <a:blip r:embed="rId2">
            <a:lum bright="6000" contrast="60000"/>
          </a:blip>
          <a:srcRect l="-15942" t="7793" r="-23189" b="9091"/>
          <a:stretch>
            <a:fillRect/>
          </a:stretch>
        </p:blipFill>
        <p:spPr>
          <a:xfrm>
            <a:off x="0" y="0"/>
            <a:ext cx="9144000" cy="5943600"/>
          </a:xfrm>
          <a:prstGeom prst="rect">
            <a:avLst/>
          </a:prstGeom>
          <a:noFill/>
          <a:ln w="9525" cap="flat" cmpd="sng">
            <a:solidFill>
              <a:srgbClr val="FF0000"/>
            </a:solidFill>
            <a:prstDash val="solid"/>
            <a:miter/>
            <a:headEnd type="none" w="med" len="med"/>
            <a:tailEnd type="none" w="med" len="med"/>
          </a:ln>
        </p:spPr>
      </p:pic>
      <p:sp>
        <p:nvSpPr>
          <p:cNvPr id="7" name="Text Box 6"/>
          <p:cNvSpPr txBox="1"/>
          <p:nvPr/>
        </p:nvSpPr>
        <p:spPr>
          <a:xfrm>
            <a:off x="3886200" y="6053138"/>
            <a:ext cx="3844925" cy="554037"/>
          </a:xfrm>
          <a:prstGeom prst="rect">
            <a:avLst/>
          </a:prstGeom>
          <a:noFill/>
          <a:ln w="9525">
            <a:noFill/>
          </a:ln>
        </p:spPr>
        <p:txBody>
          <a:bodyPr>
            <a:spAutoFit/>
          </a:bodyPr>
          <a:lstStyle/>
          <a:p>
            <a:pPr>
              <a:buNone/>
            </a:pPr>
            <a:r>
              <a:rPr lang="en-US" altLang="en-US" sz="3000" b="1" dirty="0">
                <a:solidFill>
                  <a:srgbClr val="000066"/>
                </a:solidFill>
                <a:latin typeface="Arial" panose="020B0604020202020204" pitchFamily="34" charset="0"/>
                <a:cs typeface="Arial" panose="020B0604020202020204" pitchFamily="34" charset="0"/>
              </a:rPr>
              <a:t> </a:t>
            </a:r>
            <a:r>
              <a:rPr lang="en-US" altLang="en-US" sz="3000" b="1" dirty="0">
                <a:solidFill>
                  <a:srgbClr val="000066"/>
                </a:solidFill>
                <a:latin typeface="Times New Roman" panose="02020603050405020304" pitchFamily="18" charset="0"/>
                <a:cs typeface="Arial" panose="020B0604020202020204" pitchFamily="34" charset="0"/>
              </a:rPr>
              <a:t>được làm bằng thép</a:t>
            </a:r>
            <a:endParaRPr lang="en-US" altLang="en-US" sz="3000" b="1" dirty="0">
              <a:solidFill>
                <a:srgbClr val="000066"/>
              </a:solidFill>
              <a:latin typeface="Times New Roman" panose="02020603050405020304" pitchFamily="18" charset="0"/>
              <a:ea typeface="Arial" panose="020B0604020202020204" pitchFamily="34"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5782">
                                            <p:txEl>
                                              <p:pRg st="0" end="0"/>
                                            </p:txEl>
                                          </p:spTgt>
                                        </p:tgtEl>
                                        <p:attrNameLst>
                                          <p:attrName>style.visibility</p:attrName>
                                        </p:attrNameLst>
                                      </p:cBhvr>
                                      <p:to>
                                        <p:strVal val="visible"/>
                                      </p:to>
                                    </p:set>
                                    <p:animEffect transition="in" filter="box(in)">
                                      <p:cBhvr>
                                        <p:cTn id="7" dur="500"/>
                                        <p:tgtEl>
                                          <p:spTgt spid="757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ox(in)">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p:nvPr/>
        </p:nvSpPr>
        <p:spPr>
          <a:xfrm>
            <a:off x="1050925" y="5446713"/>
            <a:ext cx="184150" cy="366712"/>
          </a:xfrm>
          <a:prstGeom prst="rect">
            <a:avLst/>
          </a:prstGeom>
          <a:noFill/>
          <a:ln w="9525">
            <a:noFill/>
          </a:ln>
        </p:spPr>
        <p:txBody>
          <a:bodyPr wrap="none">
            <a:spAutoFit/>
          </a:bodyPr>
          <a:lstStyle/>
          <a:p>
            <a:endParaRPr lang="en-US" altLang="en-US" dirty="0">
              <a:latin typeface="Arial" panose="020B0604020202020204" pitchFamily="34" charset="0"/>
              <a:ea typeface="Arial" panose="020B0604020202020204" pitchFamily="34" charset="0"/>
            </a:endParaRPr>
          </a:p>
        </p:txBody>
      </p:sp>
      <p:sp>
        <p:nvSpPr>
          <p:cNvPr id="76806" name="Text Box 6"/>
          <p:cNvSpPr txBox="1"/>
          <p:nvPr/>
        </p:nvSpPr>
        <p:spPr>
          <a:xfrm>
            <a:off x="2667000" y="6019800"/>
            <a:ext cx="866775" cy="554038"/>
          </a:xfrm>
          <a:prstGeom prst="rect">
            <a:avLst/>
          </a:prstGeom>
          <a:noFill/>
          <a:ln w="9525">
            <a:noFill/>
          </a:ln>
        </p:spPr>
        <p:txBody>
          <a:bodyPr wrap="none">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Cầu</a:t>
            </a:r>
            <a:endParaRPr lang="en-US" altLang="en-US" sz="3000" b="1" dirty="0">
              <a:solidFill>
                <a:srgbClr val="000066"/>
              </a:solidFill>
              <a:latin typeface="Times New Roman" panose="02020603050405020304" pitchFamily="18" charset="0"/>
              <a:ea typeface="Arial" panose="020B0604020202020204" pitchFamily="34" charset="0"/>
            </a:endParaRPr>
          </a:p>
        </p:txBody>
      </p:sp>
      <p:pic>
        <p:nvPicPr>
          <p:cNvPr id="98308" name="Picture 7"/>
          <p:cNvPicPr>
            <a:picLocks noChangeAspect="1"/>
          </p:cNvPicPr>
          <p:nvPr/>
        </p:nvPicPr>
        <p:blipFill>
          <a:blip r:embed="rId2">
            <a:lum bright="-12000" contrast="54000"/>
          </a:blip>
          <a:srcRect l="2499" r="2499" b="14865"/>
          <a:stretch>
            <a:fillRect/>
          </a:stretch>
        </p:blipFill>
        <p:spPr>
          <a:xfrm>
            <a:off x="0" y="0"/>
            <a:ext cx="9144000" cy="5715000"/>
          </a:xfrm>
          <a:prstGeom prst="rect">
            <a:avLst/>
          </a:prstGeom>
          <a:noFill/>
          <a:ln w="9525" cap="flat" cmpd="sng">
            <a:solidFill>
              <a:srgbClr val="FF0000"/>
            </a:solidFill>
            <a:prstDash val="solid"/>
            <a:miter/>
            <a:headEnd type="none" w="med" len="med"/>
            <a:tailEnd type="none" w="med" len="med"/>
          </a:ln>
        </p:spPr>
      </p:pic>
      <p:sp>
        <p:nvSpPr>
          <p:cNvPr id="6" name="Text Box 6"/>
          <p:cNvSpPr txBox="1"/>
          <p:nvPr/>
        </p:nvSpPr>
        <p:spPr>
          <a:xfrm>
            <a:off x="3429000" y="6019800"/>
            <a:ext cx="3675063" cy="554038"/>
          </a:xfrm>
          <a:prstGeom prst="rect">
            <a:avLst/>
          </a:prstGeom>
          <a:noFill/>
          <a:ln w="9525">
            <a:noFill/>
          </a:ln>
        </p:spPr>
        <p:txBody>
          <a:bodyPr wrap="none">
            <a:spAutoFit/>
          </a:bodyPr>
          <a:lstStyle/>
          <a:p>
            <a:pPr>
              <a:buNone/>
            </a:pPr>
            <a:r>
              <a:rPr lang="en-US" altLang="en-US" sz="3000" b="1" dirty="0">
                <a:solidFill>
                  <a:srgbClr val="000066"/>
                </a:solidFill>
                <a:latin typeface="Arial" panose="020B0604020202020204" pitchFamily="34" charset="0"/>
                <a:cs typeface="Arial" panose="020B0604020202020204" pitchFamily="34" charset="0"/>
              </a:rPr>
              <a:t> </a:t>
            </a:r>
            <a:r>
              <a:rPr lang="en-US" altLang="en-US" sz="3000" b="1" dirty="0">
                <a:solidFill>
                  <a:srgbClr val="000066"/>
                </a:solidFill>
                <a:latin typeface="Times New Roman" panose="02020603050405020304" pitchFamily="18" charset="0"/>
                <a:cs typeface="Arial" panose="020B0604020202020204" pitchFamily="34" charset="0"/>
              </a:rPr>
              <a:t>được làm bằng thép</a:t>
            </a:r>
            <a:endParaRPr lang="en-US" altLang="en-US" sz="3000" b="1" dirty="0">
              <a:solidFill>
                <a:srgbClr val="000066"/>
              </a:solidFill>
              <a:latin typeface="Times New Roman" panose="02020603050405020304" pitchFamily="18" charset="0"/>
              <a:ea typeface="Arial" panose="020B0604020202020204" pitchFamily="34"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6806"/>
                                        </p:tgtEl>
                                        <p:attrNameLst>
                                          <p:attrName>style.visibility</p:attrName>
                                        </p:attrNameLst>
                                      </p:cBhvr>
                                      <p:to>
                                        <p:strVal val="visible"/>
                                      </p:to>
                                    </p:set>
                                    <p:animEffect transition="in" filter="box(in)">
                                      <p:cBhvr>
                                        <p:cTn id="7" dur="500"/>
                                        <p:tgtEl>
                                          <p:spTgt spid="7680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6"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4"/>
          <p:cNvSpPr txBox="1"/>
          <p:nvPr/>
        </p:nvSpPr>
        <p:spPr>
          <a:xfrm>
            <a:off x="1050925" y="5446713"/>
            <a:ext cx="184150" cy="366712"/>
          </a:xfrm>
          <a:prstGeom prst="rect">
            <a:avLst/>
          </a:prstGeom>
          <a:noFill/>
          <a:ln w="9525">
            <a:noFill/>
          </a:ln>
        </p:spPr>
        <p:txBody>
          <a:bodyPr wrap="none">
            <a:spAutoFit/>
          </a:bodyPr>
          <a:lstStyle/>
          <a:p>
            <a:endParaRPr lang="en-US" altLang="en-US" dirty="0">
              <a:latin typeface="Arial" panose="020B0604020202020204" pitchFamily="34" charset="0"/>
              <a:ea typeface="Arial" panose="020B0604020202020204" pitchFamily="34" charset="0"/>
            </a:endParaRPr>
          </a:p>
        </p:txBody>
      </p:sp>
      <p:sp>
        <p:nvSpPr>
          <p:cNvPr id="79878" name="Text Box 6"/>
          <p:cNvSpPr txBox="1"/>
          <p:nvPr/>
        </p:nvSpPr>
        <p:spPr>
          <a:xfrm>
            <a:off x="2667000" y="6045200"/>
            <a:ext cx="762000" cy="554038"/>
          </a:xfrm>
          <a:prstGeom prst="rect">
            <a:avLst/>
          </a:prstGeom>
          <a:noFill/>
          <a:ln w="9525">
            <a:noFill/>
          </a:ln>
        </p:spPr>
        <p:txBody>
          <a:bodyPr wrap="none">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Nồi</a:t>
            </a:r>
            <a:endParaRPr lang="en-US" altLang="en-US" sz="3000" b="1" dirty="0">
              <a:solidFill>
                <a:srgbClr val="000066"/>
              </a:solidFill>
              <a:latin typeface="Times New Roman" panose="02020603050405020304" pitchFamily="18" charset="0"/>
              <a:ea typeface="Arial" panose="020B0604020202020204" pitchFamily="34" charset="0"/>
            </a:endParaRPr>
          </a:p>
        </p:txBody>
      </p:sp>
      <p:pic>
        <p:nvPicPr>
          <p:cNvPr id="99332" name="Picture 7"/>
          <p:cNvPicPr>
            <a:picLocks noChangeAspect="1"/>
          </p:cNvPicPr>
          <p:nvPr/>
        </p:nvPicPr>
        <p:blipFill>
          <a:blip r:embed="rId2">
            <a:lum contrast="60000"/>
          </a:blip>
          <a:srcRect l="3334" t="4546" b="11963"/>
          <a:stretch>
            <a:fillRect/>
          </a:stretch>
        </p:blipFill>
        <p:spPr>
          <a:xfrm>
            <a:off x="0" y="0"/>
            <a:ext cx="9144000" cy="5867400"/>
          </a:xfrm>
          <a:prstGeom prst="rect">
            <a:avLst/>
          </a:prstGeom>
          <a:noFill/>
          <a:ln w="9525" cap="flat" cmpd="sng">
            <a:solidFill>
              <a:srgbClr val="FF0000"/>
            </a:solidFill>
            <a:prstDash val="solid"/>
            <a:miter/>
            <a:headEnd type="none" w="med" len="med"/>
            <a:tailEnd type="none" w="med" len="med"/>
          </a:ln>
        </p:spPr>
      </p:pic>
      <p:sp>
        <p:nvSpPr>
          <p:cNvPr id="6" name="Text Box 6"/>
          <p:cNvSpPr txBox="1"/>
          <p:nvPr/>
        </p:nvSpPr>
        <p:spPr>
          <a:xfrm>
            <a:off x="3276600" y="6045200"/>
            <a:ext cx="3738563" cy="554038"/>
          </a:xfrm>
          <a:prstGeom prst="rect">
            <a:avLst/>
          </a:prstGeom>
          <a:noFill/>
          <a:ln w="9525">
            <a:noFill/>
          </a:ln>
        </p:spPr>
        <p:txBody>
          <a:bodyPr wrap="none">
            <a:spAutoFit/>
          </a:bodyPr>
          <a:lstStyle/>
          <a:p>
            <a:pPr>
              <a:buNone/>
            </a:pPr>
            <a:r>
              <a:rPr lang="en-US" altLang="en-US" sz="3000" b="1" dirty="0">
                <a:solidFill>
                  <a:srgbClr val="000066"/>
                </a:solidFill>
                <a:latin typeface="Arial" panose="020B0604020202020204" pitchFamily="34" charset="0"/>
                <a:cs typeface="Arial" panose="020B0604020202020204" pitchFamily="34" charset="0"/>
              </a:rPr>
              <a:t> </a:t>
            </a:r>
            <a:r>
              <a:rPr lang="en-US" altLang="en-US" sz="3000" b="1" dirty="0">
                <a:solidFill>
                  <a:srgbClr val="000066"/>
                </a:solidFill>
                <a:latin typeface="Times New Roman" panose="02020603050405020304" pitchFamily="18" charset="0"/>
                <a:cs typeface="Arial" panose="020B0604020202020204" pitchFamily="34" charset="0"/>
              </a:rPr>
              <a:t>được làm bằng gang</a:t>
            </a:r>
            <a:endParaRPr lang="en-US" altLang="en-US" sz="3000" b="1" dirty="0">
              <a:solidFill>
                <a:srgbClr val="000066"/>
              </a:solidFill>
              <a:latin typeface="Times New Roman" panose="02020603050405020304" pitchFamily="18" charset="0"/>
              <a:ea typeface="Arial" panose="020B0604020202020204" pitchFamily="34"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9878"/>
                                        </p:tgtEl>
                                        <p:attrNameLst>
                                          <p:attrName>style.visibility</p:attrName>
                                        </p:attrNameLst>
                                      </p:cBhvr>
                                      <p:to>
                                        <p:strVal val="visible"/>
                                      </p:to>
                                    </p:set>
                                    <p:animEffect transition="in" filter="slide(fromBottom)">
                                      <p:cBhvr>
                                        <p:cTn id="7" dur="500"/>
                                        <p:tgtEl>
                                          <p:spTgt spid="7987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8"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4"/>
          <p:cNvSpPr txBox="1"/>
          <p:nvPr/>
        </p:nvSpPr>
        <p:spPr>
          <a:xfrm>
            <a:off x="1050925" y="5446713"/>
            <a:ext cx="184150" cy="366712"/>
          </a:xfrm>
          <a:prstGeom prst="rect">
            <a:avLst/>
          </a:prstGeom>
          <a:noFill/>
          <a:ln w="9525">
            <a:noFill/>
          </a:ln>
        </p:spPr>
        <p:txBody>
          <a:bodyPr wrap="none">
            <a:spAutoFit/>
          </a:bodyPr>
          <a:lstStyle/>
          <a:p>
            <a:endParaRPr lang="en-US" altLang="en-US" dirty="0">
              <a:latin typeface="Arial" panose="020B0604020202020204" pitchFamily="34" charset="0"/>
              <a:ea typeface="Arial" panose="020B0604020202020204" pitchFamily="34" charset="0"/>
            </a:endParaRPr>
          </a:p>
        </p:txBody>
      </p:sp>
      <p:sp>
        <p:nvSpPr>
          <p:cNvPr id="78854" name="Text Box 6"/>
          <p:cNvSpPr txBox="1"/>
          <p:nvPr/>
        </p:nvSpPr>
        <p:spPr>
          <a:xfrm>
            <a:off x="3810000" y="6019800"/>
            <a:ext cx="4049713" cy="554038"/>
          </a:xfrm>
          <a:prstGeom prst="rect">
            <a:avLst/>
          </a:prstGeom>
          <a:noFill/>
          <a:ln w="9525">
            <a:noFill/>
          </a:ln>
        </p:spPr>
        <p:txBody>
          <a:bodyPr>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 được làm bằng thép</a:t>
            </a:r>
            <a:endParaRPr lang="en-US" altLang="en-US" sz="3000" b="1" dirty="0">
              <a:solidFill>
                <a:srgbClr val="000066"/>
              </a:solidFill>
              <a:latin typeface="Times New Roman" panose="02020603050405020304" pitchFamily="18" charset="0"/>
              <a:ea typeface="Arial" panose="020B0604020202020204" pitchFamily="34" charset="0"/>
            </a:endParaRPr>
          </a:p>
        </p:txBody>
      </p:sp>
      <p:pic>
        <p:nvPicPr>
          <p:cNvPr id="100356" name="Picture 7"/>
          <p:cNvPicPr>
            <a:picLocks noChangeAspect="1"/>
          </p:cNvPicPr>
          <p:nvPr/>
        </p:nvPicPr>
        <p:blipFill>
          <a:blip r:embed="rId2">
            <a:lum bright="-6000" contrast="66000"/>
          </a:blip>
          <a:srcRect l="3334" t="2632" r="1666" b="17105"/>
          <a:stretch>
            <a:fillRect/>
          </a:stretch>
        </p:blipFill>
        <p:spPr>
          <a:xfrm>
            <a:off x="0" y="0"/>
            <a:ext cx="9144000" cy="5791200"/>
          </a:xfrm>
          <a:prstGeom prst="rect">
            <a:avLst/>
          </a:prstGeom>
          <a:noFill/>
          <a:ln w="9525">
            <a:noFill/>
          </a:ln>
        </p:spPr>
      </p:pic>
      <p:sp>
        <p:nvSpPr>
          <p:cNvPr id="78853" name="Text Box 5"/>
          <p:cNvSpPr txBox="1"/>
          <p:nvPr/>
        </p:nvSpPr>
        <p:spPr>
          <a:xfrm>
            <a:off x="771525" y="6019800"/>
            <a:ext cx="3228975" cy="554038"/>
          </a:xfrm>
          <a:prstGeom prst="rect">
            <a:avLst/>
          </a:prstGeom>
          <a:noFill/>
          <a:ln w="9525">
            <a:noFill/>
          </a:ln>
        </p:spPr>
        <p:txBody>
          <a:bodyPr wrap="none">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Dao, kéo, dây thép</a:t>
            </a:r>
            <a:endParaRPr lang="en-US" altLang="en-US" sz="3000" b="1" dirty="0">
              <a:solidFill>
                <a:srgbClr val="000066"/>
              </a:solidFill>
              <a:latin typeface="Times New Roman" panose="02020603050405020304" pitchFamily="18" charset="0"/>
              <a:ea typeface="Arial" panose="020B0604020202020204" pitchFamily="34"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8853">
                                            <p:txEl>
                                              <p:pRg st="0" end="0"/>
                                            </p:txEl>
                                          </p:spTgt>
                                        </p:tgtEl>
                                        <p:attrNameLst>
                                          <p:attrName>style.visibility</p:attrName>
                                        </p:attrNameLst>
                                      </p:cBhvr>
                                      <p:to>
                                        <p:strVal val="visible"/>
                                      </p:to>
                                    </p:set>
                                    <p:animEffect transition="in" filter="blinds(horizontal)">
                                      <p:cBhvr>
                                        <p:cTn id="7" dur="500"/>
                                        <p:tgtEl>
                                          <p:spTgt spid="788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8854">
                                            <p:txEl>
                                              <p:pRg st="0" end="0"/>
                                            </p:txEl>
                                          </p:spTgt>
                                        </p:tgtEl>
                                        <p:attrNameLst>
                                          <p:attrName>style.visibility</p:attrName>
                                        </p:attrNameLst>
                                      </p:cBhvr>
                                      <p:to>
                                        <p:strVal val="visible"/>
                                      </p:to>
                                    </p:set>
                                    <p:animEffect transition="in" filter="box(in)">
                                      <p:cBhvr>
                                        <p:cTn id="12" dur="500"/>
                                        <p:tgtEl>
                                          <p:spTgt spid="788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4"/>
          <p:cNvSpPr txBox="1"/>
          <p:nvPr/>
        </p:nvSpPr>
        <p:spPr>
          <a:xfrm>
            <a:off x="1050925" y="5446713"/>
            <a:ext cx="184150" cy="366712"/>
          </a:xfrm>
          <a:prstGeom prst="rect">
            <a:avLst/>
          </a:prstGeom>
          <a:noFill/>
          <a:ln w="9525">
            <a:noFill/>
          </a:ln>
        </p:spPr>
        <p:txBody>
          <a:bodyPr wrap="none">
            <a:spAutoFit/>
          </a:bodyPr>
          <a:lstStyle/>
          <a:p>
            <a:endParaRPr lang="en-US" altLang="en-US" dirty="0">
              <a:latin typeface="Arial" panose="020B0604020202020204" pitchFamily="34" charset="0"/>
              <a:ea typeface="Arial" panose="020B0604020202020204" pitchFamily="34" charset="0"/>
            </a:endParaRPr>
          </a:p>
        </p:txBody>
      </p:sp>
      <p:sp>
        <p:nvSpPr>
          <p:cNvPr id="77830" name="Text Box 6"/>
          <p:cNvSpPr txBox="1"/>
          <p:nvPr/>
        </p:nvSpPr>
        <p:spPr>
          <a:xfrm>
            <a:off x="4343400" y="6019800"/>
            <a:ext cx="3951288" cy="554038"/>
          </a:xfrm>
          <a:prstGeom prst="rect">
            <a:avLst/>
          </a:prstGeom>
          <a:noFill/>
          <a:ln w="9525">
            <a:noFill/>
          </a:ln>
        </p:spPr>
        <p:txBody>
          <a:bodyPr>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được làm bằng thép</a:t>
            </a:r>
            <a:endParaRPr lang="en-US" altLang="en-US" sz="3000" b="1" dirty="0">
              <a:solidFill>
                <a:srgbClr val="000066"/>
              </a:solidFill>
              <a:latin typeface="Times New Roman" panose="02020603050405020304" pitchFamily="18" charset="0"/>
              <a:ea typeface="Arial" panose="020B0604020202020204" pitchFamily="34" charset="0"/>
            </a:endParaRPr>
          </a:p>
        </p:txBody>
      </p:sp>
      <p:pic>
        <p:nvPicPr>
          <p:cNvPr id="101380" name="Picture 7"/>
          <p:cNvPicPr>
            <a:picLocks noChangeAspect="1"/>
          </p:cNvPicPr>
          <p:nvPr/>
        </p:nvPicPr>
        <p:blipFill>
          <a:blip r:embed="rId2">
            <a:lum contrast="48000"/>
          </a:blip>
          <a:srcRect l="4199" r="301" b="14333"/>
          <a:stretch>
            <a:fillRect/>
          </a:stretch>
        </p:blipFill>
        <p:spPr>
          <a:xfrm>
            <a:off x="0" y="0"/>
            <a:ext cx="9140825" cy="5691188"/>
          </a:xfrm>
          <a:prstGeom prst="rect">
            <a:avLst/>
          </a:prstGeom>
          <a:noFill/>
          <a:ln w="9525" cap="flat" cmpd="sng">
            <a:solidFill>
              <a:srgbClr val="FF0000"/>
            </a:solidFill>
            <a:prstDash val="solid"/>
            <a:miter/>
            <a:headEnd type="none" w="med" len="med"/>
            <a:tailEnd type="none" w="med" len="med"/>
          </a:ln>
        </p:spPr>
      </p:pic>
      <p:sp>
        <p:nvSpPr>
          <p:cNvPr id="77829" name="Text Box 5"/>
          <p:cNvSpPr txBox="1"/>
          <p:nvPr/>
        </p:nvSpPr>
        <p:spPr>
          <a:xfrm>
            <a:off x="533400" y="6019800"/>
            <a:ext cx="3849688" cy="554038"/>
          </a:xfrm>
          <a:prstGeom prst="rect">
            <a:avLst/>
          </a:prstGeom>
          <a:noFill/>
          <a:ln w="9525">
            <a:noFill/>
          </a:ln>
        </p:spPr>
        <p:txBody>
          <a:bodyPr wrap="none">
            <a:spAutoFit/>
          </a:bodyPr>
          <a:lstStyle/>
          <a:p>
            <a:pPr>
              <a:buNone/>
            </a:pPr>
            <a:r>
              <a:rPr lang="en-US" altLang="en-US" sz="3000" b="1" dirty="0">
                <a:solidFill>
                  <a:srgbClr val="000066"/>
                </a:solidFill>
                <a:latin typeface="Times New Roman" panose="02020603050405020304" pitchFamily="18" charset="0"/>
                <a:cs typeface="Arial" panose="020B0604020202020204" pitchFamily="34" charset="0"/>
              </a:rPr>
              <a:t>Các dụng cụ mở ốc vít</a:t>
            </a:r>
            <a:endParaRPr lang="en-US" altLang="en-US" sz="3000" b="1" dirty="0">
              <a:solidFill>
                <a:srgbClr val="000066"/>
              </a:solidFill>
              <a:latin typeface="Times New Roman" panose="02020603050405020304" pitchFamily="18" charset="0"/>
              <a:ea typeface="Arial" panose="020B0604020202020204" pitchFamily="34"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7829"/>
                                        </p:tgtEl>
                                        <p:attrNameLst>
                                          <p:attrName>style.visibility</p:attrName>
                                        </p:attrNameLst>
                                      </p:cBhvr>
                                      <p:to>
                                        <p:strVal val="visible"/>
                                      </p:to>
                                    </p:set>
                                    <p:animEffect transition="in" filter="blinds(horizontal)">
                                      <p:cBhvr>
                                        <p:cTn id="7" dur="500"/>
                                        <p:tgtEl>
                                          <p:spTgt spid="778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7830">
                                            <p:txEl>
                                              <p:pRg st="0" end="0"/>
                                            </p:txEl>
                                          </p:spTgt>
                                        </p:tgtEl>
                                        <p:attrNameLst>
                                          <p:attrName>style.visibility</p:attrName>
                                        </p:attrNameLst>
                                      </p:cBhvr>
                                      <p:to>
                                        <p:strVal val="visible"/>
                                      </p:to>
                                    </p:set>
                                    <p:animEffect transition="in" filter="blinds(horizontal)">
                                      <p:cBhvr>
                                        <p:cTn id="12" dur="500"/>
                                        <p:tgtEl>
                                          <p:spTgt spid="778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5"/>
          <p:cNvSpPr>
            <a:spLocks noGrp="1"/>
          </p:cNvSpPr>
          <p:nvPr>
            <p:ph type="title"/>
          </p:nvPr>
        </p:nvSpPr>
        <p:spPr/>
        <p:txBody>
          <a:bodyPr vert="horz" wrap="square" lIns="91440" tIns="45720" rIns="91440" bIns="45720" anchor="ctr" anchorCtr="0"/>
          <a:lstStyle/>
          <a:p>
            <a:pPr eaLnBrk="1" hangingPunct="1"/>
            <a:endParaRPr lang="en-US" altLang="zh-CN" dirty="0">
              <a:ea typeface="SimSun" panose="02010600030101010101" pitchFamily="2" charset="-122"/>
            </a:endParaRPr>
          </a:p>
        </p:txBody>
      </p:sp>
      <p:grpSp>
        <p:nvGrpSpPr>
          <p:cNvPr id="2" name="Group 61"/>
          <p:cNvGrpSpPr/>
          <p:nvPr/>
        </p:nvGrpSpPr>
        <p:grpSpPr>
          <a:xfrm>
            <a:off x="-34925" y="73025"/>
            <a:ext cx="9369425" cy="6858000"/>
            <a:chOff x="0" y="1056"/>
            <a:chExt cx="5760" cy="3264"/>
          </a:xfrm>
        </p:grpSpPr>
        <p:pic>
          <p:nvPicPr>
            <p:cNvPr id="102405" name="Picture 55"/>
            <p:cNvPicPr>
              <a:picLocks noChangeAspect="1"/>
            </p:cNvPicPr>
            <p:nvPr/>
          </p:nvPicPr>
          <p:blipFill>
            <a:blip r:embed="rId2">
              <a:lum bright="-6000" contrast="48000"/>
            </a:blip>
            <a:srcRect l="-2501"/>
            <a:stretch>
              <a:fillRect/>
            </a:stretch>
          </p:blipFill>
          <p:spPr>
            <a:xfrm>
              <a:off x="3840" y="2736"/>
              <a:ext cx="1920" cy="1584"/>
            </a:xfrm>
            <a:prstGeom prst="rect">
              <a:avLst/>
            </a:prstGeom>
            <a:noFill/>
            <a:ln w="9525" cap="flat" cmpd="sng">
              <a:solidFill>
                <a:srgbClr val="FF0000"/>
              </a:solidFill>
              <a:prstDash val="solid"/>
              <a:miter/>
              <a:headEnd type="none" w="med" len="med"/>
              <a:tailEnd type="none" w="med" len="med"/>
            </a:ln>
          </p:spPr>
        </p:pic>
        <p:pic>
          <p:nvPicPr>
            <p:cNvPr id="102406" name="Picture 56"/>
            <p:cNvPicPr>
              <a:picLocks noChangeAspect="1"/>
            </p:cNvPicPr>
            <p:nvPr/>
          </p:nvPicPr>
          <p:blipFill>
            <a:blip r:embed="rId3">
              <a:lum bright="-6000" contrast="66000"/>
            </a:blip>
            <a:srcRect t="6061"/>
            <a:stretch>
              <a:fillRect/>
            </a:stretch>
          </p:blipFill>
          <p:spPr>
            <a:xfrm>
              <a:off x="1920" y="2736"/>
              <a:ext cx="1826" cy="1584"/>
            </a:xfrm>
            <a:prstGeom prst="rect">
              <a:avLst/>
            </a:prstGeom>
            <a:noFill/>
            <a:ln w="9525" cap="flat" cmpd="sng">
              <a:solidFill>
                <a:srgbClr val="FF0000"/>
              </a:solidFill>
              <a:prstDash val="solid"/>
              <a:miter/>
              <a:headEnd type="none" w="med" len="med"/>
              <a:tailEnd type="none" w="med" len="med"/>
            </a:ln>
          </p:spPr>
        </p:pic>
        <p:pic>
          <p:nvPicPr>
            <p:cNvPr id="102407" name="Picture 57"/>
            <p:cNvPicPr>
              <a:picLocks noChangeAspect="1"/>
            </p:cNvPicPr>
            <p:nvPr/>
          </p:nvPicPr>
          <p:blipFill>
            <a:blip r:embed="rId4">
              <a:lum bright="-17999" contrast="54000"/>
            </a:blip>
            <a:stretch>
              <a:fillRect/>
            </a:stretch>
          </p:blipFill>
          <p:spPr>
            <a:xfrm>
              <a:off x="0" y="2736"/>
              <a:ext cx="1824" cy="1584"/>
            </a:xfrm>
            <a:prstGeom prst="rect">
              <a:avLst/>
            </a:prstGeom>
            <a:noFill/>
            <a:ln w="9525" cap="flat" cmpd="sng">
              <a:solidFill>
                <a:srgbClr val="FF0000"/>
              </a:solidFill>
              <a:prstDash val="solid"/>
              <a:miter/>
              <a:headEnd type="none" w="med" len="med"/>
              <a:tailEnd type="none" w="med" len="med"/>
            </a:ln>
          </p:spPr>
        </p:pic>
        <p:pic>
          <p:nvPicPr>
            <p:cNvPr id="102408" name="Picture 58"/>
            <p:cNvPicPr>
              <a:picLocks noChangeAspect="1"/>
            </p:cNvPicPr>
            <p:nvPr/>
          </p:nvPicPr>
          <p:blipFill>
            <a:blip r:embed="rId5">
              <a:lum bright="-12000" contrast="54000"/>
            </a:blip>
            <a:srcRect t="3026"/>
            <a:stretch>
              <a:fillRect/>
            </a:stretch>
          </p:blipFill>
          <p:spPr>
            <a:xfrm>
              <a:off x="3840" y="1056"/>
              <a:ext cx="1920" cy="1584"/>
            </a:xfrm>
            <a:prstGeom prst="rect">
              <a:avLst/>
            </a:prstGeom>
            <a:noFill/>
            <a:ln w="9525" cap="flat" cmpd="sng">
              <a:solidFill>
                <a:srgbClr val="FF0000"/>
              </a:solidFill>
              <a:prstDash val="solid"/>
              <a:miter/>
              <a:headEnd type="none" w="med" len="med"/>
              <a:tailEnd type="none" w="med" len="med"/>
            </a:ln>
          </p:spPr>
        </p:pic>
        <p:pic>
          <p:nvPicPr>
            <p:cNvPr id="102409" name="Picture 60"/>
            <p:cNvPicPr>
              <a:picLocks noChangeAspect="1"/>
            </p:cNvPicPr>
            <p:nvPr/>
          </p:nvPicPr>
          <p:blipFill>
            <a:blip r:embed="rId6">
              <a:lum bright="-6000" contrast="60000"/>
            </a:blip>
            <a:srcRect t="3026" r="2812" b="6180"/>
            <a:stretch>
              <a:fillRect/>
            </a:stretch>
          </p:blipFill>
          <p:spPr>
            <a:xfrm>
              <a:off x="1920" y="1056"/>
              <a:ext cx="1824" cy="1584"/>
            </a:xfrm>
            <a:prstGeom prst="rect">
              <a:avLst/>
            </a:prstGeom>
            <a:noFill/>
            <a:ln w="9525" cap="flat" cmpd="sng">
              <a:solidFill>
                <a:srgbClr val="FF0000"/>
              </a:solidFill>
              <a:prstDash val="solid"/>
              <a:miter/>
              <a:headEnd type="none" w="med" len="med"/>
              <a:tailEnd type="none" w="med" len="med"/>
            </a:ln>
          </p:spPr>
        </p:pic>
      </p:grpSp>
      <p:pic>
        <p:nvPicPr>
          <p:cNvPr id="73732" name="Picture 4"/>
          <p:cNvPicPr>
            <a:picLocks noGrp="1" noChangeAspect="1"/>
          </p:cNvPicPr>
          <p:nvPr>
            <p:ph sz="half" idx="2"/>
          </p:nvPr>
        </p:nvPicPr>
        <p:blipFill>
          <a:blip r:embed="rId7">
            <a:lum bright="-6000" contrast="66000"/>
          </a:blip>
          <a:srcRect l="11874" r="5000" b="2597"/>
          <a:stretch>
            <a:fillRect/>
          </a:stretch>
        </p:blipFill>
        <p:spPr>
          <a:xfrm>
            <a:off x="-34925" y="73025"/>
            <a:ext cx="2967038" cy="3327400"/>
          </a:xfrm>
          <a:ln>
            <a:solidFill>
              <a:srgbClr val="FF0000">
                <a:alpha val="100000"/>
              </a:srgbClr>
            </a:solidFill>
            <a:miter/>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3732"/>
                                        </p:tgtEl>
                                        <p:attrNameLst>
                                          <p:attrName>style.visibility</p:attrName>
                                        </p:attrNameLst>
                                      </p:cBhvr>
                                      <p:to>
                                        <p:strVal val="visible"/>
                                      </p:to>
                                    </p:set>
                                    <p:animEffect transition="in" filter="wheel(1)">
                                      <p:cBhvr>
                                        <p:cTn id="7" dur="2000"/>
                                        <p:tgtEl>
                                          <p:spTgt spid="73732"/>
                                        </p:tgtEl>
                                      </p:cBhvr>
                                    </p:animEffect>
                                  </p:childTnLst>
                                </p:cTn>
                              </p:par>
                              <p:par>
                                <p:cTn id="8" presetID="21"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6"/>
          <p:cNvSpPr txBox="1"/>
          <p:nvPr/>
        </p:nvSpPr>
        <p:spPr>
          <a:xfrm>
            <a:off x="0" y="838200"/>
            <a:ext cx="9144000" cy="646113"/>
          </a:xfrm>
          <a:prstGeom prst="rect">
            <a:avLst/>
          </a:prstGeom>
          <a:noFill/>
          <a:ln w="9525">
            <a:noFill/>
          </a:ln>
        </p:spPr>
        <p:txBody>
          <a:bodyPr>
            <a:spAutoFit/>
          </a:bodyPr>
          <a:lstStyle/>
          <a:p>
            <a:pPr algn="ctr">
              <a:spcBef>
                <a:spcPct val="50000"/>
              </a:spcBef>
              <a:buNone/>
            </a:pPr>
            <a:r>
              <a:rPr lang="en-US" altLang="en-US" sz="3600" b="1" dirty="0">
                <a:solidFill>
                  <a:srgbClr val="FF3300"/>
                </a:solidFill>
                <a:latin typeface="Times New Roman" panose="02020603050405020304" pitchFamily="18" charset="0"/>
                <a:cs typeface="Arial" panose="020B0604020202020204" pitchFamily="34" charset="0"/>
              </a:rPr>
              <a:t>Sắt, gang, thép</a:t>
            </a:r>
            <a:endParaRPr lang="en-US" altLang="en-US" sz="3600" b="1" dirty="0">
              <a:solidFill>
                <a:srgbClr val="FF3300"/>
              </a:solidFill>
              <a:latin typeface="Times New Roman" panose="02020603050405020304" pitchFamily="18" charset="0"/>
              <a:ea typeface="Arial" panose="020B0604020202020204" pitchFamily="34" charset="0"/>
            </a:endParaRPr>
          </a:p>
        </p:txBody>
      </p:sp>
      <p:sp>
        <p:nvSpPr>
          <p:cNvPr id="103427" name="Text Box 9"/>
          <p:cNvSpPr txBox="1"/>
          <p:nvPr/>
        </p:nvSpPr>
        <p:spPr>
          <a:xfrm>
            <a:off x="304800" y="1600200"/>
            <a:ext cx="8382000" cy="584200"/>
          </a:xfrm>
          <a:prstGeom prst="rect">
            <a:avLst/>
          </a:prstGeom>
          <a:noFill/>
          <a:ln w="9525">
            <a:noFill/>
          </a:ln>
        </p:spPr>
        <p:txBody>
          <a:bodyPr>
            <a:spAutoFit/>
          </a:bodyPr>
          <a:lstStyle/>
          <a:p>
            <a:pPr>
              <a:spcBef>
                <a:spcPct val="50000"/>
              </a:spcBef>
            </a:pPr>
            <a:r>
              <a:rPr lang="en-US" altLang="en-US" sz="3200" b="1" u="sng" dirty="0">
                <a:solidFill>
                  <a:srgbClr val="0000FF"/>
                </a:solidFill>
                <a:latin typeface="Times New Roman" panose="02020603050405020304" pitchFamily="18" charset="0"/>
                <a:cs typeface="Arial" panose="020B0604020202020204" pitchFamily="34" charset="0"/>
              </a:rPr>
              <a:t>2. Một số đồ dùng l</a:t>
            </a:r>
            <a:r>
              <a:rPr lang="en-US" altLang="en-US" sz="3200" b="1" u="sng" dirty="0">
                <a:solidFill>
                  <a:srgbClr val="0000FF"/>
                </a:solidFill>
                <a:latin typeface="Times New Roman" panose="02020603050405020304" pitchFamily="18" charset="0"/>
                <a:ea typeface="Arial" panose="020B0604020202020204" pitchFamily="34" charset="0"/>
              </a:rPr>
              <a:t>à</a:t>
            </a:r>
            <a:r>
              <a:rPr lang="en-US" altLang="en-US" sz="3200" b="1" u="sng" dirty="0">
                <a:solidFill>
                  <a:srgbClr val="0000FF"/>
                </a:solidFill>
                <a:latin typeface="Times New Roman" panose="02020603050405020304" pitchFamily="18" charset="0"/>
                <a:cs typeface="Arial" panose="020B0604020202020204" pitchFamily="34" charset="0"/>
              </a:rPr>
              <a:t>m từ gang, thép:</a:t>
            </a:r>
            <a:endParaRPr lang="en-US" altLang="en-US" sz="3200" b="1" u="sng" dirty="0">
              <a:solidFill>
                <a:srgbClr val="0000FF"/>
              </a:solidFill>
              <a:latin typeface="Times New Roman" panose="02020603050405020304" pitchFamily="18" charset="0"/>
              <a:ea typeface="Arial" panose="020B0604020202020204" pitchFamily="34" charset="0"/>
            </a:endParaRPr>
          </a:p>
        </p:txBody>
      </p:sp>
      <p:sp>
        <p:nvSpPr>
          <p:cNvPr id="8" name="Rectangle 7"/>
          <p:cNvSpPr/>
          <p:nvPr/>
        </p:nvSpPr>
        <p:spPr>
          <a:xfrm>
            <a:off x="320675" y="2362200"/>
            <a:ext cx="8594725" cy="1570038"/>
          </a:xfrm>
          <a:prstGeom prst="rect">
            <a:avLst/>
          </a:prstGeom>
          <a:solidFill>
            <a:srgbClr val="CCFFCC"/>
          </a:solidFill>
          <a:ln w="9525">
            <a:noFill/>
          </a:ln>
        </p:spPr>
        <p:txBody>
          <a:bodyPr>
            <a:spAutoFit/>
          </a:bodyPr>
          <a:lstStyle/>
          <a:p>
            <a:pPr algn="just"/>
            <a:r>
              <a:rPr lang="en-US" altLang="en-US" sz="3200" b="1" dirty="0">
                <a:solidFill>
                  <a:srgbClr val="000000"/>
                </a:solidFill>
                <a:latin typeface="Times New Roman" panose="02020603050405020304" pitchFamily="18" charset="0"/>
                <a:cs typeface="Arial" panose="020B0604020202020204" pitchFamily="34" charset="0"/>
              </a:rPr>
              <a:t>Sắt l</a:t>
            </a:r>
            <a:r>
              <a:rPr lang="en-US" altLang="en-US" sz="3200" b="1" dirty="0">
                <a:solidFill>
                  <a:srgbClr val="000000"/>
                </a:solidFill>
                <a:latin typeface="Times New Roman" panose="02020603050405020304" pitchFamily="18" charset="0"/>
                <a:ea typeface="Arial" panose="020B0604020202020204" pitchFamily="34" charset="0"/>
              </a:rPr>
              <a:t>à</a:t>
            </a:r>
            <a:r>
              <a:rPr lang="en-US" altLang="en-US" sz="3200" b="1" dirty="0">
                <a:solidFill>
                  <a:srgbClr val="000000"/>
                </a:solidFill>
                <a:latin typeface="Times New Roman" panose="02020603050405020304" pitchFamily="18" charset="0"/>
                <a:cs typeface="Arial" panose="020B0604020202020204" pitchFamily="34" charset="0"/>
              </a:rPr>
              <a:t> một kim loại được sử dụng dưới dạng hợp kim. Chấn song sắt, h</a:t>
            </a:r>
            <a:r>
              <a:rPr lang="en-US" altLang="en-US" sz="3200" b="1" dirty="0">
                <a:solidFill>
                  <a:srgbClr val="000000"/>
                </a:solidFill>
                <a:latin typeface="Times New Roman" panose="02020603050405020304" pitchFamily="18" charset="0"/>
                <a:ea typeface="Arial" panose="020B0604020202020204" pitchFamily="34" charset="0"/>
              </a:rPr>
              <a:t>à</a:t>
            </a:r>
            <a:r>
              <a:rPr lang="en-US" altLang="en-US" sz="3200" b="1" dirty="0">
                <a:solidFill>
                  <a:srgbClr val="000000"/>
                </a:solidFill>
                <a:latin typeface="Times New Roman" panose="02020603050405020304" pitchFamily="18" charset="0"/>
                <a:cs typeface="Arial" panose="020B0604020202020204" pitchFamily="34" charset="0"/>
              </a:rPr>
              <a:t>ng r</a:t>
            </a:r>
            <a:r>
              <a:rPr lang="en-US" altLang="en-US" sz="3200" b="1" dirty="0">
                <a:solidFill>
                  <a:srgbClr val="000000"/>
                </a:solidFill>
                <a:latin typeface="Times New Roman" panose="02020603050405020304" pitchFamily="18" charset="0"/>
                <a:ea typeface="Arial" panose="020B0604020202020204" pitchFamily="34" charset="0"/>
              </a:rPr>
              <a:t>à</a:t>
            </a:r>
            <a:r>
              <a:rPr lang="en-US" altLang="en-US" sz="3200" b="1" dirty="0">
                <a:solidFill>
                  <a:srgbClr val="000000"/>
                </a:solidFill>
                <a:latin typeface="Times New Roman" panose="02020603050405020304" pitchFamily="18" charset="0"/>
                <a:cs typeface="Arial" panose="020B0604020202020204" pitchFamily="34" charset="0"/>
              </a:rPr>
              <a:t>o sắt, đường sắt,</a:t>
            </a:r>
            <a:r>
              <a:rPr lang="en-US" altLang="en-US" sz="3200" b="1" dirty="0">
                <a:solidFill>
                  <a:srgbClr val="000000"/>
                </a:solidFill>
                <a:latin typeface="Times New Roman" panose="02020603050405020304" pitchFamily="18" charset="0"/>
                <a:ea typeface="Arial" panose="020B0604020202020204" pitchFamily="34" charset="0"/>
              </a:rPr>
              <a:t>…</a:t>
            </a:r>
            <a:r>
              <a:rPr lang="en-US" altLang="en-US" sz="3200" b="1" dirty="0">
                <a:solidFill>
                  <a:srgbClr val="000000"/>
                </a:solidFill>
                <a:latin typeface="Times New Roman" panose="02020603050405020304" pitchFamily="18" charset="0"/>
                <a:cs typeface="Arial" panose="020B0604020202020204" pitchFamily="34" charset="0"/>
              </a:rPr>
              <a:t> thực chất được l</a:t>
            </a:r>
            <a:r>
              <a:rPr lang="en-US" altLang="en-US" sz="3200" b="1" dirty="0">
                <a:solidFill>
                  <a:srgbClr val="000000"/>
                </a:solidFill>
                <a:latin typeface="Times New Roman" panose="02020603050405020304" pitchFamily="18" charset="0"/>
                <a:ea typeface="Arial" panose="020B0604020202020204" pitchFamily="34" charset="0"/>
              </a:rPr>
              <a:t>à</a:t>
            </a:r>
            <a:r>
              <a:rPr lang="en-US" altLang="en-US" sz="3200" b="1" dirty="0">
                <a:solidFill>
                  <a:srgbClr val="000000"/>
                </a:solidFill>
                <a:latin typeface="Times New Roman" panose="02020603050405020304" pitchFamily="18" charset="0"/>
                <a:cs typeface="Arial" panose="020B0604020202020204" pitchFamily="34" charset="0"/>
              </a:rPr>
              <a:t>m bằng thép.</a:t>
            </a:r>
            <a:endParaRPr lang="en-US" altLang="en-US" sz="3200" b="1" dirty="0">
              <a:solidFill>
                <a:srgbClr val="000000"/>
              </a:solidFill>
              <a:latin typeface="Times New Roman" panose="02020603050405020304" pitchFamily="18" charset="0"/>
              <a:ea typeface="Arial" panose="020B0604020202020204" pitchFamily="34" charset="0"/>
            </a:endParaRPr>
          </a:p>
        </p:txBody>
      </p:sp>
      <p:sp>
        <p:nvSpPr>
          <p:cNvPr id="103429" name="Text Box 4"/>
          <p:cNvSpPr txBox="1"/>
          <p:nvPr/>
        </p:nvSpPr>
        <p:spPr>
          <a:xfrm>
            <a:off x="76200" y="460375"/>
            <a:ext cx="9144000" cy="523875"/>
          </a:xfrm>
          <a:prstGeom prst="rect">
            <a:avLst/>
          </a:prstGeom>
          <a:noFill/>
          <a:ln w="9525">
            <a:noFill/>
          </a:ln>
        </p:spPr>
        <p:txBody>
          <a:bodyPr lIns="91435" tIns="45718" rIns="91435" bIns="45718">
            <a:spAutoFit/>
          </a:bodyPr>
          <a:lstStyle/>
          <a:p>
            <a:pPr algn="ctr">
              <a:buNone/>
            </a:pPr>
            <a:r>
              <a:rPr lang="en-US" altLang="en-US" sz="2800" b="1" u="sng" dirty="0">
                <a:solidFill>
                  <a:srgbClr val="0000CC"/>
                </a:solidFill>
                <a:latin typeface="Times New Roman" panose="02020603050405020304" pitchFamily="18" charset="0"/>
                <a:cs typeface="Arial" panose="020B0604020202020204" pitchFamily="34" charset="0"/>
              </a:rPr>
              <a:t>Khoa học</a:t>
            </a:r>
            <a:endParaRPr lang="en-US" altLang="en-US" sz="2800" b="1" u="sng" dirty="0">
              <a:solidFill>
                <a:srgbClr val="0000CC"/>
              </a:solidFill>
              <a:latin typeface="Times New Roman" panose="02020603050405020304" pitchFamily="18" charset="0"/>
              <a:ea typeface="Arial" panose="020B0604020202020204" pitchFamily="34" charset="0"/>
            </a:endParaRPr>
          </a:p>
        </p:txBody>
      </p:sp>
      <p:sp>
        <p:nvSpPr>
          <p:cNvPr id="2" name="Rectangle 1"/>
          <p:cNvSpPr/>
          <p:nvPr/>
        </p:nvSpPr>
        <p:spPr>
          <a:xfrm>
            <a:off x="2666638" y="97909"/>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481" name="Picture 1" descr="ADHDchild01-624x493"/>
          <p:cNvPicPr>
            <a:picLocks noChangeAspect="1"/>
          </p:cNvPicPr>
          <p:nvPr/>
        </p:nvPicPr>
        <p:blipFill>
          <a:blip r:embed="rId3"/>
          <a:stretch>
            <a:fillRect/>
          </a:stretch>
        </p:blipFill>
        <p:spPr>
          <a:xfrm>
            <a:off x="-1587" y="4314825"/>
            <a:ext cx="3195637" cy="2551113"/>
          </a:xfrm>
          <a:prstGeom prst="rect">
            <a:avLst/>
          </a:prstGeom>
          <a:noFill/>
          <a:ln w="9525">
            <a:noFill/>
          </a:ln>
        </p:spPr>
      </p:pic>
      <p:sp>
        <p:nvSpPr>
          <p:cNvPr id="3" name="Rounded Rectangular Callout 2"/>
          <p:cNvSpPr/>
          <p:nvPr/>
        </p:nvSpPr>
        <p:spPr>
          <a:xfrm>
            <a:off x="1525588" y="641350"/>
            <a:ext cx="6370638" cy="2709863"/>
          </a:xfrm>
          <a:prstGeom prst="wedgeRoundRectCallout">
            <a:avLst/>
          </a:prstGeom>
        </p:spPr>
        <p:style>
          <a:lnRef idx="2">
            <a:schemeClr val="accent4"/>
          </a:lnRef>
          <a:fillRef idx="1">
            <a:schemeClr val="lt1"/>
          </a:fillRef>
          <a:effectRef idx="0">
            <a:schemeClr val="accent4"/>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Ngoài</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những</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ứng</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dụng</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trên</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gang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hoặc</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thép</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còn</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được</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dùng</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để</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làm</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3600" b="1" i="0" u="none" strike="noStrike" kern="1200" cap="none" spc="0" normalizeH="0" baseline="0" noProof="0" dirty="0" err="1">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gì</a:t>
            </a:r>
            <a:r>
              <a:rPr kumimoji="0" lang="en-US" altLang="zh-CN" sz="3600" b="1" i="0" u="none" strike="noStrike" kern="12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0481"/>
                                        </p:tgtEl>
                                        <p:attrNameLst>
                                          <p:attrName>style.visibility</p:attrName>
                                        </p:attrNameLst>
                                      </p:cBhvr>
                                      <p:to>
                                        <p:strVal val="visible"/>
                                      </p:to>
                                    </p:set>
                                    <p:anim calcmode="lin" valueType="num">
                                      <p:cBhvr>
                                        <p:cTn id="12" dur="500" fill="hold"/>
                                        <p:tgtEl>
                                          <p:spTgt spid="20481"/>
                                        </p:tgtEl>
                                        <p:attrNameLst>
                                          <p:attrName>ppt_w</p:attrName>
                                        </p:attrNameLst>
                                      </p:cBhvr>
                                      <p:tavLst>
                                        <p:tav tm="0">
                                          <p:val>
                                            <p:fltVal val="0"/>
                                          </p:val>
                                        </p:tav>
                                        <p:tav tm="100000">
                                          <p:val>
                                            <p:strVal val="#ppt_w"/>
                                          </p:val>
                                        </p:tav>
                                      </p:tavLst>
                                    </p:anim>
                                    <p:anim calcmode="lin" valueType="num">
                                      <p:cBhvr>
                                        <p:cTn id="13" dur="500" fill="hold"/>
                                        <p:tgtEl>
                                          <p:spTgt spid="20481"/>
                                        </p:tgtEl>
                                        <p:attrNameLst>
                                          <p:attrName>ppt_h</p:attrName>
                                        </p:attrNameLst>
                                      </p:cBhvr>
                                      <p:tavLst>
                                        <p:tav tm="0">
                                          <p:val>
                                            <p:fltVal val="0"/>
                                          </p:val>
                                        </p:tav>
                                        <p:tav tm="100000">
                                          <p:val>
                                            <p:strVal val="#ppt_h"/>
                                          </p:val>
                                        </p:tav>
                                      </p:tavLst>
                                    </p:anim>
                                    <p:animEffect transition="in" filter="fade">
                                      <p:cBhvr>
                                        <p:cTn id="14" dur="500"/>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6"/>
          <p:cNvSpPr txBox="1"/>
          <p:nvPr/>
        </p:nvSpPr>
        <p:spPr>
          <a:xfrm>
            <a:off x="0" y="838200"/>
            <a:ext cx="9144000" cy="646113"/>
          </a:xfrm>
          <a:prstGeom prst="rect">
            <a:avLst/>
          </a:prstGeom>
          <a:noFill/>
          <a:ln w="9525">
            <a:noFill/>
          </a:ln>
        </p:spPr>
        <p:txBody>
          <a:bodyPr>
            <a:spAutoFit/>
          </a:bodyPr>
          <a:lstStyle/>
          <a:p>
            <a:pPr algn="ctr">
              <a:spcBef>
                <a:spcPct val="50000"/>
              </a:spcBef>
              <a:buNone/>
            </a:pPr>
            <a:r>
              <a:rPr lang="en-US" altLang="en-US" sz="3600" b="1" dirty="0">
                <a:solidFill>
                  <a:srgbClr val="FF3300"/>
                </a:solidFill>
                <a:latin typeface="Times New Roman" panose="02020603050405020304" pitchFamily="18" charset="0"/>
                <a:cs typeface="Arial" panose="020B0604020202020204" pitchFamily="34" charset="0"/>
              </a:rPr>
              <a:t>Sắt, gang, thép</a:t>
            </a:r>
            <a:endParaRPr lang="en-US" altLang="en-US" sz="3600" b="1" dirty="0">
              <a:solidFill>
                <a:srgbClr val="FF3300"/>
              </a:solidFill>
              <a:latin typeface="Times New Roman" panose="02020603050405020304" pitchFamily="18" charset="0"/>
              <a:ea typeface="Arial" panose="020B0604020202020204" pitchFamily="34" charset="0"/>
            </a:endParaRPr>
          </a:p>
        </p:txBody>
      </p:sp>
      <p:sp>
        <p:nvSpPr>
          <p:cNvPr id="105475" name="Text Box 9"/>
          <p:cNvSpPr txBox="1"/>
          <p:nvPr/>
        </p:nvSpPr>
        <p:spPr>
          <a:xfrm>
            <a:off x="304800" y="1600200"/>
            <a:ext cx="8382000" cy="584200"/>
          </a:xfrm>
          <a:prstGeom prst="rect">
            <a:avLst/>
          </a:prstGeom>
          <a:noFill/>
          <a:ln w="9525">
            <a:noFill/>
          </a:ln>
        </p:spPr>
        <p:txBody>
          <a:bodyPr>
            <a:spAutoFit/>
          </a:bodyPr>
          <a:lstStyle/>
          <a:p>
            <a:pPr>
              <a:spcBef>
                <a:spcPct val="50000"/>
              </a:spcBef>
            </a:pPr>
            <a:r>
              <a:rPr lang="en-US" altLang="en-US" sz="3200" b="1" u="sng" dirty="0">
                <a:solidFill>
                  <a:srgbClr val="0000FF"/>
                </a:solidFill>
                <a:latin typeface="Times New Roman" panose="02020603050405020304" pitchFamily="18" charset="0"/>
                <a:cs typeface="Arial" panose="020B0604020202020204" pitchFamily="34" charset="0"/>
              </a:rPr>
              <a:t>2. Một số đồ dùng l</a:t>
            </a:r>
            <a:r>
              <a:rPr lang="en-US" altLang="en-US" sz="3200" b="1" u="sng" dirty="0">
                <a:solidFill>
                  <a:srgbClr val="0000FF"/>
                </a:solidFill>
                <a:latin typeface="Times New Roman" panose="02020603050405020304" pitchFamily="18" charset="0"/>
                <a:ea typeface="Arial" panose="020B0604020202020204" pitchFamily="34" charset="0"/>
              </a:rPr>
              <a:t>à</a:t>
            </a:r>
            <a:r>
              <a:rPr lang="en-US" altLang="en-US" sz="3200" b="1" u="sng" dirty="0">
                <a:solidFill>
                  <a:srgbClr val="0000FF"/>
                </a:solidFill>
                <a:latin typeface="Times New Roman" panose="02020603050405020304" pitchFamily="18" charset="0"/>
                <a:cs typeface="Arial" panose="020B0604020202020204" pitchFamily="34" charset="0"/>
              </a:rPr>
              <a:t>m từ gang, thép:</a:t>
            </a:r>
            <a:endParaRPr lang="en-US" altLang="en-US" sz="3200" b="1" u="sng" dirty="0">
              <a:solidFill>
                <a:srgbClr val="0000FF"/>
              </a:solidFill>
              <a:latin typeface="Times New Roman" panose="02020603050405020304" pitchFamily="18" charset="0"/>
              <a:ea typeface="Arial" panose="020B0604020202020204" pitchFamily="34" charset="0"/>
            </a:endParaRPr>
          </a:p>
        </p:txBody>
      </p:sp>
      <p:sp>
        <p:nvSpPr>
          <p:cNvPr id="7" name="Rectangle 10"/>
          <p:cNvSpPr/>
          <p:nvPr/>
        </p:nvSpPr>
        <p:spPr>
          <a:xfrm>
            <a:off x="304800" y="2392363"/>
            <a:ext cx="8610600" cy="1814512"/>
          </a:xfrm>
          <a:prstGeom prst="rect">
            <a:avLst/>
          </a:prstGeom>
          <a:solidFill>
            <a:srgbClr val="CCFFCC"/>
          </a:solidFill>
          <a:ln w="9525">
            <a:noFill/>
          </a:ln>
        </p:spPr>
        <p:txBody>
          <a:bodyPr>
            <a:spAutoFit/>
          </a:bodyPr>
          <a:lstStyle/>
          <a:p>
            <a:pPr algn="just">
              <a:buFont typeface="Wingdings" panose="05000000000000000000" pitchFamily="2" charset="2"/>
            </a:pPr>
            <a:r>
              <a:rPr lang="en-US" altLang="en-US" sz="2800" b="1" i="1" dirty="0">
                <a:latin typeface="Times New Roman" panose="02020603050405020304" pitchFamily="18" charset="0"/>
                <a:cs typeface="Arial" panose="020B0604020202020204" pitchFamily="34" charset="0"/>
              </a:rPr>
              <a:t>Các hợp kim của sắt được dùng để l</a:t>
            </a:r>
            <a:r>
              <a:rPr lang="en-US" altLang="en-US" sz="2800" b="1" i="1" dirty="0">
                <a:latin typeface="Times New Roman" panose="02020603050405020304" pitchFamily="18" charset="0"/>
                <a:ea typeface="Arial" panose="020B0604020202020204" pitchFamily="34" charset="0"/>
              </a:rPr>
              <a:t>à</a:t>
            </a:r>
            <a:r>
              <a:rPr lang="en-US" altLang="en-US" sz="2800" b="1" i="1" dirty="0">
                <a:latin typeface="Times New Roman" panose="02020603050405020304" pitchFamily="18" charset="0"/>
                <a:cs typeface="Arial" panose="020B0604020202020204" pitchFamily="34" charset="0"/>
              </a:rPr>
              <a:t>m nhiều loại đồ dùng khác nhau như nồi, chảo (được l</a:t>
            </a:r>
            <a:r>
              <a:rPr lang="en-US" altLang="en-US" sz="2800" b="1" i="1" dirty="0">
                <a:latin typeface="Times New Roman" panose="02020603050405020304" pitchFamily="18" charset="0"/>
                <a:ea typeface="Arial" panose="020B0604020202020204" pitchFamily="34" charset="0"/>
              </a:rPr>
              <a:t>à</a:t>
            </a:r>
            <a:r>
              <a:rPr lang="en-US" altLang="en-US" sz="2800" b="1" i="1" dirty="0">
                <a:latin typeface="Times New Roman" panose="02020603050405020304" pitchFamily="18" charset="0"/>
                <a:cs typeface="Arial" panose="020B0604020202020204" pitchFamily="34" charset="0"/>
              </a:rPr>
              <a:t>m bằng gang); dao, kéo, c</a:t>
            </a:r>
            <a:r>
              <a:rPr lang="en-US" altLang="en-US" sz="2800" b="1" i="1" dirty="0">
                <a:latin typeface="Times New Roman" panose="02020603050405020304" pitchFamily="18" charset="0"/>
                <a:ea typeface="Arial" panose="020B0604020202020204" pitchFamily="34" charset="0"/>
              </a:rPr>
              <a:t>à</a:t>
            </a:r>
            <a:r>
              <a:rPr lang="en-US" altLang="en-US" sz="2800" b="1" i="1" dirty="0">
                <a:latin typeface="Times New Roman" panose="02020603050405020304" pitchFamily="18" charset="0"/>
                <a:cs typeface="Arial" panose="020B0604020202020204" pitchFamily="34" charset="0"/>
              </a:rPr>
              <a:t>y, cuốc,</a:t>
            </a:r>
            <a:r>
              <a:rPr lang="en-US" altLang="en-US" sz="2800" b="1" i="1" dirty="0">
                <a:latin typeface="Times New Roman" panose="02020603050405020304" pitchFamily="18" charset="0"/>
                <a:ea typeface="Arial" panose="020B0604020202020204" pitchFamily="34" charset="0"/>
              </a:rPr>
              <a:t>…</a:t>
            </a:r>
            <a:r>
              <a:rPr lang="en-US" altLang="en-US" sz="2800" b="1" i="1" dirty="0">
                <a:latin typeface="Times New Roman" panose="02020603050405020304" pitchFamily="18" charset="0"/>
                <a:cs typeface="Arial" panose="020B0604020202020204" pitchFamily="34" charset="0"/>
              </a:rPr>
              <a:t> v</a:t>
            </a:r>
            <a:r>
              <a:rPr lang="en-US" altLang="en-US" sz="2800" b="1" i="1" dirty="0">
                <a:latin typeface="Times New Roman" panose="02020603050405020304" pitchFamily="18" charset="0"/>
                <a:ea typeface="Arial" panose="020B0604020202020204" pitchFamily="34" charset="0"/>
              </a:rPr>
              <a:t>à</a:t>
            </a:r>
            <a:r>
              <a:rPr lang="en-US" altLang="en-US" sz="2800" b="1" i="1" dirty="0">
                <a:latin typeface="Times New Roman" panose="02020603050405020304" pitchFamily="18" charset="0"/>
                <a:cs typeface="Arial" panose="020B0604020202020204" pitchFamily="34" charset="0"/>
              </a:rPr>
              <a:t> nhiều loại máy móc, t</a:t>
            </a:r>
            <a:r>
              <a:rPr lang="en-US" altLang="en-US" sz="2800" b="1" i="1" dirty="0">
                <a:latin typeface="Times New Roman" panose="02020603050405020304" pitchFamily="18" charset="0"/>
                <a:ea typeface="Arial" panose="020B0604020202020204" pitchFamily="34" charset="0"/>
              </a:rPr>
              <a:t>à</a:t>
            </a:r>
            <a:r>
              <a:rPr lang="en-US" altLang="en-US" sz="2800" b="1" i="1" dirty="0">
                <a:latin typeface="Times New Roman" panose="02020603050405020304" pitchFamily="18" charset="0"/>
                <a:cs typeface="Arial" panose="020B0604020202020204" pitchFamily="34" charset="0"/>
              </a:rPr>
              <a:t>u xe, cầu, đường sắt,</a:t>
            </a:r>
            <a:r>
              <a:rPr lang="en-US" altLang="en-US" sz="2800" b="1" i="1" dirty="0">
                <a:latin typeface="Times New Roman" panose="02020603050405020304" pitchFamily="18" charset="0"/>
                <a:ea typeface="Arial" panose="020B0604020202020204" pitchFamily="34" charset="0"/>
              </a:rPr>
              <a:t>…</a:t>
            </a:r>
            <a:r>
              <a:rPr lang="en-US" altLang="en-US" sz="2800" b="1" i="1" dirty="0">
                <a:latin typeface="Times New Roman" panose="02020603050405020304" pitchFamily="18" charset="0"/>
                <a:cs typeface="Arial" panose="020B0604020202020204" pitchFamily="34" charset="0"/>
              </a:rPr>
              <a:t>(được l</a:t>
            </a:r>
            <a:r>
              <a:rPr lang="en-US" altLang="en-US" sz="2800" b="1" i="1" dirty="0">
                <a:latin typeface="Times New Roman" panose="02020603050405020304" pitchFamily="18" charset="0"/>
                <a:ea typeface="Arial" panose="020B0604020202020204" pitchFamily="34" charset="0"/>
              </a:rPr>
              <a:t>à</a:t>
            </a:r>
            <a:r>
              <a:rPr lang="en-US" altLang="en-US" sz="2800" b="1" i="1" dirty="0">
                <a:latin typeface="Times New Roman" panose="02020603050405020304" pitchFamily="18" charset="0"/>
                <a:cs typeface="Arial" panose="020B0604020202020204" pitchFamily="34" charset="0"/>
              </a:rPr>
              <a:t>m bằng thép).</a:t>
            </a:r>
            <a:endParaRPr lang="en-US" altLang="en-US" sz="2800" b="1" i="1" dirty="0">
              <a:latin typeface="Times New Roman" panose="02020603050405020304" pitchFamily="18" charset="0"/>
              <a:ea typeface="Arial" panose="020B0604020202020204" pitchFamily="34" charset="0"/>
            </a:endParaRPr>
          </a:p>
        </p:txBody>
      </p:sp>
      <p:sp>
        <p:nvSpPr>
          <p:cNvPr id="105477" name="Text Box 4"/>
          <p:cNvSpPr txBox="1"/>
          <p:nvPr/>
        </p:nvSpPr>
        <p:spPr>
          <a:xfrm>
            <a:off x="38100" y="368299"/>
            <a:ext cx="9144000" cy="523875"/>
          </a:xfrm>
          <a:prstGeom prst="rect">
            <a:avLst/>
          </a:prstGeom>
          <a:noFill/>
          <a:ln w="9525">
            <a:noFill/>
          </a:ln>
        </p:spPr>
        <p:txBody>
          <a:bodyPr lIns="91435" tIns="45718" rIns="91435" bIns="45718">
            <a:spAutoFit/>
          </a:bodyPr>
          <a:lstStyle/>
          <a:p>
            <a:pPr algn="ctr">
              <a:buNone/>
            </a:pPr>
            <a:r>
              <a:rPr lang="en-US" altLang="en-US" sz="2800" b="1" u="sng" dirty="0">
                <a:solidFill>
                  <a:srgbClr val="0000CC"/>
                </a:solidFill>
                <a:latin typeface="Times New Roman" panose="02020603050405020304" pitchFamily="18" charset="0"/>
                <a:cs typeface="Arial" panose="020B0604020202020204" pitchFamily="34" charset="0"/>
              </a:rPr>
              <a:t>Khoa học</a:t>
            </a:r>
            <a:endParaRPr lang="en-US" altLang="en-US" sz="2800" b="1" u="sng" dirty="0">
              <a:solidFill>
                <a:srgbClr val="0000CC"/>
              </a:solidFill>
              <a:latin typeface="Times New Roman" panose="02020603050405020304" pitchFamily="18" charset="0"/>
              <a:ea typeface="Arial" panose="020B0604020202020204" pitchFamily="34" charset="0"/>
            </a:endParaRPr>
          </a:p>
        </p:txBody>
      </p:sp>
      <p:sp>
        <p:nvSpPr>
          <p:cNvPr id="2" name="Rectangle 1"/>
          <p:cNvSpPr/>
          <p:nvPr/>
        </p:nvSpPr>
        <p:spPr>
          <a:xfrm>
            <a:off x="2704738" y="61395"/>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41" descr="body 1_srpj"/>
          <p:cNvPicPr>
            <a:picLocks noChangeAspect="1"/>
          </p:cNvPicPr>
          <p:nvPr/>
        </p:nvPicPr>
        <p:blipFill>
          <a:blip r:embed="rId2"/>
          <a:stretch>
            <a:fillRect/>
          </a:stretch>
        </p:blipFill>
        <p:spPr>
          <a:xfrm>
            <a:off x="152400" y="152400"/>
            <a:ext cx="8763000" cy="5867400"/>
          </a:xfrm>
          <a:prstGeom prst="rect">
            <a:avLst/>
          </a:prstGeom>
          <a:noFill/>
          <a:ln w="9525">
            <a:noFill/>
          </a:ln>
        </p:spPr>
      </p:pic>
      <p:sp>
        <p:nvSpPr>
          <p:cNvPr id="106499" name="TextBox 2"/>
          <p:cNvSpPr txBox="1"/>
          <p:nvPr/>
        </p:nvSpPr>
        <p:spPr>
          <a:xfrm>
            <a:off x="838200" y="6045200"/>
            <a:ext cx="7086600" cy="584200"/>
          </a:xfrm>
          <a:prstGeom prst="rect">
            <a:avLst/>
          </a:prstGeom>
          <a:noFill/>
          <a:ln w="9525">
            <a:noFill/>
          </a:ln>
        </p:spPr>
        <p:txBody>
          <a:bodyPr>
            <a:spAutoFit/>
          </a:bodyPr>
          <a:lstStyle/>
          <a:p>
            <a:pPr algn="ctr"/>
            <a:r>
              <a:rPr lang="en-US" altLang="en-US" sz="3200" b="1" dirty="0">
                <a:latin typeface="Times New Roman" panose="02020603050405020304" pitchFamily="18" charset="0"/>
                <a:cs typeface="Arial" panose="020B0604020202020204" pitchFamily="34" charset="0"/>
              </a:rPr>
              <a:t>Chế tạo máy móc, phương tiện</a:t>
            </a:r>
            <a:endParaRPr lang="en-US" altLang="en-US" sz="3200" b="1" dirty="0">
              <a:latin typeface="Times New Roman" panose="02020603050405020304" pitchFamily="18" charset="0"/>
              <a:ea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42" descr="euE1NNeM"/>
          <p:cNvPicPr>
            <a:picLocks noChangeAspect="1"/>
          </p:cNvPicPr>
          <p:nvPr/>
        </p:nvPicPr>
        <p:blipFill>
          <a:blip r:embed="rId2"/>
          <a:stretch>
            <a:fillRect/>
          </a:stretch>
        </p:blipFill>
        <p:spPr>
          <a:xfrm>
            <a:off x="0" y="-25400"/>
            <a:ext cx="9144000" cy="6121400"/>
          </a:xfrm>
          <a:prstGeom prst="rect">
            <a:avLst/>
          </a:prstGeom>
          <a:noFill/>
          <a:ln w="9525">
            <a:noFill/>
          </a:ln>
        </p:spPr>
      </p:pic>
      <p:sp>
        <p:nvSpPr>
          <p:cNvPr id="107523" name="TextBox 2"/>
          <p:cNvSpPr txBox="1"/>
          <p:nvPr/>
        </p:nvSpPr>
        <p:spPr>
          <a:xfrm>
            <a:off x="838200" y="6121400"/>
            <a:ext cx="7086600" cy="584200"/>
          </a:xfrm>
          <a:prstGeom prst="rect">
            <a:avLst/>
          </a:prstGeom>
          <a:noFill/>
          <a:ln w="9525">
            <a:noFill/>
          </a:ln>
        </p:spPr>
        <p:txBody>
          <a:bodyPr>
            <a:spAutoFit/>
          </a:bodyPr>
          <a:lstStyle/>
          <a:p>
            <a:pPr algn="ctr"/>
            <a:r>
              <a:rPr lang="en-US" altLang="en-US" sz="3200" b="1" dirty="0">
                <a:latin typeface="Times New Roman" panose="02020603050405020304" pitchFamily="18" charset="0"/>
                <a:cs typeface="Arial" panose="020B0604020202020204" pitchFamily="34" charset="0"/>
              </a:rPr>
              <a:t>Vật liệu xây dựng các công trình</a:t>
            </a:r>
            <a:endParaRPr lang="en-US" altLang="en-US" sz="3200" b="1" dirty="0">
              <a:latin typeface="Times New Roman" panose="02020603050405020304" pitchFamily="18" charset="0"/>
              <a:ea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
          <p:cNvPicPr>
            <a:picLocks noChangeAspect="1"/>
          </p:cNvPicPr>
          <p:nvPr/>
        </p:nvPicPr>
        <p:blipFill>
          <a:blip r:embed="rId2"/>
          <a:stretch>
            <a:fillRect/>
          </a:stretch>
        </p:blipFill>
        <p:spPr>
          <a:xfrm>
            <a:off x="0" y="304800"/>
            <a:ext cx="4953000" cy="4876800"/>
          </a:xfrm>
          <a:prstGeom prst="rect">
            <a:avLst/>
          </a:prstGeom>
          <a:noFill/>
          <a:ln w="9525">
            <a:noFill/>
          </a:ln>
        </p:spPr>
      </p:pic>
      <p:pic>
        <p:nvPicPr>
          <p:cNvPr id="108547" name="Picture 2"/>
          <p:cNvPicPr>
            <a:picLocks noChangeAspect="1"/>
          </p:cNvPicPr>
          <p:nvPr/>
        </p:nvPicPr>
        <p:blipFill>
          <a:blip r:embed="rId3"/>
          <a:stretch>
            <a:fillRect/>
          </a:stretch>
        </p:blipFill>
        <p:spPr>
          <a:xfrm>
            <a:off x="4572000" y="304800"/>
            <a:ext cx="4572000" cy="4876800"/>
          </a:xfrm>
          <a:prstGeom prst="rect">
            <a:avLst/>
          </a:prstGeom>
          <a:noFill/>
          <a:ln w="9525">
            <a:noFill/>
          </a:ln>
        </p:spPr>
      </p:pic>
      <p:sp>
        <p:nvSpPr>
          <p:cNvPr id="108548" name="TextBox 3"/>
          <p:cNvSpPr txBox="1"/>
          <p:nvPr/>
        </p:nvSpPr>
        <p:spPr>
          <a:xfrm>
            <a:off x="4572000" y="5400675"/>
            <a:ext cx="4572000" cy="584200"/>
          </a:xfrm>
          <a:prstGeom prst="rect">
            <a:avLst/>
          </a:prstGeom>
          <a:noFill/>
          <a:ln w="9525">
            <a:noFill/>
          </a:ln>
        </p:spPr>
        <p:txBody>
          <a:bodyPr>
            <a:spAutoFit/>
          </a:bodyPr>
          <a:lstStyle/>
          <a:p>
            <a:pPr algn="ctr"/>
            <a:r>
              <a:rPr lang="en-US" altLang="en-US" sz="3200" b="1" dirty="0">
                <a:latin typeface="Times New Roman" panose="02020603050405020304" pitchFamily="18" charset="0"/>
                <a:cs typeface="Arial" panose="020B0604020202020204" pitchFamily="34" charset="0"/>
              </a:rPr>
              <a:t>Lưới chắn rác bằng gang</a:t>
            </a:r>
            <a:endParaRPr lang="en-US" altLang="en-US" sz="3200" b="1" dirty="0">
              <a:latin typeface="Times New Roman" panose="02020603050405020304" pitchFamily="18" charset="0"/>
              <a:ea typeface="Arial" panose="020B0604020202020204" pitchFamily="34" charset="0"/>
            </a:endParaRPr>
          </a:p>
        </p:txBody>
      </p:sp>
      <p:sp>
        <p:nvSpPr>
          <p:cNvPr id="108549" name="TextBox 4"/>
          <p:cNvSpPr txBox="1"/>
          <p:nvPr/>
        </p:nvSpPr>
        <p:spPr>
          <a:xfrm>
            <a:off x="457200" y="5435600"/>
            <a:ext cx="3886200" cy="584200"/>
          </a:xfrm>
          <a:prstGeom prst="rect">
            <a:avLst/>
          </a:prstGeom>
          <a:noFill/>
          <a:ln w="9525">
            <a:noFill/>
          </a:ln>
        </p:spPr>
        <p:txBody>
          <a:bodyPr>
            <a:spAutoFit/>
          </a:bodyPr>
          <a:lstStyle/>
          <a:p>
            <a:pPr algn="ctr"/>
            <a:r>
              <a:rPr lang="en-US" altLang="en-US" sz="3200" b="1" dirty="0">
                <a:latin typeface="Times New Roman" panose="02020603050405020304" pitchFamily="18" charset="0"/>
                <a:cs typeface="Arial" panose="020B0604020202020204" pitchFamily="34" charset="0"/>
              </a:rPr>
              <a:t>Nắp hố ga bằng gang</a:t>
            </a:r>
            <a:endParaRPr lang="en-US" altLang="en-US" sz="3200" b="1" dirty="0">
              <a:latin typeface="Times New Roman" panose="02020603050405020304" pitchFamily="18" charset="0"/>
              <a:ea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1"/>
          <p:cNvPicPr>
            <a:picLocks noChangeAspect="1"/>
          </p:cNvPicPr>
          <p:nvPr/>
        </p:nvPicPr>
        <p:blipFill>
          <a:blip r:embed="rId2"/>
          <a:stretch>
            <a:fillRect/>
          </a:stretch>
        </p:blipFill>
        <p:spPr>
          <a:xfrm>
            <a:off x="0" y="685800"/>
            <a:ext cx="4800600" cy="4352925"/>
          </a:xfrm>
          <a:prstGeom prst="rect">
            <a:avLst/>
          </a:prstGeom>
          <a:noFill/>
          <a:ln w="9525">
            <a:noFill/>
          </a:ln>
        </p:spPr>
      </p:pic>
      <p:pic>
        <p:nvPicPr>
          <p:cNvPr id="109571" name="Picture 2"/>
          <p:cNvPicPr>
            <a:picLocks noChangeAspect="1"/>
          </p:cNvPicPr>
          <p:nvPr/>
        </p:nvPicPr>
        <p:blipFill>
          <a:blip r:embed="rId3"/>
          <a:stretch>
            <a:fillRect/>
          </a:stretch>
        </p:blipFill>
        <p:spPr>
          <a:xfrm>
            <a:off x="4191000" y="228600"/>
            <a:ext cx="4953000" cy="5105400"/>
          </a:xfrm>
          <a:prstGeom prst="rect">
            <a:avLst/>
          </a:prstGeom>
          <a:noFill/>
          <a:ln w="9525">
            <a:noFill/>
          </a:ln>
        </p:spPr>
      </p:pic>
      <p:sp>
        <p:nvSpPr>
          <p:cNvPr id="109572" name="TextBox 3"/>
          <p:cNvSpPr txBox="1"/>
          <p:nvPr/>
        </p:nvSpPr>
        <p:spPr>
          <a:xfrm>
            <a:off x="4572000" y="5400675"/>
            <a:ext cx="4572000" cy="584200"/>
          </a:xfrm>
          <a:prstGeom prst="rect">
            <a:avLst/>
          </a:prstGeom>
          <a:noFill/>
          <a:ln w="9525">
            <a:noFill/>
          </a:ln>
        </p:spPr>
        <p:txBody>
          <a:bodyPr>
            <a:spAutoFit/>
          </a:bodyPr>
          <a:lstStyle/>
          <a:p>
            <a:pPr algn="ctr"/>
            <a:r>
              <a:rPr lang="en-US" altLang="en-US" sz="3200" b="1" dirty="0">
                <a:latin typeface="Times New Roman" panose="02020603050405020304" pitchFamily="18" charset="0"/>
                <a:cs typeface="Arial" panose="020B0604020202020204" pitchFamily="34" charset="0"/>
              </a:rPr>
              <a:t>Nồi-chảo bằng gang</a:t>
            </a:r>
            <a:endParaRPr lang="en-US" altLang="en-US" sz="3200" b="1" dirty="0">
              <a:latin typeface="Times New Roman" panose="02020603050405020304" pitchFamily="18" charset="0"/>
              <a:ea typeface="Arial" panose="020B0604020202020204" pitchFamily="34" charset="0"/>
            </a:endParaRPr>
          </a:p>
        </p:txBody>
      </p:sp>
      <p:sp>
        <p:nvSpPr>
          <p:cNvPr id="109573" name="TextBox 4"/>
          <p:cNvSpPr txBox="1"/>
          <p:nvPr/>
        </p:nvSpPr>
        <p:spPr>
          <a:xfrm>
            <a:off x="457200" y="5435600"/>
            <a:ext cx="3886200" cy="584200"/>
          </a:xfrm>
          <a:prstGeom prst="rect">
            <a:avLst/>
          </a:prstGeom>
          <a:noFill/>
          <a:ln w="9525">
            <a:noFill/>
          </a:ln>
        </p:spPr>
        <p:txBody>
          <a:bodyPr>
            <a:spAutoFit/>
          </a:bodyPr>
          <a:lstStyle/>
          <a:p>
            <a:pPr algn="ctr"/>
            <a:r>
              <a:rPr lang="en-US" altLang="en-US" sz="3200" b="1" dirty="0">
                <a:latin typeface="Times New Roman" panose="02020603050405020304" pitchFamily="18" charset="0"/>
                <a:cs typeface="Arial" panose="020B0604020202020204" pitchFamily="34" charset="0"/>
              </a:rPr>
              <a:t>Bộ kê bằng gang</a:t>
            </a:r>
            <a:endParaRPr lang="en-US" altLang="en-US" sz="3200" b="1" dirty="0">
              <a:latin typeface="Times New Roman" panose="02020603050405020304" pitchFamily="18" charset="0"/>
              <a:ea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3" name="AutoShape 9"/>
          <p:cNvSpPr/>
          <p:nvPr/>
        </p:nvSpPr>
        <p:spPr>
          <a:xfrm>
            <a:off x="61913" y="2306638"/>
            <a:ext cx="9082087" cy="4017962"/>
          </a:xfrm>
          <a:prstGeom prst="star32">
            <a:avLst>
              <a:gd name="adj" fmla="val 37500"/>
            </a:avLst>
          </a:prstGeom>
          <a:noFill/>
          <a:ln w="9525" cap="flat" cmpd="sng">
            <a:solidFill>
              <a:srgbClr val="0000FF"/>
            </a:solidFill>
            <a:prstDash val="solid"/>
            <a:miter/>
            <a:headEnd type="none" w="med" len="med"/>
            <a:tailEnd type="none" w="med" len="med"/>
          </a:ln>
        </p:spPr>
        <p:txBody>
          <a:bodyPr wrap="none" anchor="ctr" anchorCtr="0"/>
          <a:lstStyle/>
          <a:p>
            <a:pPr algn="ctr"/>
            <a:endParaRPr lang="en-US" altLang="en-US" sz="2400" b="1" i="1" dirty="0">
              <a:solidFill>
                <a:srgbClr val="FF0066"/>
              </a:solidFill>
              <a:latin typeface="Times New Roman" panose="02020603050405020304" pitchFamily="18" charset="0"/>
            </a:endParaRPr>
          </a:p>
          <a:p>
            <a:pPr algn="ctr"/>
            <a:r>
              <a:rPr lang="en-US" altLang="en-US" sz="2800" b="1" dirty="0">
                <a:solidFill>
                  <a:srgbClr val="FF0000"/>
                </a:solidFill>
                <a:latin typeface="Times New Roman" panose="02020603050405020304" pitchFamily="18" charset="0"/>
              </a:rPr>
              <a:t> </a:t>
            </a:r>
            <a:r>
              <a:rPr lang="en-US" altLang="en-US" sz="3200" b="1" dirty="0">
                <a:solidFill>
                  <a:srgbClr val="FF0000"/>
                </a:solidFill>
                <a:latin typeface="Times New Roman" panose="02020603050405020304" pitchFamily="18" charset="0"/>
              </a:rPr>
              <a:t>Nhà em có những </a:t>
            </a:r>
          </a:p>
          <a:p>
            <a:pPr algn="ctr"/>
            <a:r>
              <a:rPr lang="en-US" altLang="en-US" sz="3200" b="1" dirty="0">
                <a:solidFill>
                  <a:srgbClr val="FF0000"/>
                </a:solidFill>
                <a:latin typeface="Times New Roman" panose="02020603050405020304" pitchFamily="18" charset="0"/>
              </a:rPr>
              <a:t>đồ dùng nào được làm từ gang, thép. </a:t>
            </a:r>
          </a:p>
          <a:p>
            <a:pPr algn="ctr"/>
            <a:r>
              <a:rPr lang="en-US" altLang="en-US" sz="3200" b="1" dirty="0">
                <a:solidFill>
                  <a:srgbClr val="FF0000"/>
                </a:solidFill>
                <a:latin typeface="Times New Roman" panose="02020603050405020304" pitchFamily="18" charset="0"/>
              </a:rPr>
              <a:t>Hãy nêu cách bảo quản đồ dùng đó của</a:t>
            </a:r>
          </a:p>
          <a:p>
            <a:pPr algn="ctr"/>
            <a:r>
              <a:rPr lang="en-US" altLang="en-US" sz="3200" b="1" dirty="0">
                <a:solidFill>
                  <a:srgbClr val="FF0000"/>
                </a:solidFill>
                <a:latin typeface="Times New Roman" panose="02020603050405020304" pitchFamily="18" charset="0"/>
              </a:rPr>
              <a:t> gia đình mình?</a:t>
            </a:r>
            <a:r>
              <a:rPr lang="en-US" altLang="en-US" sz="3200" dirty="0">
                <a:solidFill>
                  <a:srgbClr val="FF0000"/>
                </a:solidFill>
                <a:latin typeface="Times New Roman" panose="02020603050405020304" pitchFamily="18" charset="0"/>
              </a:rPr>
              <a:t> </a:t>
            </a:r>
          </a:p>
          <a:p>
            <a:pPr algn="ctr"/>
            <a:endParaRPr lang="en-US" altLang="en-US" dirty="0">
              <a:solidFill>
                <a:srgbClr val="99FFCC"/>
              </a:solidFill>
              <a:latin typeface="Times New Roman" panose="02020603050405020304" pitchFamily="18" charset="0"/>
            </a:endParaRPr>
          </a:p>
        </p:txBody>
      </p:sp>
      <p:sp>
        <p:nvSpPr>
          <p:cNvPr id="110595" name="Rectangle 13"/>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pPr eaLnBrk="0" hangingPunct="0"/>
            <a:endParaRPr lang="vi-VN" altLang="en-US" dirty="0">
              <a:latin typeface="Times New Roman" panose="02020603050405020304" pitchFamily="18" charset="0"/>
            </a:endParaRPr>
          </a:p>
        </p:txBody>
      </p:sp>
      <p:pic>
        <p:nvPicPr>
          <p:cNvPr id="110596" name="Picture 11" descr="sun14[1]"/>
          <p:cNvPicPr>
            <a:picLocks noChangeAspect="1"/>
          </p:cNvPicPr>
          <p:nvPr/>
        </p:nvPicPr>
        <p:blipFill>
          <a:blip r:embed="rId2"/>
          <a:stretch>
            <a:fillRect/>
          </a:stretch>
        </p:blipFill>
        <p:spPr>
          <a:xfrm>
            <a:off x="61913" y="69850"/>
            <a:ext cx="1219200" cy="1219200"/>
          </a:xfrm>
          <a:prstGeom prst="rect">
            <a:avLst/>
          </a:prstGeom>
          <a:noFill/>
          <a:ln w="9525">
            <a:noFill/>
          </a:ln>
        </p:spPr>
      </p:pic>
      <p:pic>
        <p:nvPicPr>
          <p:cNvPr id="110597" name="Picture 11" descr="sun14[1]"/>
          <p:cNvPicPr>
            <a:picLocks noChangeAspect="1"/>
          </p:cNvPicPr>
          <p:nvPr/>
        </p:nvPicPr>
        <p:blipFill>
          <a:blip r:embed="rId2"/>
          <a:stretch>
            <a:fillRect/>
          </a:stretch>
        </p:blipFill>
        <p:spPr>
          <a:xfrm>
            <a:off x="7848600" y="61913"/>
            <a:ext cx="1219200" cy="1219200"/>
          </a:xfrm>
          <a:prstGeom prst="rect">
            <a:avLst/>
          </a:prstGeom>
          <a:noFill/>
          <a:ln w="9525">
            <a:noFill/>
          </a:ln>
        </p:spPr>
      </p:pic>
      <p:sp>
        <p:nvSpPr>
          <p:cNvPr id="110598" name="Text Box 6"/>
          <p:cNvSpPr txBox="1"/>
          <p:nvPr/>
        </p:nvSpPr>
        <p:spPr>
          <a:xfrm>
            <a:off x="-93133" y="987160"/>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14" name="Text Box 5"/>
          <p:cNvSpPr txBox="1"/>
          <p:nvPr/>
        </p:nvSpPr>
        <p:spPr>
          <a:xfrm>
            <a:off x="227013" y="1752600"/>
            <a:ext cx="8612187" cy="554038"/>
          </a:xfrm>
          <a:prstGeom prst="rect">
            <a:avLst/>
          </a:prstGeom>
          <a:noFill/>
          <a:ln w="9525">
            <a:noFill/>
          </a:ln>
        </p:spPr>
        <p:txBody>
          <a:bodyPr>
            <a:spAutoFit/>
          </a:bodyPr>
          <a:lstStyle/>
          <a:p>
            <a:pPr eaLnBrk="0" hangingPunct="0">
              <a:spcBef>
                <a:spcPct val="50000"/>
              </a:spcBef>
            </a:pPr>
            <a:r>
              <a:rPr lang="en-US" altLang="en-US" sz="3000" b="1" u="sng" dirty="0">
                <a:solidFill>
                  <a:srgbClr val="0000FF"/>
                </a:solidFill>
                <a:latin typeface="Times New Roman" panose="02020603050405020304" pitchFamily="18" charset="0"/>
                <a:cs typeface="Times New Roman" panose="02020603050405020304" pitchFamily="18" charset="0"/>
              </a:rPr>
              <a:t>3. Cách bảo quản đồ dùng l</a:t>
            </a:r>
            <a:r>
              <a:rPr lang="en-US" altLang="en-US" sz="3000" b="1" u="sng" dirty="0">
                <a:solidFill>
                  <a:srgbClr val="0000FF"/>
                </a:solidFill>
                <a:latin typeface="Times New Roman" panose="02020603050405020304" pitchFamily="18" charset="0"/>
                <a:ea typeface="Times New Roman" panose="02020603050405020304" pitchFamily="18" charset="0"/>
              </a:rPr>
              <a:t>à</a:t>
            </a:r>
            <a:r>
              <a:rPr lang="en-US" altLang="en-US" sz="3000" b="1" u="sng" dirty="0">
                <a:solidFill>
                  <a:srgbClr val="0000FF"/>
                </a:solidFill>
                <a:latin typeface="Times New Roman" panose="02020603050405020304" pitchFamily="18" charset="0"/>
                <a:cs typeface="Times New Roman" panose="02020603050405020304" pitchFamily="18" charset="0"/>
              </a:rPr>
              <a:t>m từ gang, thép:</a:t>
            </a:r>
            <a:endParaRPr lang="en-US" altLang="en-US" sz="3000" b="1" u="sng" dirty="0">
              <a:solidFill>
                <a:srgbClr val="0000FF"/>
              </a:solidFill>
              <a:latin typeface="Times New Roman" panose="02020603050405020304" pitchFamily="18" charset="0"/>
              <a:ea typeface="Times New Roman" panose="02020603050405020304" pitchFamily="18" charset="0"/>
            </a:endParaRPr>
          </a:p>
        </p:txBody>
      </p:sp>
      <p:sp>
        <p:nvSpPr>
          <p:cNvPr id="110600" name="Text Box 4"/>
          <p:cNvSpPr txBox="1"/>
          <p:nvPr/>
        </p:nvSpPr>
        <p:spPr>
          <a:xfrm>
            <a:off x="-46566" y="467518"/>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627744" y="160614"/>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7113"/>
                                        </p:tgtEl>
                                        <p:attrNameLst>
                                          <p:attrName>style.visibility</p:attrName>
                                        </p:attrNameLst>
                                      </p:cBhvr>
                                      <p:to>
                                        <p:strVal val="visible"/>
                                      </p:to>
                                    </p:set>
                                    <p:anim calcmode="lin" valueType="num">
                                      <p:cBhvr>
                                        <p:cTn id="7" dur="500" fill="hold"/>
                                        <p:tgtEl>
                                          <p:spTgt spid="47113"/>
                                        </p:tgtEl>
                                        <p:attrNameLst>
                                          <p:attrName>ppt_w</p:attrName>
                                        </p:attrNameLst>
                                      </p:cBhvr>
                                      <p:tavLst>
                                        <p:tav tm="0">
                                          <p:val>
                                            <p:fltVal val="0"/>
                                          </p:val>
                                        </p:tav>
                                        <p:tav tm="100000">
                                          <p:val>
                                            <p:strVal val="#ppt_w"/>
                                          </p:val>
                                        </p:tav>
                                      </p:tavLst>
                                    </p:anim>
                                    <p:anim calcmode="lin" valueType="num">
                                      <p:cBhvr>
                                        <p:cTn id="8" dur="500" fill="hold"/>
                                        <p:tgtEl>
                                          <p:spTgt spid="47113"/>
                                        </p:tgtEl>
                                        <p:attrNameLst>
                                          <p:attrName>ppt_h</p:attrName>
                                        </p:attrNameLst>
                                      </p:cBhvr>
                                      <p:tavLst>
                                        <p:tav tm="0">
                                          <p:val>
                                            <p:fltVal val="0"/>
                                          </p:val>
                                        </p:tav>
                                        <p:tav tm="100000">
                                          <p:val>
                                            <p:strVal val="#ppt_h"/>
                                          </p:val>
                                        </p:tav>
                                      </p:tavLst>
                                    </p:anim>
                                    <p:anim calcmode="lin" valueType="num">
                                      <p:cBhvr>
                                        <p:cTn id="9" dur="500" fill="hold"/>
                                        <p:tgtEl>
                                          <p:spTgt spid="47113"/>
                                        </p:tgtEl>
                                        <p:attrNameLst>
                                          <p:attrName>style.rotation</p:attrName>
                                        </p:attrNameLst>
                                      </p:cBhvr>
                                      <p:tavLst>
                                        <p:tav tm="0">
                                          <p:val>
                                            <p:fltVal val="360"/>
                                          </p:val>
                                        </p:tav>
                                        <p:tav tm="100000">
                                          <p:val>
                                            <p:fltVal val="0"/>
                                          </p:val>
                                        </p:tav>
                                      </p:tavLst>
                                    </p:anim>
                                    <p:animEffect transition="in" filter="fade">
                                      <p:cBhvr>
                                        <p:cTn id="10" dur="500"/>
                                        <p:tgtEl>
                                          <p:spTgt spid="47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3" grpId="0" animBg="1"/>
      <p:bldP spid="14" grpId="0"/>
      <p:bldP spid="14" grpId="1"/>
      <p:bldP spid="14" grpId="2"/>
      <p:bldP spid="14" grpId="3"/>
      <p:bldP spid="14" grpId="4"/>
      <p:bldP spid="14" grpId="5"/>
      <p:bldP spid="14" grpId="6"/>
      <p:bldP spid="14" grpId="7"/>
      <p:bldP spid="14" grpId="8"/>
      <p:bldP spid="14" grpId="9"/>
      <p:bldP spid="14" grpId="1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3"/>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pPr eaLnBrk="0" hangingPunct="0"/>
            <a:endParaRPr lang="vi-VN" altLang="en-US" dirty="0">
              <a:latin typeface="Times New Roman" panose="02020603050405020304" pitchFamily="18" charset="0"/>
            </a:endParaRPr>
          </a:p>
        </p:txBody>
      </p:sp>
      <p:pic>
        <p:nvPicPr>
          <p:cNvPr id="111619" name="Picture 11" descr="sun14[1]"/>
          <p:cNvPicPr>
            <a:picLocks noChangeAspect="1"/>
          </p:cNvPicPr>
          <p:nvPr/>
        </p:nvPicPr>
        <p:blipFill>
          <a:blip r:embed="rId2"/>
          <a:stretch>
            <a:fillRect/>
          </a:stretch>
        </p:blipFill>
        <p:spPr>
          <a:xfrm>
            <a:off x="61913" y="69850"/>
            <a:ext cx="1219200" cy="1219200"/>
          </a:xfrm>
          <a:prstGeom prst="rect">
            <a:avLst/>
          </a:prstGeom>
          <a:noFill/>
          <a:ln w="9525">
            <a:noFill/>
          </a:ln>
        </p:spPr>
      </p:pic>
      <p:pic>
        <p:nvPicPr>
          <p:cNvPr id="111620" name="Picture 11" descr="sun14[1]"/>
          <p:cNvPicPr>
            <a:picLocks noChangeAspect="1"/>
          </p:cNvPicPr>
          <p:nvPr/>
        </p:nvPicPr>
        <p:blipFill>
          <a:blip r:embed="rId2"/>
          <a:stretch>
            <a:fillRect/>
          </a:stretch>
        </p:blipFill>
        <p:spPr>
          <a:xfrm>
            <a:off x="7848600" y="61913"/>
            <a:ext cx="1219200" cy="1219200"/>
          </a:xfrm>
          <a:prstGeom prst="rect">
            <a:avLst/>
          </a:prstGeom>
          <a:noFill/>
          <a:ln w="9525">
            <a:noFill/>
          </a:ln>
        </p:spPr>
      </p:pic>
      <p:sp>
        <p:nvSpPr>
          <p:cNvPr id="12" name="Text Box 5"/>
          <p:cNvSpPr txBox="1"/>
          <p:nvPr/>
        </p:nvSpPr>
        <p:spPr>
          <a:xfrm>
            <a:off x="227013" y="1752600"/>
            <a:ext cx="8612187" cy="554038"/>
          </a:xfrm>
          <a:prstGeom prst="rect">
            <a:avLst/>
          </a:prstGeom>
          <a:noFill/>
          <a:ln w="9525">
            <a:noFill/>
          </a:ln>
        </p:spPr>
        <p:txBody>
          <a:bodyPr>
            <a:spAutoFit/>
          </a:bodyPr>
          <a:lstStyle/>
          <a:p>
            <a:pPr eaLnBrk="0" hangingPunct="0">
              <a:spcBef>
                <a:spcPct val="50000"/>
              </a:spcBef>
            </a:pPr>
            <a:r>
              <a:rPr lang="en-US" altLang="en-US" sz="3000" b="1" u="sng" dirty="0">
                <a:solidFill>
                  <a:srgbClr val="0000FF"/>
                </a:solidFill>
                <a:latin typeface="Times New Roman" panose="02020603050405020304" pitchFamily="18" charset="0"/>
                <a:cs typeface="Times New Roman" panose="02020603050405020304" pitchFamily="18" charset="0"/>
              </a:rPr>
              <a:t>3. Cách bảo quản đồ dùng l</a:t>
            </a:r>
            <a:r>
              <a:rPr lang="en-US" altLang="en-US" sz="3000" b="1" u="sng" dirty="0">
                <a:solidFill>
                  <a:srgbClr val="0000FF"/>
                </a:solidFill>
                <a:latin typeface="Times New Roman" panose="02020603050405020304" pitchFamily="18" charset="0"/>
                <a:ea typeface="Times New Roman" panose="02020603050405020304" pitchFamily="18" charset="0"/>
              </a:rPr>
              <a:t>à</a:t>
            </a:r>
            <a:r>
              <a:rPr lang="en-US" altLang="en-US" sz="3000" b="1" u="sng" dirty="0">
                <a:solidFill>
                  <a:srgbClr val="0000FF"/>
                </a:solidFill>
                <a:latin typeface="Times New Roman" panose="02020603050405020304" pitchFamily="18" charset="0"/>
                <a:cs typeface="Times New Roman" panose="02020603050405020304" pitchFamily="18" charset="0"/>
              </a:rPr>
              <a:t>m từ gang, thép:</a:t>
            </a:r>
            <a:endParaRPr lang="en-US" altLang="en-US" sz="3000" b="1" u="sng" dirty="0">
              <a:solidFill>
                <a:srgbClr val="0000FF"/>
              </a:solidFill>
              <a:latin typeface="Times New Roman" panose="02020603050405020304" pitchFamily="18" charset="0"/>
              <a:ea typeface="Times New Roman" panose="02020603050405020304" pitchFamily="18" charset="0"/>
            </a:endParaRPr>
          </a:p>
        </p:txBody>
      </p:sp>
      <p:sp>
        <p:nvSpPr>
          <p:cNvPr id="13" name="Text Box 7"/>
          <p:cNvSpPr txBox="1"/>
          <p:nvPr/>
        </p:nvSpPr>
        <p:spPr>
          <a:xfrm>
            <a:off x="449263" y="2320925"/>
            <a:ext cx="8389937" cy="2462213"/>
          </a:xfrm>
          <a:prstGeom prst="rect">
            <a:avLst/>
          </a:prstGeom>
          <a:solidFill>
            <a:srgbClr val="CCFFCC"/>
          </a:solidFill>
          <a:ln w="9525">
            <a:noFill/>
          </a:ln>
        </p:spPr>
        <p:txBody>
          <a:bodyPr>
            <a:spAutoFit/>
          </a:bodyPr>
          <a:lstStyle/>
          <a:p>
            <a:pPr algn="just">
              <a:lnSpc>
                <a:spcPct val="110000"/>
              </a:lnSpc>
              <a:buFont typeface="Arial" panose="020B0604020202020204" pitchFamily="34" charset="0"/>
              <a:buChar char="-"/>
            </a:pPr>
            <a:r>
              <a:rPr lang="en-US" altLang="en-US" sz="2800" b="1" dirty="0">
                <a:latin typeface="Times New Roman" panose="02020603050405020304" pitchFamily="18" charset="0"/>
                <a:cs typeface="Times New Roman" panose="02020603050405020304" pitchFamily="18" charset="0"/>
              </a:rPr>
              <a:t> Các đồ dùng được l</a:t>
            </a:r>
            <a:r>
              <a:rPr lang="en-US" altLang="en-US" sz="2800" b="1" dirty="0">
                <a:latin typeface="Times New Roman" panose="02020603050405020304" pitchFamily="18" charset="0"/>
                <a:ea typeface="Times New Roman" panose="02020603050405020304" pitchFamily="18" charset="0"/>
              </a:rPr>
              <a:t>à</a:t>
            </a:r>
            <a:r>
              <a:rPr lang="en-US" altLang="en-US" sz="2800" b="1" dirty="0">
                <a:latin typeface="Times New Roman" panose="02020603050405020304" pitchFamily="18" charset="0"/>
                <a:cs typeface="Times New Roman" panose="02020603050405020304" pitchFamily="18" charset="0"/>
              </a:rPr>
              <a:t>m từ gang rất giòn, dễ vỡ nên khi sử dụng chúng ta phải đặt, để cẩn thận.</a:t>
            </a:r>
          </a:p>
          <a:p>
            <a:pPr algn="just">
              <a:lnSpc>
                <a:spcPct val="110000"/>
              </a:lnSpc>
              <a:buFont typeface="Arial" panose="020B0604020202020204" pitchFamily="34" charset="0"/>
              <a:buChar char="-"/>
            </a:pPr>
            <a:r>
              <a:rPr lang="en-US" altLang="en-US" sz="2800" b="1" dirty="0">
                <a:latin typeface="Times New Roman" panose="02020603050405020304" pitchFamily="18" charset="0"/>
                <a:cs typeface="Times New Roman" panose="02020603050405020304" pitchFamily="18" charset="0"/>
              </a:rPr>
              <a:t> Một số đồ dùng bằng sắt, thép như: dao, kéo, c</a:t>
            </a:r>
            <a:r>
              <a:rPr lang="en-US" altLang="en-US" sz="2800" b="1" dirty="0">
                <a:latin typeface="Times New Roman" panose="02020603050405020304" pitchFamily="18" charset="0"/>
                <a:ea typeface="Times New Roman" panose="02020603050405020304" pitchFamily="18" charset="0"/>
              </a:rPr>
              <a:t>à</a:t>
            </a:r>
            <a:r>
              <a:rPr lang="en-US" altLang="en-US" sz="2800" b="1" dirty="0">
                <a:latin typeface="Times New Roman" panose="02020603050405020304" pitchFamily="18" charset="0"/>
                <a:cs typeface="Times New Roman" panose="02020603050405020304" pitchFamily="18" charset="0"/>
              </a:rPr>
              <a:t>y cuốc</a:t>
            </a:r>
            <a:r>
              <a:rPr lang="en-US" altLang="en-US" sz="2800" b="1" dirty="0">
                <a:latin typeface="Times New Roman" panose="02020603050405020304" pitchFamily="18" charset="0"/>
                <a:ea typeface="Times New Roman" panose="02020603050405020304" pitchFamily="18" charset="0"/>
              </a:rPr>
              <a:t>…</a:t>
            </a:r>
            <a:r>
              <a:rPr lang="en-US" altLang="en-US" sz="2800" b="1" dirty="0">
                <a:latin typeface="Times New Roman" panose="02020603050405020304" pitchFamily="18" charset="0"/>
                <a:cs typeface="Times New Roman" panose="02020603050405020304" pitchFamily="18" charset="0"/>
              </a:rPr>
              <a:t> dễ bị gỉ nên khi sử dụng xong phải rửa sạch v</a:t>
            </a:r>
            <a:r>
              <a:rPr lang="en-US" altLang="en-US" sz="2800" b="1" dirty="0">
                <a:latin typeface="Times New Roman" panose="02020603050405020304" pitchFamily="18" charset="0"/>
                <a:ea typeface="Times New Roman" panose="02020603050405020304" pitchFamily="18" charset="0"/>
              </a:rPr>
              <a:t>à</a:t>
            </a:r>
            <a:r>
              <a:rPr lang="en-US" altLang="en-US" sz="2800" b="1" dirty="0">
                <a:latin typeface="Times New Roman" panose="02020603050405020304" pitchFamily="18" charset="0"/>
                <a:cs typeface="Times New Roman" panose="02020603050405020304" pitchFamily="18" charset="0"/>
              </a:rPr>
              <a:t> cất nơi khô ráo.</a:t>
            </a:r>
            <a:endParaRPr lang="en-US" altLang="en-US" sz="2800" b="1" dirty="0">
              <a:latin typeface="Times New Roman" panose="02020603050405020304" pitchFamily="18" charset="0"/>
              <a:ea typeface="Times New Roman" panose="02020603050405020304" pitchFamily="18" charset="0"/>
            </a:endParaRPr>
          </a:p>
        </p:txBody>
      </p:sp>
      <p:sp>
        <p:nvSpPr>
          <p:cNvPr id="111623" name="Text Box 6"/>
          <p:cNvSpPr txBox="1"/>
          <p:nvPr/>
        </p:nvSpPr>
        <p:spPr>
          <a:xfrm>
            <a:off x="0" y="1109133"/>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111624" name="Text Box 4"/>
          <p:cNvSpPr txBox="1"/>
          <p:nvPr/>
        </p:nvSpPr>
        <p:spPr>
          <a:xfrm>
            <a:off x="44980" y="645054"/>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738869" y="246063"/>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2" grpId="2"/>
      <p:bldP spid="12" grpId="3"/>
      <p:bldP spid="12" grpId="4"/>
      <p:bldP spid="12" grpId="5"/>
      <p:bldP spid="12" grpId="6"/>
      <p:bldP spid="12" grpId="7"/>
      <p:bldP spid="12" grpId="8"/>
      <p:bldP spid="12" grpId="9"/>
      <p:bldP spid="12" grpId="10"/>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10" name="AutoShape 14"/>
          <p:cNvSpPr/>
          <p:nvPr/>
        </p:nvSpPr>
        <p:spPr>
          <a:xfrm>
            <a:off x="76200" y="2438400"/>
            <a:ext cx="8853488" cy="3124200"/>
          </a:xfrm>
          <a:prstGeom prst="flowChartTerminator">
            <a:avLst/>
          </a:prstGeom>
          <a:noFill/>
          <a:ln w="76200" cap="flat" cmpd="tri">
            <a:solidFill>
              <a:srgbClr val="FF0000"/>
            </a:solidFill>
            <a:prstDash val="solid"/>
            <a:miter/>
            <a:headEnd type="none" w="med" len="med"/>
            <a:tailEnd type="none" w="med" len="med"/>
          </a:ln>
        </p:spPr>
        <p:txBody>
          <a:bodyPr wrap="none" anchor="ctr" anchorCtr="0"/>
          <a:lstStyle/>
          <a:p>
            <a:endParaRPr lang="vi-VN" altLang="en-US" dirty="0">
              <a:latin typeface="Times New Roman" panose="02020603050405020304" pitchFamily="18" charset="0"/>
            </a:endParaRPr>
          </a:p>
        </p:txBody>
      </p:sp>
      <p:sp>
        <p:nvSpPr>
          <p:cNvPr id="55309" name="Text Box 13"/>
          <p:cNvSpPr txBox="1"/>
          <p:nvPr/>
        </p:nvSpPr>
        <p:spPr>
          <a:xfrm>
            <a:off x="685800" y="2674938"/>
            <a:ext cx="7848600" cy="2736850"/>
          </a:xfrm>
          <a:prstGeom prst="rect">
            <a:avLst/>
          </a:prstGeom>
          <a:noFill/>
          <a:ln w="9525">
            <a:noFill/>
          </a:ln>
        </p:spPr>
        <p:txBody>
          <a:bodyPr>
            <a:spAutoFit/>
          </a:bodyPr>
          <a:lstStyle/>
          <a:p>
            <a:pPr algn="just"/>
            <a:r>
              <a:rPr lang="en-US" altLang="en-US" sz="2800" b="1" dirty="0">
                <a:solidFill>
                  <a:srgbClr val="0000FF"/>
                </a:solidFill>
                <a:latin typeface="Times New Roman" panose="02020603050405020304" pitchFamily="18" charset="0"/>
              </a:rPr>
              <a:t>- Sắt là một kim loại được sử dụng dưới dạng hợp kim. Chấn song sắt, hàng rào sắt, đường sắt… thực ra được làm bằng thép. </a:t>
            </a:r>
          </a:p>
          <a:p>
            <a:pPr algn="just"/>
            <a:r>
              <a:rPr lang="en-US" altLang="en-US" sz="2800" b="1" dirty="0">
                <a:solidFill>
                  <a:srgbClr val="0000FF"/>
                </a:solidFill>
                <a:latin typeface="Times New Roman" panose="02020603050405020304" pitchFamily="18" charset="0"/>
              </a:rPr>
              <a:t>- Các hợp kim của sắt được dùng để làm các đồ dùng như nồi, chảo, dao, kéo, cày, cuốc …và nhiều loại máy móc, tàu xe, cầu, đường sắt …</a:t>
            </a:r>
          </a:p>
        </p:txBody>
      </p:sp>
      <p:sp>
        <p:nvSpPr>
          <p:cNvPr id="112644" name="Rectangle 13"/>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pPr eaLnBrk="0" hangingPunct="0"/>
            <a:endParaRPr lang="vi-VN" altLang="en-US" dirty="0">
              <a:latin typeface="Times New Roman" panose="02020603050405020304" pitchFamily="18" charset="0"/>
            </a:endParaRPr>
          </a:p>
        </p:txBody>
      </p:sp>
      <p:pic>
        <p:nvPicPr>
          <p:cNvPr id="112645" name="Picture 11" descr="sun14[1]"/>
          <p:cNvPicPr>
            <a:picLocks noChangeAspect="1"/>
          </p:cNvPicPr>
          <p:nvPr/>
        </p:nvPicPr>
        <p:blipFill>
          <a:blip r:embed="rId2"/>
          <a:stretch>
            <a:fillRect/>
          </a:stretch>
        </p:blipFill>
        <p:spPr>
          <a:xfrm>
            <a:off x="61913" y="69850"/>
            <a:ext cx="1219200" cy="1219200"/>
          </a:xfrm>
          <a:prstGeom prst="rect">
            <a:avLst/>
          </a:prstGeom>
          <a:noFill/>
          <a:ln w="9525">
            <a:noFill/>
          </a:ln>
        </p:spPr>
      </p:pic>
      <p:pic>
        <p:nvPicPr>
          <p:cNvPr id="112646" name="Picture 11" descr="sun14[1]"/>
          <p:cNvPicPr>
            <a:picLocks noChangeAspect="1"/>
          </p:cNvPicPr>
          <p:nvPr/>
        </p:nvPicPr>
        <p:blipFill>
          <a:blip r:embed="rId2"/>
          <a:stretch>
            <a:fillRect/>
          </a:stretch>
        </p:blipFill>
        <p:spPr>
          <a:xfrm>
            <a:off x="7848600" y="61913"/>
            <a:ext cx="1219200" cy="1219200"/>
          </a:xfrm>
          <a:prstGeom prst="rect">
            <a:avLst/>
          </a:prstGeom>
          <a:noFill/>
          <a:ln w="9525">
            <a:noFill/>
          </a:ln>
        </p:spPr>
      </p:pic>
      <p:sp>
        <p:nvSpPr>
          <p:cNvPr id="112647" name="Text Box 6"/>
          <p:cNvSpPr txBox="1"/>
          <p:nvPr/>
        </p:nvSpPr>
        <p:spPr>
          <a:xfrm>
            <a:off x="-8467" y="1281113"/>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112648" name="Rectangle 1"/>
          <p:cNvSpPr/>
          <p:nvPr/>
        </p:nvSpPr>
        <p:spPr>
          <a:xfrm>
            <a:off x="671513" y="1665025"/>
            <a:ext cx="1633538" cy="584200"/>
          </a:xfrm>
          <a:prstGeom prst="rect">
            <a:avLst/>
          </a:prstGeom>
          <a:noFill/>
          <a:ln w="9525">
            <a:noFill/>
          </a:ln>
        </p:spPr>
        <p:txBody>
          <a:bodyPr wrap="none">
            <a:spAutoFit/>
          </a:bodyPr>
          <a:lstStyle/>
          <a:p>
            <a:r>
              <a:rPr lang="en-US" altLang="en-US" sz="3200" b="1" u="sng" dirty="0">
                <a:solidFill>
                  <a:srgbClr val="FF0000"/>
                </a:solidFill>
                <a:latin typeface="Times New Roman" panose="02020603050405020304" pitchFamily="18" charset="0"/>
              </a:rPr>
              <a:t>Bài học:</a:t>
            </a:r>
            <a:endParaRPr lang="en-US" altLang="en-US" u="sng" dirty="0">
              <a:latin typeface="Times New Roman" panose="02020603050405020304" pitchFamily="18" charset="0"/>
            </a:endParaRPr>
          </a:p>
        </p:txBody>
      </p:sp>
      <p:sp>
        <p:nvSpPr>
          <p:cNvPr id="112649" name="Text Box 4"/>
          <p:cNvSpPr txBox="1"/>
          <p:nvPr/>
        </p:nvSpPr>
        <p:spPr>
          <a:xfrm>
            <a:off x="-8467" y="750888"/>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642562" y="230744"/>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5310"/>
                                        </p:tgtEl>
                                        <p:attrNameLst>
                                          <p:attrName>style.visibility</p:attrName>
                                        </p:attrNameLst>
                                      </p:cBhvr>
                                      <p:to>
                                        <p:strVal val="visible"/>
                                      </p:to>
                                    </p:set>
                                    <p:animEffect transition="in" filter="wheel(4)">
                                      <p:cBhvr>
                                        <p:cTn id="7" dur="2000"/>
                                        <p:tgtEl>
                                          <p:spTgt spid="55310"/>
                                        </p:tgtEl>
                                      </p:cBhvr>
                                    </p:animEffect>
                                  </p:childTnLst>
                                </p:cTn>
                              </p:par>
                              <p:par>
                                <p:cTn id="8" presetID="27" presetClass="entr" presetSubtype="0" fill="hold" grpId="0" nodeType="withEffect">
                                  <p:stCondLst>
                                    <p:cond delay="0"/>
                                  </p:stCondLst>
                                  <p:iterate type="lt">
                                    <p:tmPct val="50000"/>
                                  </p:iterate>
                                  <p:childTnLst>
                                    <p:set>
                                      <p:cBhvr>
                                        <p:cTn id="9" dur="1" fill="hold">
                                          <p:stCondLst>
                                            <p:cond delay="0"/>
                                          </p:stCondLst>
                                        </p:cTn>
                                        <p:tgtEl>
                                          <p:spTgt spid="55309"/>
                                        </p:tgtEl>
                                        <p:attrNameLst>
                                          <p:attrName>style.visibility</p:attrName>
                                        </p:attrNameLst>
                                      </p:cBhvr>
                                      <p:to>
                                        <p:strVal val="visible"/>
                                      </p:to>
                                    </p:set>
                                    <p:anim calcmode="discrete" valueType="clr">
                                      <p:cBhvr override="childStyle">
                                        <p:cTn id="10" dur="80"/>
                                        <p:tgtEl>
                                          <p:spTgt spid="55309"/>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55309"/>
                                        </p:tgtEl>
                                        <p:attrNameLst>
                                          <p:attrName>fillcolor</p:attrName>
                                        </p:attrNameLst>
                                      </p:cBhvr>
                                      <p:tavLst>
                                        <p:tav tm="0">
                                          <p:val>
                                            <p:clrVal>
                                              <a:schemeClr val="accent2"/>
                                            </p:clrVal>
                                          </p:val>
                                        </p:tav>
                                        <p:tav tm="50000">
                                          <p:val>
                                            <p:clrVal>
                                              <a:schemeClr val="hlink"/>
                                            </p:clrVal>
                                          </p:val>
                                        </p:tav>
                                      </p:tavLst>
                                    </p:anim>
                                    <p:set>
                                      <p:cBhvr>
                                        <p:cTn id="12" dur="80"/>
                                        <p:tgtEl>
                                          <p:spTgt spid="553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0" grpId="0" animBg="1"/>
      <p:bldP spid="5530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3"/>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pPr eaLnBrk="0" hangingPunct="0"/>
            <a:endParaRPr lang="vi-VN" altLang="en-US" dirty="0">
              <a:latin typeface="Times New Roman" panose="02020603050405020304" pitchFamily="18" charset="0"/>
            </a:endParaRPr>
          </a:p>
        </p:txBody>
      </p:sp>
      <p:pic>
        <p:nvPicPr>
          <p:cNvPr id="113667" name="Picture 11" descr="sun14[1]"/>
          <p:cNvPicPr>
            <a:picLocks noChangeAspect="1"/>
          </p:cNvPicPr>
          <p:nvPr/>
        </p:nvPicPr>
        <p:blipFill>
          <a:blip r:embed="rId2"/>
          <a:stretch>
            <a:fillRect/>
          </a:stretch>
        </p:blipFill>
        <p:spPr>
          <a:xfrm>
            <a:off x="61913" y="69850"/>
            <a:ext cx="1219200" cy="1219200"/>
          </a:xfrm>
          <a:prstGeom prst="rect">
            <a:avLst/>
          </a:prstGeom>
          <a:noFill/>
          <a:ln w="9525">
            <a:noFill/>
          </a:ln>
        </p:spPr>
      </p:pic>
      <p:pic>
        <p:nvPicPr>
          <p:cNvPr id="113668" name="Picture 11" descr="sun14[1]"/>
          <p:cNvPicPr>
            <a:picLocks noChangeAspect="1"/>
          </p:cNvPicPr>
          <p:nvPr/>
        </p:nvPicPr>
        <p:blipFill>
          <a:blip r:embed="rId2"/>
          <a:stretch>
            <a:fillRect/>
          </a:stretch>
        </p:blipFill>
        <p:spPr>
          <a:xfrm>
            <a:off x="7848600" y="61913"/>
            <a:ext cx="1219200" cy="1219200"/>
          </a:xfrm>
          <a:prstGeom prst="rect">
            <a:avLst/>
          </a:prstGeom>
          <a:noFill/>
          <a:ln w="9525">
            <a:noFill/>
          </a:ln>
        </p:spPr>
      </p:pic>
      <p:sp>
        <p:nvSpPr>
          <p:cNvPr id="136197" name="Rectangle 3"/>
          <p:cNvSpPr/>
          <p:nvPr/>
        </p:nvSpPr>
        <p:spPr>
          <a:xfrm>
            <a:off x="381000" y="1970088"/>
            <a:ext cx="8534400" cy="1154112"/>
          </a:xfrm>
          <a:prstGeom prst="rect">
            <a:avLst/>
          </a:prstGeom>
          <a:noFill/>
          <a:ln w="9525">
            <a:noFill/>
          </a:ln>
        </p:spPr>
        <p:txBody>
          <a:bodyPr>
            <a:spAutoFit/>
          </a:bodyPr>
          <a:lstStyle/>
          <a:p>
            <a:pPr algn="just" defTabSz="914400">
              <a:lnSpc>
                <a:spcPct val="115000"/>
              </a:lnSpc>
              <a:buNone/>
              <a:tabLst>
                <a:tab pos="132080" algn="l"/>
              </a:tabLst>
            </a:pPr>
            <a:r>
              <a:rPr lang="en-US" altLang="en-US" sz="3000" b="1" dirty="0">
                <a:latin typeface="Times New Roman" panose="02020603050405020304" pitchFamily="18" charset="0"/>
                <a:cs typeface="Calibri" panose="020F0502020204030204" pitchFamily="34" charset="0"/>
              </a:rPr>
              <a:t>Để có được sắt, gang, thép sử dụng trong sản xuất v</a:t>
            </a:r>
            <a:r>
              <a:rPr lang="en-US" altLang="en-US" sz="3000" b="1" dirty="0">
                <a:latin typeface="Times New Roman" panose="02020603050405020304" pitchFamily="18" charset="0"/>
                <a:ea typeface="Calibri" panose="020F0502020204030204" pitchFamily="34" charset="0"/>
              </a:rPr>
              <a:t>à</a:t>
            </a:r>
            <a:r>
              <a:rPr lang="en-US" altLang="en-US" sz="3000" b="1" dirty="0">
                <a:latin typeface="Times New Roman" panose="02020603050405020304" pitchFamily="18" charset="0"/>
                <a:cs typeface="Calibri" panose="020F0502020204030204" pitchFamily="34" charset="0"/>
              </a:rPr>
              <a:t> đời sống chúng ta phải l</a:t>
            </a:r>
            <a:r>
              <a:rPr lang="en-US" altLang="en-US" sz="3000" b="1" dirty="0">
                <a:latin typeface="Times New Roman" panose="02020603050405020304" pitchFamily="18" charset="0"/>
                <a:ea typeface="Calibri" panose="020F0502020204030204" pitchFamily="34" charset="0"/>
              </a:rPr>
              <a:t>à</a:t>
            </a:r>
            <a:r>
              <a:rPr lang="en-US" altLang="en-US" sz="3000" b="1" dirty="0">
                <a:latin typeface="Times New Roman" panose="02020603050405020304" pitchFamily="18" charset="0"/>
                <a:cs typeface="Calibri" panose="020F0502020204030204" pitchFamily="34" charset="0"/>
              </a:rPr>
              <a:t>m gì ?  </a:t>
            </a:r>
            <a:endParaRPr lang="en-US" altLang="en-US" sz="3000" b="1" dirty="0">
              <a:latin typeface="Times New Roman" panose="02020603050405020304" pitchFamily="18" charset="0"/>
              <a:ea typeface="Calibri" panose="020F0502020204030204" pitchFamily="34" charset="0"/>
            </a:endParaRPr>
          </a:p>
        </p:txBody>
      </p:sp>
      <p:sp>
        <p:nvSpPr>
          <p:cNvPr id="113670" name="Text Box 6"/>
          <p:cNvSpPr txBox="1"/>
          <p:nvPr/>
        </p:nvSpPr>
        <p:spPr>
          <a:xfrm>
            <a:off x="0" y="1439861"/>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95241" name="Rectangle 5"/>
          <p:cNvSpPr/>
          <p:nvPr/>
        </p:nvSpPr>
        <p:spPr>
          <a:xfrm>
            <a:off x="533400" y="3146425"/>
            <a:ext cx="6477000" cy="587375"/>
          </a:xfrm>
          <a:prstGeom prst="rect">
            <a:avLst/>
          </a:prstGeom>
          <a:noFill/>
          <a:ln w="9525">
            <a:noFill/>
          </a:ln>
        </p:spPr>
        <p:txBody>
          <a:bodyPr>
            <a:spAutoFit/>
          </a:bodyPr>
          <a:lstStyle/>
          <a:p>
            <a:pPr algn="just" defTabSz="914400">
              <a:lnSpc>
                <a:spcPct val="115000"/>
              </a:lnSpc>
              <a:buNone/>
              <a:tabLst>
                <a:tab pos="132080" algn="l"/>
              </a:tabLst>
            </a:pPr>
            <a:r>
              <a:rPr lang="en-US" altLang="en-US" sz="3000" b="1" dirty="0">
                <a:solidFill>
                  <a:srgbClr val="0000FF"/>
                </a:solidFill>
                <a:latin typeface="Times New Roman" panose="02020603050405020304" pitchFamily="18" charset="0"/>
                <a:cs typeface="Calibri" panose="020F0502020204030204" pitchFamily="34" charset="0"/>
              </a:rPr>
              <a:t>- Tiến h</a:t>
            </a:r>
            <a:r>
              <a:rPr lang="en-US" altLang="en-US" sz="3000" b="1" dirty="0">
                <a:solidFill>
                  <a:srgbClr val="0000FF"/>
                </a:solidFill>
                <a:latin typeface="Times New Roman" panose="02020603050405020304" pitchFamily="18" charset="0"/>
                <a:ea typeface="Calibri" panose="020F0502020204030204" pitchFamily="34" charset="0"/>
              </a:rPr>
              <a:t>à</a:t>
            </a:r>
            <a:r>
              <a:rPr lang="en-US" altLang="en-US" sz="3000" b="1" dirty="0">
                <a:solidFill>
                  <a:srgbClr val="0000FF"/>
                </a:solidFill>
                <a:latin typeface="Times New Roman" panose="02020603050405020304" pitchFamily="18" charset="0"/>
                <a:cs typeface="Calibri" panose="020F0502020204030204" pitchFamily="34" charset="0"/>
              </a:rPr>
              <a:t>nh khai thác quặng sắt.</a:t>
            </a:r>
            <a:endParaRPr lang="en-US" altLang="en-US" sz="3000" b="1" dirty="0">
              <a:solidFill>
                <a:srgbClr val="0000FF"/>
              </a:solidFill>
              <a:latin typeface="Calibri" panose="020F0502020204030204" pitchFamily="34" charset="0"/>
              <a:ea typeface="Calibri" panose="020F0502020204030204" pitchFamily="34" charset="0"/>
            </a:endParaRPr>
          </a:p>
        </p:txBody>
      </p:sp>
      <p:sp>
        <p:nvSpPr>
          <p:cNvPr id="113672" name="Text Box 4"/>
          <p:cNvSpPr txBox="1"/>
          <p:nvPr/>
        </p:nvSpPr>
        <p:spPr>
          <a:xfrm>
            <a:off x="-262467" y="915986"/>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625628" y="367809"/>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6197"/>
                                        </p:tgtEl>
                                        <p:attrNameLst>
                                          <p:attrName>style.visibility</p:attrName>
                                        </p:attrNameLst>
                                      </p:cBhvr>
                                      <p:to>
                                        <p:strVal val="visible"/>
                                      </p:to>
                                    </p:set>
                                    <p:animEffect transition="in" filter="fade">
                                      <p:cBhvr>
                                        <p:cTn id="7" dur="1000"/>
                                        <p:tgtEl>
                                          <p:spTgt spid="136197"/>
                                        </p:tgtEl>
                                      </p:cBhvr>
                                    </p:animEffect>
                                    <p:anim calcmode="lin" valueType="num">
                                      <p:cBhvr>
                                        <p:cTn id="8" dur="1000" fill="hold"/>
                                        <p:tgtEl>
                                          <p:spTgt spid="136197"/>
                                        </p:tgtEl>
                                        <p:attrNameLst>
                                          <p:attrName>ppt_x</p:attrName>
                                        </p:attrNameLst>
                                      </p:cBhvr>
                                      <p:tavLst>
                                        <p:tav tm="0">
                                          <p:val>
                                            <p:strVal val="#ppt_x"/>
                                          </p:val>
                                        </p:tav>
                                        <p:tav tm="100000">
                                          <p:val>
                                            <p:strVal val="#ppt_x"/>
                                          </p:val>
                                        </p:tav>
                                      </p:tavLst>
                                    </p:anim>
                                    <p:anim calcmode="lin" valueType="num">
                                      <p:cBhvr>
                                        <p:cTn id="9" dur="1000" fill="hold"/>
                                        <p:tgtEl>
                                          <p:spTgt spid="13619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5241"/>
                                        </p:tgtEl>
                                        <p:attrNameLst>
                                          <p:attrName>style.visibility</p:attrName>
                                        </p:attrNameLst>
                                      </p:cBhvr>
                                      <p:to>
                                        <p:strVal val="visible"/>
                                      </p:to>
                                    </p:set>
                                    <p:animEffect transition="in" filter="fade">
                                      <p:cBhvr>
                                        <p:cTn id="14" dur="1000"/>
                                        <p:tgtEl>
                                          <p:spTgt spid="95241"/>
                                        </p:tgtEl>
                                      </p:cBhvr>
                                    </p:animEffect>
                                    <p:anim calcmode="lin" valueType="num">
                                      <p:cBhvr>
                                        <p:cTn id="15" dur="1000" fill="hold"/>
                                        <p:tgtEl>
                                          <p:spTgt spid="95241"/>
                                        </p:tgtEl>
                                        <p:attrNameLst>
                                          <p:attrName>ppt_x</p:attrName>
                                        </p:attrNameLst>
                                      </p:cBhvr>
                                      <p:tavLst>
                                        <p:tav tm="0">
                                          <p:val>
                                            <p:strVal val="#ppt_x"/>
                                          </p:val>
                                        </p:tav>
                                        <p:tav tm="100000">
                                          <p:val>
                                            <p:strVal val="#ppt_x"/>
                                          </p:val>
                                        </p:tav>
                                      </p:tavLst>
                                    </p:anim>
                                    <p:anim calcmode="lin" valueType="num">
                                      <p:cBhvr>
                                        <p:cTn id="16" dur="1000" fill="hold"/>
                                        <p:tgtEl>
                                          <p:spTgt spid="952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p:bldP spid="9524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1"/>
          <p:cNvPicPr>
            <a:picLocks noChangeAspect="1"/>
          </p:cNvPicPr>
          <p:nvPr/>
        </p:nvPicPr>
        <p:blipFill>
          <a:blip r:embed="rId2"/>
          <a:stretch>
            <a:fillRect/>
          </a:stretch>
        </p:blipFill>
        <p:spPr>
          <a:xfrm>
            <a:off x="76200" y="152400"/>
            <a:ext cx="8991600" cy="6121400"/>
          </a:xfrm>
          <a:prstGeom prst="rect">
            <a:avLst/>
          </a:prstGeom>
          <a:noFill/>
          <a:ln w="9525">
            <a:noFill/>
          </a:ln>
        </p:spPr>
      </p:pic>
      <p:sp>
        <p:nvSpPr>
          <p:cNvPr id="3" name="TextBox 5"/>
          <p:cNvSpPr txBox="1"/>
          <p:nvPr/>
        </p:nvSpPr>
        <p:spPr>
          <a:xfrm>
            <a:off x="2590800" y="6273800"/>
            <a:ext cx="4229100" cy="584200"/>
          </a:xfrm>
          <a:prstGeom prst="rect">
            <a:avLst/>
          </a:prstGeom>
          <a:noFill/>
          <a:ln w="9525">
            <a:noFill/>
          </a:ln>
        </p:spPr>
        <p:txBody>
          <a:bodyPr>
            <a:spAutoFit/>
          </a:bodyPr>
          <a:lstStyle/>
          <a:p>
            <a:pPr algn="ctr"/>
            <a:r>
              <a:rPr lang="en-US" altLang="en-US" sz="3200" b="1" dirty="0">
                <a:latin typeface="Times New Roman" panose="02020603050405020304" pitchFamily="18" charset="0"/>
              </a:rPr>
              <a:t>Khai thác quặng sắt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1"/>
          <p:cNvPicPr>
            <a:picLocks noChangeAspect="1"/>
          </p:cNvPicPr>
          <p:nvPr/>
        </p:nvPicPr>
        <p:blipFill>
          <a:blip r:embed="rId2"/>
          <a:stretch>
            <a:fillRect/>
          </a:stretch>
        </p:blipFill>
        <p:spPr>
          <a:xfrm>
            <a:off x="152400" y="152400"/>
            <a:ext cx="8763000" cy="6096000"/>
          </a:xfrm>
          <a:prstGeom prst="rect">
            <a:avLst/>
          </a:prstGeom>
          <a:noFill/>
          <a:ln w="9525">
            <a:noFill/>
          </a:ln>
        </p:spPr>
      </p:pic>
      <p:sp>
        <p:nvSpPr>
          <p:cNvPr id="3" name="TextBox 5"/>
          <p:cNvSpPr txBox="1"/>
          <p:nvPr/>
        </p:nvSpPr>
        <p:spPr>
          <a:xfrm>
            <a:off x="2590800" y="6273800"/>
            <a:ext cx="4229100" cy="584200"/>
          </a:xfrm>
          <a:prstGeom prst="rect">
            <a:avLst/>
          </a:prstGeom>
          <a:noFill/>
          <a:ln w="9525">
            <a:noFill/>
          </a:ln>
        </p:spPr>
        <p:txBody>
          <a:bodyPr>
            <a:spAutoFit/>
          </a:bodyPr>
          <a:lstStyle/>
          <a:p>
            <a:pPr algn="ctr"/>
            <a:r>
              <a:rPr lang="en-US" altLang="en-US" sz="3200" b="1" dirty="0">
                <a:latin typeface="Times New Roman" panose="02020603050405020304" pitchFamily="18" charset="0"/>
              </a:rPr>
              <a:t>Khai thác quặng sắt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ng-thep-tn_955757-2028"/>
          <p:cNvPicPr>
            <a:picLocks noChangeAspect="1"/>
          </p:cNvPicPr>
          <p:nvPr/>
        </p:nvPicPr>
        <p:blipFill>
          <a:blip r:embed="rId2"/>
          <a:stretch>
            <a:fillRect/>
          </a:stretch>
        </p:blipFill>
        <p:spPr>
          <a:xfrm>
            <a:off x="228600" y="152400"/>
            <a:ext cx="8686800" cy="5867400"/>
          </a:xfrm>
          <a:prstGeom prst="rect">
            <a:avLst/>
          </a:prstGeom>
          <a:noFill/>
          <a:ln w="9525">
            <a:noFill/>
          </a:ln>
        </p:spPr>
      </p:pic>
      <p:sp>
        <p:nvSpPr>
          <p:cNvPr id="3" name="TextBox 5"/>
          <p:cNvSpPr txBox="1"/>
          <p:nvPr/>
        </p:nvSpPr>
        <p:spPr>
          <a:xfrm>
            <a:off x="1905000" y="6172200"/>
            <a:ext cx="6019800" cy="584200"/>
          </a:xfrm>
          <a:prstGeom prst="rect">
            <a:avLst/>
          </a:prstGeom>
          <a:noFill/>
          <a:ln w="9525">
            <a:noFill/>
          </a:ln>
        </p:spPr>
        <p:txBody>
          <a:bodyPr>
            <a:spAutoFit/>
          </a:bodyPr>
          <a:lstStyle/>
          <a:p>
            <a:pPr algn="ctr"/>
            <a:r>
              <a:rPr lang="en-US" altLang="en-US" sz="3200" b="1" dirty="0">
                <a:solidFill>
                  <a:srgbClr val="000000"/>
                </a:solidFill>
                <a:latin typeface="Times New Roman" panose="02020603050405020304" pitchFamily="18" charset="0"/>
              </a:rPr>
              <a:t>Nhà máy sản xuất gang, thép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3"/>
          <p:cNvSpPr/>
          <p:nvPr/>
        </p:nvSpPr>
        <p:spPr>
          <a:xfrm>
            <a:off x="0" y="0"/>
            <a:ext cx="9144000" cy="6858000"/>
          </a:xfrm>
          <a:prstGeom prst="rect">
            <a:avLst/>
          </a:prstGeom>
          <a:noFill/>
          <a:ln w="57150" cap="flat" cmpd="sng">
            <a:pattFill prst="sphere">
              <a:fgClr>
                <a:srgbClr val="0000FF"/>
              </a:fgClr>
              <a:bgClr>
                <a:srgbClr val="FF0000"/>
              </a:bgClr>
            </a:pattFill>
            <a:prstDash val="solid"/>
            <a:miter/>
            <a:headEnd type="none" w="med" len="med"/>
            <a:tailEnd type="none" w="med" len="med"/>
          </a:ln>
        </p:spPr>
        <p:txBody>
          <a:bodyPr wrap="none" anchor="ctr" anchorCtr="0"/>
          <a:lstStyle/>
          <a:p>
            <a:pPr eaLnBrk="0" hangingPunct="0"/>
            <a:endParaRPr lang="vi-VN" altLang="en-US" dirty="0">
              <a:solidFill>
                <a:srgbClr val="000000"/>
              </a:solidFill>
              <a:latin typeface="Times New Roman" panose="02020603050405020304" pitchFamily="18" charset="0"/>
            </a:endParaRPr>
          </a:p>
        </p:txBody>
      </p:sp>
      <p:pic>
        <p:nvPicPr>
          <p:cNvPr id="117763" name="Picture 11" descr="sun14[1]"/>
          <p:cNvPicPr>
            <a:picLocks noChangeAspect="1"/>
          </p:cNvPicPr>
          <p:nvPr/>
        </p:nvPicPr>
        <p:blipFill>
          <a:blip r:embed="rId2"/>
          <a:stretch>
            <a:fillRect/>
          </a:stretch>
        </p:blipFill>
        <p:spPr>
          <a:xfrm>
            <a:off x="61913" y="69850"/>
            <a:ext cx="1219200" cy="1219200"/>
          </a:xfrm>
          <a:prstGeom prst="rect">
            <a:avLst/>
          </a:prstGeom>
          <a:noFill/>
          <a:ln w="9525">
            <a:noFill/>
          </a:ln>
        </p:spPr>
      </p:pic>
      <p:pic>
        <p:nvPicPr>
          <p:cNvPr id="117764" name="Picture 11" descr="sun14[1]"/>
          <p:cNvPicPr>
            <a:picLocks noChangeAspect="1"/>
          </p:cNvPicPr>
          <p:nvPr/>
        </p:nvPicPr>
        <p:blipFill>
          <a:blip r:embed="rId2"/>
          <a:stretch>
            <a:fillRect/>
          </a:stretch>
        </p:blipFill>
        <p:spPr>
          <a:xfrm>
            <a:off x="7848600" y="61913"/>
            <a:ext cx="1219200" cy="1219200"/>
          </a:xfrm>
          <a:prstGeom prst="rect">
            <a:avLst/>
          </a:prstGeom>
          <a:noFill/>
          <a:ln w="9525">
            <a:noFill/>
          </a:ln>
        </p:spPr>
      </p:pic>
      <p:sp>
        <p:nvSpPr>
          <p:cNvPr id="117765" name="Text Box 6"/>
          <p:cNvSpPr txBox="1"/>
          <p:nvPr/>
        </p:nvSpPr>
        <p:spPr>
          <a:xfrm>
            <a:off x="0" y="1509712"/>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136200" name="Rectangle 4"/>
          <p:cNvSpPr/>
          <p:nvPr/>
        </p:nvSpPr>
        <p:spPr>
          <a:xfrm>
            <a:off x="381000" y="2209800"/>
            <a:ext cx="8507413" cy="554038"/>
          </a:xfrm>
          <a:prstGeom prst="rect">
            <a:avLst/>
          </a:prstGeom>
          <a:noFill/>
          <a:ln w="9525">
            <a:noFill/>
          </a:ln>
        </p:spPr>
        <p:txBody>
          <a:bodyPr>
            <a:spAutoFit/>
          </a:bodyPr>
          <a:lstStyle/>
          <a:p>
            <a:pPr>
              <a:buNone/>
            </a:pPr>
            <a:r>
              <a:rPr lang="en-US" altLang="en-US" sz="3000" b="1" dirty="0">
                <a:solidFill>
                  <a:srgbClr val="000000"/>
                </a:solidFill>
                <a:latin typeface="Times New Roman" panose="02020603050405020304" pitchFamily="18" charset="0"/>
                <a:cs typeface="Calibri" panose="020F0502020204030204" pitchFamily="34" charset="0"/>
              </a:rPr>
              <a:t>Khi khai thác cần chú ý điều gì? </a:t>
            </a:r>
            <a:endParaRPr lang="en-US" altLang="en-US" sz="3000" dirty="0">
              <a:solidFill>
                <a:srgbClr val="000000"/>
              </a:solidFill>
              <a:latin typeface="Times New Roman" panose="02020603050405020304" pitchFamily="18" charset="0"/>
              <a:ea typeface="Calibri" panose="020F0502020204030204" pitchFamily="34" charset="0"/>
            </a:endParaRPr>
          </a:p>
        </p:txBody>
      </p:sp>
      <p:sp>
        <p:nvSpPr>
          <p:cNvPr id="136202" name="Rectangle 6"/>
          <p:cNvSpPr/>
          <p:nvPr/>
        </p:nvSpPr>
        <p:spPr>
          <a:xfrm>
            <a:off x="381000" y="2843213"/>
            <a:ext cx="8534400" cy="1120775"/>
          </a:xfrm>
          <a:prstGeom prst="rect">
            <a:avLst/>
          </a:prstGeom>
          <a:noFill/>
          <a:ln w="9525">
            <a:noFill/>
          </a:ln>
        </p:spPr>
        <p:txBody>
          <a:bodyPr>
            <a:spAutoFit/>
          </a:bodyPr>
          <a:lstStyle/>
          <a:p>
            <a:pPr algn="just" defTabSz="914400">
              <a:lnSpc>
                <a:spcPct val="115000"/>
              </a:lnSpc>
              <a:buNone/>
              <a:tabLst>
                <a:tab pos="132080" algn="l"/>
              </a:tabLst>
            </a:pPr>
            <a:r>
              <a:rPr lang="en-US" altLang="en-US" sz="3000" b="1" dirty="0">
                <a:solidFill>
                  <a:srgbClr val="0000FF"/>
                </a:solidFill>
                <a:latin typeface="Times New Roman" panose="02020603050405020304" pitchFamily="18" charset="0"/>
                <a:cs typeface="Calibri" panose="020F0502020204030204" pitchFamily="34" charset="0"/>
              </a:rPr>
              <a:t>- Khai thác hợp lí, không gây ra ô nhiễm môi trường. </a:t>
            </a:r>
            <a:endParaRPr lang="en-US" altLang="en-US" sz="3000" b="1" dirty="0">
              <a:solidFill>
                <a:srgbClr val="0000FF"/>
              </a:solidFill>
              <a:latin typeface="Calibri" panose="020F0502020204030204" pitchFamily="34" charset="0"/>
              <a:ea typeface="Calibri" panose="020F0502020204030204" pitchFamily="34" charset="0"/>
            </a:endParaRPr>
          </a:p>
        </p:txBody>
      </p:sp>
      <p:sp>
        <p:nvSpPr>
          <p:cNvPr id="117768" name="Text Box 4"/>
          <p:cNvSpPr txBox="1"/>
          <p:nvPr/>
        </p:nvSpPr>
        <p:spPr>
          <a:xfrm>
            <a:off x="-152400" y="1019175"/>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514238" y="490815"/>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6200"/>
                                        </p:tgtEl>
                                        <p:attrNameLst>
                                          <p:attrName>style.visibility</p:attrName>
                                        </p:attrNameLst>
                                      </p:cBhvr>
                                      <p:to>
                                        <p:strVal val="visible"/>
                                      </p:to>
                                    </p:set>
                                    <p:animEffect transition="in" filter="fade">
                                      <p:cBhvr>
                                        <p:cTn id="7" dur="1000"/>
                                        <p:tgtEl>
                                          <p:spTgt spid="136200"/>
                                        </p:tgtEl>
                                      </p:cBhvr>
                                    </p:animEffect>
                                    <p:anim calcmode="lin" valueType="num">
                                      <p:cBhvr>
                                        <p:cTn id="8" dur="1000" fill="hold"/>
                                        <p:tgtEl>
                                          <p:spTgt spid="136200"/>
                                        </p:tgtEl>
                                        <p:attrNameLst>
                                          <p:attrName>ppt_x</p:attrName>
                                        </p:attrNameLst>
                                      </p:cBhvr>
                                      <p:tavLst>
                                        <p:tav tm="0">
                                          <p:val>
                                            <p:strVal val="#ppt_x"/>
                                          </p:val>
                                        </p:tav>
                                        <p:tav tm="100000">
                                          <p:val>
                                            <p:strVal val="#ppt_x"/>
                                          </p:val>
                                        </p:tav>
                                      </p:tavLst>
                                    </p:anim>
                                    <p:anim calcmode="lin" valueType="num">
                                      <p:cBhvr>
                                        <p:cTn id="9" dur="1000" fill="hold"/>
                                        <p:tgtEl>
                                          <p:spTgt spid="13620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6202"/>
                                        </p:tgtEl>
                                        <p:attrNameLst>
                                          <p:attrName>style.visibility</p:attrName>
                                        </p:attrNameLst>
                                      </p:cBhvr>
                                      <p:to>
                                        <p:strVal val="visible"/>
                                      </p:to>
                                    </p:set>
                                    <p:animEffect transition="in" filter="fade">
                                      <p:cBhvr>
                                        <p:cTn id="14" dur="1000"/>
                                        <p:tgtEl>
                                          <p:spTgt spid="136202"/>
                                        </p:tgtEl>
                                      </p:cBhvr>
                                    </p:animEffect>
                                    <p:anim calcmode="lin" valueType="num">
                                      <p:cBhvr>
                                        <p:cTn id="15" dur="1000" fill="hold"/>
                                        <p:tgtEl>
                                          <p:spTgt spid="136202"/>
                                        </p:tgtEl>
                                        <p:attrNameLst>
                                          <p:attrName>ppt_x</p:attrName>
                                        </p:attrNameLst>
                                      </p:cBhvr>
                                      <p:tavLst>
                                        <p:tav tm="0">
                                          <p:val>
                                            <p:strVal val="#ppt_x"/>
                                          </p:val>
                                        </p:tav>
                                        <p:tav tm="100000">
                                          <p:val>
                                            <p:strVal val="#ppt_x"/>
                                          </p:val>
                                        </p:tav>
                                      </p:tavLst>
                                    </p:anim>
                                    <p:anim calcmode="lin" valueType="num">
                                      <p:cBhvr>
                                        <p:cTn id="16" dur="1000" fill="hold"/>
                                        <p:tgtEl>
                                          <p:spTgt spid="1362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0" grpId="0"/>
      <p:bldP spid="13620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0626132_images1134315_thainguyen1"/>
          <p:cNvPicPr>
            <a:picLocks noChangeAspect="1"/>
          </p:cNvPicPr>
          <p:nvPr/>
        </p:nvPicPr>
        <p:blipFill>
          <a:blip r:embed="rId2"/>
          <a:stretch>
            <a:fillRect/>
          </a:stretch>
        </p:blipFill>
        <p:spPr>
          <a:xfrm>
            <a:off x="90488" y="838200"/>
            <a:ext cx="4862512" cy="4724400"/>
          </a:xfrm>
          <a:prstGeom prst="rect">
            <a:avLst/>
          </a:prstGeom>
          <a:noFill/>
          <a:ln w="9525">
            <a:noFill/>
          </a:ln>
        </p:spPr>
      </p:pic>
      <p:sp>
        <p:nvSpPr>
          <p:cNvPr id="118787" name="Rectangle 4"/>
          <p:cNvSpPr txBox="1"/>
          <p:nvPr/>
        </p:nvSpPr>
        <p:spPr>
          <a:xfrm>
            <a:off x="76200" y="152400"/>
            <a:ext cx="9067800" cy="609600"/>
          </a:xfrm>
          <a:prstGeom prst="rect">
            <a:avLst/>
          </a:prstGeom>
          <a:noFill/>
          <a:ln w="9525">
            <a:noFill/>
          </a:ln>
        </p:spPr>
        <p:txBody>
          <a:bodyPr anchor="ctr" anchorCtr="0"/>
          <a:lstStyle/>
          <a:p>
            <a:pPr algn="ctr"/>
            <a:r>
              <a:rPr lang="en-US" altLang="en-US" sz="2600" b="1" dirty="0">
                <a:solidFill>
                  <a:srgbClr val="FF0000"/>
                </a:solidFill>
                <a:latin typeface="Times New Roman" panose="02020603050405020304" pitchFamily="18" charset="0"/>
              </a:rPr>
              <a:t>Ảnh hưởng của quá trình luyện gang, thép đến môi trường</a:t>
            </a:r>
          </a:p>
        </p:txBody>
      </p:sp>
      <p:sp>
        <p:nvSpPr>
          <p:cNvPr id="118788" name="Rectangle 6"/>
          <p:cNvSpPr txBox="1"/>
          <p:nvPr/>
        </p:nvSpPr>
        <p:spPr>
          <a:xfrm>
            <a:off x="4953000" y="1143000"/>
            <a:ext cx="4038600" cy="4343400"/>
          </a:xfrm>
          <a:prstGeom prst="rect">
            <a:avLst/>
          </a:prstGeom>
          <a:noFill/>
          <a:ln w="9525">
            <a:noFill/>
          </a:ln>
        </p:spPr>
        <p:txBody>
          <a:bodyPr/>
          <a:lstStyle/>
          <a:p>
            <a:pPr algn="just">
              <a:buFont typeface="Wingdings" panose="05000000000000000000" pitchFamily="2" charset="2"/>
              <a:buChar char="v"/>
            </a:pPr>
            <a:r>
              <a:rPr lang="en-US" altLang="en-US" sz="2600" b="1" dirty="0">
                <a:solidFill>
                  <a:srgbClr val="0000FF"/>
                </a:solidFill>
                <a:latin typeface="Times New Roman" panose="02020603050405020304" pitchFamily="18" charset="0"/>
                <a:cs typeface="Times New Roman" panose="02020603050405020304" pitchFamily="18" charset="0"/>
              </a:rPr>
              <a:t>Trong quá trình luyện gang, thép thường thải ra nhiều khí độc v</a:t>
            </a:r>
            <a:r>
              <a:rPr lang="en-US" altLang="en-US" sz="2600" b="1" dirty="0">
                <a:solidFill>
                  <a:srgbClr val="0000FF"/>
                </a:solidFill>
                <a:latin typeface="Times New Roman" panose="02020603050405020304" pitchFamily="18" charset="0"/>
                <a:ea typeface="Times New Roman" panose="02020603050405020304" pitchFamily="18" charset="0"/>
              </a:rPr>
              <a:t>à</a:t>
            </a:r>
            <a:r>
              <a:rPr lang="en-US" altLang="en-US" sz="2600" b="1" dirty="0">
                <a:solidFill>
                  <a:srgbClr val="0000FF"/>
                </a:solidFill>
                <a:latin typeface="Times New Roman" panose="02020603050405020304" pitchFamily="18" charset="0"/>
                <a:cs typeface="Times New Roman" panose="02020603050405020304" pitchFamily="18" charset="0"/>
              </a:rPr>
              <a:t> bụi  l</a:t>
            </a:r>
            <a:r>
              <a:rPr lang="en-US" altLang="en-US" sz="2600" b="1" dirty="0">
                <a:solidFill>
                  <a:srgbClr val="0000FF"/>
                </a:solidFill>
                <a:latin typeface="Times New Roman" panose="02020603050405020304" pitchFamily="18" charset="0"/>
                <a:ea typeface="Times New Roman" panose="02020603050405020304" pitchFamily="18" charset="0"/>
              </a:rPr>
              <a:t>à</a:t>
            </a:r>
            <a:r>
              <a:rPr lang="en-US" altLang="en-US" sz="2600" b="1" dirty="0">
                <a:solidFill>
                  <a:srgbClr val="0000FF"/>
                </a:solidFill>
                <a:latin typeface="Times New Roman" panose="02020603050405020304" pitchFamily="18" charset="0"/>
                <a:cs typeface="Times New Roman" panose="02020603050405020304" pitchFamily="18" charset="0"/>
              </a:rPr>
              <a:t>m ô nhiễm môi trường không khí.</a:t>
            </a:r>
          </a:p>
          <a:p>
            <a:pPr algn="just">
              <a:buFont typeface="Wingdings" panose="05000000000000000000" pitchFamily="2" charset="2"/>
              <a:buChar char="v"/>
            </a:pPr>
            <a:r>
              <a:rPr lang="en-US" altLang="en-US" sz="2600" b="1" dirty="0">
                <a:solidFill>
                  <a:srgbClr val="0000FF"/>
                </a:solidFill>
                <a:latin typeface="Times New Roman" panose="02020603050405020304" pitchFamily="18" charset="0"/>
                <a:cs typeface="Times New Roman" panose="02020603050405020304" pitchFamily="18" charset="0"/>
              </a:rPr>
              <a:t>Chất thải lỏng khi thải trực tiếp v</a:t>
            </a:r>
            <a:r>
              <a:rPr lang="en-US" altLang="en-US" sz="2600" b="1" dirty="0">
                <a:solidFill>
                  <a:srgbClr val="0000FF"/>
                </a:solidFill>
                <a:latin typeface="Times New Roman" panose="02020603050405020304" pitchFamily="18" charset="0"/>
                <a:ea typeface="Times New Roman" panose="02020603050405020304" pitchFamily="18" charset="0"/>
              </a:rPr>
              <a:t>à</a:t>
            </a:r>
            <a:r>
              <a:rPr lang="en-US" altLang="en-US" sz="2600" b="1" dirty="0">
                <a:solidFill>
                  <a:srgbClr val="0000FF"/>
                </a:solidFill>
                <a:latin typeface="Times New Roman" panose="02020603050405020304" pitchFamily="18" charset="0"/>
                <a:cs typeface="Times New Roman" panose="02020603050405020304" pitchFamily="18" charset="0"/>
              </a:rPr>
              <a:t>o nguồn nước sẽ l</a:t>
            </a:r>
            <a:r>
              <a:rPr lang="en-US" altLang="en-US" sz="2600" b="1" dirty="0">
                <a:solidFill>
                  <a:srgbClr val="0000FF"/>
                </a:solidFill>
                <a:latin typeface="Times New Roman" panose="02020603050405020304" pitchFamily="18" charset="0"/>
                <a:ea typeface="Times New Roman" panose="02020603050405020304" pitchFamily="18" charset="0"/>
              </a:rPr>
              <a:t>à</a:t>
            </a:r>
            <a:r>
              <a:rPr lang="en-US" altLang="en-US" sz="2600" b="1" dirty="0">
                <a:solidFill>
                  <a:srgbClr val="0000FF"/>
                </a:solidFill>
                <a:latin typeface="Times New Roman" panose="02020603050405020304" pitchFamily="18" charset="0"/>
                <a:cs typeface="Times New Roman" panose="02020603050405020304" pitchFamily="18" charset="0"/>
              </a:rPr>
              <a:t>m tăng nồng độ kim loại ảnh hưởng đến môi trường sinh thái.</a:t>
            </a:r>
            <a:endParaRPr lang="en-US" altLang="en-US" sz="2600" b="1" dirty="0">
              <a:solidFill>
                <a:srgbClr val="0000FF"/>
              </a:solidFill>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
          <p:cNvSpPr/>
          <p:nvPr/>
        </p:nvSpPr>
        <p:spPr>
          <a:xfrm>
            <a:off x="228600" y="2057400"/>
            <a:ext cx="8686800" cy="2074863"/>
          </a:xfrm>
          <a:prstGeom prst="rect">
            <a:avLst/>
          </a:prstGeom>
          <a:solidFill>
            <a:srgbClr val="CCFFCC"/>
          </a:solidFill>
          <a:ln w="9525">
            <a:noFill/>
          </a:ln>
        </p:spPr>
        <p:txBody>
          <a:bodyPr>
            <a:spAutoFit/>
          </a:bodyPr>
          <a:lstStyle/>
          <a:p>
            <a:pPr indent="88900" algn="just" defTabSz="914400">
              <a:lnSpc>
                <a:spcPct val="115000"/>
              </a:lnSpc>
              <a:buNone/>
              <a:tabLst>
                <a:tab pos="179705" algn="l"/>
              </a:tabLst>
            </a:pPr>
            <a:r>
              <a:rPr lang="en-US" altLang="en-US" sz="2800" b="1" dirty="0">
                <a:latin typeface="Times New Roman" panose="02020603050405020304" pitchFamily="18" charset="0"/>
                <a:cs typeface="Times New Roman" panose="02020603050405020304" pitchFamily="18" charset="0"/>
              </a:rPr>
              <a:t>Việc khai thác khoáng sản có tác dụng cung cấp cho con người những vật dụng cần thiết. Tuy nhiên khai thác, chế tạo sắt, gang, thép cần phải hợp lý để bảo vệ nguồn khoáng sản v</a:t>
            </a:r>
            <a:r>
              <a:rPr lang="en-US" altLang="en-US" sz="2800" b="1" dirty="0">
                <a:latin typeface="Times New Roman" panose="02020603050405020304" pitchFamily="18" charset="0"/>
                <a:ea typeface="Times New Roman" panose="02020603050405020304" pitchFamily="18" charset="0"/>
              </a:rPr>
              <a:t>à</a:t>
            </a:r>
            <a:r>
              <a:rPr lang="en-US" altLang="en-US" sz="2800" b="1" dirty="0">
                <a:latin typeface="Times New Roman" panose="02020603050405020304" pitchFamily="18" charset="0"/>
                <a:cs typeface="Times New Roman" panose="02020603050405020304" pitchFamily="18" charset="0"/>
              </a:rPr>
              <a:t> bảo vệ môi trường.</a:t>
            </a:r>
            <a:endParaRPr lang="en-US" altLang="en-US" sz="2000" b="1" dirty="0">
              <a:latin typeface="Calibri" panose="020F0502020204030204" pitchFamily="34" charset="0"/>
              <a:ea typeface="Calibri" panose="020F0502020204030204" pitchFamily="34" charset="0"/>
            </a:endParaRPr>
          </a:p>
        </p:txBody>
      </p:sp>
      <p:sp>
        <p:nvSpPr>
          <p:cNvPr id="119811" name="Text Box 6"/>
          <p:cNvSpPr txBox="1"/>
          <p:nvPr/>
        </p:nvSpPr>
        <p:spPr>
          <a:xfrm>
            <a:off x="-33867" y="1411287"/>
            <a:ext cx="9144000" cy="646113"/>
          </a:xfrm>
          <a:prstGeom prst="rect">
            <a:avLst/>
          </a:prstGeom>
          <a:noFill/>
          <a:ln w="9525">
            <a:noFill/>
          </a:ln>
        </p:spPr>
        <p:txBody>
          <a:bodyPr>
            <a:spAutoFit/>
          </a:bodyPr>
          <a:lstStyle/>
          <a:p>
            <a:pPr algn="ctr">
              <a:spcBef>
                <a:spcPct val="50000"/>
              </a:spcBef>
            </a:pPr>
            <a:r>
              <a:rPr lang="en-US" altLang="en-US" sz="3600" b="1" dirty="0">
                <a:solidFill>
                  <a:srgbClr val="FF3300"/>
                </a:solidFill>
                <a:latin typeface="Times New Roman" panose="02020603050405020304" pitchFamily="18" charset="0"/>
                <a:cs typeface="Times New Roman" panose="02020603050405020304" pitchFamily="18" charset="0"/>
              </a:rPr>
              <a:t>Sắt, gang, thép</a:t>
            </a:r>
            <a:endParaRPr lang="en-US" altLang="en-US" sz="3600" b="1" dirty="0">
              <a:solidFill>
                <a:srgbClr val="FF3300"/>
              </a:solidFill>
              <a:latin typeface="Times New Roman" panose="02020603050405020304" pitchFamily="18" charset="0"/>
              <a:ea typeface="Times New Roman" panose="02020603050405020304" pitchFamily="18" charset="0"/>
            </a:endParaRPr>
          </a:p>
        </p:txBody>
      </p:sp>
      <p:sp>
        <p:nvSpPr>
          <p:cNvPr id="119812" name="Text Box 4"/>
          <p:cNvSpPr txBox="1"/>
          <p:nvPr/>
        </p:nvSpPr>
        <p:spPr>
          <a:xfrm>
            <a:off x="-50800" y="887412"/>
            <a:ext cx="9144000" cy="523875"/>
          </a:xfrm>
          <a:prstGeom prst="rect">
            <a:avLst/>
          </a:prstGeom>
          <a:noFill/>
          <a:ln w="9525">
            <a:noFill/>
          </a:ln>
        </p:spPr>
        <p:txBody>
          <a:bodyPr lIns="91435" tIns="45718" rIns="91435" bIns="45718">
            <a:spAutoFit/>
          </a:bodyPr>
          <a:lstStyle/>
          <a:p>
            <a:pPr algn="ctr"/>
            <a:r>
              <a:rPr lang="en-US" altLang="en-US" sz="2800" b="1" u="sng" dirty="0">
                <a:solidFill>
                  <a:srgbClr val="0000CC"/>
                </a:solidFill>
                <a:latin typeface="Times New Roman" panose="02020603050405020304" pitchFamily="18" charset="0"/>
                <a:cs typeface="Times New Roman" panose="02020603050405020304" pitchFamily="18" charset="0"/>
              </a:rPr>
              <a:t>Khoa học</a:t>
            </a:r>
            <a:endParaRPr lang="en-US" altLang="en-US" sz="2800" b="1" u="sng" dirty="0">
              <a:solidFill>
                <a:srgbClr val="0000CC"/>
              </a:solidFill>
              <a:latin typeface="Times New Roman" panose="02020603050405020304" pitchFamily="18" charset="0"/>
              <a:ea typeface="Times New Roman" panose="02020603050405020304" pitchFamily="18" charset="0"/>
            </a:endParaRPr>
          </a:p>
        </p:txBody>
      </p:sp>
      <p:sp>
        <p:nvSpPr>
          <p:cNvPr id="2" name="Rectangle 1"/>
          <p:cNvSpPr/>
          <p:nvPr/>
        </p:nvSpPr>
        <p:spPr>
          <a:xfrm>
            <a:off x="2743200" y="501147"/>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3230563"/>
            <a:ext cx="6705600" cy="579437"/>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A. </a:t>
            </a:r>
            <a:r>
              <a:rPr lang="en-US" altLang="vi-VN" sz="3200" dirty="0">
                <a:solidFill>
                  <a:srgbClr val="0000FF"/>
                </a:solidFill>
                <a:latin typeface="Times New Roman" panose="02020603050405020304" pitchFamily="18" charset="0"/>
              </a:rPr>
              <a:t>Cứng, bền, dẻo</a:t>
            </a:r>
            <a:r>
              <a:rPr lang="en-US" altLang="vi-VN" sz="3200" dirty="0">
                <a:solidFill>
                  <a:srgbClr val="0000FF"/>
                </a:solidFill>
                <a:latin typeface="Times New Roman" panose="02020603050405020304" pitchFamily="18" charset="0"/>
                <a:cs typeface="Times New Roman" panose="02020603050405020304" pitchFamily="18" charset="0"/>
              </a:rPr>
              <a:t>.</a:t>
            </a:r>
            <a:endParaRPr lang="en-US" altLang="vi-VN" sz="3200" dirty="0">
              <a:solidFill>
                <a:srgbClr val="0000FF"/>
              </a:solidFill>
              <a:latin typeface="Times New Roman" panose="02020603050405020304" pitchFamily="18" charset="0"/>
              <a:ea typeface="Times New Roman" panose="02020603050405020304" pitchFamily="18" charset="0"/>
            </a:endParaRPr>
          </a:p>
        </p:txBody>
      </p:sp>
      <p:sp>
        <p:nvSpPr>
          <p:cNvPr id="6" name="TextBox 5"/>
          <p:cNvSpPr txBox="1"/>
          <p:nvPr/>
        </p:nvSpPr>
        <p:spPr>
          <a:xfrm>
            <a:off x="228600" y="4678363"/>
            <a:ext cx="8839200" cy="579437"/>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C. </a:t>
            </a:r>
            <a:r>
              <a:rPr lang="en-US" altLang="vi-VN" sz="3200" dirty="0">
                <a:solidFill>
                  <a:srgbClr val="0000FF"/>
                </a:solidFill>
                <a:latin typeface="Times New Roman" panose="02020603050405020304" pitchFamily="18" charset="0"/>
              </a:rPr>
              <a:t>Dẻo, dễ uốn, dễ kéo thành sợi, dễ rèn, dập.</a:t>
            </a:r>
          </a:p>
        </p:txBody>
      </p:sp>
      <p:sp>
        <p:nvSpPr>
          <p:cNvPr id="164875" name="Text Box 11"/>
          <p:cNvSpPr txBox="1"/>
          <p:nvPr/>
        </p:nvSpPr>
        <p:spPr>
          <a:xfrm>
            <a:off x="2438400" y="2514600"/>
            <a:ext cx="4441825" cy="579438"/>
          </a:xfrm>
          <a:prstGeom prst="rect">
            <a:avLst/>
          </a:prstGeom>
          <a:noFill/>
          <a:ln w="9525">
            <a:noFill/>
          </a:ln>
        </p:spPr>
        <p:txBody>
          <a:bodyPr wrap="none">
            <a:spAutoFit/>
          </a:bodyPr>
          <a:lstStyle/>
          <a:p>
            <a:r>
              <a:rPr lang="en-US" altLang="vi-VN" sz="3200" b="1" dirty="0">
                <a:solidFill>
                  <a:srgbClr val="003300"/>
                </a:solidFill>
                <a:latin typeface="Times New Roman" panose="02020603050405020304" pitchFamily="18" charset="0"/>
              </a:rPr>
              <a:t>Gang có tính chất gì ?</a:t>
            </a:r>
          </a:p>
        </p:txBody>
      </p:sp>
      <p:sp>
        <p:nvSpPr>
          <p:cNvPr id="2" name="TextBox 3"/>
          <p:cNvSpPr txBox="1"/>
          <p:nvPr/>
        </p:nvSpPr>
        <p:spPr>
          <a:xfrm>
            <a:off x="228600" y="3992563"/>
            <a:ext cx="9067800" cy="579437"/>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B. </a:t>
            </a:r>
            <a:r>
              <a:rPr lang="en-US" altLang="vi-VN" sz="3200" dirty="0">
                <a:solidFill>
                  <a:srgbClr val="0000FF"/>
                </a:solidFill>
                <a:latin typeface="Times New Roman" panose="02020603050405020304" pitchFamily="18" charset="0"/>
              </a:rPr>
              <a:t>Cứng, giòn, không thể uốn hay kéo thành sợi</a:t>
            </a:r>
            <a:r>
              <a:rPr lang="en-US" altLang="vi-VN" sz="3200" dirty="0">
                <a:solidFill>
                  <a:srgbClr val="0000FF"/>
                </a:solidFill>
                <a:latin typeface="Times New Roman" panose="02020603050405020304" pitchFamily="18" charset="0"/>
                <a:cs typeface="Times New Roman" panose="02020603050405020304" pitchFamily="18" charset="0"/>
              </a:rPr>
              <a:t>.</a:t>
            </a:r>
            <a:endParaRPr lang="en-US" altLang="vi-VN" sz="3200" dirty="0">
              <a:solidFill>
                <a:srgbClr val="0000FF"/>
              </a:solidFill>
              <a:latin typeface="Times New Roman" panose="02020603050405020304" pitchFamily="18" charset="0"/>
              <a:ea typeface="Times New Roman" panose="02020603050405020304" pitchFamily="18" charset="0"/>
            </a:endParaRPr>
          </a:p>
        </p:txBody>
      </p:sp>
      <p:sp>
        <p:nvSpPr>
          <p:cNvPr id="120838" name="Rectangle 5"/>
          <p:cNvSpPr/>
          <p:nvPr/>
        </p:nvSpPr>
        <p:spPr>
          <a:xfrm>
            <a:off x="381000" y="566208"/>
            <a:ext cx="8229600" cy="990600"/>
          </a:xfrm>
          <a:prstGeom prst="rect">
            <a:avLst/>
          </a:prstGeom>
          <a:noFill/>
          <a:ln w="9525">
            <a:noFill/>
          </a:ln>
        </p:spPr>
        <p:txBody>
          <a:bodyPr anchor="ctr" anchorCtr="0"/>
          <a:lstStyle/>
          <a:p>
            <a:pPr algn="ctr"/>
            <a:r>
              <a:rPr lang="en-US" altLang="en-US" sz="3200" dirty="0">
                <a:solidFill>
                  <a:srgbClr val="0000FF"/>
                </a:solidFill>
                <a:latin typeface="Times New Roman" panose="02020603050405020304" pitchFamily="18" charset="0"/>
              </a:rPr>
              <a:t>Khoa học</a:t>
            </a:r>
          </a:p>
        </p:txBody>
      </p:sp>
      <p:sp>
        <p:nvSpPr>
          <p:cNvPr id="120839" name="TextBox 13"/>
          <p:cNvSpPr txBox="1"/>
          <p:nvPr/>
        </p:nvSpPr>
        <p:spPr>
          <a:xfrm>
            <a:off x="2628900" y="1354137"/>
            <a:ext cx="3886200" cy="584200"/>
          </a:xfrm>
          <a:prstGeom prst="rect">
            <a:avLst/>
          </a:prstGeom>
          <a:noFill/>
          <a:ln w="9525">
            <a:noFill/>
          </a:ln>
        </p:spPr>
        <p:txBody>
          <a:bodyPr>
            <a:spAutoFit/>
          </a:bodyPr>
          <a:lstStyle/>
          <a:p>
            <a:pPr algn="ctr"/>
            <a:r>
              <a:rPr lang="en-US" altLang="vi-VN" sz="3200" b="1" dirty="0">
                <a:solidFill>
                  <a:srgbClr val="FF0000"/>
                </a:solidFill>
                <a:latin typeface="Times New Roman" panose="02020603050405020304" pitchFamily="18" charset="0"/>
              </a:rPr>
              <a:t>Sắt, gang, thép</a:t>
            </a:r>
          </a:p>
        </p:txBody>
      </p:sp>
      <p:sp>
        <p:nvSpPr>
          <p:cNvPr id="120840" name="Rectangle 4"/>
          <p:cNvSpPr/>
          <p:nvPr/>
        </p:nvSpPr>
        <p:spPr>
          <a:xfrm>
            <a:off x="1143000" y="1828800"/>
            <a:ext cx="6858000" cy="685800"/>
          </a:xfrm>
          <a:prstGeom prst="rect">
            <a:avLst/>
          </a:prstGeom>
          <a:noFill/>
          <a:ln w="9525">
            <a:noFill/>
          </a:ln>
        </p:spPr>
        <p:txBody>
          <a:bodyPr/>
          <a:lstStyle/>
          <a:p>
            <a:pPr marL="469900" indent="-469900">
              <a:spcBef>
                <a:spcPct val="20000"/>
              </a:spcBef>
            </a:pPr>
            <a:r>
              <a:rPr lang="en-US" altLang="vi-VN" sz="3600" b="1" dirty="0">
                <a:solidFill>
                  <a:srgbClr val="0000FF"/>
                </a:solidFill>
                <a:latin typeface="Times New Roman" panose="02020603050405020304" pitchFamily="18" charset="0"/>
              </a:rPr>
              <a:t>Trò chơi:Ai nhanh hơn </a:t>
            </a:r>
          </a:p>
        </p:txBody>
      </p:sp>
      <p:sp>
        <p:nvSpPr>
          <p:cNvPr id="3" name="Rectangle 2"/>
          <p:cNvSpPr/>
          <p:nvPr/>
        </p:nvSpPr>
        <p:spPr>
          <a:xfrm>
            <a:off x="2590438" y="383645"/>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164875"/>
                                        </p:tgtEl>
                                        <p:attrNameLst>
                                          <p:attrName>style.visibility</p:attrName>
                                        </p:attrNameLst>
                                      </p:cBhvr>
                                      <p:to>
                                        <p:strVal val="visible"/>
                                      </p:to>
                                    </p:set>
                                    <p:anim calcmode="lin" valueType="num">
                                      <p:cBhvr>
                                        <p:cTn id="7" dur="500" fill="hold"/>
                                        <p:tgtEl>
                                          <p:spTgt spid="164875"/>
                                        </p:tgtEl>
                                        <p:attrNameLst>
                                          <p:attrName>ppt_w</p:attrName>
                                        </p:attrNameLst>
                                      </p:cBhvr>
                                      <p:tavLst>
                                        <p:tav tm="0">
                                          <p:val>
                                            <p:strVal val="#ppt_w*2.5"/>
                                          </p:val>
                                        </p:tav>
                                        <p:tav tm="100000">
                                          <p:val>
                                            <p:strVal val="#ppt_w"/>
                                          </p:val>
                                        </p:tav>
                                      </p:tavLst>
                                    </p:anim>
                                    <p:anim calcmode="lin" valueType="num">
                                      <p:cBhvr>
                                        <p:cTn id="8" dur="500" fill="hold"/>
                                        <p:tgtEl>
                                          <p:spTgt spid="164875"/>
                                        </p:tgtEl>
                                        <p:attrNameLst>
                                          <p:attrName>ppt_h</p:attrName>
                                        </p:attrNameLst>
                                      </p:cBhvr>
                                      <p:tavLst>
                                        <p:tav tm="0">
                                          <p:val>
                                            <p:strVal val="#ppt_h*0.01"/>
                                          </p:val>
                                        </p:tav>
                                        <p:tav tm="100000">
                                          <p:val>
                                            <p:strVal val="#ppt_h"/>
                                          </p:val>
                                        </p:tav>
                                      </p:tavLst>
                                    </p:anim>
                                    <p:anim calcmode="lin" valueType="num">
                                      <p:cBhvr>
                                        <p:cTn id="9" dur="500" fill="hold"/>
                                        <p:tgtEl>
                                          <p:spTgt spid="164875"/>
                                        </p:tgtEl>
                                        <p:attrNameLst>
                                          <p:attrName>ppt_x</p:attrName>
                                        </p:attrNameLst>
                                      </p:cBhvr>
                                      <p:tavLst>
                                        <p:tav tm="0">
                                          <p:val>
                                            <p:strVal val="#ppt_x"/>
                                          </p:val>
                                        </p:tav>
                                        <p:tav tm="100000">
                                          <p:val>
                                            <p:strVal val="#ppt_x"/>
                                          </p:val>
                                        </p:tav>
                                      </p:tavLst>
                                    </p:anim>
                                    <p:anim calcmode="lin" valueType="num">
                                      <p:cBhvr>
                                        <p:cTn id="10" dur="500" fill="hold"/>
                                        <p:tgtEl>
                                          <p:spTgt spid="164875"/>
                                        </p:tgtEl>
                                        <p:attrNameLst>
                                          <p:attrName>ppt_y</p:attrName>
                                        </p:attrNameLst>
                                      </p:cBhvr>
                                      <p:tavLst>
                                        <p:tav tm="0">
                                          <p:val>
                                            <p:strVal val="#ppt_h+1"/>
                                          </p:val>
                                        </p:tav>
                                        <p:tav tm="100000">
                                          <p:val>
                                            <p:strVal val="#ppt_y"/>
                                          </p:val>
                                        </p:tav>
                                      </p:tavLst>
                                    </p:anim>
                                    <p:animEffect transition="in" filter="fade">
                                      <p:cBhvr>
                                        <p:cTn id="11" dur="500"/>
                                        <p:tgtEl>
                                          <p:spTgt spid="164875"/>
                                        </p:tgtEl>
                                      </p:cBhvr>
                                    </p:animEffect>
                                  </p:childTnLst>
                                </p:cTn>
                              </p:par>
                            </p:childTnLst>
                          </p:cTn>
                        </p:par>
                        <p:par>
                          <p:cTn id="12" fill="hold">
                            <p:stCondLst>
                              <p:cond delay="500"/>
                            </p:stCondLst>
                            <p:childTnLst>
                              <p:par>
                                <p:cTn id="13" presetID="37"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9" fill="hold">
                            <p:stCondLst>
                              <p:cond delay="1500"/>
                            </p:stCondLst>
                            <p:childTnLst>
                              <p:par>
                                <p:cTn id="20" presetID="37" presetClass="entr" presetSubtype="0" fill="hold" grpId="0" nodeType="afterEffect">
                                  <p:stCondLst>
                                    <p:cond delay="0"/>
                                  </p:stCondLst>
                                  <p:iterate type="lt">
                                    <p:tmPct val="0"/>
                                  </p:iterate>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6" fill="hold">
                            <p:stCondLst>
                              <p:cond delay="2500"/>
                            </p:stCondLst>
                            <p:childTnLst>
                              <p:par>
                                <p:cTn id="27" presetID="37"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900" decel="100000" fill="hold"/>
                                        <p:tgtEl>
                                          <p:spTgt spid="6"/>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0" presetClass="emph" presetSubtype="0" fill="hold" grpId="1" nodeType="clickEffect">
                                  <p:stCondLst>
                                    <p:cond delay="0"/>
                                  </p:stCondLst>
                                  <p:iterate type="lt">
                                    <p:tmPct val="10000"/>
                                  </p:iterate>
                                  <p:childTnLst>
                                    <p:set>
                                      <p:cBhvr override="childStyle">
                                        <p:cTn id="36" dur="500" autoRev="1" fill="hold"/>
                                        <p:tgtEl>
                                          <p:spTgt spid="2"/>
                                        </p:tgtEl>
                                        <p:attrNameLst>
                                          <p:attrName>style.color</p:attrName>
                                        </p:attrNameLst>
                                      </p:cBhvr>
                                      <p:to>
                                        <p:clrVal>
                                          <a:srgbClr val="FF0000"/>
                                        </p:clrVal>
                                      </p:to>
                                    </p:set>
                                    <p:set>
                                      <p:cBhvr>
                                        <p:cTn id="37" dur="500" autoRev="1" fill="hold"/>
                                        <p:tgtEl>
                                          <p:spTgt spid="2"/>
                                        </p:tgtEl>
                                        <p:attrNameLst>
                                          <p:attrName>fillcolor</p:attrName>
                                        </p:attrNameLst>
                                      </p:cBhvr>
                                      <p:to>
                                        <p:clrVal>
                                          <a:srgbClr val="FF0000"/>
                                        </p:clrVal>
                                      </p:to>
                                    </p:set>
                                    <p:set>
                                      <p:cBhvr>
                                        <p:cTn id="38" dur="500" autoRev="1"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4875" grpId="0"/>
      <p:bldP spid="2" grpId="0"/>
      <p:bldP spid="2"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916363"/>
            <a:ext cx="9067800" cy="579437"/>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B. </a:t>
            </a:r>
            <a:r>
              <a:rPr lang="en-US" altLang="vi-VN" sz="3200" dirty="0">
                <a:solidFill>
                  <a:srgbClr val="0000FF"/>
                </a:solidFill>
                <a:latin typeface="Times New Roman" panose="02020603050405020304" pitchFamily="18" charset="0"/>
              </a:rPr>
              <a:t>Cứng, giòn, không thể uốn hay kéo thành sợi</a:t>
            </a:r>
            <a:r>
              <a:rPr lang="en-US" altLang="vi-VN" sz="3200" dirty="0">
                <a:solidFill>
                  <a:srgbClr val="0000FF"/>
                </a:solidFill>
                <a:latin typeface="Times New Roman" panose="02020603050405020304" pitchFamily="18" charset="0"/>
                <a:cs typeface="Times New Roman" panose="02020603050405020304" pitchFamily="18" charset="0"/>
              </a:rPr>
              <a:t>.</a:t>
            </a:r>
            <a:endParaRPr lang="en-US" altLang="vi-VN" sz="3200" dirty="0">
              <a:solidFill>
                <a:srgbClr val="0000FF"/>
              </a:solidFill>
              <a:latin typeface="Times New Roman" panose="02020603050405020304" pitchFamily="18" charset="0"/>
              <a:ea typeface="Times New Roman" panose="02020603050405020304" pitchFamily="18" charset="0"/>
            </a:endParaRPr>
          </a:p>
        </p:txBody>
      </p:sp>
      <p:sp>
        <p:nvSpPr>
          <p:cNvPr id="6" name="TextBox 5"/>
          <p:cNvSpPr txBox="1"/>
          <p:nvPr/>
        </p:nvSpPr>
        <p:spPr>
          <a:xfrm>
            <a:off x="304800" y="4602163"/>
            <a:ext cx="8839200" cy="579437"/>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C. </a:t>
            </a:r>
            <a:r>
              <a:rPr lang="en-US" altLang="vi-VN" sz="3200" dirty="0">
                <a:solidFill>
                  <a:srgbClr val="0000FF"/>
                </a:solidFill>
                <a:latin typeface="Times New Roman" panose="02020603050405020304" pitchFamily="18" charset="0"/>
              </a:rPr>
              <a:t>Dẻo, dễ uốn, dễ kéo thành sợi, dễ rèn, dập.</a:t>
            </a:r>
          </a:p>
        </p:txBody>
      </p:sp>
      <p:sp>
        <p:nvSpPr>
          <p:cNvPr id="165899" name="Text Box 11"/>
          <p:cNvSpPr txBox="1"/>
          <p:nvPr/>
        </p:nvSpPr>
        <p:spPr>
          <a:xfrm>
            <a:off x="2209800" y="2468563"/>
            <a:ext cx="4373563" cy="579437"/>
          </a:xfrm>
          <a:prstGeom prst="rect">
            <a:avLst/>
          </a:prstGeom>
          <a:noFill/>
          <a:ln w="9525">
            <a:noFill/>
          </a:ln>
        </p:spPr>
        <p:txBody>
          <a:bodyPr wrap="none">
            <a:spAutoFit/>
          </a:bodyPr>
          <a:lstStyle/>
          <a:p>
            <a:r>
              <a:rPr lang="en-US" altLang="vi-VN" sz="3200" b="1" dirty="0">
                <a:solidFill>
                  <a:srgbClr val="003300"/>
                </a:solidFill>
                <a:latin typeface="Times New Roman" panose="02020603050405020304" pitchFamily="18" charset="0"/>
              </a:rPr>
              <a:t>Thép có tính chất gì ?</a:t>
            </a:r>
          </a:p>
        </p:txBody>
      </p:sp>
      <p:sp>
        <p:nvSpPr>
          <p:cNvPr id="2" name="TextBox 4"/>
          <p:cNvSpPr txBox="1"/>
          <p:nvPr/>
        </p:nvSpPr>
        <p:spPr>
          <a:xfrm>
            <a:off x="304800" y="3154363"/>
            <a:ext cx="6705600" cy="579437"/>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A. </a:t>
            </a:r>
            <a:r>
              <a:rPr lang="en-US" altLang="vi-VN" sz="3200" dirty="0">
                <a:solidFill>
                  <a:srgbClr val="0000FF"/>
                </a:solidFill>
                <a:latin typeface="Times New Roman" panose="02020603050405020304" pitchFamily="18" charset="0"/>
              </a:rPr>
              <a:t>Cứng, bền, dẻo</a:t>
            </a:r>
            <a:r>
              <a:rPr lang="en-US" altLang="vi-VN" sz="3200" dirty="0">
                <a:solidFill>
                  <a:srgbClr val="0000FF"/>
                </a:solidFill>
                <a:latin typeface="Times New Roman" panose="02020603050405020304" pitchFamily="18" charset="0"/>
                <a:cs typeface="Times New Roman" panose="02020603050405020304" pitchFamily="18" charset="0"/>
              </a:rPr>
              <a:t>.</a:t>
            </a:r>
            <a:endParaRPr lang="en-US" altLang="vi-VN" sz="3200" dirty="0">
              <a:solidFill>
                <a:srgbClr val="0000FF"/>
              </a:solidFill>
              <a:latin typeface="Times New Roman" panose="02020603050405020304" pitchFamily="18" charset="0"/>
              <a:ea typeface="Times New Roman" panose="02020603050405020304" pitchFamily="18" charset="0"/>
            </a:endParaRPr>
          </a:p>
        </p:txBody>
      </p:sp>
      <p:sp>
        <p:nvSpPr>
          <p:cNvPr id="121862" name="Rectangle 5"/>
          <p:cNvSpPr/>
          <p:nvPr/>
        </p:nvSpPr>
        <p:spPr>
          <a:xfrm>
            <a:off x="281781" y="605367"/>
            <a:ext cx="8229600" cy="990600"/>
          </a:xfrm>
          <a:prstGeom prst="rect">
            <a:avLst/>
          </a:prstGeom>
          <a:noFill/>
          <a:ln w="9525">
            <a:noFill/>
          </a:ln>
        </p:spPr>
        <p:txBody>
          <a:bodyPr anchor="ctr" anchorCtr="0"/>
          <a:lstStyle/>
          <a:p>
            <a:pPr algn="ctr"/>
            <a:r>
              <a:rPr lang="en-US" altLang="en-US" sz="3200" dirty="0">
                <a:solidFill>
                  <a:srgbClr val="0000FF"/>
                </a:solidFill>
                <a:latin typeface="Times New Roman" panose="02020603050405020304" pitchFamily="18" charset="0"/>
              </a:rPr>
              <a:t>Khoa học</a:t>
            </a:r>
          </a:p>
        </p:txBody>
      </p:sp>
      <p:sp>
        <p:nvSpPr>
          <p:cNvPr id="121863" name="TextBox 13"/>
          <p:cNvSpPr txBox="1"/>
          <p:nvPr/>
        </p:nvSpPr>
        <p:spPr>
          <a:xfrm>
            <a:off x="2552700" y="1295400"/>
            <a:ext cx="3886200" cy="584200"/>
          </a:xfrm>
          <a:prstGeom prst="rect">
            <a:avLst/>
          </a:prstGeom>
          <a:noFill/>
          <a:ln w="9525">
            <a:noFill/>
          </a:ln>
        </p:spPr>
        <p:txBody>
          <a:bodyPr>
            <a:spAutoFit/>
          </a:bodyPr>
          <a:lstStyle/>
          <a:p>
            <a:pPr algn="ctr"/>
            <a:r>
              <a:rPr lang="en-US" altLang="vi-VN" sz="3200" b="1" dirty="0">
                <a:solidFill>
                  <a:srgbClr val="FF0000"/>
                </a:solidFill>
                <a:latin typeface="Times New Roman" panose="02020603050405020304" pitchFamily="18" charset="0"/>
              </a:rPr>
              <a:t>Sắt, gang, thép</a:t>
            </a:r>
          </a:p>
        </p:txBody>
      </p:sp>
      <p:sp>
        <p:nvSpPr>
          <p:cNvPr id="121864" name="Rectangle 4"/>
          <p:cNvSpPr/>
          <p:nvPr/>
        </p:nvSpPr>
        <p:spPr>
          <a:xfrm>
            <a:off x="1143000" y="1828800"/>
            <a:ext cx="5486400" cy="685800"/>
          </a:xfrm>
          <a:prstGeom prst="rect">
            <a:avLst/>
          </a:prstGeom>
          <a:noFill/>
          <a:ln w="9525">
            <a:noFill/>
          </a:ln>
        </p:spPr>
        <p:txBody>
          <a:bodyPr/>
          <a:lstStyle/>
          <a:p>
            <a:pPr marL="469900" indent="-469900">
              <a:spcBef>
                <a:spcPct val="20000"/>
              </a:spcBef>
            </a:pPr>
            <a:r>
              <a:rPr lang="en-US" altLang="vi-VN" sz="3600" b="1" dirty="0">
                <a:solidFill>
                  <a:srgbClr val="0000FF"/>
                </a:solidFill>
                <a:latin typeface="Times New Roman" panose="02020603050405020304" pitchFamily="18" charset="0"/>
              </a:rPr>
              <a:t>Trò chơi:Ai nhanh hơn </a:t>
            </a:r>
          </a:p>
        </p:txBody>
      </p:sp>
      <p:sp>
        <p:nvSpPr>
          <p:cNvPr id="3" name="Rectangle 2"/>
          <p:cNvSpPr/>
          <p:nvPr/>
        </p:nvSpPr>
        <p:spPr>
          <a:xfrm>
            <a:off x="2243667" y="337105"/>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165899"/>
                                        </p:tgtEl>
                                        <p:attrNameLst>
                                          <p:attrName>style.visibility</p:attrName>
                                        </p:attrNameLst>
                                      </p:cBhvr>
                                      <p:to>
                                        <p:strVal val="visible"/>
                                      </p:to>
                                    </p:set>
                                    <p:anim calcmode="lin" valueType="num">
                                      <p:cBhvr>
                                        <p:cTn id="7" dur="500" fill="hold"/>
                                        <p:tgtEl>
                                          <p:spTgt spid="165899"/>
                                        </p:tgtEl>
                                        <p:attrNameLst>
                                          <p:attrName>ppt_w</p:attrName>
                                        </p:attrNameLst>
                                      </p:cBhvr>
                                      <p:tavLst>
                                        <p:tav tm="0">
                                          <p:val>
                                            <p:strVal val="#ppt_w*2.5"/>
                                          </p:val>
                                        </p:tav>
                                        <p:tav tm="100000">
                                          <p:val>
                                            <p:strVal val="#ppt_w"/>
                                          </p:val>
                                        </p:tav>
                                      </p:tavLst>
                                    </p:anim>
                                    <p:anim calcmode="lin" valueType="num">
                                      <p:cBhvr>
                                        <p:cTn id="8" dur="500" fill="hold"/>
                                        <p:tgtEl>
                                          <p:spTgt spid="165899"/>
                                        </p:tgtEl>
                                        <p:attrNameLst>
                                          <p:attrName>ppt_h</p:attrName>
                                        </p:attrNameLst>
                                      </p:cBhvr>
                                      <p:tavLst>
                                        <p:tav tm="0">
                                          <p:val>
                                            <p:strVal val="#ppt_h*0.01"/>
                                          </p:val>
                                        </p:tav>
                                        <p:tav tm="100000">
                                          <p:val>
                                            <p:strVal val="#ppt_h"/>
                                          </p:val>
                                        </p:tav>
                                      </p:tavLst>
                                    </p:anim>
                                    <p:anim calcmode="lin" valueType="num">
                                      <p:cBhvr>
                                        <p:cTn id="9" dur="500" fill="hold"/>
                                        <p:tgtEl>
                                          <p:spTgt spid="165899"/>
                                        </p:tgtEl>
                                        <p:attrNameLst>
                                          <p:attrName>ppt_x</p:attrName>
                                        </p:attrNameLst>
                                      </p:cBhvr>
                                      <p:tavLst>
                                        <p:tav tm="0">
                                          <p:val>
                                            <p:strVal val="#ppt_x"/>
                                          </p:val>
                                        </p:tav>
                                        <p:tav tm="100000">
                                          <p:val>
                                            <p:strVal val="#ppt_x"/>
                                          </p:val>
                                        </p:tav>
                                      </p:tavLst>
                                    </p:anim>
                                    <p:anim calcmode="lin" valueType="num">
                                      <p:cBhvr>
                                        <p:cTn id="10" dur="500" fill="hold"/>
                                        <p:tgtEl>
                                          <p:spTgt spid="165899"/>
                                        </p:tgtEl>
                                        <p:attrNameLst>
                                          <p:attrName>ppt_y</p:attrName>
                                        </p:attrNameLst>
                                      </p:cBhvr>
                                      <p:tavLst>
                                        <p:tav tm="0">
                                          <p:val>
                                            <p:strVal val="#ppt_h+1"/>
                                          </p:val>
                                        </p:tav>
                                        <p:tav tm="100000">
                                          <p:val>
                                            <p:strVal val="#ppt_y"/>
                                          </p:val>
                                        </p:tav>
                                      </p:tavLst>
                                    </p:anim>
                                    <p:animEffect transition="in" filter="fade">
                                      <p:cBhvr>
                                        <p:cTn id="11" dur="500"/>
                                        <p:tgtEl>
                                          <p:spTgt spid="165899"/>
                                        </p:tgtEl>
                                      </p:cBhvr>
                                    </p:animEffect>
                                  </p:childTnLst>
                                </p:cTn>
                              </p:par>
                            </p:childTnLst>
                          </p:cTn>
                        </p:par>
                        <p:par>
                          <p:cTn id="12" fill="hold">
                            <p:stCondLst>
                              <p:cond delay="500"/>
                            </p:stCondLst>
                            <p:childTnLst>
                              <p:par>
                                <p:cTn id="13" presetID="37" presetClass="entr" presetSubtype="0" fill="hold" grpId="0" nodeType="afterEffect">
                                  <p:stCondLst>
                                    <p:cond delay="0"/>
                                  </p:stCondLst>
                                  <p:iterate type="lt">
                                    <p:tmPct val="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9" fill="hold">
                            <p:stCondLst>
                              <p:cond delay="1500"/>
                            </p:stCondLst>
                            <p:childTnLst>
                              <p:par>
                                <p:cTn id="20" presetID="37"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900" decel="100000" fill="hold"/>
                                        <p:tgtEl>
                                          <p:spTgt spid="4"/>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6" fill="hold">
                            <p:stCondLst>
                              <p:cond delay="2500"/>
                            </p:stCondLst>
                            <p:childTnLst>
                              <p:par>
                                <p:cTn id="27" presetID="37"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900" decel="100000" fill="hold"/>
                                        <p:tgtEl>
                                          <p:spTgt spid="6"/>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0" presetClass="emph" presetSubtype="0" fill="hold" grpId="1" nodeType="clickEffect">
                                  <p:stCondLst>
                                    <p:cond delay="0"/>
                                  </p:stCondLst>
                                  <p:iterate type="lt">
                                    <p:tmPct val="10000"/>
                                  </p:iterate>
                                  <p:childTnLst>
                                    <p:set>
                                      <p:cBhvr override="childStyle">
                                        <p:cTn id="36" dur="500" autoRev="1" fill="hold"/>
                                        <p:tgtEl>
                                          <p:spTgt spid="2"/>
                                        </p:tgtEl>
                                        <p:attrNameLst>
                                          <p:attrName>style.color</p:attrName>
                                        </p:attrNameLst>
                                      </p:cBhvr>
                                      <p:to>
                                        <p:clrVal>
                                          <a:srgbClr val="FF0000"/>
                                        </p:clrVal>
                                      </p:to>
                                    </p:set>
                                    <p:set>
                                      <p:cBhvr>
                                        <p:cTn id="37" dur="500" autoRev="1" fill="hold"/>
                                        <p:tgtEl>
                                          <p:spTgt spid="2"/>
                                        </p:tgtEl>
                                        <p:attrNameLst>
                                          <p:attrName>fillcolor</p:attrName>
                                        </p:attrNameLst>
                                      </p:cBhvr>
                                      <p:to>
                                        <p:clrVal>
                                          <a:srgbClr val="FF0000"/>
                                        </p:clrVal>
                                      </p:to>
                                    </p:set>
                                    <p:set>
                                      <p:cBhvr>
                                        <p:cTn id="38" dur="500" autoRev="1"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65899" grpId="0"/>
      <p:bldP spid="2" grpId="0"/>
      <p:bldP spid="2"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4343400"/>
            <a:ext cx="4191000" cy="579438"/>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B. </a:t>
            </a:r>
            <a:r>
              <a:rPr lang="en-US" altLang="vi-VN" sz="3200" dirty="0">
                <a:solidFill>
                  <a:srgbClr val="0000FF"/>
                </a:solidFill>
                <a:latin typeface="Times New Roman" panose="02020603050405020304" pitchFamily="18" charset="0"/>
              </a:rPr>
              <a:t>Để nơi khô ráo. </a:t>
            </a:r>
          </a:p>
        </p:txBody>
      </p:sp>
      <p:sp>
        <p:nvSpPr>
          <p:cNvPr id="5" name="TextBox 4"/>
          <p:cNvSpPr txBox="1"/>
          <p:nvPr/>
        </p:nvSpPr>
        <p:spPr>
          <a:xfrm>
            <a:off x="533400" y="3581400"/>
            <a:ext cx="4572000" cy="579438"/>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A. </a:t>
            </a:r>
            <a:r>
              <a:rPr lang="en-US" altLang="vi-VN" sz="3200" dirty="0">
                <a:solidFill>
                  <a:srgbClr val="0000FF"/>
                </a:solidFill>
                <a:latin typeface="Times New Roman" panose="02020603050405020304" pitchFamily="18" charset="0"/>
              </a:rPr>
              <a:t>Lau chùi sạch sẽ</a:t>
            </a:r>
            <a:r>
              <a:rPr lang="en-US" altLang="vi-VN" sz="3200" dirty="0">
                <a:solidFill>
                  <a:srgbClr val="0000FF"/>
                </a:solidFill>
                <a:latin typeface="Times New Roman" panose="02020603050405020304" pitchFamily="18" charset="0"/>
                <a:cs typeface="Times New Roman" panose="02020603050405020304" pitchFamily="18" charset="0"/>
              </a:rPr>
              <a:t>.</a:t>
            </a:r>
            <a:endParaRPr lang="en-US" altLang="vi-VN" sz="3200" dirty="0">
              <a:solidFill>
                <a:srgbClr val="0000FF"/>
              </a:solidFill>
              <a:latin typeface="Times New Roman" panose="02020603050405020304" pitchFamily="18" charset="0"/>
              <a:ea typeface="Times New Roman" panose="02020603050405020304" pitchFamily="18" charset="0"/>
            </a:endParaRPr>
          </a:p>
        </p:txBody>
      </p:sp>
      <p:sp>
        <p:nvSpPr>
          <p:cNvPr id="166923" name="Text Box 11"/>
          <p:cNvSpPr txBox="1"/>
          <p:nvPr/>
        </p:nvSpPr>
        <p:spPr>
          <a:xfrm>
            <a:off x="609600" y="2514600"/>
            <a:ext cx="8382000" cy="1066800"/>
          </a:xfrm>
          <a:prstGeom prst="rect">
            <a:avLst/>
          </a:prstGeom>
          <a:noFill/>
          <a:ln w="9525">
            <a:noFill/>
          </a:ln>
        </p:spPr>
        <p:txBody>
          <a:bodyPr>
            <a:spAutoFit/>
          </a:bodyPr>
          <a:lstStyle/>
          <a:p>
            <a:r>
              <a:rPr lang="en-US" altLang="vi-VN" sz="3200" b="1" dirty="0">
                <a:solidFill>
                  <a:srgbClr val="003300"/>
                </a:solidFill>
                <a:latin typeface="Times New Roman" panose="02020603050405020304" pitchFamily="18" charset="0"/>
              </a:rPr>
              <a:t>Cần làm gì để bảo quản đồ dùng làm từ gang, thép</a:t>
            </a:r>
          </a:p>
        </p:txBody>
      </p:sp>
      <p:sp>
        <p:nvSpPr>
          <p:cNvPr id="2" name="TextBox 5"/>
          <p:cNvSpPr txBox="1"/>
          <p:nvPr/>
        </p:nvSpPr>
        <p:spPr>
          <a:xfrm>
            <a:off x="533400" y="5029200"/>
            <a:ext cx="4114800" cy="579438"/>
          </a:xfrm>
          <a:prstGeom prst="rect">
            <a:avLst/>
          </a:prstGeom>
          <a:noFill/>
          <a:ln w="9525">
            <a:noFill/>
          </a:ln>
        </p:spPr>
        <p:txBody>
          <a:bodyPr>
            <a:spAutoFit/>
          </a:bodyPr>
          <a:lstStyle/>
          <a:p>
            <a:r>
              <a:rPr lang="en-US" altLang="vi-VN" sz="3200" dirty="0">
                <a:solidFill>
                  <a:srgbClr val="0000FF"/>
                </a:solidFill>
                <a:latin typeface="Times New Roman" panose="02020603050405020304" pitchFamily="18" charset="0"/>
                <a:cs typeface="Times New Roman" panose="02020603050405020304" pitchFamily="18" charset="0"/>
              </a:rPr>
              <a:t>C. </a:t>
            </a:r>
            <a:r>
              <a:rPr lang="en-US" altLang="vi-VN" sz="3200" dirty="0">
                <a:solidFill>
                  <a:srgbClr val="0000FF"/>
                </a:solidFill>
                <a:latin typeface="Times New Roman" panose="02020603050405020304" pitchFamily="18" charset="0"/>
              </a:rPr>
              <a:t>Cả hai ý trên.</a:t>
            </a:r>
          </a:p>
        </p:txBody>
      </p:sp>
      <p:sp>
        <p:nvSpPr>
          <p:cNvPr id="122886" name="TextBox 13"/>
          <p:cNvSpPr txBox="1"/>
          <p:nvPr/>
        </p:nvSpPr>
        <p:spPr>
          <a:xfrm>
            <a:off x="2590800" y="1295400"/>
            <a:ext cx="3886200" cy="584200"/>
          </a:xfrm>
          <a:prstGeom prst="rect">
            <a:avLst/>
          </a:prstGeom>
          <a:noFill/>
          <a:ln w="9525">
            <a:noFill/>
          </a:ln>
        </p:spPr>
        <p:txBody>
          <a:bodyPr>
            <a:spAutoFit/>
          </a:bodyPr>
          <a:lstStyle/>
          <a:p>
            <a:pPr algn="ctr"/>
            <a:r>
              <a:rPr lang="en-US" altLang="vi-VN" sz="3200" b="1" dirty="0">
                <a:solidFill>
                  <a:srgbClr val="FF0000"/>
                </a:solidFill>
                <a:latin typeface="Times New Roman" panose="02020603050405020304" pitchFamily="18" charset="0"/>
              </a:rPr>
              <a:t>Sắt, gang, thép</a:t>
            </a:r>
          </a:p>
        </p:txBody>
      </p:sp>
      <p:sp>
        <p:nvSpPr>
          <p:cNvPr id="122887" name="Rectangle 4"/>
          <p:cNvSpPr/>
          <p:nvPr/>
        </p:nvSpPr>
        <p:spPr>
          <a:xfrm>
            <a:off x="1143000" y="1828800"/>
            <a:ext cx="5410200" cy="685800"/>
          </a:xfrm>
          <a:prstGeom prst="rect">
            <a:avLst/>
          </a:prstGeom>
          <a:noFill/>
          <a:ln w="9525">
            <a:noFill/>
          </a:ln>
        </p:spPr>
        <p:txBody>
          <a:bodyPr/>
          <a:lstStyle/>
          <a:p>
            <a:pPr marL="469900" indent="-469900">
              <a:spcBef>
                <a:spcPct val="20000"/>
              </a:spcBef>
            </a:pPr>
            <a:r>
              <a:rPr lang="en-US" altLang="vi-VN" sz="3600" b="1" dirty="0">
                <a:solidFill>
                  <a:srgbClr val="0000FF"/>
                </a:solidFill>
                <a:latin typeface="Times New Roman" panose="02020603050405020304" pitchFamily="18" charset="0"/>
              </a:rPr>
              <a:t>Trò chơi:Ai nhanh hơn </a:t>
            </a:r>
          </a:p>
        </p:txBody>
      </p:sp>
      <p:sp>
        <p:nvSpPr>
          <p:cNvPr id="3" name="Rectangle 2"/>
          <p:cNvSpPr/>
          <p:nvPr/>
        </p:nvSpPr>
        <p:spPr>
          <a:xfrm>
            <a:off x="3535739" y="770584"/>
            <a:ext cx="1569661" cy="523220"/>
          </a:xfrm>
          <a:prstGeom prst="rect">
            <a:avLst/>
          </a:prstGeom>
        </p:spPr>
        <p:txBody>
          <a:bodyPr wrap="none">
            <a:spAutoFit/>
          </a:bodyPr>
          <a:lstStyle/>
          <a:p>
            <a:pPr algn="ctr"/>
            <a:r>
              <a:rPr lang="en-US" altLang="en-US" sz="2800" dirty="0" err="1">
                <a:solidFill>
                  <a:srgbClr val="0000FF"/>
                </a:solidFill>
              </a:rPr>
              <a:t>Khoa</a:t>
            </a:r>
            <a:r>
              <a:rPr lang="en-US" altLang="en-US" sz="2800" dirty="0">
                <a:solidFill>
                  <a:srgbClr val="0000FF"/>
                </a:solidFill>
              </a:rPr>
              <a:t> </a:t>
            </a:r>
            <a:r>
              <a:rPr lang="en-US" altLang="en-US" sz="2800" dirty="0" err="1">
                <a:solidFill>
                  <a:srgbClr val="0000FF"/>
                </a:solidFill>
              </a:rPr>
              <a:t>học</a:t>
            </a:r>
            <a:endParaRPr lang="en-US" altLang="en-US" sz="2800" dirty="0">
              <a:solidFill>
                <a:srgbClr val="0000FF"/>
              </a:solidFill>
            </a:endParaRPr>
          </a:p>
        </p:txBody>
      </p:sp>
      <p:sp>
        <p:nvSpPr>
          <p:cNvPr id="6" name="Rectangle 5"/>
          <p:cNvSpPr/>
          <p:nvPr/>
        </p:nvSpPr>
        <p:spPr>
          <a:xfrm>
            <a:off x="2286000" y="284084"/>
            <a:ext cx="3810723" cy="369332"/>
          </a:xfrm>
          <a:prstGeom prst="rect">
            <a:avLst/>
          </a:prstGeom>
        </p:spPr>
        <p:txBody>
          <a:bodyPr wrap="none">
            <a:spAutoFit/>
          </a:bodyPr>
          <a:lstStyle/>
          <a:p>
            <a:pPr lvl="0" algn="ctr" eaLnBrk="0" hangingPunct="0">
              <a:defRPr/>
            </a:pP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Thứ</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ba</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ngày</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tháng</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11 </a:t>
            </a:r>
            <a:r>
              <a:rPr lang="en-US" b="1" kern="10" dirty="0" err="1">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năm</a:t>
            </a:r>
            <a:r>
              <a:rPr lang="en-US" b="1" kern="10" dirty="0">
                <a:ln w="9525">
                  <a:solidFill>
                    <a:srgbClr val="008000"/>
                  </a:solidFill>
                  <a:round/>
                </a:ln>
                <a:solidFill>
                  <a:srgbClr val="000000"/>
                </a:solidFill>
                <a:effectLst>
                  <a:outerShdw dist="45791" dir="2021404" algn="ctr" rotWithShape="0">
                    <a:srgbClr val="B2B2B2">
                      <a:alpha val="79999"/>
                    </a:srgbClr>
                  </a:outerShdw>
                </a:effectLst>
                <a:cs typeface="Times New Roman" panose="02020603050405020304" pitchFamily="18" charset="0"/>
              </a:rPr>
              <a:t> 2023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166923"/>
                                        </p:tgtEl>
                                        <p:attrNameLst>
                                          <p:attrName>style.visibility</p:attrName>
                                        </p:attrNameLst>
                                      </p:cBhvr>
                                      <p:to>
                                        <p:strVal val="visible"/>
                                      </p:to>
                                    </p:set>
                                    <p:anim calcmode="lin" valueType="num">
                                      <p:cBhvr>
                                        <p:cTn id="7" dur="500" fill="hold"/>
                                        <p:tgtEl>
                                          <p:spTgt spid="166923"/>
                                        </p:tgtEl>
                                        <p:attrNameLst>
                                          <p:attrName>ppt_w</p:attrName>
                                        </p:attrNameLst>
                                      </p:cBhvr>
                                      <p:tavLst>
                                        <p:tav tm="0">
                                          <p:val>
                                            <p:strVal val="#ppt_w*2.5"/>
                                          </p:val>
                                        </p:tav>
                                        <p:tav tm="100000">
                                          <p:val>
                                            <p:strVal val="#ppt_w"/>
                                          </p:val>
                                        </p:tav>
                                      </p:tavLst>
                                    </p:anim>
                                    <p:anim calcmode="lin" valueType="num">
                                      <p:cBhvr>
                                        <p:cTn id="8" dur="500" fill="hold"/>
                                        <p:tgtEl>
                                          <p:spTgt spid="166923"/>
                                        </p:tgtEl>
                                        <p:attrNameLst>
                                          <p:attrName>ppt_h</p:attrName>
                                        </p:attrNameLst>
                                      </p:cBhvr>
                                      <p:tavLst>
                                        <p:tav tm="0">
                                          <p:val>
                                            <p:strVal val="#ppt_h*0.01"/>
                                          </p:val>
                                        </p:tav>
                                        <p:tav tm="100000">
                                          <p:val>
                                            <p:strVal val="#ppt_h"/>
                                          </p:val>
                                        </p:tav>
                                      </p:tavLst>
                                    </p:anim>
                                    <p:anim calcmode="lin" valueType="num">
                                      <p:cBhvr>
                                        <p:cTn id="9" dur="500" fill="hold"/>
                                        <p:tgtEl>
                                          <p:spTgt spid="166923"/>
                                        </p:tgtEl>
                                        <p:attrNameLst>
                                          <p:attrName>ppt_x</p:attrName>
                                        </p:attrNameLst>
                                      </p:cBhvr>
                                      <p:tavLst>
                                        <p:tav tm="0">
                                          <p:val>
                                            <p:strVal val="#ppt_x"/>
                                          </p:val>
                                        </p:tav>
                                        <p:tav tm="100000">
                                          <p:val>
                                            <p:strVal val="#ppt_x"/>
                                          </p:val>
                                        </p:tav>
                                      </p:tavLst>
                                    </p:anim>
                                    <p:anim calcmode="lin" valueType="num">
                                      <p:cBhvr>
                                        <p:cTn id="10" dur="500" fill="hold"/>
                                        <p:tgtEl>
                                          <p:spTgt spid="166923"/>
                                        </p:tgtEl>
                                        <p:attrNameLst>
                                          <p:attrName>ppt_y</p:attrName>
                                        </p:attrNameLst>
                                      </p:cBhvr>
                                      <p:tavLst>
                                        <p:tav tm="0">
                                          <p:val>
                                            <p:strVal val="#ppt_h+1"/>
                                          </p:val>
                                        </p:tav>
                                        <p:tav tm="100000">
                                          <p:val>
                                            <p:strVal val="#ppt_y"/>
                                          </p:val>
                                        </p:tav>
                                      </p:tavLst>
                                    </p:anim>
                                    <p:animEffect transition="in" filter="fade">
                                      <p:cBhvr>
                                        <p:cTn id="11" dur="500"/>
                                        <p:tgtEl>
                                          <p:spTgt spid="166923"/>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Bottom)">
                                      <p:cBhvr>
                                        <p:cTn id="15" dur="500"/>
                                        <p:tgtEl>
                                          <p:spTgt spid="5"/>
                                        </p:tgtEl>
                                      </p:cBhvr>
                                    </p:animEffect>
                                  </p:childTnLst>
                                </p:cTn>
                              </p:par>
                            </p:childTnLst>
                          </p:cTn>
                        </p:par>
                        <p:par>
                          <p:cTn id="16" fill="hold">
                            <p:stCondLst>
                              <p:cond delay="1000"/>
                            </p:stCondLst>
                            <p:childTnLst>
                              <p:par>
                                <p:cTn id="17" presetID="12" presetClass="entr" presetSubtype="4"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Bottom)">
                                      <p:cBhvr>
                                        <p:cTn id="19" dur="500"/>
                                        <p:tgtEl>
                                          <p:spTgt spid="4"/>
                                        </p:tgtEl>
                                      </p:cBhvr>
                                    </p:animEffect>
                                  </p:childTnLst>
                                </p:cTn>
                              </p:par>
                            </p:childTnLst>
                          </p:cTn>
                        </p:par>
                        <p:par>
                          <p:cTn id="20" fill="hold">
                            <p:stCondLst>
                              <p:cond delay="1500"/>
                            </p:stCondLst>
                            <p:childTnLst>
                              <p:par>
                                <p:cTn id="21" presetID="12" presetClass="entr" presetSubtype="4" fill="hold" grpId="0" nodeType="afterEffect">
                                  <p:stCondLst>
                                    <p:cond delay="0"/>
                                  </p:stCondLst>
                                  <p:iterate type="lt">
                                    <p:tmPct val="0"/>
                                  </p:iterate>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mph" presetSubtype="0" fill="hold" grpId="1" nodeType="clickEffect">
                                  <p:stCondLst>
                                    <p:cond delay="0"/>
                                  </p:stCondLst>
                                  <p:iterate type="lt">
                                    <p:tmPct val="10000"/>
                                  </p:iterate>
                                  <p:childTnLst>
                                    <p:set>
                                      <p:cBhvr override="childStyle">
                                        <p:cTn id="27" dur="500" autoRev="1" fill="hold"/>
                                        <p:tgtEl>
                                          <p:spTgt spid="2"/>
                                        </p:tgtEl>
                                        <p:attrNameLst>
                                          <p:attrName>style.color</p:attrName>
                                        </p:attrNameLst>
                                      </p:cBhvr>
                                      <p:to>
                                        <p:clrVal>
                                          <a:srgbClr val="FF0000"/>
                                        </p:clrVal>
                                      </p:to>
                                    </p:set>
                                    <p:set>
                                      <p:cBhvr>
                                        <p:cTn id="28" dur="500" autoRev="1" fill="hold"/>
                                        <p:tgtEl>
                                          <p:spTgt spid="2"/>
                                        </p:tgtEl>
                                        <p:attrNameLst>
                                          <p:attrName>fillcolor</p:attrName>
                                        </p:attrNameLst>
                                      </p:cBhvr>
                                      <p:to>
                                        <p:clrVal>
                                          <a:srgbClr val="FF0000"/>
                                        </p:clrVal>
                                      </p:to>
                                    </p:set>
                                    <p:set>
                                      <p:cBhvr>
                                        <p:cTn id="29" dur="500" autoRev="1"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66923" grpId="0"/>
      <p:bldP spid="2" grpId="0"/>
      <p:bldP spid="2"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2" descr="Tre l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87338"/>
            <a:ext cx="10591800" cy="714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WordArt 9"/>
          <p:cNvSpPr>
            <a:spLocks noChangeArrowheads="1" noChangeShapeType="1" noTextEdit="1"/>
          </p:cNvSpPr>
          <p:nvPr/>
        </p:nvSpPr>
        <p:spPr bwMode="auto">
          <a:xfrm>
            <a:off x="1676400" y="2293938"/>
            <a:ext cx="7162800" cy="1981200"/>
          </a:xfrm>
          <a:prstGeom prst="rect">
            <a:avLst/>
          </a:prstGeom>
        </p:spPr>
        <p:txBody>
          <a:bodyPr wrap="none" fromWordArt="1">
            <a:prstTxWarp prst="textCascadeUp">
              <a:avLst>
                <a:gd name="adj" fmla="val 44444"/>
              </a:avLst>
            </a:prstTxWarp>
            <a:scene3d>
              <a:camera prst="legacyPerspectiveFront">
                <a:rot lat="20519984" lon="1080000" rev="0"/>
              </a:camera>
              <a:lightRig rig="legacyHarsh2" dir="b"/>
            </a:scene3d>
            <a:sp3d extrusionH="430200" prstMaterial="legacyMatte">
              <a:extrusionClr>
                <a:srgbClr val="FF6600"/>
              </a:extrusionClr>
              <a:contourClr>
                <a:srgbClr val="FFE701"/>
              </a:contourClr>
            </a:sp3d>
          </a:bodyPr>
          <a:lstStyle/>
          <a:p>
            <a:pPr algn="ctr"/>
            <a:r>
              <a:rPr lang="en-US" sz="3600" b="1" kern="10">
                <a:ln w="9525">
                  <a:round/>
                  <a:headEnd/>
                  <a:tailEnd/>
                </a:ln>
                <a:gradFill rotWithShape="1">
                  <a:gsLst>
                    <a:gs pos="0">
                      <a:srgbClr val="FFE701"/>
                    </a:gs>
                    <a:gs pos="100000">
                      <a:srgbClr val="FE3E02"/>
                    </a:gs>
                  </a:gsLst>
                  <a:lin ang="5400000" scaled="1"/>
                </a:gradFill>
                <a:latin typeface="Times New Roman" panose="02020603050405020304" pitchFamily="18" charset="0"/>
                <a:cs typeface="Times New Roman" panose="02020603050405020304" pitchFamily="18" charset="0"/>
              </a:rPr>
              <a:t>CHÀO CÁC EM !</a:t>
            </a:r>
          </a:p>
        </p:txBody>
      </p:sp>
      <p:sp>
        <p:nvSpPr>
          <p:cNvPr id="43012" name="Rectangle 20"/>
          <p:cNvSpPr>
            <a:spLocks noChangeArrowheads="1"/>
          </p:cNvSpPr>
          <p:nvPr/>
        </p:nvSpPr>
        <p:spPr bwMode="auto">
          <a:xfrm>
            <a:off x="0" y="0"/>
            <a:ext cx="9144000" cy="6858000"/>
          </a:xfrm>
          <a:prstGeom prst="rect">
            <a:avLst/>
          </a:prstGeom>
          <a:noFill/>
          <a:ln w="57150">
            <a:pattFill prst="sphere">
              <a:fgClr>
                <a:srgbClr val="0000FF"/>
              </a:fgClr>
              <a:bgClr>
                <a:srgbClr val="FF0000"/>
              </a:bgClr>
            </a:patt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vi-VN" altLang="en-US" sz="18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00610328"/>
      </p:ext>
    </p:ext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1701</Words>
  <Application>Microsoft Office PowerPoint</Application>
  <PresentationFormat>On-screen Show (4:3)</PresentationFormat>
  <Paragraphs>176</Paragraphs>
  <Slides>42</Slides>
  <Notes>1</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42</vt:i4>
      </vt:variant>
    </vt:vector>
  </HeadingPairs>
  <TitlesOfParts>
    <vt:vector size="57" baseType="lpstr">
      <vt:lpstr>宋体</vt:lpstr>
      <vt:lpstr>宋体</vt:lpstr>
      <vt:lpstr>.VnTime</vt:lpstr>
      <vt:lpstr>Arial</vt:lpstr>
      <vt:lpstr>Calibri</vt:lpstr>
      <vt:lpstr>Comic Sans MS</vt:lpstr>
      <vt:lpstr>Times New Roman</vt:lpstr>
      <vt:lpstr>Wingdings</vt:lpstr>
      <vt:lpstr>Office Theme</vt:lpstr>
      <vt:lpstr>1_Office Theme</vt:lpstr>
      <vt:lpstr>Default Design</vt:lpstr>
      <vt:lpstr>1_Default Design</vt:lpstr>
      <vt:lpstr>2_Office Theme</vt:lpstr>
      <vt:lpstr>3_Office Theme</vt:lpstr>
      <vt:lpstr>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Admin</cp:lastModifiedBy>
  <cp:revision>364</cp:revision>
  <dcterms:created xsi:type="dcterms:W3CDTF">2009-11-13T13:33:00Z</dcterms:created>
  <dcterms:modified xsi:type="dcterms:W3CDTF">2023-11-14T09:27:39Z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091B32733A904F73AC770C85D4846C08</vt:lpwstr>
  </property>
  <property fmtid="{D5CDD505-2E9C-101B-9397-08002B2CF9AE}" pid="3" name="KSOProductBuildVer">
    <vt:lpwstr>1033-11.2.0.11380</vt:lpwstr>
  </property>
</Properties>
</file>