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sldIdLst>
    <p:sldId id="281" r:id="rId2"/>
    <p:sldId id="259" r:id="rId3"/>
    <p:sldId id="262" r:id="rId4"/>
    <p:sldId id="257" r:id="rId5"/>
    <p:sldId id="258" r:id="rId6"/>
    <p:sldId id="263" r:id="rId7"/>
    <p:sldId id="264" r:id="rId8"/>
    <p:sldId id="276" r:id="rId9"/>
    <p:sldId id="277" r:id="rId10"/>
    <p:sldId id="278" r:id="rId11"/>
    <p:sldId id="279" r:id="rId12"/>
    <p:sldId id="260" r:id="rId13"/>
    <p:sldId id="272" r:id="rId14"/>
    <p:sldId id="280" r:id="rId15"/>
    <p:sldId id="273" r:id="rId16"/>
    <p:sldId id="274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AFCE"/>
    <a:srgbClr val="F8B2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76984" autoAdjust="0"/>
  </p:normalViewPr>
  <p:slideViewPr>
    <p:cSldViewPr snapToGrid="0">
      <p:cViewPr varScale="1">
        <p:scale>
          <a:sx n="93" d="100"/>
          <a:sy n="93" d="100"/>
        </p:scale>
        <p:origin x="75" y="3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5D67ED-E6C9-43FE-BEC6-58FB6681F5EF}" type="datetimeFigureOut">
              <a:rPr lang="en-US" smtClean="0"/>
              <a:t>10/30/2023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19DFDE-0DCD-481C-9360-355D6280E15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ỗ dành sẵn cho Hình ảnh của Bản chiế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Chỗ dành sẵn cho Ghi chú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Bấm</a:t>
            </a:r>
            <a:r>
              <a:rPr lang="en-US" dirty="0"/>
              <a:t>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từng</a:t>
            </a:r>
            <a:r>
              <a:rPr lang="en-US" dirty="0"/>
              <a:t> </a:t>
            </a:r>
            <a:r>
              <a:rPr lang="en-US" dirty="0" err="1"/>
              <a:t>từ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sắp</a:t>
            </a:r>
            <a:r>
              <a:rPr lang="en-US" dirty="0"/>
              <a:t> </a:t>
            </a:r>
            <a:r>
              <a:rPr lang="en-US" dirty="0" err="1"/>
              <a:t>xếp</a:t>
            </a:r>
            <a:r>
              <a:rPr lang="en-US" dirty="0"/>
              <a:t>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hai</a:t>
            </a:r>
            <a:r>
              <a:rPr lang="en-US" dirty="0"/>
              <a:t> toa </a:t>
            </a:r>
            <a:r>
              <a:rPr lang="en-US" dirty="0" err="1"/>
              <a:t>tàu</a:t>
            </a:r>
            <a:r>
              <a:rPr lang="en-US" dirty="0"/>
              <a:t>.</a:t>
            </a:r>
          </a:p>
        </p:txBody>
      </p:sp>
      <p:sp>
        <p:nvSpPr>
          <p:cNvPr id="4" name="Chỗ dành sẵn cho Số hiệu Bản chiế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B0EA6CD-0F13-4B3E-B406-320DB089145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bì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6" t="10077" r="1214" b="11938"/>
          <a:stretch>
            <a:fillRect/>
          </a:stretch>
        </p:blipFill>
        <p:spPr>
          <a:xfrm>
            <a:off x="3338624" y="-238452"/>
            <a:ext cx="8761228" cy="7096452"/>
          </a:xfrm>
          <a:prstGeom prst="rect">
            <a:avLst/>
          </a:prstGeom>
        </p:spPr>
      </p:pic>
      <p:pic>
        <p:nvPicPr>
          <p:cNvPr id="3" name="图片 4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8" t="2880" r="872" b="2717"/>
          <a:stretch>
            <a:fillRect/>
          </a:stretch>
        </p:blipFill>
        <p:spPr>
          <a:xfrm>
            <a:off x="-353642" y="-101010"/>
            <a:ext cx="6722544" cy="7230140"/>
          </a:xfrm>
          <a:prstGeom prst="rect">
            <a:avLst/>
          </a:prstGeom>
        </p:spPr>
      </p:pic>
      <p:pic>
        <p:nvPicPr>
          <p:cNvPr id="4" name="图片 12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05" t="18450" r="20439" b="16744"/>
          <a:stretch>
            <a:fillRect/>
          </a:stretch>
        </p:blipFill>
        <p:spPr>
          <a:xfrm flipH="1">
            <a:off x="9946036" y="1062845"/>
            <a:ext cx="2234285" cy="228904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Slide bì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6" t="10077" r="1214" b="11938"/>
          <a:stretch>
            <a:fillRect/>
          </a:stretch>
        </p:blipFill>
        <p:spPr>
          <a:xfrm>
            <a:off x="3338624" y="13716000"/>
            <a:ext cx="8761228" cy="7096452"/>
          </a:xfrm>
          <a:prstGeom prst="rect">
            <a:avLst/>
          </a:prstGeom>
        </p:spPr>
      </p:pic>
      <p:pic>
        <p:nvPicPr>
          <p:cNvPr id="3" name="图片 4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8" t="2880" r="872" b="2717"/>
          <a:stretch>
            <a:fillRect/>
          </a:stretch>
        </p:blipFill>
        <p:spPr>
          <a:xfrm>
            <a:off x="-353642" y="13716000"/>
            <a:ext cx="6722544" cy="7230140"/>
          </a:xfrm>
          <a:prstGeom prst="rect">
            <a:avLst/>
          </a:prstGeom>
        </p:spPr>
      </p:pic>
      <p:pic>
        <p:nvPicPr>
          <p:cNvPr id="4" name="图片 12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05" t="18450" r="20439" b="16744"/>
          <a:stretch>
            <a:fillRect/>
          </a:stretch>
        </p:blipFill>
        <p:spPr>
          <a:xfrm flipH="1">
            <a:off x="9946036" y="13716000"/>
            <a:ext cx="2234285" cy="228904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Slide bì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6" t="10077" r="1214" b="11938"/>
          <a:stretch>
            <a:fillRect/>
          </a:stretch>
        </p:blipFill>
        <p:spPr>
          <a:xfrm>
            <a:off x="3338624" y="13716000"/>
            <a:ext cx="8761228" cy="7096452"/>
          </a:xfrm>
          <a:prstGeom prst="rect">
            <a:avLst/>
          </a:prstGeom>
        </p:spPr>
      </p:pic>
      <p:pic>
        <p:nvPicPr>
          <p:cNvPr id="3" name="图片 4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8" t="2880" r="872" b="2717"/>
          <a:stretch>
            <a:fillRect/>
          </a:stretch>
        </p:blipFill>
        <p:spPr>
          <a:xfrm>
            <a:off x="-353642" y="13716000"/>
            <a:ext cx="6722544" cy="7230140"/>
          </a:xfrm>
          <a:prstGeom prst="rect">
            <a:avLst/>
          </a:prstGeom>
        </p:spPr>
      </p:pic>
      <p:pic>
        <p:nvPicPr>
          <p:cNvPr id="4" name="图片 12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05" t="18450" r="20439" b="16744"/>
          <a:stretch>
            <a:fillRect/>
          </a:stretch>
        </p:blipFill>
        <p:spPr>
          <a:xfrm flipH="1">
            <a:off x="9946036" y="13716000"/>
            <a:ext cx="2234285" cy="228904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6" t="10077" r="1214" b="11938"/>
          <a:stretch>
            <a:fillRect/>
          </a:stretch>
        </p:blipFill>
        <p:spPr>
          <a:xfrm flipH="1">
            <a:off x="-334925" y="-1846588"/>
            <a:ext cx="12099852" cy="9800683"/>
          </a:xfrm>
          <a:prstGeom prst="rect">
            <a:avLst/>
          </a:prstGeom>
        </p:spPr>
      </p:pic>
      <p:pic>
        <p:nvPicPr>
          <p:cNvPr id="8" name="图片 4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8" t="2880" r="872" b="2717"/>
          <a:stretch>
            <a:fillRect/>
          </a:stretch>
        </p:blipFill>
        <p:spPr>
          <a:xfrm flipH="1">
            <a:off x="7830881" y="2023234"/>
            <a:ext cx="4688958" cy="50430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6" t="10077" r="1214" b="11938"/>
          <a:stretch>
            <a:fillRect/>
          </a:stretch>
        </p:blipFill>
        <p:spPr>
          <a:xfrm flipH="1">
            <a:off x="-334925" y="13716000"/>
            <a:ext cx="12099852" cy="9800683"/>
          </a:xfrm>
          <a:prstGeom prst="rect">
            <a:avLst/>
          </a:prstGeom>
        </p:spPr>
      </p:pic>
      <p:pic>
        <p:nvPicPr>
          <p:cNvPr id="8" name="图片 4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8" t="2880" r="872" b="2717"/>
          <a:stretch>
            <a:fillRect/>
          </a:stretch>
        </p:blipFill>
        <p:spPr>
          <a:xfrm flipH="1">
            <a:off x="7830881" y="13716000"/>
            <a:ext cx="4688958" cy="50430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6" t="10077" r="1214" b="11938"/>
          <a:stretch>
            <a:fillRect/>
          </a:stretch>
        </p:blipFill>
        <p:spPr>
          <a:xfrm flipH="1">
            <a:off x="-334925" y="13716000"/>
            <a:ext cx="12099852" cy="9800683"/>
          </a:xfrm>
          <a:prstGeom prst="rect">
            <a:avLst/>
          </a:prstGeom>
        </p:spPr>
      </p:pic>
      <p:pic>
        <p:nvPicPr>
          <p:cNvPr id="8" name="图片 4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8" t="2880" r="872" b="2717"/>
          <a:stretch>
            <a:fillRect/>
          </a:stretch>
        </p:blipFill>
        <p:spPr>
          <a:xfrm flipH="1">
            <a:off x="7830881" y="13716000"/>
            <a:ext cx="4688958" cy="50430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6" t="10077" r="1214" b="11938"/>
          <a:stretch>
            <a:fillRect/>
          </a:stretch>
        </p:blipFill>
        <p:spPr>
          <a:xfrm flipH="1">
            <a:off x="-334925" y="13716000"/>
            <a:ext cx="12099852" cy="9800683"/>
          </a:xfrm>
          <a:prstGeom prst="rect">
            <a:avLst/>
          </a:prstGeom>
        </p:spPr>
      </p:pic>
      <p:pic>
        <p:nvPicPr>
          <p:cNvPr id="8" name="图片 4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8" t="2880" r="872" b="2717"/>
          <a:stretch>
            <a:fillRect/>
          </a:stretch>
        </p:blipFill>
        <p:spPr>
          <a:xfrm flipH="1">
            <a:off x="7830881" y="13716000"/>
            <a:ext cx="4688958" cy="50430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Mụ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vi-VN" altLang="zh-CN"/>
              <a:t>Bấm để sửa kiểu tiêu đề Bản cái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vi-VN" altLang="zh-CN"/>
              <a:t>Bấm để chỉnh sửa kiểu văn bản của Bản cái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D28869A-535E-4AAF-A710-B1C800AA18AA}" type="datetimeFigureOut">
              <a:rPr lang="en-US" smtClean="0"/>
              <a:t>10/30/2023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F7AA20C-D13A-40B4-ABDB-62C48F8A088C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6" t="10077" r="1214" b="11938"/>
          <a:stretch>
            <a:fillRect/>
          </a:stretch>
        </p:blipFill>
        <p:spPr>
          <a:xfrm>
            <a:off x="669849" y="-837417"/>
            <a:ext cx="10350797" cy="8383977"/>
          </a:xfrm>
          <a:prstGeom prst="rect">
            <a:avLst/>
          </a:prstGeom>
        </p:spPr>
      </p:pic>
      <p:pic>
        <p:nvPicPr>
          <p:cNvPr id="8" name="图片 4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8" t="2880" r="872" b="2717"/>
          <a:stretch>
            <a:fillRect/>
          </a:stretch>
        </p:blipFill>
        <p:spPr>
          <a:xfrm flipH="1">
            <a:off x="4950287" y="-418753"/>
            <a:ext cx="3821031" cy="4109544"/>
          </a:xfrm>
          <a:prstGeom prst="rect">
            <a:avLst/>
          </a:prstGeom>
        </p:spPr>
      </p:pic>
      <p:pic>
        <p:nvPicPr>
          <p:cNvPr id="9" name="图片 33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05" t="18450" r="20439" b="16744"/>
          <a:stretch>
            <a:fillRect/>
          </a:stretch>
        </p:blipFill>
        <p:spPr>
          <a:xfrm rot="2647756">
            <a:off x="2159547" y="2287451"/>
            <a:ext cx="2777454" cy="28455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4_Mụ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vi-VN" altLang="zh-CN"/>
              <a:t>Bấm để sửa kiểu tiêu đề Bản cái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vi-VN" altLang="zh-CN"/>
              <a:t>Bấm để chỉnh sửa kiểu văn bản của Bản cái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D28869A-535E-4AAF-A710-B1C800AA18AA}" type="datetimeFigureOut">
              <a:rPr lang="en-US" smtClean="0"/>
              <a:t>10/30/2023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F7AA20C-D13A-40B4-ABDB-62C48F8A088C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6" t="10077" r="1214" b="11938"/>
          <a:stretch>
            <a:fillRect/>
          </a:stretch>
        </p:blipFill>
        <p:spPr>
          <a:xfrm>
            <a:off x="669849" y="13716000"/>
            <a:ext cx="10350797" cy="8383977"/>
          </a:xfrm>
          <a:prstGeom prst="rect">
            <a:avLst/>
          </a:prstGeom>
        </p:spPr>
      </p:pic>
      <p:pic>
        <p:nvPicPr>
          <p:cNvPr id="8" name="图片 4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8" t="2880" r="872" b="2717"/>
          <a:stretch>
            <a:fillRect/>
          </a:stretch>
        </p:blipFill>
        <p:spPr>
          <a:xfrm flipH="1">
            <a:off x="4950287" y="13716000"/>
            <a:ext cx="3821031" cy="4109544"/>
          </a:xfrm>
          <a:prstGeom prst="rect">
            <a:avLst/>
          </a:prstGeom>
        </p:spPr>
      </p:pic>
      <p:pic>
        <p:nvPicPr>
          <p:cNvPr id="9" name="图片 33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05" t="18450" r="20439" b="16744"/>
          <a:stretch>
            <a:fillRect/>
          </a:stretch>
        </p:blipFill>
        <p:spPr>
          <a:xfrm rot="2647756">
            <a:off x="2159547" y="13716000"/>
            <a:ext cx="2777454" cy="28455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3_Mụ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vi-VN" altLang="zh-CN"/>
              <a:t>Bấm để sửa kiểu tiêu đề Bản cái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vi-VN" altLang="zh-CN"/>
              <a:t>Bấm để chỉnh sửa kiểu văn bản của Bản cái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D28869A-535E-4AAF-A710-B1C800AA18AA}" type="datetimeFigureOut">
              <a:rPr lang="en-US" smtClean="0"/>
              <a:t>10/30/2023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F7AA20C-D13A-40B4-ABDB-62C48F8A088C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6" t="10077" r="1214" b="11938"/>
          <a:stretch>
            <a:fillRect/>
          </a:stretch>
        </p:blipFill>
        <p:spPr>
          <a:xfrm>
            <a:off x="669849" y="13716000"/>
            <a:ext cx="10350797" cy="8383977"/>
          </a:xfrm>
          <a:prstGeom prst="rect">
            <a:avLst/>
          </a:prstGeom>
        </p:spPr>
      </p:pic>
      <p:pic>
        <p:nvPicPr>
          <p:cNvPr id="8" name="图片 4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8" t="2880" r="872" b="2717"/>
          <a:stretch>
            <a:fillRect/>
          </a:stretch>
        </p:blipFill>
        <p:spPr>
          <a:xfrm flipH="1">
            <a:off x="4950287" y="13716000"/>
            <a:ext cx="3821031" cy="4109544"/>
          </a:xfrm>
          <a:prstGeom prst="rect">
            <a:avLst/>
          </a:prstGeom>
        </p:spPr>
      </p:pic>
      <p:pic>
        <p:nvPicPr>
          <p:cNvPr id="9" name="图片 33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05" t="18450" r="20439" b="16744"/>
          <a:stretch>
            <a:fillRect/>
          </a:stretch>
        </p:blipFill>
        <p:spPr>
          <a:xfrm rot="2647756">
            <a:off x="2159547" y="13716000"/>
            <a:ext cx="2777454" cy="28455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Mụ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vi-VN" altLang="zh-CN"/>
              <a:t>Bấm để sửa kiểu tiêu đề Bản cái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vi-VN" altLang="zh-CN"/>
              <a:t>Bấm để chỉnh sửa kiểu văn bản của Bản cái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D28869A-535E-4AAF-A710-B1C800AA18AA}" type="datetimeFigureOut">
              <a:rPr lang="en-US" smtClean="0"/>
              <a:t>10/30/2023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F7AA20C-D13A-40B4-ABDB-62C48F8A088C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6" t="10077" r="1214" b="11938"/>
          <a:stretch>
            <a:fillRect/>
          </a:stretch>
        </p:blipFill>
        <p:spPr>
          <a:xfrm>
            <a:off x="669849" y="13716000"/>
            <a:ext cx="10350797" cy="8383977"/>
          </a:xfrm>
          <a:prstGeom prst="rect">
            <a:avLst/>
          </a:prstGeom>
        </p:spPr>
      </p:pic>
      <p:pic>
        <p:nvPicPr>
          <p:cNvPr id="8" name="图片 4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8" t="2880" r="872" b="2717"/>
          <a:stretch>
            <a:fillRect/>
          </a:stretch>
        </p:blipFill>
        <p:spPr>
          <a:xfrm flipH="1">
            <a:off x="4950287" y="13716000"/>
            <a:ext cx="3821031" cy="4109544"/>
          </a:xfrm>
          <a:prstGeom prst="rect">
            <a:avLst/>
          </a:prstGeom>
        </p:spPr>
      </p:pic>
      <p:pic>
        <p:nvPicPr>
          <p:cNvPr id="9" name="图片 33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05" t="18450" r="20439" b="16744"/>
          <a:stretch>
            <a:fillRect/>
          </a:stretch>
        </p:blipFill>
        <p:spPr>
          <a:xfrm rot="2647756">
            <a:off x="2159547" y="13716000"/>
            <a:ext cx="2777454" cy="28455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Mụ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vi-VN" altLang="zh-CN"/>
              <a:t>Bấm để sửa kiểu tiêu đề Bản cái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vi-VN" altLang="zh-CN"/>
              <a:t>Bấm để chỉnh sửa kiểu văn bản của Bản cái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D28869A-535E-4AAF-A710-B1C800AA18AA}" type="datetimeFigureOut">
              <a:rPr lang="en-US" smtClean="0"/>
              <a:t>10/30/2023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F7AA20C-D13A-40B4-ABDB-62C48F8A088C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6" t="10077" r="1214" b="11938"/>
          <a:stretch>
            <a:fillRect/>
          </a:stretch>
        </p:blipFill>
        <p:spPr>
          <a:xfrm>
            <a:off x="669849" y="13716000"/>
            <a:ext cx="10350797" cy="8383977"/>
          </a:xfrm>
          <a:prstGeom prst="rect">
            <a:avLst/>
          </a:prstGeom>
        </p:spPr>
      </p:pic>
      <p:pic>
        <p:nvPicPr>
          <p:cNvPr id="8" name="图片 4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8" t="2880" r="872" b="2717"/>
          <a:stretch>
            <a:fillRect/>
          </a:stretch>
        </p:blipFill>
        <p:spPr>
          <a:xfrm flipH="1">
            <a:off x="4950287" y="13716000"/>
            <a:ext cx="3821031" cy="4109544"/>
          </a:xfrm>
          <a:prstGeom prst="rect">
            <a:avLst/>
          </a:prstGeom>
        </p:spPr>
      </p:pic>
      <p:pic>
        <p:nvPicPr>
          <p:cNvPr id="9" name="图片 33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05" t="18450" r="20439" b="16744"/>
          <a:stretch>
            <a:fillRect/>
          </a:stretch>
        </p:blipFill>
        <p:spPr>
          <a:xfrm rot="2647756">
            <a:off x="2159547" y="13716000"/>
            <a:ext cx="2777454" cy="28455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ội d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: 对角圆角 6"/>
          <p:cNvSpPr/>
          <p:nvPr userDrawn="1"/>
        </p:nvSpPr>
        <p:spPr>
          <a:xfrm>
            <a:off x="314325" y="266701"/>
            <a:ext cx="11582400" cy="6334124"/>
          </a:xfrm>
          <a:prstGeom prst="round2Diag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nội d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: 对角圆角 6"/>
          <p:cNvSpPr/>
          <p:nvPr userDrawn="1"/>
        </p:nvSpPr>
        <p:spPr>
          <a:xfrm>
            <a:off x="609600" y="563525"/>
            <a:ext cx="10972800" cy="5730949"/>
          </a:xfrm>
          <a:prstGeom prst="round2Diag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nội d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: 对角圆角 6"/>
          <p:cNvSpPr/>
          <p:nvPr userDrawn="1"/>
        </p:nvSpPr>
        <p:spPr>
          <a:xfrm>
            <a:off x="609600" y="563525"/>
            <a:ext cx="10972800" cy="5730949"/>
          </a:xfrm>
          <a:prstGeom prst="round2Diag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nội d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: 对角圆角 6"/>
          <p:cNvSpPr/>
          <p:nvPr userDrawn="1"/>
        </p:nvSpPr>
        <p:spPr>
          <a:xfrm>
            <a:off x="609600" y="563525"/>
            <a:ext cx="10972800" cy="5730949"/>
          </a:xfrm>
          <a:prstGeom prst="round2Diag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nội d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: 对角圆角 6"/>
          <p:cNvSpPr/>
          <p:nvPr userDrawn="1"/>
        </p:nvSpPr>
        <p:spPr>
          <a:xfrm>
            <a:off x="609600" y="563525"/>
            <a:ext cx="10972800" cy="5730949"/>
          </a:xfrm>
          <a:prstGeom prst="round2Diag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nội d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: 对角圆角 6"/>
          <p:cNvSpPr/>
          <p:nvPr userDrawn="1"/>
        </p:nvSpPr>
        <p:spPr>
          <a:xfrm>
            <a:off x="609600" y="563525"/>
            <a:ext cx="10972800" cy="5730949"/>
          </a:xfrm>
          <a:prstGeom prst="round2Diag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nội d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: 对角圆角 6"/>
          <p:cNvSpPr/>
          <p:nvPr userDrawn="1"/>
        </p:nvSpPr>
        <p:spPr>
          <a:xfrm>
            <a:off x="609600" y="563525"/>
            <a:ext cx="10972800" cy="5730949"/>
          </a:xfrm>
          <a:prstGeom prst="round2Diag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nội d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: 对角圆角 6"/>
          <p:cNvSpPr/>
          <p:nvPr userDrawn="1"/>
        </p:nvSpPr>
        <p:spPr>
          <a:xfrm>
            <a:off x="609600" y="563525"/>
            <a:ext cx="10972800" cy="5730949"/>
          </a:xfrm>
          <a:prstGeom prst="round2Diag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nội d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: 对角圆角 6"/>
          <p:cNvSpPr/>
          <p:nvPr userDrawn="1"/>
        </p:nvSpPr>
        <p:spPr>
          <a:xfrm>
            <a:off x="609600" y="563525"/>
            <a:ext cx="10972800" cy="5730949"/>
          </a:xfrm>
          <a:prstGeom prst="round2Diag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nội d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: 对角圆角 6"/>
          <p:cNvSpPr/>
          <p:nvPr userDrawn="1"/>
        </p:nvSpPr>
        <p:spPr>
          <a:xfrm>
            <a:off x="609600" y="563525"/>
            <a:ext cx="10972800" cy="5730949"/>
          </a:xfrm>
          <a:prstGeom prst="round2Diag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ội d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: 对角圆角 6"/>
          <p:cNvSpPr/>
          <p:nvPr userDrawn="1"/>
        </p:nvSpPr>
        <p:spPr>
          <a:xfrm>
            <a:off x="609600" y="563525"/>
            <a:ext cx="10972800" cy="5730949"/>
          </a:xfrm>
          <a:prstGeom prst="round2Diag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êu đề Bản chiế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9Slide.vn - 2019"/>
          <p:cNvSpPr txBox="1"/>
          <p:nvPr userDrawn="1"/>
        </p:nvSpPr>
        <p:spPr>
          <a:xfrm>
            <a:off x="0" y="-16046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85030" y="1762074"/>
            <a:ext cx="3338286" cy="397247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7671" y="1528376"/>
            <a:ext cx="5736833" cy="101961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7671" y="2168533"/>
            <a:ext cx="5255207" cy="274953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244797" y="1120686"/>
            <a:ext cx="56721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ba,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24 </a:t>
            </a:r>
            <a:r>
              <a:rPr lang="en-US" sz="28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tháng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10 </a:t>
            </a:r>
            <a:r>
              <a:rPr lang="en-US" sz="28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2023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Hình ảnh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5165" y="3810000"/>
            <a:ext cx="6517189" cy="2103302"/>
          </a:xfrm>
          <a:prstGeom prst="rect">
            <a:avLst/>
          </a:prstGeom>
        </p:spPr>
      </p:pic>
      <p:pic>
        <p:nvPicPr>
          <p:cNvPr id="14" name="Hình ảnh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7345" y="3429000"/>
            <a:ext cx="2371550" cy="3078747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55" r="10255"/>
          <a:stretch>
            <a:fillRect/>
          </a:stretch>
        </p:blipFill>
        <p:spPr>
          <a:xfrm>
            <a:off x="1654958" y="3054117"/>
            <a:ext cx="3103147" cy="325506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02935" y="1465256"/>
            <a:ext cx="3109229" cy="1603387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5200649" y="771525"/>
            <a:ext cx="6534151" cy="3419475"/>
          </a:xfrm>
          <a:custGeom>
            <a:avLst/>
            <a:gdLst>
              <a:gd name="connsiteX0" fmla="*/ 0 w 6534151"/>
              <a:gd name="connsiteY0" fmla="*/ 0 h 3419475"/>
              <a:gd name="connsiteX1" fmla="*/ 6534151 w 6534151"/>
              <a:gd name="connsiteY1" fmla="*/ 0 h 3419475"/>
              <a:gd name="connsiteX2" fmla="*/ 6534151 w 6534151"/>
              <a:gd name="connsiteY2" fmla="*/ 3419475 h 3419475"/>
              <a:gd name="connsiteX3" fmla="*/ 0 w 6534151"/>
              <a:gd name="connsiteY3" fmla="*/ 3419475 h 3419475"/>
              <a:gd name="connsiteX4" fmla="*/ 0 w 6534151"/>
              <a:gd name="connsiteY4" fmla="*/ 0 h 3419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34151" h="3419475" fill="none" extrusionOk="0">
                <a:moveTo>
                  <a:pt x="0" y="0"/>
                </a:moveTo>
                <a:cubicBezTo>
                  <a:pt x="2455859" y="69398"/>
                  <a:pt x="3785127" y="-102844"/>
                  <a:pt x="6534151" y="0"/>
                </a:cubicBezTo>
                <a:cubicBezTo>
                  <a:pt x="6437645" y="666499"/>
                  <a:pt x="6406969" y="2342855"/>
                  <a:pt x="6534151" y="3419475"/>
                </a:cubicBezTo>
                <a:cubicBezTo>
                  <a:pt x="4865071" y="3312096"/>
                  <a:pt x="2684860" y="3393817"/>
                  <a:pt x="0" y="3419475"/>
                </a:cubicBezTo>
                <a:cubicBezTo>
                  <a:pt x="93486" y="2289270"/>
                  <a:pt x="34874" y="512595"/>
                  <a:pt x="0" y="0"/>
                </a:cubicBezTo>
                <a:close/>
              </a:path>
              <a:path w="6534151" h="3419475" stroke="0" extrusionOk="0">
                <a:moveTo>
                  <a:pt x="0" y="0"/>
                </a:moveTo>
                <a:cubicBezTo>
                  <a:pt x="1152632" y="-66283"/>
                  <a:pt x="5252188" y="-106320"/>
                  <a:pt x="6534151" y="0"/>
                </a:cubicBezTo>
                <a:cubicBezTo>
                  <a:pt x="6480562" y="360235"/>
                  <a:pt x="6443771" y="2444440"/>
                  <a:pt x="6534151" y="3419475"/>
                </a:cubicBezTo>
                <a:cubicBezTo>
                  <a:pt x="4239662" y="3537012"/>
                  <a:pt x="692141" y="3299536"/>
                  <a:pt x="0" y="3419475"/>
                </a:cubicBezTo>
                <a:cubicBezTo>
                  <a:pt x="-7664" y="2451618"/>
                  <a:pt x="-130821" y="1286611"/>
                  <a:pt x="0" y="0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  <a:alpha val="85098"/>
            </a:schemeClr>
          </a:solidFill>
          <a:ln w="38100">
            <a:solidFill>
              <a:srgbClr val="D62AD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Mẹ tôi thân béo, gáy tròn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Mẹ tài nhờ có nghìn con tuyệt vời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Mấy người muốn hiểu mẹ tôi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Quen biết cả đời mà dễ hiểu đâu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Là cái gì ?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762625" y="4552950"/>
            <a:ext cx="51244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solidFill>
                  <a:srgbClr val="FF0000"/>
                </a:solidFill>
              </a:rPr>
              <a:t>Đáp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án</a:t>
            </a:r>
            <a:r>
              <a:rPr lang="en-US" sz="3600" b="1" dirty="0">
                <a:solidFill>
                  <a:srgbClr val="FF0000"/>
                </a:solidFill>
              </a:rPr>
              <a:t>: </a:t>
            </a:r>
            <a:r>
              <a:rPr lang="en-US" sz="3600" b="1" dirty="0" err="1">
                <a:solidFill>
                  <a:srgbClr val="FF0000"/>
                </a:solidFill>
              </a:rPr>
              <a:t>Quyển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từ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điển</a:t>
            </a:r>
            <a:endParaRPr lang="en-US" sz="3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857" y="1261248"/>
            <a:ext cx="5736833" cy="118272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7671" y="2168533"/>
            <a:ext cx="5255207" cy="274953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272213" y="185738"/>
            <a:ext cx="56721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solidFill>
                  <a:srgbClr val="FF0000"/>
                </a:solidFill>
              </a:rPr>
              <a:t>Thứ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 err="1">
                <a:solidFill>
                  <a:srgbClr val="FF0000"/>
                </a:solidFill>
              </a:rPr>
              <a:t>ba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 err="1">
                <a:solidFill>
                  <a:srgbClr val="FF0000"/>
                </a:solidFill>
              </a:rPr>
              <a:t>ngày</a:t>
            </a:r>
            <a:r>
              <a:rPr lang="en-US" sz="2800" dirty="0">
                <a:solidFill>
                  <a:srgbClr val="FF0000"/>
                </a:solidFill>
              </a:rPr>
              <a:t> 24 </a:t>
            </a:r>
            <a:r>
              <a:rPr lang="en-US" sz="2800" dirty="0" err="1">
                <a:solidFill>
                  <a:srgbClr val="FF0000"/>
                </a:solidFill>
              </a:rPr>
              <a:t>tháng</a:t>
            </a:r>
            <a:r>
              <a:rPr lang="en-US" sz="2800" dirty="0">
                <a:solidFill>
                  <a:srgbClr val="FF0000"/>
                </a:solidFill>
              </a:rPr>
              <a:t> 10 </a:t>
            </a:r>
            <a:r>
              <a:rPr lang="en-US" sz="2800" dirty="0" err="1">
                <a:solidFill>
                  <a:srgbClr val="FF0000"/>
                </a:solidFill>
              </a:rPr>
              <a:t>năm</a:t>
            </a:r>
            <a:r>
              <a:rPr lang="en-US" sz="2800" dirty="0">
                <a:solidFill>
                  <a:srgbClr val="FF0000"/>
                </a:solidFill>
              </a:rPr>
              <a:t> 2023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Hộp Văn bản 5"/>
          <p:cNvSpPr txBox="1"/>
          <p:nvPr/>
        </p:nvSpPr>
        <p:spPr>
          <a:xfrm>
            <a:off x="1371600" y="1981200"/>
            <a:ext cx="9753600" cy="13122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lvl="0" indent="-57150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vi-VN" sz="3600" b="1" dirty="0">
                <a:solidFill>
                  <a:prstClr val="black"/>
                </a:solidFill>
                <a:latin typeface="Cambria" panose="02040503050406030204"/>
                <a:ea typeface="Times New Roman" panose="02020603050405020304" pitchFamily="18" charset="0"/>
              </a:rPr>
              <a:t>Biết cách dùng từ điển và nắm được các công dụng của từ điển.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pic>
        <p:nvPicPr>
          <p:cNvPr id="3" name="Hình ảnh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1101" y="780184"/>
            <a:ext cx="5974598" cy="1201016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Hình ảnh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3804" y="3343615"/>
            <a:ext cx="2682472" cy="307874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943349" y="4200525"/>
            <a:ext cx="625792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8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KHÁM PHÁ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ộp Văn bản 3"/>
          <p:cNvSpPr txBox="1"/>
          <p:nvPr/>
        </p:nvSpPr>
        <p:spPr>
          <a:xfrm>
            <a:off x="1323976" y="304800"/>
            <a:ext cx="964882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Bài 1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  <a:r>
              <a:rPr kumimoji="0" lang="vi-VN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Đọc hướng dẫn và thực hành sử dụng từ điển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587" y="1666874"/>
            <a:ext cx="6824640" cy="448627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381875" y="1666875"/>
            <a:ext cx="4552950" cy="4638675"/>
          </a:xfrm>
          <a:custGeom>
            <a:avLst/>
            <a:gdLst>
              <a:gd name="connsiteX0" fmla="*/ 0 w 4552950"/>
              <a:gd name="connsiteY0" fmla="*/ 0 h 4638675"/>
              <a:gd name="connsiteX1" fmla="*/ 4552950 w 4552950"/>
              <a:gd name="connsiteY1" fmla="*/ 0 h 4638675"/>
              <a:gd name="connsiteX2" fmla="*/ 4552950 w 4552950"/>
              <a:gd name="connsiteY2" fmla="*/ 4638675 h 4638675"/>
              <a:gd name="connsiteX3" fmla="*/ 0 w 4552950"/>
              <a:gd name="connsiteY3" fmla="*/ 4638675 h 4638675"/>
              <a:gd name="connsiteX4" fmla="*/ 0 w 4552950"/>
              <a:gd name="connsiteY4" fmla="*/ 0 h 4638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52950" h="4638675" fill="none" extrusionOk="0">
                <a:moveTo>
                  <a:pt x="0" y="0"/>
                </a:moveTo>
                <a:cubicBezTo>
                  <a:pt x="2021510" y="69398"/>
                  <a:pt x="3404086" y="-102844"/>
                  <a:pt x="4552950" y="0"/>
                </a:cubicBezTo>
                <a:cubicBezTo>
                  <a:pt x="4456444" y="2061601"/>
                  <a:pt x="4425768" y="3478977"/>
                  <a:pt x="4552950" y="4638675"/>
                </a:cubicBezTo>
                <a:cubicBezTo>
                  <a:pt x="3577294" y="4531296"/>
                  <a:pt x="2121008" y="4613017"/>
                  <a:pt x="0" y="4638675"/>
                </a:cubicBezTo>
                <a:cubicBezTo>
                  <a:pt x="93486" y="4076035"/>
                  <a:pt x="34874" y="767198"/>
                  <a:pt x="0" y="0"/>
                </a:cubicBezTo>
                <a:close/>
              </a:path>
              <a:path w="4552950" h="4638675" stroke="0" extrusionOk="0">
                <a:moveTo>
                  <a:pt x="0" y="0"/>
                </a:moveTo>
                <a:cubicBezTo>
                  <a:pt x="1617421" y="-66283"/>
                  <a:pt x="2707055" y="-106320"/>
                  <a:pt x="4552950" y="0"/>
                </a:cubicBezTo>
                <a:cubicBezTo>
                  <a:pt x="4499361" y="695523"/>
                  <a:pt x="4462570" y="2452266"/>
                  <a:pt x="4552950" y="4638675"/>
                </a:cubicBezTo>
                <a:cubicBezTo>
                  <a:pt x="3751997" y="4756212"/>
                  <a:pt x="1949444" y="4518736"/>
                  <a:pt x="0" y="4638675"/>
                </a:cubicBezTo>
                <a:cubicBezTo>
                  <a:pt x="-7664" y="4123905"/>
                  <a:pt x="-130821" y="630567"/>
                  <a:pt x="0" y="0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  <a:alpha val="85098"/>
            </a:schemeClr>
          </a:solidFill>
          <a:ln w="38100">
            <a:solidFill>
              <a:srgbClr val="D62AD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r>
              <a:rPr lang="vi-VN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Trước khi tìm nghĩa của từ trong từ điển, cần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:</a:t>
            </a:r>
          </a:p>
          <a:p>
            <a:pPr marL="457200" lvl="0" indent="-457200" algn="just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</a:t>
            </a:r>
            <a:r>
              <a:rPr lang="vi-VN" sz="2800" b="1" i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họn từ điển thích hợp</a:t>
            </a:r>
            <a:endParaRPr lang="en-US" sz="2800" b="1" i="1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457200" lvl="0" indent="-457200" algn="just">
              <a:buFont typeface="Arial" panose="020B0604020202020204" pitchFamily="34" charset="0"/>
              <a:buChar char="•"/>
            </a:pPr>
            <a:r>
              <a:rPr lang="en-US" sz="2800" b="1" i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</a:t>
            </a:r>
            <a:r>
              <a:rPr lang="vi-VN" sz="2800" b="1" i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ọc phần hướng dẫn sử dụng để biết cách sắp xếp mục từ và những thông tin cần thiết</a:t>
            </a:r>
            <a:endParaRPr lang="en-US" sz="2800" b="1" i="1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457200" lvl="0" indent="-457200" algn="just">
              <a:buFont typeface="Arial" panose="020B0604020202020204" pitchFamily="34" charset="0"/>
              <a:buChar char="•"/>
            </a:pPr>
            <a:r>
              <a:rPr lang="en-US" sz="2800" b="1" i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</a:t>
            </a:r>
            <a:r>
              <a:rPr lang="vi-VN" sz="2800" b="1" i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ọc các quy ước ở phần Chữ viết tắt. </a:t>
            </a:r>
            <a:endParaRPr kumimoji="0" lang="en-US" sz="28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ộp Văn bản 3"/>
          <p:cNvSpPr txBox="1"/>
          <p:nvPr/>
        </p:nvSpPr>
        <p:spPr>
          <a:xfrm>
            <a:off x="476250" y="392998"/>
            <a:ext cx="115633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 </a:t>
            </a:r>
            <a:r>
              <a:rPr lang="vi-VN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Dựa vào các bước tìm nghĩa của từ theo ví dụ dưới đây, tìm nhanh nghĩa của các từ </a:t>
            </a:r>
            <a:r>
              <a:rPr lang="vi-VN" sz="3200" b="1" i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cao ngất, cheo leo, hoang vu </a:t>
            </a:r>
            <a:r>
              <a:rPr lang="vi-VN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trong từ điển.</a:t>
            </a:r>
            <a:endParaRPr kumimoji="0" lang="vi-VN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14375" y="1533525"/>
            <a:ext cx="53244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 err="1">
                <a:solidFill>
                  <a:srgbClr val="FF0000"/>
                </a:solidFill>
              </a:rPr>
              <a:t>Ví</a:t>
            </a:r>
            <a:r>
              <a:rPr lang="en-US" sz="2400" b="1" i="1" dirty="0">
                <a:solidFill>
                  <a:srgbClr val="FF0000"/>
                </a:solidFill>
              </a:rPr>
              <a:t> </a:t>
            </a:r>
            <a:r>
              <a:rPr lang="en-US" sz="2400" b="1" i="1" dirty="0" err="1">
                <a:solidFill>
                  <a:srgbClr val="FF0000"/>
                </a:solidFill>
              </a:rPr>
              <a:t>dụ</a:t>
            </a:r>
            <a:r>
              <a:rPr lang="en-US" sz="2400" b="1" i="1" dirty="0">
                <a:solidFill>
                  <a:srgbClr val="FF0000"/>
                </a:solidFill>
              </a:rPr>
              <a:t>: </a:t>
            </a:r>
            <a:r>
              <a:rPr lang="en-US" sz="2400" b="1" i="1" dirty="0" err="1">
                <a:solidFill>
                  <a:srgbClr val="FF0000"/>
                </a:solidFill>
              </a:rPr>
              <a:t>Tìm</a:t>
            </a:r>
            <a:r>
              <a:rPr lang="en-US" sz="2400" b="1" i="1" dirty="0">
                <a:solidFill>
                  <a:srgbClr val="FF0000"/>
                </a:solidFill>
              </a:rPr>
              <a:t> </a:t>
            </a:r>
            <a:r>
              <a:rPr lang="en-US" sz="2400" b="1" i="1" dirty="0" err="1">
                <a:solidFill>
                  <a:srgbClr val="FF0000"/>
                </a:solidFill>
              </a:rPr>
              <a:t>nghĩa</a:t>
            </a:r>
            <a:r>
              <a:rPr lang="en-US" sz="2400" b="1" i="1" dirty="0">
                <a:solidFill>
                  <a:srgbClr val="FF0000"/>
                </a:solidFill>
              </a:rPr>
              <a:t> </a:t>
            </a:r>
            <a:r>
              <a:rPr lang="en-US" sz="2400" b="1" i="1" dirty="0" err="1">
                <a:solidFill>
                  <a:srgbClr val="FF0000"/>
                </a:solidFill>
              </a:rPr>
              <a:t>của</a:t>
            </a:r>
            <a:r>
              <a:rPr lang="en-US" sz="2400" b="1" i="1" dirty="0">
                <a:solidFill>
                  <a:srgbClr val="FF0000"/>
                </a:solidFill>
              </a:rPr>
              <a:t> </a:t>
            </a:r>
            <a:r>
              <a:rPr lang="en-US" sz="2400" b="1" i="1" dirty="0" err="1">
                <a:solidFill>
                  <a:srgbClr val="FF0000"/>
                </a:solidFill>
              </a:rPr>
              <a:t>từ</a:t>
            </a:r>
            <a:r>
              <a:rPr lang="en-US" sz="2400" b="1" i="1" dirty="0">
                <a:solidFill>
                  <a:srgbClr val="FF0000"/>
                </a:solidFill>
              </a:rPr>
              <a:t> </a:t>
            </a:r>
            <a:r>
              <a:rPr lang="en-US" sz="2400" b="1" i="1" dirty="0" err="1">
                <a:solidFill>
                  <a:srgbClr val="FF0000"/>
                </a:solidFill>
              </a:rPr>
              <a:t>bình</a:t>
            </a:r>
            <a:r>
              <a:rPr lang="en-US" sz="2400" b="1" i="1" dirty="0">
                <a:solidFill>
                  <a:srgbClr val="FF0000"/>
                </a:solidFill>
              </a:rPr>
              <a:t> </a:t>
            </a:r>
            <a:r>
              <a:rPr lang="en-US" sz="2400" b="1" i="1" dirty="0" err="1">
                <a:solidFill>
                  <a:srgbClr val="FF0000"/>
                </a:solidFill>
              </a:rPr>
              <a:t>minh</a:t>
            </a:r>
            <a:r>
              <a:rPr lang="en-US" sz="2400" b="1" i="1" dirty="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3" name="Rectangle 2"/>
          <p:cNvSpPr/>
          <p:nvPr/>
        </p:nvSpPr>
        <p:spPr>
          <a:xfrm>
            <a:off x="942975" y="2066925"/>
            <a:ext cx="7448550" cy="84772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vi-VN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Bướ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 1: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Tìm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chữ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B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trong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từ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điển</a:t>
            </a:r>
            <a:endParaRPr lang="en-US" sz="3200" b="1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42975" y="3133725"/>
            <a:ext cx="10820400" cy="1495425"/>
          </a:xfrm>
          <a:prstGeom prst="rect">
            <a:avLst/>
          </a:prstGeom>
          <a:solidFill>
            <a:srgbClr val="F8B2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Bước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2: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Tìm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từ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i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bình</a:t>
            </a:r>
            <a:r>
              <a:rPr lang="en-US" sz="3200" b="1" i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i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minh</a:t>
            </a:r>
            <a:endParaRPr lang="en-US" sz="3200" b="1" i="1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457200" indent="-457200" algn="just">
              <a:buFontTx/>
              <a:buChar char="-"/>
            </a:pP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Tìm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tiếng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i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bình</a:t>
            </a:r>
            <a:endParaRPr lang="en-US" sz="3200" b="1" i="1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457200" indent="-457200" algn="just">
              <a:buFontTx/>
              <a:buChar char="-"/>
            </a:pP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Tìm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tiếng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đứng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sau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</a:t>
            </a:r>
            <a:r>
              <a:rPr lang="en-US" sz="3200" b="1" i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ình</a:t>
            </a:r>
            <a:r>
              <a:rPr lang="en-US" sz="3200" b="1" i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: </a:t>
            </a:r>
            <a:r>
              <a:rPr lang="en-US" sz="3200" b="1" i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bình</a:t>
            </a:r>
            <a:r>
              <a:rPr lang="en-US" sz="3200" b="1" i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+ </a:t>
            </a:r>
            <a:r>
              <a:rPr lang="en-US" sz="3200" b="1" i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minh</a:t>
            </a:r>
            <a:r>
              <a:rPr lang="en-US" sz="3200" b="1" i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-&gt; </a:t>
            </a:r>
            <a:r>
              <a:rPr lang="en-US" sz="3200" b="1" i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bình</a:t>
            </a:r>
            <a:r>
              <a:rPr lang="en-US" sz="3200" b="1" i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i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minh</a:t>
            </a:r>
            <a:endParaRPr lang="en-US" sz="3200" b="1" i="1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19175" y="4800600"/>
            <a:ext cx="7448550" cy="84772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vi-VN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Bướ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 3: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Đọc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nghĩa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của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từ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i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bình</a:t>
            </a:r>
            <a:r>
              <a:rPr lang="en-US" sz="3200" b="1" i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i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minh</a:t>
            </a:r>
            <a:endParaRPr lang="en-US" sz="3200" b="1" i="1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009649" y="5800725"/>
            <a:ext cx="10506076" cy="752475"/>
          </a:xfrm>
          <a:prstGeom prst="rect">
            <a:avLst/>
          </a:prstGeom>
          <a:solidFill>
            <a:srgbClr val="F7AF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Bước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4: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Đọc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ví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dụ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để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hiểu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thêm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ý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nghĩa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và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cách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dùng</a:t>
            </a:r>
            <a:endParaRPr lang="en-US" sz="3200" b="1" i="1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19308" y="2352675"/>
            <a:ext cx="3786867" cy="1423987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12" grpId="0" animBg="1"/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781175" y="805785"/>
            <a:ext cx="8812722" cy="2423190"/>
            <a:chOff x="3432425" y="3473358"/>
            <a:chExt cx="3804151" cy="1959775"/>
          </a:xfrm>
        </p:grpSpPr>
        <p:sp>
          <p:nvSpPr>
            <p:cNvPr id="3" name="Rectangle 2"/>
            <p:cNvSpPr/>
            <p:nvPr/>
          </p:nvSpPr>
          <p:spPr>
            <a:xfrm>
              <a:off x="3432425" y="3473358"/>
              <a:ext cx="3804151" cy="1623944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3485876" y="3543064"/>
              <a:ext cx="3700455" cy="18900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algn="just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3600" b="1" dirty="0" err="1">
                  <a:ea typeface="Times New Roman" panose="02020603050405020304" pitchFamily="18" charset="0"/>
                </a:rPr>
                <a:t>V</a:t>
              </a:r>
              <a:r>
                <a:rPr lang="en-US" sz="3600" b="1" dirty="0" err="1">
                  <a:effectLst/>
                  <a:ea typeface="Times New Roman" panose="02020603050405020304" pitchFamily="18" charset="0"/>
                </a:rPr>
                <a:t>ận</a:t>
              </a:r>
              <a:r>
                <a:rPr lang="en-US" sz="3600" b="1" dirty="0">
                  <a:effectLst/>
                  <a:ea typeface="Times New Roman" panose="02020603050405020304" pitchFamily="18" charset="0"/>
                </a:rPr>
                <a:t> </a:t>
              </a:r>
              <a:r>
                <a:rPr lang="en-US" sz="3600" b="1" dirty="0" err="1">
                  <a:effectLst/>
                  <a:ea typeface="Times New Roman" panose="02020603050405020304" pitchFamily="18" charset="0"/>
                </a:rPr>
                <a:t>dụng</a:t>
              </a:r>
              <a:r>
                <a:rPr lang="en-US" sz="3600" b="1" dirty="0">
                  <a:effectLst/>
                  <a:ea typeface="Times New Roman" panose="02020603050405020304" pitchFamily="18" charset="0"/>
                </a:rPr>
                <a:t> </a:t>
              </a:r>
              <a:r>
                <a:rPr lang="en-US" sz="3600" b="1" dirty="0" err="1">
                  <a:effectLst/>
                  <a:ea typeface="Times New Roman" panose="02020603050405020304" pitchFamily="18" charset="0"/>
                </a:rPr>
                <a:t>các</a:t>
              </a:r>
              <a:r>
                <a:rPr lang="en-US" sz="3600" b="1" dirty="0">
                  <a:effectLst/>
                  <a:ea typeface="Times New Roman" panose="02020603050405020304" pitchFamily="18" charset="0"/>
                </a:rPr>
                <a:t> </a:t>
              </a:r>
              <a:r>
                <a:rPr lang="en-US" sz="3600" b="1" dirty="0" err="1">
                  <a:effectLst/>
                  <a:ea typeface="Times New Roman" panose="02020603050405020304" pitchFamily="18" charset="0"/>
                </a:rPr>
                <a:t>bước</a:t>
              </a:r>
              <a:r>
                <a:rPr lang="en-US" sz="3600" b="1" dirty="0">
                  <a:effectLst/>
                  <a:ea typeface="Times New Roman" panose="02020603050405020304" pitchFamily="18" charset="0"/>
                </a:rPr>
                <a:t> </a:t>
              </a:r>
              <a:r>
                <a:rPr lang="en-US" sz="3600" b="1" dirty="0" err="1">
                  <a:effectLst/>
                  <a:ea typeface="Times New Roman" panose="02020603050405020304" pitchFamily="18" charset="0"/>
                </a:rPr>
                <a:t>như</a:t>
              </a:r>
              <a:r>
                <a:rPr lang="en-US" sz="3600" b="1" dirty="0">
                  <a:effectLst/>
                  <a:ea typeface="Times New Roman" panose="02020603050405020304" pitchFamily="18" charset="0"/>
                </a:rPr>
                <a:t> </a:t>
              </a:r>
              <a:r>
                <a:rPr lang="en-US" sz="3600" b="1" dirty="0" err="1">
                  <a:effectLst/>
                  <a:ea typeface="Times New Roman" panose="02020603050405020304" pitchFamily="18" charset="0"/>
                </a:rPr>
                <a:t>hướng</a:t>
              </a:r>
              <a:r>
                <a:rPr lang="en-US" sz="3600" b="1" dirty="0">
                  <a:effectLst/>
                  <a:ea typeface="Times New Roman" panose="02020603050405020304" pitchFamily="18" charset="0"/>
                </a:rPr>
                <a:t> </a:t>
              </a:r>
              <a:r>
                <a:rPr lang="en-US" sz="3600" b="1" dirty="0" err="1">
                  <a:effectLst/>
                  <a:ea typeface="Times New Roman" panose="02020603050405020304" pitchFamily="18" charset="0"/>
                </a:rPr>
                <a:t>dẫn</a:t>
              </a:r>
              <a:r>
                <a:rPr lang="en-US" sz="3600" b="1" dirty="0">
                  <a:effectLst/>
                  <a:ea typeface="Times New Roman" panose="02020603050405020304" pitchFamily="18" charset="0"/>
                </a:rPr>
                <a:t> </a:t>
              </a:r>
              <a:r>
                <a:rPr lang="en-US" sz="3600" b="1" dirty="0" err="1">
                  <a:effectLst/>
                  <a:ea typeface="Times New Roman" panose="02020603050405020304" pitchFamily="18" charset="0"/>
                </a:rPr>
                <a:t>để</a:t>
              </a:r>
              <a:r>
                <a:rPr lang="en-US" sz="3600" b="1" dirty="0">
                  <a:effectLst/>
                  <a:ea typeface="Times New Roman" panose="02020603050405020304" pitchFamily="18" charset="0"/>
                </a:rPr>
                <a:t> </a:t>
              </a:r>
              <a:r>
                <a:rPr lang="en-US" sz="3600" b="1" dirty="0" err="1">
                  <a:effectLst/>
                  <a:ea typeface="Times New Roman" panose="02020603050405020304" pitchFamily="18" charset="0"/>
                </a:rPr>
                <a:t>tìm</a:t>
              </a:r>
              <a:r>
                <a:rPr lang="en-US" sz="3600" b="1" dirty="0">
                  <a:effectLst/>
                  <a:ea typeface="Times New Roman" panose="02020603050405020304" pitchFamily="18" charset="0"/>
                </a:rPr>
                <a:t> </a:t>
              </a:r>
              <a:r>
                <a:rPr lang="en-US" sz="3600" b="1" dirty="0" err="1">
                  <a:effectLst/>
                  <a:ea typeface="Times New Roman" panose="02020603050405020304" pitchFamily="18" charset="0"/>
                </a:rPr>
                <a:t>ra</a:t>
              </a:r>
              <a:r>
                <a:rPr lang="en-US" sz="3600" b="1" dirty="0">
                  <a:effectLst/>
                  <a:ea typeface="Times New Roman" panose="02020603050405020304" pitchFamily="18" charset="0"/>
                </a:rPr>
                <a:t> </a:t>
              </a:r>
              <a:r>
                <a:rPr lang="en-US" sz="3600" b="1" dirty="0" err="1">
                  <a:effectLst/>
                  <a:ea typeface="Times New Roman" panose="02020603050405020304" pitchFamily="18" charset="0"/>
                </a:rPr>
                <a:t>nghĩa</a:t>
              </a:r>
              <a:r>
                <a:rPr lang="en-US" sz="3600" b="1" dirty="0">
                  <a:effectLst/>
                  <a:ea typeface="Times New Roman" panose="02020603050405020304" pitchFamily="18" charset="0"/>
                </a:rPr>
                <a:t> </a:t>
              </a:r>
              <a:r>
                <a:rPr lang="en-US" sz="3600" b="1" dirty="0" err="1">
                  <a:effectLst/>
                  <a:ea typeface="Times New Roman" panose="02020603050405020304" pitchFamily="18" charset="0"/>
                </a:rPr>
                <a:t>của</a:t>
              </a:r>
              <a:r>
                <a:rPr lang="en-US" sz="3600" b="1" dirty="0">
                  <a:effectLst/>
                  <a:ea typeface="Times New Roman" panose="02020603050405020304" pitchFamily="18" charset="0"/>
                </a:rPr>
                <a:t> </a:t>
              </a:r>
              <a:r>
                <a:rPr lang="en-US" sz="3600" b="1" dirty="0" err="1">
                  <a:effectLst/>
                  <a:ea typeface="Times New Roman" panose="02020603050405020304" pitchFamily="18" charset="0"/>
                </a:rPr>
                <a:t>các</a:t>
              </a:r>
              <a:r>
                <a:rPr lang="en-US" sz="3600" b="1" dirty="0">
                  <a:effectLst/>
                  <a:ea typeface="Times New Roman" panose="02020603050405020304" pitchFamily="18" charset="0"/>
                </a:rPr>
                <a:t> </a:t>
              </a:r>
              <a:r>
                <a:rPr lang="en-US" sz="3600" b="1" dirty="0" err="1">
                  <a:effectLst/>
                  <a:ea typeface="Times New Roman" panose="02020603050405020304" pitchFamily="18" charset="0"/>
                </a:rPr>
                <a:t>từ</a:t>
              </a:r>
              <a:r>
                <a:rPr lang="en-US" sz="3600" b="1" dirty="0">
                  <a:effectLst/>
                  <a:ea typeface="Times New Roman" panose="02020603050405020304" pitchFamily="18" charset="0"/>
                </a:rPr>
                <a:t> </a:t>
              </a:r>
              <a:r>
                <a:rPr lang="en-US" sz="3600" b="1" i="1" dirty="0" err="1">
                  <a:effectLst/>
                  <a:ea typeface="Times New Roman" panose="02020603050405020304" pitchFamily="18" charset="0"/>
                </a:rPr>
                <a:t>cao</a:t>
              </a:r>
              <a:r>
                <a:rPr lang="en-US" sz="3600" b="1" i="1" dirty="0">
                  <a:effectLst/>
                  <a:ea typeface="Times New Roman" panose="02020603050405020304" pitchFamily="18" charset="0"/>
                </a:rPr>
                <a:t> </a:t>
              </a:r>
              <a:r>
                <a:rPr lang="en-US" sz="3600" b="1" i="1" dirty="0" err="1">
                  <a:effectLst/>
                  <a:ea typeface="Times New Roman" panose="02020603050405020304" pitchFamily="18" charset="0"/>
                </a:rPr>
                <a:t>ngất</a:t>
              </a:r>
              <a:r>
                <a:rPr lang="en-US" sz="3600" b="1" i="1" dirty="0">
                  <a:effectLst/>
                  <a:ea typeface="Times New Roman" panose="02020603050405020304" pitchFamily="18" charset="0"/>
                </a:rPr>
                <a:t>, </a:t>
              </a:r>
              <a:r>
                <a:rPr lang="en-US" sz="3600" b="1" i="1" dirty="0" err="1">
                  <a:effectLst/>
                  <a:ea typeface="Times New Roman" panose="02020603050405020304" pitchFamily="18" charset="0"/>
                </a:rPr>
                <a:t>cheo</a:t>
              </a:r>
              <a:r>
                <a:rPr lang="en-US" sz="3600" b="1" i="1" dirty="0">
                  <a:effectLst/>
                  <a:ea typeface="Times New Roman" panose="02020603050405020304" pitchFamily="18" charset="0"/>
                </a:rPr>
                <a:t> </a:t>
              </a:r>
              <a:r>
                <a:rPr lang="en-US" sz="3600" b="1" i="1" dirty="0" err="1">
                  <a:effectLst/>
                  <a:ea typeface="Times New Roman" panose="02020603050405020304" pitchFamily="18" charset="0"/>
                </a:rPr>
                <a:t>leo</a:t>
              </a:r>
              <a:r>
                <a:rPr lang="en-US" sz="3600" b="1" i="1" dirty="0">
                  <a:effectLst/>
                  <a:ea typeface="Times New Roman" panose="02020603050405020304" pitchFamily="18" charset="0"/>
                </a:rPr>
                <a:t>, </a:t>
              </a:r>
              <a:r>
                <a:rPr lang="en-US" sz="3600" b="1" i="1" dirty="0" err="1">
                  <a:effectLst/>
                  <a:ea typeface="Times New Roman" panose="02020603050405020304" pitchFamily="18" charset="0"/>
                </a:rPr>
                <a:t>hoang</a:t>
              </a:r>
              <a:r>
                <a:rPr lang="en-US" sz="3600" b="1" i="1" dirty="0">
                  <a:effectLst/>
                  <a:ea typeface="Times New Roman" panose="02020603050405020304" pitchFamily="18" charset="0"/>
                </a:rPr>
                <a:t> vu</a:t>
              </a:r>
              <a:r>
                <a:rPr lang="en-US" sz="3600" b="1" dirty="0">
                  <a:effectLst/>
                  <a:ea typeface="Times New Roman" panose="02020603050405020304" pitchFamily="18" charset="0"/>
                </a:rPr>
                <a:t> </a:t>
              </a:r>
              <a:r>
                <a:rPr lang="en-US" sz="3600" b="1" dirty="0" err="1">
                  <a:effectLst/>
                  <a:ea typeface="Times New Roman" panose="02020603050405020304" pitchFamily="18" charset="0"/>
                </a:rPr>
                <a:t>trong</a:t>
              </a:r>
              <a:r>
                <a:rPr lang="en-US" sz="3600" b="1" dirty="0">
                  <a:effectLst/>
                  <a:ea typeface="Times New Roman" panose="02020603050405020304" pitchFamily="18" charset="0"/>
                </a:rPr>
                <a:t> </a:t>
              </a:r>
              <a:r>
                <a:rPr lang="en-US" sz="3600" b="1" dirty="0" err="1">
                  <a:effectLst/>
                  <a:ea typeface="Times New Roman" panose="02020603050405020304" pitchFamily="18" charset="0"/>
                </a:rPr>
                <a:t>từ</a:t>
              </a:r>
              <a:r>
                <a:rPr lang="en-US" sz="3600" b="1" dirty="0">
                  <a:effectLst/>
                  <a:ea typeface="Times New Roman" panose="02020603050405020304" pitchFamily="18" charset="0"/>
                </a:rPr>
                <a:t> </a:t>
              </a:r>
              <a:r>
                <a:rPr lang="en-US" sz="3600" b="1" dirty="0" err="1">
                  <a:effectLst/>
                  <a:ea typeface="Times New Roman" panose="02020603050405020304" pitchFamily="18" charset="0"/>
                </a:rPr>
                <a:t>điển</a:t>
              </a:r>
              <a:r>
                <a:rPr lang="en-US" sz="3600" b="1" dirty="0">
                  <a:effectLst/>
                  <a:ea typeface="Times New Roman" panose="02020603050405020304" pitchFamily="18" charset="0"/>
                </a:rPr>
                <a:t>.  </a:t>
              </a:r>
            </a:p>
          </p:txBody>
        </p:sp>
      </p:grpSp>
      <p:pic>
        <p:nvPicPr>
          <p:cNvPr id="5" name="图片 1" descr="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013" y="2527270"/>
            <a:ext cx="4699611" cy="3983407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00100" y="857250"/>
            <a:ext cx="5495925" cy="904875"/>
          </a:xfrm>
          <a:prstGeom prst="rect">
            <a:avLst/>
          </a:prstGeom>
          <a:solidFill>
            <a:srgbClr val="F8B2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r>
              <a:rPr lang="en-US" sz="3200" b="1" i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Cao </a:t>
            </a:r>
            <a:r>
              <a:rPr lang="en-US" sz="3200" b="1" i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ngất</a:t>
            </a:r>
            <a:r>
              <a:rPr lang="en-US" sz="3200" b="1" i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: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cao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đến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quá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tầm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endParaRPr kumimoji="0" lang="en-US" sz="32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42950" y="2066925"/>
            <a:ext cx="9715500" cy="134302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r>
              <a:rPr lang="en-US" sz="3200" b="1" i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</a:t>
            </a:r>
            <a:r>
              <a:rPr lang="vi-VN" sz="3200" b="1" i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heo leo: </a:t>
            </a:r>
            <a:r>
              <a:rPr lang="vi-VN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mắt cao và không có chỗ bấu víu gây cảm giác nguy hiểm dễ bị rơi ngã.</a:t>
            </a:r>
            <a:endParaRPr kumimoji="0" lang="en-US" sz="32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28649" y="3733800"/>
            <a:ext cx="10506076" cy="1238250"/>
          </a:xfrm>
          <a:prstGeom prst="rect">
            <a:avLst/>
          </a:prstGeom>
          <a:solidFill>
            <a:srgbClr val="F7AF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r>
              <a:rPr lang="en-US" sz="3200" b="1" i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</a:t>
            </a:r>
            <a:r>
              <a:rPr lang="vi-VN" sz="3200" b="1" i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oang vu: </a:t>
            </a:r>
            <a:r>
              <a:rPr lang="vi-VN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ở trạng thái bỏ không để cho cây cỏ mọc tự nhiên chưa hề có tác động của con người.</a:t>
            </a:r>
            <a:endParaRPr kumimoji="0" lang="en-US" sz="32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 animBg="1"/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ộp Văn bản 3"/>
          <p:cNvSpPr txBox="1"/>
          <p:nvPr/>
        </p:nvSpPr>
        <p:spPr>
          <a:xfrm>
            <a:off x="1219200" y="516823"/>
            <a:ext cx="11563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3. </a:t>
            </a:r>
            <a:r>
              <a:rPr kumimoji="0" lang="vi-VN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Những ý nào dưới đây nêu đúng công dụng của từ điển?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09675" y="1704975"/>
            <a:ext cx="1016317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b="0" i="0" dirty="0">
                <a:solidFill>
                  <a:srgbClr val="000000"/>
                </a:solidFill>
                <a:effectLst/>
              </a:rPr>
              <a:t>A. Cung </a:t>
            </a:r>
            <a:r>
              <a:rPr lang="en-US" sz="3600" b="0" i="0" dirty="0" err="1">
                <a:solidFill>
                  <a:srgbClr val="000000"/>
                </a:solidFill>
                <a:effectLst/>
              </a:rPr>
              <a:t>cấp</a:t>
            </a:r>
            <a:r>
              <a:rPr lang="en-US" sz="36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3600" b="0" i="0" dirty="0" err="1">
                <a:solidFill>
                  <a:srgbClr val="000000"/>
                </a:solidFill>
                <a:effectLst/>
              </a:rPr>
              <a:t>thông</a:t>
            </a:r>
            <a:r>
              <a:rPr lang="en-US" sz="3600" b="0" i="0" dirty="0">
                <a:solidFill>
                  <a:srgbClr val="000000"/>
                </a:solidFill>
                <a:effectLst/>
              </a:rPr>
              <a:t> tin </a:t>
            </a:r>
            <a:r>
              <a:rPr lang="en-US" sz="3600" b="0" i="0" dirty="0" err="1">
                <a:solidFill>
                  <a:srgbClr val="000000"/>
                </a:solidFill>
                <a:effectLst/>
              </a:rPr>
              <a:t>về</a:t>
            </a:r>
            <a:r>
              <a:rPr lang="en-US" sz="36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3600" b="0" i="0" dirty="0" err="1">
                <a:solidFill>
                  <a:srgbClr val="000000"/>
                </a:solidFill>
                <a:effectLst/>
              </a:rPr>
              <a:t>từ</a:t>
            </a:r>
            <a:r>
              <a:rPr lang="en-US" sz="36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3600" b="0" i="0" dirty="0" err="1">
                <a:solidFill>
                  <a:srgbClr val="000000"/>
                </a:solidFill>
                <a:effectLst/>
              </a:rPr>
              <a:t>loại</a:t>
            </a:r>
            <a:r>
              <a:rPr lang="en-US" sz="3600" b="0" i="0" dirty="0">
                <a:solidFill>
                  <a:srgbClr val="000000"/>
                </a:solidFill>
                <a:effectLst/>
              </a:rPr>
              <a:t> (</a:t>
            </a:r>
            <a:r>
              <a:rPr lang="en-US" sz="3600" b="0" i="0" dirty="0" err="1">
                <a:solidFill>
                  <a:srgbClr val="000000"/>
                </a:solidFill>
                <a:effectLst/>
              </a:rPr>
              <a:t>danh</a:t>
            </a:r>
            <a:r>
              <a:rPr lang="en-US" sz="36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3600" b="0" i="0" dirty="0" err="1">
                <a:solidFill>
                  <a:srgbClr val="000000"/>
                </a:solidFill>
                <a:effectLst/>
              </a:rPr>
              <a:t>từ</a:t>
            </a:r>
            <a:r>
              <a:rPr lang="en-US" sz="3600" b="0" i="0" dirty="0">
                <a:solidFill>
                  <a:srgbClr val="000000"/>
                </a:solidFill>
                <a:effectLst/>
              </a:rPr>
              <a:t>, </a:t>
            </a:r>
            <a:r>
              <a:rPr lang="en-US" sz="3600" b="0" i="0" dirty="0" err="1">
                <a:solidFill>
                  <a:srgbClr val="000000"/>
                </a:solidFill>
                <a:effectLst/>
              </a:rPr>
              <a:t>động</a:t>
            </a:r>
            <a:r>
              <a:rPr lang="en-US" sz="36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3600" b="0" i="0" dirty="0" err="1">
                <a:solidFill>
                  <a:srgbClr val="000000"/>
                </a:solidFill>
                <a:effectLst/>
              </a:rPr>
              <a:t>từ</a:t>
            </a:r>
            <a:r>
              <a:rPr lang="en-US" sz="3600" b="0" i="0" dirty="0">
                <a:solidFill>
                  <a:srgbClr val="000000"/>
                </a:solidFill>
                <a:effectLst/>
              </a:rPr>
              <a:t>, </a:t>
            </a:r>
            <a:r>
              <a:rPr lang="en-US" sz="3600" b="0" i="0" dirty="0" err="1">
                <a:solidFill>
                  <a:srgbClr val="000000"/>
                </a:solidFill>
                <a:effectLst/>
              </a:rPr>
              <a:t>tính</a:t>
            </a:r>
            <a:r>
              <a:rPr lang="en-US" sz="36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3600" b="0" i="0" dirty="0" err="1">
                <a:solidFill>
                  <a:srgbClr val="000000"/>
                </a:solidFill>
                <a:effectLst/>
              </a:rPr>
              <a:t>từ</a:t>
            </a:r>
            <a:r>
              <a:rPr lang="en-US" sz="3600" b="0" i="0" dirty="0">
                <a:solidFill>
                  <a:srgbClr val="000000"/>
                </a:solidFill>
                <a:effectLst/>
              </a:rPr>
              <a:t>,...).</a:t>
            </a:r>
          </a:p>
          <a:p>
            <a:pPr algn="just"/>
            <a:r>
              <a:rPr lang="en-US" sz="3600" b="0" i="0" dirty="0">
                <a:solidFill>
                  <a:srgbClr val="000000"/>
                </a:solidFill>
                <a:effectLst/>
              </a:rPr>
              <a:t>B. Cung </a:t>
            </a:r>
            <a:r>
              <a:rPr lang="en-US" sz="3600" b="0" i="0" dirty="0" err="1">
                <a:solidFill>
                  <a:srgbClr val="000000"/>
                </a:solidFill>
                <a:effectLst/>
              </a:rPr>
              <a:t>cấp</a:t>
            </a:r>
            <a:r>
              <a:rPr lang="en-US" sz="36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3600" b="0" i="0" dirty="0" err="1">
                <a:solidFill>
                  <a:srgbClr val="000000"/>
                </a:solidFill>
                <a:effectLst/>
              </a:rPr>
              <a:t>cách</a:t>
            </a:r>
            <a:r>
              <a:rPr lang="en-US" sz="36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3600" b="0" i="0" dirty="0" err="1">
                <a:solidFill>
                  <a:srgbClr val="000000"/>
                </a:solidFill>
                <a:effectLst/>
              </a:rPr>
              <a:t>sử</a:t>
            </a:r>
            <a:r>
              <a:rPr lang="en-US" sz="36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3600" b="0" i="0" dirty="0" err="1">
                <a:solidFill>
                  <a:srgbClr val="000000"/>
                </a:solidFill>
                <a:effectLst/>
              </a:rPr>
              <a:t>dụng</a:t>
            </a:r>
            <a:r>
              <a:rPr lang="en-US" sz="36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3600" b="0" i="0" dirty="0" err="1">
                <a:solidFill>
                  <a:srgbClr val="000000"/>
                </a:solidFill>
                <a:effectLst/>
              </a:rPr>
              <a:t>từ</a:t>
            </a:r>
            <a:r>
              <a:rPr lang="en-US" sz="36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3600" b="0" i="0" dirty="0" err="1">
                <a:solidFill>
                  <a:srgbClr val="000000"/>
                </a:solidFill>
                <a:effectLst/>
              </a:rPr>
              <a:t>thông</a:t>
            </a:r>
            <a:r>
              <a:rPr lang="en-US" sz="3600" b="0" i="0" dirty="0">
                <a:solidFill>
                  <a:srgbClr val="000000"/>
                </a:solidFill>
                <a:effectLst/>
              </a:rPr>
              <a:t> qua </a:t>
            </a:r>
            <a:r>
              <a:rPr lang="en-US" sz="3600" b="0" i="0" dirty="0" err="1">
                <a:solidFill>
                  <a:srgbClr val="000000"/>
                </a:solidFill>
                <a:effectLst/>
              </a:rPr>
              <a:t>các</a:t>
            </a:r>
            <a:r>
              <a:rPr lang="en-US" sz="36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3600" b="0" i="0" dirty="0" err="1">
                <a:solidFill>
                  <a:srgbClr val="000000"/>
                </a:solidFill>
                <a:effectLst/>
              </a:rPr>
              <a:t>ví</a:t>
            </a:r>
            <a:r>
              <a:rPr lang="en-US" sz="36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3600" b="0" i="0" dirty="0" err="1">
                <a:solidFill>
                  <a:srgbClr val="000000"/>
                </a:solidFill>
                <a:effectLst/>
              </a:rPr>
              <a:t>dụ</a:t>
            </a:r>
            <a:r>
              <a:rPr lang="en-US" sz="3600" b="0" i="0" dirty="0">
                <a:solidFill>
                  <a:srgbClr val="000000"/>
                </a:solidFill>
                <a:effectLst/>
              </a:rPr>
              <a:t>.</a:t>
            </a:r>
          </a:p>
          <a:p>
            <a:pPr algn="just"/>
            <a:r>
              <a:rPr lang="en-US" sz="3600" b="0" i="0" dirty="0">
                <a:solidFill>
                  <a:srgbClr val="000000"/>
                </a:solidFill>
                <a:effectLst/>
              </a:rPr>
              <a:t>C. </a:t>
            </a:r>
            <a:r>
              <a:rPr lang="en-US" sz="3600" b="0" i="0" dirty="0" err="1">
                <a:solidFill>
                  <a:srgbClr val="000000"/>
                </a:solidFill>
                <a:effectLst/>
              </a:rPr>
              <a:t>Dạy</a:t>
            </a:r>
            <a:r>
              <a:rPr lang="en-US" sz="36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3600" b="0" i="0" dirty="0" err="1">
                <a:solidFill>
                  <a:srgbClr val="000000"/>
                </a:solidFill>
                <a:effectLst/>
              </a:rPr>
              <a:t>cách</a:t>
            </a:r>
            <a:r>
              <a:rPr lang="en-US" sz="36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3600" b="0" i="0" dirty="0" err="1">
                <a:solidFill>
                  <a:srgbClr val="000000"/>
                </a:solidFill>
                <a:effectLst/>
              </a:rPr>
              <a:t>nhớ</a:t>
            </a:r>
            <a:r>
              <a:rPr lang="en-US" sz="36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3600" b="0" i="0" dirty="0" err="1">
                <a:solidFill>
                  <a:srgbClr val="000000"/>
                </a:solidFill>
                <a:effectLst/>
              </a:rPr>
              <a:t>từ</a:t>
            </a:r>
            <a:r>
              <a:rPr lang="en-US" sz="3600" b="0" i="0" dirty="0">
                <a:solidFill>
                  <a:srgbClr val="000000"/>
                </a:solidFill>
                <a:effectLst/>
              </a:rPr>
              <a:t>.</a:t>
            </a:r>
          </a:p>
          <a:p>
            <a:pPr algn="just"/>
            <a:r>
              <a:rPr lang="en-US" sz="3600" b="0" i="0" dirty="0">
                <a:solidFill>
                  <a:srgbClr val="000000"/>
                </a:solidFill>
                <a:effectLst/>
              </a:rPr>
              <a:t>D. </a:t>
            </a:r>
            <a:r>
              <a:rPr lang="en-US" sz="3600" b="0" i="0" dirty="0" err="1">
                <a:solidFill>
                  <a:srgbClr val="000000"/>
                </a:solidFill>
                <a:effectLst/>
              </a:rPr>
              <a:t>Giúp</a:t>
            </a:r>
            <a:r>
              <a:rPr lang="en-US" sz="36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3600" b="0" i="0" dirty="0" err="1">
                <a:solidFill>
                  <a:srgbClr val="000000"/>
                </a:solidFill>
                <a:effectLst/>
              </a:rPr>
              <a:t>hiểu</a:t>
            </a:r>
            <a:r>
              <a:rPr lang="en-US" sz="36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3600" b="0" i="0" dirty="0" err="1">
                <a:solidFill>
                  <a:srgbClr val="000000"/>
                </a:solidFill>
                <a:effectLst/>
              </a:rPr>
              <a:t>nghĩa</a:t>
            </a:r>
            <a:r>
              <a:rPr lang="en-US" sz="36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3600" b="0" i="0" dirty="0" err="1">
                <a:solidFill>
                  <a:srgbClr val="000000"/>
                </a:solidFill>
                <a:effectLst/>
              </a:rPr>
              <a:t>của</a:t>
            </a:r>
            <a:r>
              <a:rPr lang="en-US" sz="36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3600" b="0" i="0" dirty="0" err="1">
                <a:solidFill>
                  <a:srgbClr val="000000"/>
                </a:solidFill>
                <a:effectLst/>
              </a:rPr>
              <a:t>từ</a:t>
            </a:r>
            <a:r>
              <a:rPr lang="en-US" sz="3600" b="0" i="0" dirty="0">
                <a:solidFill>
                  <a:srgbClr val="000000"/>
                </a:solidFill>
                <a:effectLst/>
              </a:rPr>
              <a:t>.</a:t>
            </a:r>
          </a:p>
        </p:txBody>
      </p:sp>
      <p:sp>
        <p:nvSpPr>
          <p:cNvPr id="6" name="Oval 5"/>
          <p:cNvSpPr/>
          <p:nvPr/>
        </p:nvSpPr>
        <p:spPr>
          <a:xfrm>
            <a:off x="1000125" y="1752600"/>
            <a:ext cx="800100" cy="64770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1095375" y="2857500"/>
            <a:ext cx="647700" cy="581025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1123950" y="3971925"/>
            <a:ext cx="647700" cy="581025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8" grpId="0" animBg="1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Hình ảnh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86" y="3919636"/>
            <a:ext cx="5852667" cy="2127688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ộp Văn bản 2"/>
          <p:cNvSpPr txBox="1"/>
          <p:nvPr/>
        </p:nvSpPr>
        <p:spPr>
          <a:xfrm>
            <a:off x="988200" y="1379982"/>
            <a:ext cx="10276002" cy="903387"/>
          </a:xfrm>
          <a:prstGeom prst="roundRect">
            <a:avLst>
              <a:gd name="adj" fmla="val 26613"/>
            </a:avLst>
          </a:prstGeom>
          <a:noFill/>
          <a:ln w="19050">
            <a:solidFill>
              <a:srgbClr val="5C9742"/>
            </a:solidFill>
            <a:prstDash val="lgDash"/>
          </a:ln>
        </p:spPr>
        <p:txBody>
          <a:bodyPr wrap="square" anchor="ctr">
            <a:spAutoFit/>
          </a:bodyPr>
          <a:lstStyle/>
          <a:p>
            <a:pPr lvl="0" algn="ctr"/>
            <a:r>
              <a:rPr lang="it-IT" sz="4400" b="1" dirty="0">
                <a:solidFill>
                  <a:srgbClr val="000000"/>
                </a:solidFill>
                <a:latin typeface="Cambria (Đầu đề)"/>
                <a:ea typeface="#9Slide03 IcielSamsung Sharp Bo" pitchFamily="2" charset="-93"/>
                <a:cs typeface="#9Slide03 IcielSamsung Sharp Bo" pitchFamily="2" charset="-93"/>
              </a:rPr>
              <a:t>Trò chơi “Ai nhanh – Ai đúng”.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 (Đầu đề)"/>
              <a:ea typeface="#9Slide03 IcielSamsung Sharp Bo" pitchFamily="2" charset="-93"/>
              <a:cs typeface="#9Slide03 IcielSamsung Sharp Bo" pitchFamily="2" charset="-93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3945" y="2607172"/>
            <a:ext cx="5344429" cy="2901953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45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25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47700" y="514351"/>
            <a:ext cx="10963275" cy="4000500"/>
          </a:xfrm>
          <a:custGeom>
            <a:avLst/>
            <a:gdLst>
              <a:gd name="connsiteX0" fmla="*/ 0 w 10963275"/>
              <a:gd name="connsiteY0" fmla="*/ 0 h 4000500"/>
              <a:gd name="connsiteX1" fmla="*/ 10963275 w 10963275"/>
              <a:gd name="connsiteY1" fmla="*/ 0 h 4000500"/>
              <a:gd name="connsiteX2" fmla="*/ 10963275 w 10963275"/>
              <a:gd name="connsiteY2" fmla="*/ 4000500 h 4000500"/>
              <a:gd name="connsiteX3" fmla="*/ 0 w 10963275"/>
              <a:gd name="connsiteY3" fmla="*/ 4000500 h 4000500"/>
              <a:gd name="connsiteX4" fmla="*/ 0 w 10963275"/>
              <a:gd name="connsiteY4" fmla="*/ 0 h 4000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63275" h="4000500" fill="none" extrusionOk="0">
                <a:moveTo>
                  <a:pt x="0" y="0"/>
                </a:moveTo>
                <a:cubicBezTo>
                  <a:pt x="1306385" y="69398"/>
                  <a:pt x="9368662" y="-102844"/>
                  <a:pt x="10963275" y="0"/>
                </a:cubicBezTo>
                <a:cubicBezTo>
                  <a:pt x="10866769" y="1715556"/>
                  <a:pt x="10836093" y="2854757"/>
                  <a:pt x="10963275" y="4000500"/>
                </a:cubicBezTo>
                <a:cubicBezTo>
                  <a:pt x="8656902" y="3893121"/>
                  <a:pt x="1203087" y="3974842"/>
                  <a:pt x="0" y="4000500"/>
                </a:cubicBezTo>
                <a:cubicBezTo>
                  <a:pt x="93486" y="3257893"/>
                  <a:pt x="34874" y="1553309"/>
                  <a:pt x="0" y="0"/>
                </a:cubicBezTo>
                <a:close/>
              </a:path>
              <a:path w="10963275" h="4000500" stroke="0" extrusionOk="0">
                <a:moveTo>
                  <a:pt x="0" y="0"/>
                </a:moveTo>
                <a:cubicBezTo>
                  <a:pt x="1942963" y="-66283"/>
                  <a:pt x="6999309" y="-106320"/>
                  <a:pt x="10963275" y="0"/>
                </a:cubicBezTo>
                <a:cubicBezTo>
                  <a:pt x="10909686" y="1447042"/>
                  <a:pt x="10872895" y="2716016"/>
                  <a:pt x="10963275" y="4000500"/>
                </a:cubicBezTo>
                <a:cubicBezTo>
                  <a:pt x="7078714" y="4118037"/>
                  <a:pt x="5063105" y="3880561"/>
                  <a:pt x="0" y="4000500"/>
                </a:cubicBezTo>
                <a:cubicBezTo>
                  <a:pt x="-7664" y="2341912"/>
                  <a:pt x="-130821" y="1089043"/>
                  <a:pt x="0" y="0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  <a:alpha val="85098"/>
            </a:schemeClr>
          </a:solidFill>
          <a:ln w="38100">
            <a:solidFill>
              <a:srgbClr val="D62AD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Luật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chơi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:</a:t>
            </a:r>
          </a:p>
          <a:p>
            <a:pPr marL="457200" lvl="0" indent="-457200" algn="just"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</a:t>
            </a:r>
            <a:r>
              <a:rPr lang="vi-VN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huẩn bị một số từ ngữ: cao vút, xanh thẳm, mênh mông, …. </a:t>
            </a:r>
          </a:p>
          <a:p>
            <a:pPr marL="457200" lvl="0" indent="-457200" algn="just">
              <a:buFont typeface="Arial" panose="020B0604020202020204" pitchFamily="34" charset="0"/>
              <a:buChar char="•"/>
            </a:pPr>
            <a:r>
              <a:rPr lang="vi-VN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Chia lớp thành 2 nhóm, của một số đại diện tham gia</a:t>
            </a:r>
            <a:endParaRPr lang="en-US" sz="3200" b="1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457200" lvl="0" indent="-457200" algn="just"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</a:t>
            </a:r>
            <a:r>
              <a:rPr lang="vi-VN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ử dụng từ điển và tra nghĩa của các từ đó.</a:t>
            </a:r>
            <a:endParaRPr lang="en-US" sz="3200" b="1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457200" lvl="0" indent="-457200" algn="just">
              <a:buFont typeface="Arial" panose="020B0604020202020204" pitchFamily="34" charset="0"/>
              <a:buChar char="•"/>
            </a:pPr>
            <a:r>
              <a:rPr lang="vi-VN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Đội nào tìm được nghĩa của từ nhanh hơn sẽ thắng cuộc.</a:t>
            </a:r>
          </a:p>
        </p:txBody>
      </p:sp>
      <p:pic>
        <p:nvPicPr>
          <p:cNvPr id="3" name="Picture 10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6300" y="4899025"/>
            <a:ext cx="2057400" cy="113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"/>
          <p:cNvGrpSpPr/>
          <p:nvPr/>
        </p:nvGrpSpPr>
        <p:grpSpPr>
          <a:xfrm>
            <a:off x="3881755" y="2216935"/>
            <a:ext cx="5343799" cy="1230073"/>
            <a:chOff x="674228" y="4862098"/>
            <a:chExt cx="5343799" cy="1230073"/>
          </a:xfrm>
        </p:grpSpPr>
        <p:sp>
          <p:nvSpPr>
            <p:cNvPr id="7" name="Rectangle: Rounded Corners 2"/>
            <p:cNvSpPr/>
            <p:nvPr/>
          </p:nvSpPr>
          <p:spPr>
            <a:xfrm>
              <a:off x="674228" y="4862098"/>
              <a:ext cx="5343799" cy="1230073"/>
            </a:xfrm>
            <a:prstGeom prst="roundRect">
              <a:avLst>
                <a:gd name="adj" fmla="val 50000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28575">
              <a:solidFill>
                <a:srgbClr val="00B05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TextBox 3"/>
            <p:cNvSpPr txBox="1"/>
            <p:nvPr/>
          </p:nvSpPr>
          <p:spPr>
            <a:xfrm>
              <a:off x="743340" y="4939483"/>
              <a:ext cx="520557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vi-VN" sz="3200" b="1" dirty="0">
                  <a:solidFill>
                    <a:srgbClr val="5B9BD5">
                      <a:lumMod val="10000"/>
                    </a:srgbClr>
                  </a:solidFill>
                  <a:latin typeface="Cambria" panose="02040503050406030204" pitchFamily="18" charset="0"/>
                </a:rPr>
                <a:t>Về nhà xem lại bài </a:t>
              </a:r>
              <a:endPara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1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9" name="Group 4"/>
          <p:cNvGrpSpPr/>
          <p:nvPr/>
        </p:nvGrpSpPr>
        <p:grpSpPr>
          <a:xfrm>
            <a:off x="1618026" y="3953900"/>
            <a:ext cx="4977983" cy="1352016"/>
            <a:chOff x="608093" y="4877618"/>
            <a:chExt cx="4188409" cy="1352016"/>
          </a:xfrm>
        </p:grpSpPr>
        <p:sp>
          <p:nvSpPr>
            <p:cNvPr id="10" name="Rectangle: Rounded Corners 5"/>
            <p:cNvSpPr/>
            <p:nvPr/>
          </p:nvSpPr>
          <p:spPr>
            <a:xfrm>
              <a:off x="608093" y="4877618"/>
              <a:ext cx="4188409" cy="1230073"/>
            </a:xfrm>
            <a:prstGeom prst="roundRect">
              <a:avLst>
                <a:gd name="adj" fmla="val 50000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28575">
              <a:solidFill>
                <a:srgbClr val="00B05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extBox 6"/>
            <p:cNvSpPr txBox="1"/>
            <p:nvPr/>
          </p:nvSpPr>
          <p:spPr>
            <a:xfrm>
              <a:off x="771332" y="5152416"/>
              <a:ext cx="3824514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vi-VN" sz="3200" b="1" dirty="0">
                  <a:solidFill>
                    <a:srgbClr val="5B9BD5">
                      <a:lumMod val="10000"/>
                    </a:srgbClr>
                  </a:solidFill>
                  <a:latin typeface="Cambria" panose="02040503050406030204" pitchFamily="18" charset="0"/>
                </a:rPr>
                <a:t>Chuẩn bị bài tiếp theo </a:t>
              </a:r>
              <a:endPara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1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</p:grpSp>
      <p:pic>
        <p:nvPicPr>
          <p:cNvPr id="16" name="Hình ảnh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1504" y="169240"/>
            <a:ext cx="4645555" cy="1871634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Hình ảnh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7656" y="2054194"/>
            <a:ext cx="7474344" cy="3633531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ách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mbria-Calibri">
      <a:majorFont>
        <a:latin typeface="Cambria"/>
        <a:ea typeface=""/>
        <a:cs typeface=""/>
        <a:font script="Jpan" typeface="ＭＳ Ｐゴシック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9Slide.vn</Template>
  <TotalTime>34</TotalTime>
  <Words>470</Words>
  <Application>Microsoft Office PowerPoint</Application>
  <PresentationFormat>Widescreen</PresentationFormat>
  <Paragraphs>42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Arial</vt:lpstr>
      <vt:lpstr>Calibri</vt:lpstr>
      <vt:lpstr>Cambria</vt:lpstr>
      <vt:lpstr>Cambria (Đầu đề)</vt:lpstr>
      <vt:lpstr>Coiny</vt:lpstr>
      <vt:lpstr>Tahoma</vt:lpstr>
      <vt:lpstr>Times New Roman</vt:lpstr>
      <vt:lpstr>sách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>9Slide.vn</Manager>
  <Company>9Slide.vn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>9Slide.vn</dc:subject>
  <dc:creator>Admin</dc:creator>
  <dc:description>9Slide.vn</dc:description>
  <cp:lastModifiedBy>Võ Thị Thanh Tuyền</cp:lastModifiedBy>
  <cp:revision>25</cp:revision>
  <dcterms:created xsi:type="dcterms:W3CDTF">2023-08-10T09:09:00Z</dcterms:created>
  <dcterms:modified xsi:type="dcterms:W3CDTF">2023-10-30T09:03:07Z</dcterms:modified>
  <cp:category>9Slide.vn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1033-11.2.0.9052</vt:lpwstr>
  </property>
</Properties>
</file>