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  <p:sldMasterId id="2147483672" r:id="rId2"/>
    <p:sldMasterId id="2147483684" r:id="rId3"/>
    <p:sldMasterId id="2147483698" r:id="rId4"/>
    <p:sldMasterId id="2147483724" r:id="rId5"/>
  </p:sldMasterIdLst>
  <p:notesMasterIdLst>
    <p:notesMasterId r:id="rId15"/>
  </p:notesMasterIdLst>
  <p:sldIdLst>
    <p:sldId id="267" r:id="rId6"/>
    <p:sldId id="268" r:id="rId7"/>
    <p:sldId id="270" r:id="rId8"/>
    <p:sldId id="272" r:id="rId9"/>
    <p:sldId id="273" r:id="rId10"/>
    <p:sldId id="277" r:id="rId11"/>
    <p:sldId id="279" r:id="rId12"/>
    <p:sldId id="274" r:id="rId13"/>
    <p:sldId id="29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Anh" initials="K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1" autoAdjust="0"/>
    <p:restoredTop sz="94486" autoAdjust="0"/>
  </p:normalViewPr>
  <p:slideViewPr>
    <p:cSldViewPr snapToGrid="0">
      <p:cViewPr>
        <p:scale>
          <a:sx n="70" d="100"/>
          <a:sy n="70" d="100"/>
        </p:scale>
        <p:origin x="-472" y="-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18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1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6B7D7-24F9-4490-B2DA-DD66701C2C20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2301538" y="4252913"/>
            <a:ext cx="914400" cy="914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131309" y="131270"/>
            <a:ext cx="9552544" cy="757797"/>
          </a:xfrm>
          <a:prstGeom prst="rect">
            <a:avLst/>
          </a:prstGeom>
        </p:spPr>
        <p:txBody>
          <a:bodyPr/>
          <a:lstStyle>
            <a:lvl1pPr>
              <a:defRPr sz="4265" b="1">
                <a:solidFill>
                  <a:schemeClr val="accent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5349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508000" y="4853412"/>
            <a:ext cx="112776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2AC-A369-4D70-88AD-1C73A87EEAD0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929447A0-8F3A-4CEC-AF03-0972B3128E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2AC-A369-4D70-88AD-1C73A87EEAD0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929447A0-8F3A-4CEC-AF03-0972B3128E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2AC-A369-4D70-88AD-1C73A87EEAD0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447A0-8F3A-4CEC-AF03-0972B3128EE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40633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2AC-A369-4D70-88AD-1C73A87EEAD0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447A0-8F3A-4CEC-AF03-0972B3128E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2AC-A369-4D70-88AD-1C73A87EEAD0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929447A0-8F3A-4CEC-AF03-0972B3128EE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2AC-A369-4D70-88AD-1C73A87EEAD0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447A0-8F3A-4CEC-AF03-0972B3128E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2AC-A369-4D70-88AD-1C73A87EEAD0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447A0-8F3A-4CEC-AF03-0972B3128E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2AC-A369-4D70-88AD-1C73A87EEAD0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447A0-8F3A-4CEC-AF03-0972B3128E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2AC-A369-4D70-88AD-1C73A87EEAD0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447A0-8F3A-4CEC-AF03-0972B3128EE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2AC-A369-4D70-88AD-1C73A87EEAD0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447A0-8F3A-4CEC-AF03-0972B3128E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2AC-A369-4D70-88AD-1C73A87EEAD0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447A0-8F3A-4CEC-AF03-0972B3128E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8FA92-DCEB-416D-A3AA-345BE494323E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39D9B-1707-4BC2-A8DF-A9A95A2D1DDF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flower, plant, bouquet&#10;&#10;Description automatically generated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654" y="-14085"/>
            <a:ext cx="1223705" cy="104199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06400" y="1554163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C6662AC-A369-4D70-88AD-1C73A87EEAD0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72800" y="647700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29447A0-8F3A-4CEC-AF03-0972B3128EE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685800" y="105798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 panose="05020102010507070707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 panose="05020102010507070707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 panose="05020102010507070707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 panose="05020102010507070707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Document 17"/>
          <p:cNvSpPr/>
          <p:nvPr/>
        </p:nvSpPr>
        <p:spPr>
          <a:xfrm>
            <a:off x="-43199" y="10758"/>
            <a:ext cx="12235199" cy="1777224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3505200" y="2966085"/>
            <a:ext cx="7910830" cy="1295400"/>
            <a:chOff x="9566064" y="964372"/>
            <a:chExt cx="5446164" cy="698253"/>
          </a:xfrm>
        </p:grpSpPr>
        <p:sp>
          <p:nvSpPr>
            <p:cNvPr id="12" name="Rectangle 10"/>
            <p:cNvSpPr/>
            <p:nvPr/>
          </p:nvSpPr>
          <p:spPr>
            <a:xfrm rot="416356">
              <a:off x="13066912" y="966823"/>
              <a:ext cx="1945316" cy="695802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  <a:gd name="connsiteX0-23" fmla="*/ 0 w 5333999"/>
                <a:gd name="connsiteY0-24" fmla="*/ 0 h 724766"/>
                <a:gd name="connsiteX1-25" fmla="*/ 5334000 w 5333999"/>
                <a:gd name="connsiteY1-26" fmla="*/ 0 h 724766"/>
                <a:gd name="connsiteX2-27" fmla="*/ 3970191 w 5333999"/>
                <a:gd name="connsiteY2-28" fmla="*/ 513468 h 724766"/>
                <a:gd name="connsiteX3-29" fmla="*/ 5334000 w 5333999"/>
                <a:gd name="connsiteY3-30" fmla="*/ 724766 h 724766"/>
                <a:gd name="connsiteX4-31" fmla="*/ 0 w 5333999"/>
                <a:gd name="connsiteY4-32" fmla="*/ 724766 h 724766"/>
                <a:gd name="connsiteX5-33" fmla="*/ 0 w 5333999"/>
                <a:gd name="connsiteY5-34" fmla="*/ 0 h 724766"/>
                <a:gd name="connsiteX0-35" fmla="*/ 0 w 5334002"/>
                <a:gd name="connsiteY0-36" fmla="*/ 0 h 724766"/>
                <a:gd name="connsiteX1-37" fmla="*/ 5334000 w 5334002"/>
                <a:gd name="connsiteY1-38" fmla="*/ 0 h 724766"/>
                <a:gd name="connsiteX2-39" fmla="*/ 4572681 w 5334002"/>
                <a:gd name="connsiteY2-40" fmla="*/ 409907 h 724766"/>
                <a:gd name="connsiteX3-41" fmla="*/ 5334000 w 5334002"/>
                <a:gd name="connsiteY3-42" fmla="*/ 724766 h 724766"/>
                <a:gd name="connsiteX4-43" fmla="*/ 0 w 5334002"/>
                <a:gd name="connsiteY4-44" fmla="*/ 724766 h 724766"/>
                <a:gd name="connsiteX5-45" fmla="*/ 0 w 5334002"/>
                <a:gd name="connsiteY5-46" fmla="*/ 0 h 724766"/>
                <a:gd name="connsiteX0-47" fmla="*/ 0 w 5649495"/>
                <a:gd name="connsiteY0-48" fmla="*/ 0 h 724766"/>
                <a:gd name="connsiteX1-49" fmla="*/ 5649496 w 5649495"/>
                <a:gd name="connsiteY1-50" fmla="*/ 27302 h 724766"/>
                <a:gd name="connsiteX2-51" fmla="*/ 4572681 w 5649495"/>
                <a:gd name="connsiteY2-52" fmla="*/ 409907 h 724766"/>
                <a:gd name="connsiteX3-53" fmla="*/ 5334000 w 5649495"/>
                <a:gd name="connsiteY3-54" fmla="*/ 724766 h 724766"/>
                <a:gd name="connsiteX4-55" fmla="*/ 0 w 5649495"/>
                <a:gd name="connsiteY4-56" fmla="*/ 724766 h 724766"/>
                <a:gd name="connsiteX5-57" fmla="*/ 0 w 5649495"/>
                <a:gd name="connsiteY5-58" fmla="*/ 0 h 724766"/>
                <a:gd name="connsiteX0-59" fmla="*/ -1 w 5673840"/>
                <a:gd name="connsiteY0-60" fmla="*/ 152873 h 697464"/>
                <a:gd name="connsiteX1-61" fmla="*/ 5673841 w 5673840"/>
                <a:gd name="connsiteY1-62" fmla="*/ 0 h 697464"/>
                <a:gd name="connsiteX2-63" fmla="*/ 4597026 w 5673840"/>
                <a:gd name="connsiteY2-64" fmla="*/ 382605 h 697464"/>
                <a:gd name="connsiteX3-65" fmla="*/ 5358345 w 5673840"/>
                <a:gd name="connsiteY3-66" fmla="*/ 697464 h 697464"/>
                <a:gd name="connsiteX4-67" fmla="*/ 24345 w 5673840"/>
                <a:gd name="connsiteY4-68" fmla="*/ 697464 h 697464"/>
                <a:gd name="connsiteX5-69" fmla="*/ -1 w 5673840"/>
                <a:gd name="connsiteY5-70" fmla="*/ 152873 h 697464"/>
                <a:gd name="connsiteX0-71" fmla="*/ -1 w 5673840"/>
                <a:gd name="connsiteY0-72" fmla="*/ 152873 h 697464"/>
                <a:gd name="connsiteX1-73" fmla="*/ 5673841 w 5673840"/>
                <a:gd name="connsiteY1-74" fmla="*/ 0 h 697464"/>
                <a:gd name="connsiteX2-75" fmla="*/ 4597026 w 5673840"/>
                <a:gd name="connsiteY2-76" fmla="*/ 382605 h 697464"/>
                <a:gd name="connsiteX3-77" fmla="*/ 5358345 w 5673840"/>
                <a:gd name="connsiteY3-78" fmla="*/ 697464 h 697464"/>
                <a:gd name="connsiteX4-79" fmla="*/ 6831 w 5673840"/>
                <a:gd name="connsiteY4-80" fmla="*/ 568730 h 697464"/>
                <a:gd name="connsiteX5-81" fmla="*/ -1 w 5673840"/>
                <a:gd name="connsiteY5-82" fmla="*/ 152873 h 697464"/>
                <a:gd name="connsiteX0-83" fmla="*/ -1 w 5673840"/>
                <a:gd name="connsiteY0-84" fmla="*/ 152873 h 661803"/>
                <a:gd name="connsiteX1-85" fmla="*/ 5673841 w 5673840"/>
                <a:gd name="connsiteY1-86" fmla="*/ 0 h 661803"/>
                <a:gd name="connsiteX2-87" fmla="*/ 4597026 w 5673840"/>
                <a:gd name="connsiteY2-88" fmla="*/ 382605 h 661803"/>
                <a:gd name="connsiteX3-89" fmla="*/ 5253439 w 5673840"/>
                <a:gd name="connsiteY3-90" fmla="*/ 661803 h 661803"/>
                <a:gd name="connsiteX4-91" fmla="*/ 6831 w 5673840"/>
                <a:gd name="connsiteY4-92" fmla="*/ 568730 h 661803"/>
                <a:gd name="connsiteX5-93" fmla="*/ -1 w 5673840"/>
                <a:gd name="connsiteY5-94" fmla="*/ 152873 h 6618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673840" h="661803">
                  <a:moveTo>
                    <a:pt x="-1" y="152873"/>
                  </a:moveTo>
                  <a:lnTo>
                    <a:pt x="5673841" y="0"/>
                  </a:lnTo>
                  <a:cubicBezTo>
                    <a:pt x="5674995" y="102899"/>
                    <a:pt x="4595872" y="279706"/>
                    <a:pt x="4597026" y="382605"/>
                  </a:cubicBezTo>
                  <a:lnTo>
                    <a:pt x="5253439" y="661803"/>
                  </a:lnTo>
                  <a:lnTo>
                    <a:pt x="6831" y="568730"/>
                  </a:lnTo>
                  <a:lnTo>
                    <a:pt x="-1" y="15287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8" tIns="45714" rIns="91428" bIns="45714" spcCol="0"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0"/>
            <p:cNvSpPr/>
            <p:nvPr/>
          </p:nvSpPr>
          <p:spPr>
            <a:xfrm>
              <a:off x="9566064" y="964372"/>
              <a:ext cx="5334002" cy="646524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8" tIns="45714" rIns="91428" bIns="45714" spcCol="0"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0"/>
            <p:cNvSpPr/>
            <p:nvPr/>
          </p:nvSpPr>
          <p:spPr>
            <a:xfrm>
              <a:off x="9623715" y="1023319"/>
              <a:ext cx="5049983" cy="543791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8" tIns="45714" rIns="91428" bIns="45714" spcCol="0"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7"/>
          <p:cNvSpPr/>
          <p:nvPr/>
        </p:nvSpPr>
        <p:spPr>
          <a:xfrm>
            <a:off x="1873593" y="3158147"/>
            <a:ext cx="1750345" cy="1205899"/>
          </a:xfrm>
          <a:custGeom>
            <a:avLst/>
            <a:gdLst>
              <a:gd name="connsiteX0" fmla="*/ 0 w 1371600"/>
              <a:gd name="connsiteY0" fmla="*/ 0 h 1295400"/>
              <a:gd name="connsiteX1" fmla="*/ 1371600 w 1371600"/>
              <a:gd name="connsiteY1" fmla="*/ 0 h 1295400"/>
              <a:gd name="connsiteX2" fmla="*/ 1371600 w 1371600"/>
              <a:gd name="connsiteY2" fmla="*/ 1295400 h 1295400"/>
              <a:gd name="connsiteX3" fmla="*/ 0 w 1371600"/>
              <a:gd name="connsiteY3" fmla="*/ 1295400 h 1295400"/>
              <a:gd name="connsiteX4" fmla="*/ 0 w 1371600"/>
              <a:gd name="connsiteY4" fmla="*/ 0 h 1295400"/>
              <a:gd name="connsiteX0-1" fmla="*/ 6 w 1371606"/>
              <a:gd name="connsiteY0-2" fmla="*/ 0 h 1295400"/>
              <a:gd name="connsiteX1-3" fmla="*/ 1371606 w 1371606"/>
              <a:gd name="connsiteY1-4" fmla="*/ 0 h 1295400"/>
              <a:gd name="connsiteX2-5" fmla="*/ 1371606 w 1371606"/>
              <a:gd name="connsiteY2-6" fmla="*/ 1295400 h 1295400"/>
              <a:gd name="connsiteX3-7" fmla="*/ 6 w 1371606"/>
              <a:gd name="connsiteY3-8" fmla="*/ 1295400 h 1295400"/>
              <a:gd name="connsiteX4-9" fmla="*/ 630388 w 1371606"/>
              <a:gd name="connsiteY4-10" fmla="*/ 609600 h 1295400"/>
              <a:gd name="connsiteX5" fmla="*/ 6 w 1371606"/>
              <a:gd name="connsiteY5" fmla="*/ 0 h 1295400"/>
              <a:gd name="connsiteX0-11" fmla="*/ 9 w 1371609"/>
              <a:gd name="connsiteY0-12" fmla="*/ 0 h 1295400"/>
              <a:gd name="connsiteX1-13" fmla="*/ 1371609 w 1371609"/>
              <a:gd name="connsiteY1-14" fmla="*/ 0 h 1295400"/>
              <a:gd name="connsiteX2-15" fmla="*/ 1371609 w 1371609"/>
              <a:gd name="connsiteY2-16" fmla="*/ 1295400 h 1295400"/>
              <a:gd name="connsiteX3-17" fmla="*/ 9 w 1371609"/>
              <a:gd name="connsiteY3-18" fmla="*/ 1295400 h 1295400"/>
              <a:gd name="connsiteX4-19" fmla="*/ 434971 w 1371609"/>
              <a:gd name="connsiteY4-20" fmla="*/ 564951 h 1295400"/>
              <a:gd name="connsiteX5-21" fmla="*/ 9 w 1371609"/>
              <a:gd name="connsiteY5-22" fmla="*/ 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71609" h="1295400">
                <a:moveTo>
                  <a:pt x="9" y="0"/>
                </a:moveTo>
                <a:lnTo>
                  <a:pt x="1371609" y="0"/>
                </a:lnTo>
                <a:lnTo>
                  <a:pt x="1371609" y="1295400"/>
                </a:lnTo>
                <a:lnTo>
                  <a:pt x="9" y="1295400"/>
                </a:lnTo>
                <a:cubicBezTo>
                  <a:pt x="-2300" y="1071418"/>
                  <a:pt x="437280" y="788933"/>
                  <a:pt x="434971" y="564951"/>
                </a:cubicBezTo>
                <a:lnTo>
                  <a:pt x="9" y="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6"/>
          <p:cNvSpPr/>
          <p:nvPr/>
        </p:nvSpPr>
        <p:spPr>
          <a:xfrm>
            <a:off x="2193050" y="3261097"/>
            <a:ext cx="1258009" cy="999997"/>
          </a:xfrm>
          <a:custGeom>
            <a:avLst/>
            <a:gdLst>
              <a:gd name="connsiteX0" fmla="*/ 0 w 1246092"/>
              <a:gd name="connsiteY0" fmla="*/ 0 h 1219200"/>
              <a:gd name="connsiteX1" fmla="*/ 1246092 w 1246092"/>
              <a:gd name="connsiteY1" fmla="*/ 0 h 1219200"/>
              <a:gd name="connsiteX2" fmla="*/ 1246092 w 1246092"/>
              <a:gd name="connsiteY2" fmla="*/ 1219200 h 1219200"/>
              <a:gd name="connsiteX3" fmla="*/ 0 w 1246092"/>
              <a:gd name="connsiteY3" fmla="*/ 1219200 h 1219200"/>
              <a:gd name="connsiteX4" fmla="*/ 0 w 1246092"/>
              <a:gd name="connsiteY4" fmla="*/ 0 h 1219200"/>
              <a:gd name="connsiteX0-1" fmla="*/ 307 w 1246399"/>
              <a:gd name="connsiteY0-2" fmla="*/ 0 h 1219200"/>
              <a:gd name="connsiteX1-3" fmla="*/ 1246399 w 1246399"/>
              <a:gd name="connsiteY1-4" fmla="*/ 0 h 1219200"/>
              <a:gd name="connsiteX2-5" fmla="*/ 1246399 w 1246399"/>
              <a:gd name="connsiteY2-6" fmla="*/ 1219200 h 1219200"/>
              <a:gd name="connsiteX3-7" fmla="*/ 307 w 1246399"/>
              <a:gd name="connsiteY3-8" fmla="*/ 1219200 h 1219200"/>
              <a:gd name="connsiteX4-9" fmla="*/ 7234 w 1246399"/>
              <a:gd name="connsiteY4-10" fmla="*/ 41564 h 1219200"/>
              <a:gd name="connsiteX5" fmla="*/ 307 w 1246399"/>
              <a:gd name="connsiteY5" fmla="*/ 0 h 1219200"/>
              <a:gd name="connsiteX0-11" fmla="*/ 307 w 1246399"/>
              <a:gd name="connsiteY0-12" fmla="*/ 0 h 1219200"/>
              <a:gd name="connsiteX1-13" fmla="*/ 1246399 w 1246399"/>
              <a:gd name="connsiteY1-14" fmla="*/ 0 h 1219200"/>
              <a:gd name="connsiteX2-15" fmla="*/ 1246399 w 1246399"/>
              <a:gd name="connsiteY2-16" fmla="*/ 1219200 h 1219200"/>
              <a:gd name="connsiteX3-17" fmla="*/ 307 w 1246399"/>
              <a:gd name="connsiteY3-18" fmla="*/ 1219200 h 1219200"/>
              <a:gd name="connsiteX4-19" fmla="*/ 7234 w 1246399"/>
              <a:gd name="connsiteY4-20" fmla="*/ 41564 h 1219200"/>
              <a:gd name="connsiteX5-21" fmla="*/ 307 w 1246399"/>
              <a:gd name="connsiteY5-22" fmla="*/ 0 h 1219200"/>
              <a:gd name="connsiteX0-23" fmla="*/ 3 w 1246095"/>
              <a:gd name="connsiteY0-24" fmla="*/ 0 h 1219200"/>
              <a:gd name="connsiteX1-25" fmla="*/ 1246095 w 1246095"/>
              <a:gd name="connsiteY1-26" fmla="*/ 0 h 1219200"/>
              <a:gd name="connsiteX2-27" fmla="*/ 1246095 w 1246095"/>
              <a:gd name="connsiteY2-28" fmla="*/ 1219200 h 1219200"/>
              <a:gd name="connsiteX3-29" fmla="*/ 3 w 1246095"/>
              <a:gd name="connsiteY3-30" fmla="*/ 1219200 h 1219200"/>
              <a:gd name="connsiteX4-31" fmla="*/ 6930 w 1246095"/>
              <a:gd name="connsiteY4-32" fmla="*/ 41564 h 1219200"/>
              <a:gd name="connsiteX5-33" fmla="*/ 3 w 1246095"/>
              <a:gd name="connsiteY5-34" fmla="*/ 0 h 1219200"/>
              <a:gd name="connsiteX0-35" fmla="*/ 11917 w 1258009"/>
              <a:gd name="connsiteY0-36" fmla="*/ 0 h 1219200"/>
              <a:gd name="connsiteX1-37" fmla="*/ 1258009 w 1258009"/>
              <a:gd name="connsiteY1-38" fmla="*/ 0 h 1219200"/>
              <a:gd name="connsiteX2-39" fmla="*/ 1258009 w 1258009"/>
              <a:gd name="connsiteY2-40" fmla="*/ 1219200 h 1219200"/>
              <a:gd name="connsiteX3-41" fmla="*/ 11917 w 1258009"/>
              <a:gd name="connsiteY3-42" fmla="*/ 1219200 h 1219200"/>
              <a:gd name="connsiteX4-43" fmla="*/ 441405 w 1258009"/>
              <a:gd name="connsiteY4-44" fmla="*/ 625256 h 1219200"/>
              <a:gd name="connsiteX5-45" fmla="*/ 18844 w 1258009"/>
              <a:gd name="connsiteY5-46" fmla="*/ 41564 h 1219200"/>
              <a:gd name="connsiteX6" fmla="*/ 11917 w 1258009"/>
              <a:gd name="connsiteY6" fmla="*/ 0 h 1219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" y="connsiteY6"/>
              </a:cxn>
            </a:cxnLst>
            <a:rect l="l" t="t" r="r" b="b"/>
            <a:pathLst>
              <a:path w="1258009" h="1219200">
                <a:moveTo>
                  <a:pt x="11917" y="0"/>
                </a:moveTo>
                <a:lnTo>
                  <a:pt x="1258009" y="0"/>
                </a:lnTo>
                <a:lnTo>
                  <a:pt x="1258009" y="1219200"/>
                </a:lnTo>
                <a:lnTo>
                  <a:pt x="11917" y="1219200"/>
                </a:lnTo>
                <a:cubicBezTo>
                  <a:pt x="-84929" y="1123024"/>
                  <a:pt x="440251" y="821529"/>
                  <a:pt x="441405" y="625256"/>
                </a:cubicBezTo>
                <a:cubicBezTo>
                  <a:pt x="442560" y="428983"/>
                  <a:pt x="129680" y="148589"/>
                  <a:pt x="18844" y="41564"/>
                </a:cubicBezTo>
                <a:lnTo>
                  <a:pt x="11917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2815797" y="2822865"/>
            <a:ext cx="1378806" cy="1412343"/>
            <a:chOff x="1149549" y="1066515"/>
            <a:chExt cx="992332" cy="992332"/>
          </a:xfrm>
          <a:solidFill>
            <a:schemeClr val="accent6">
              <a:lumMod val="75000"/>
            </a:schemeClr>
          </a:solidFill>
        </p:grpSpPr>
        <p:sp>
          <p:nvSpPr>
            <p:cNvPr id="18" name="Oval 17"/>
            <p:cNvSpPr/>
            <p:nvPr/>
          </p:nvSpPr>
          <p:spPr>
            <a:xfrm>
              <a:off x="1149549" y="1066515"/>
              <a:ext cx="992332" cy="99233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1188515" y="1081392"/>
              <a:ext cx="914400" cy="91440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655570" y="2872105"/>
            <a:ext cx="1539240" cy="1413510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</a:p>
          <a:p>
            <a:pPr algn="ctr"/>
            <a:r>
              <a:rPr lang="en-US" sz="5400" b="1" dirty="0">
                <a:solidFill>
                  <a:schemeClr val="bg1"/>
                </a:solidFill>
                <a:latin typeface="Arial Rounded MT Bold" panose="020F0704030504030204" charset="0"/>
                <a:ea typeface="Arial-Rounded" panose="020B0500000000000000" pitchFamily="34" charset="0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26510" y="3089910"/>
            <a:ext cx="7176770" cy="1013460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6">
                    <a:lumMod val="75000"/>
                  </a:scheme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Gọi bạn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72B0DB6C-FB30-4F3A-99B4-5F65F7F574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7342" y="5766379"/>
            <a:ext cx="1086035" cy="1080863"/>
          </a:xfrm>
          <a:prstGeom prst="rect">
            <a:avLst/>
          </a:prstGeom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-Rounded" panose="020B0500000000000000" pitchFamily="34" charset="0"/>
                <a:cs typeface="Arial-Rounded" panose="020B0500000000000000" pitchFamily="34" charset="0"/>
              </a:rPr>
              <a:t>Nói về một người bạn của em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73355" y="156845"/>
            <a:ext cx="1478280" cy="899160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3407410" y="1694180"/>
            <a:ext cx="5893435" cy="2707640"/>
          </a:xfrm>
          <a:prstGeom prst="wedgeRoundRect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Bạn em tên là gì?</a:t>
            </a:r>
          </a:p>
          <a:p>
            <a:pPr algn="ctr"/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Em chơi với bạn từ khi nào?</a:t>
            </a:r>
          </a:p>
          <a:p>
            <a:pPr algn="ctr"/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Em và bạn ấy thường làm gì?</a:t>
            </a:r>
          </a:p>
          <a:p>
            <a:pPr algn="ctr"/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Em thích nhất điều gì ở bạn ấy?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65D1932-B6DF-4E72-BF6A-5BC8D112FC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965" y="0"/>
            <a:ext cx="1086035" cy="1080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 animBg="1"/>
      <p:bldP spid="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-Rounded" panose="020B0500000000000000" pitchFamily="34" charset="0"/>
                <a:cs typeface="Arial-Rounded" panose="020B0500000000000000" pitchFamily="34" charset="0"/>
              </a:rPr>
              <a:t>Gọi bạn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425450" y="1417955"/>
            <a:ext cx="54267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Tự xa xưa thuở nào,</a:t>
            </a:r>
          </a:p>
          <a:p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Trong rừng xanh sâu thẳm.</a:t>
            </a:r>
          </a:p>
          <a:p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Đôi bạn sống bên nhau,</a:t>
            </a:r>
          </a:p>
          <a:p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Bê Vàng và Dê Trắng.</a:t>
            </a:r>
          </a:p>
          <a:p>
            <a:endParaRPr lang="en-US" sz="320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Một năm, trời hạn hán,</a:t>
            </a:r>
          </a:p>
          <a:p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Suối cạn, cỏ héo khô.</a:t>
            </a:r>
          </a:p>
          <a:p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Lấy gì nuôi đôi bạn,</a:t>
            </a:r>
          </a:p>
          <a:p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Chờ mưa đến bao giờ?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5496560" y="1417955"/>
            <a:ext cx="527304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cỏ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  <a:p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Lang thang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quên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đường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quá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Chạy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khắp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nẻo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bây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Vẫn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hoài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: “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!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!”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603740" y="4068445"/>
            <a:ext cx="2588260" cy="23609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160" y="4728210"/>
            <a:ext cx="3300730" cy="1786255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2342515" y="1927225"/>
            <a:ext cx="709930" cy="0"/>
          </a:xfrm>
          <a:prstGeom prst="line">
            <a:avLst/>
          </a:prstGeom>
          <a:ln w="3492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572304" y="3429000"/>
            <a:ext cx="709930" cy="0"/>
          </a:xfrm>
          <a:prstGeom prst="line">
            <a:avLst/>
          </a:prstGeom>
          <a:ln w="3492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160780" y="5941060"/>
            <a:ext cx="4930775" cy="582295"/>
          </a:xfrm>
          <a:prstGeom prst="rect">
            <a:avLst/>
          </a:prstGeom>
          <a:solidFill>
            <a:schemeClr val="accent6"/>
          </a:solidFill>
        </p:spPr>
        <p:txBody>
          <a:bodyPr wrap="square" lIns="91403" tIns="45702" rIns="91403" bIns="45702" rtlCol="0">
            <a:spAutoFit/>
          </a:bodyPr>
          <a:lstStyle/>
          <a:p>
            <a:pPr algn="ctr"/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Luyện đọc từ khó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1588443" y="469575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6834" y="1993081"/>
            <a:ext cx="2109019" cy="2109019"/>
            <a:chOff x="156834" y="1993081"/>
            <a:chExt cx="2109019" cy="2109019"/>
          </a:xfrm>
        </p:grpSpPr>
        <p:sp>
          <p:nvSpPr>
            <p:cNvPr id="3" name="Oval 2"/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15731" y="2243748"/>
              <a:ext cx="17119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3600" b="1" dirty="0">
                  <a:solidFill>
                    <a:schemeClr val="bg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GIẢI NGHĨA TỪ</a:t>
              </a:r>
              <a:endParaRPr lang="zh-CN" altLang="en-US" sz="3600" b="1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sp>
        <p:nvSpPr>
          <p:cNvPr id="28" name="2"/>
          <p:cNvSpPr/>
          <p:nvPr/>
        </p:nvSpPr>
        <p:spPr>
          <a:xfrm>
            <a:off x="3425187" y="716098"/>
            <a:ext cx="8019905" cy="5347817"/>
          </a:xfrm>
          <a:prstGeom prst="roundRect">
            <a:avLst>
              <a:gd name="adj" fmla="val 31710"/>
            </a:avLst>
          </a:prstGeom>
          <a:solidFill>
            <a:srgbClr val="FEF4F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3760470" y="1045210"/>
            <a:ext cx="6916420" cy="1470182"/>
            <a:chOff x="172324" y="1157225"/>
            <a:chExt cx="2109019" cy="1406784"/>
          </a:xfrm>
        </p:grpSpPr>
        <p:sp>
          <p:nvSpPr>
            <p:cNvPr id="43" name="Hexagon 42"/>
            <p:cNvSpPr/>
            <p:nvPr/>
          </p:nvSpPr>
          <p:spPr>
            <a:xfrm>
              <a:off x="172324" y="1157225"/>
              <a:ext cx="2109019" cy="1406784"/>
            </a:xfrm>
            <a:prstGeom prst="hexagon">
              <a:avLst/>
            </a:prstGeom>
            <a:solidFill>
              <a:srgbClr val="F7ACB9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88974" y="1369884"/>
              <a:ext cx="1808630" cy="1029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3600" b="0" u="none" strike="noStrike" dirty="0">
                  <a:solidFill>
                    <a:srgbClr val="FF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sâu thẳm</a:t>
              </a:r>
            </a:p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vi-VN" sz="2800" b="0" i="0" u="none" strike="noStrike" dirty="0">
                  <a:solidFill>
                    <a:srgbClr val="231F2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rất sâu</a:t>
              </a:r>
              <a:endParaRPr lang="en-US" altLang="vi-VN" sz="2800" b="0" i="0" u="none" strike="noStrike" dirty="0">
                <a:solidFill>
                  <a:srgbClr val="231F2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5220" y="95250"/>
            <a:ext cx="906780" cy="84836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699510" y="2700020"/>
            <a:ext cx="6916420" cy="1832610"/>
            <a:chOff x="172324" y="1157225"/>
            <a:chExt cx="2109019" cy="1753583"/>
          </a:xfrm>
        </p:grpSpPr>
        <p:sp>
          <p:nvSpPr>
            <p:cNvPr id="8" name="Hexagon 7"/>
            <p:cNvSpPr/>
            <p:nvPr/>
          </p:nvSpPr>
          <p:spPr>
            <a:xfrm>
              <a:off x="172324" y="1157225"/>
              <a:ext cx="2109019" cy="1753583"/>
            </a:xfrm>
            <a:prstGeom prst="hexagon">
              <a:avLst/>
            </a:prstGeom>
            <a:solidFill>
              <a:srgbClr val="F7ACB9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12" name="TextBox 43"/>
            <p:cNvSpPr txBox="1"/>
            <p:nvPr/>
          </p:nvSpPr>
          <p:spPr>
            <a:xfrm>
              <a:off x="288974" y="1369884"/>
              <a:ext cx="1808630" cy="1441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3600" b="0" u="none" strike="noStrike" dirty="0">
                  <a:solidFill>
                    <a:srgbClr val="FF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hạn hán</a:t>
              </a:r>
            </a:p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vi-VN" sz="2800" b="0" i="0" u="none" strike="noStrike" dirty="0">
                  <a:solidFill>
                    <a:srgbClr val="231F2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Tình trạng thiếu nước do nắng lâu, không mưa gây ra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882390" y="4657090"/>
            <a:ext cx="6916420" cy="1536058"/>
            <a:chOff x="172324" y="1157225"/>
            <a:chExt cx="2109019" cy="1469819"/>
          </a:xfrm>
        </p:grpSpPr>
        <p:sp>
          <p:nvSpPr>
            <p:cNvPr id="16" name="Hexagon 15"/>
            <p:cNvSpPr/>
            <p:nvPr/>
          </p:nvSpPr>
          <p:spPr>
            <a:xfrm>
              <a:off x="172324" y="1157225"/>
              <a:ext cx="2109019" cy="1406784"/>
            </a:xfrm>
            <a:prstGeom prst="hexagon">
              <a:avLst/>
            </a:prstGeom>
            <a:solidFill>
              <a:srgbClr val="F7ACB9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18" name="TextBox 43"/>
            <p:cNvSpPr txBox="1"/>
            <p:nvPr/>
          </p:nvSpPr>
          <p:spPr>
            <a:xfrm>
              <a:off x="315308" y="1185168"/>
              <a:ext cx="1808630" cy="1441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3600" b="0" u="none" strike="noStrike" dirty="0">
                  <a:solidFill>
                    <a:srgbClr val="FF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lang thang</a:t>
              </a:r>
            </a:p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vi-VN" sz="2800" b="0" i="0" u="none" strike="noStrike" dirty="0">
                  <a:solidFill>
                    <a:srgbClr val="231F2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Đi hết chỗ này đến chỗ khác, không dừng lại ở nơi nào.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-Rounded" panose="020B0500000000000000" pitchFamily="34" charset="0"/>
                <a:cs typeface="Arial-Rounded" panose="020B0500000000000000" pitchFamily="34" charset="0"/>
              </a:rPr>
              <a:t>Gọi bạn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425450" y="1417955"/>
            <a:ext cx="54267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Tự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xa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xưa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thuở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rừng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xanh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sâu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thẳm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Đôi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sống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nhau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năm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trời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Suối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cỏ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héo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khô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Lấy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nuôi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đôi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Chờ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mưa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bao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5496560" y="1417955"/>
            <a:ext cx="5284329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cỏ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  <a:p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Lang thang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quên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đường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quá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Chạy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khắp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nẻo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bây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Vẫn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hoài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: “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!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!”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603740" y="4068445"/>
            <a:ext cx="2588260" cy="23609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160" y="4572000"/>
            <a:ext cx="3300730" cy="1942465"/>
          </a:xfrm>
          <a:prstGeom prst="rect">
            <a:avLst/>
          </a:prstGeom>
        </p:spPr>
      </p:pic>
      <p:sp>
        <p:nvSpPr>
          <p:cNvPr id="10" name="Cloud 9"/>
          <p:cNvSpPr/>
          <p:nvPr/>
        </p:nvSpPr>
        <p:spPr>
          <a:xfrm>
            <a:off x="8074025" y="274955"/>
            <a:ext cx="3326130" cy="1063625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Đọc toàn bài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73612" y="565755"/>
            <a:ext cx="11718388" cy="179833"/>
          </a:xfrm>
          <a:prstGeom prst="rect">
            <a:avLst/>
          </a:prstGeom>
          <a:solidFill>
            <a:srgbClr val="94BC7F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t="50811"/>
          <a:stretch>
            <a:fillRect/>
          </a:stretch>
        </p:blipFill>
        <p:spPr>
          <a:xfrm>
            <a:off x="197963" y="0"/>
            <a:ext cx="3276542" cy="113150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135505" y="1044575"/>
            <a:ext cx="9594850" cy="463550"/>
          </a:xfrm>
          <a:prstGeom prst="rect">
            <a:avLst/>
          </a:prstGeom>
          <a:solidFill>
            <a:srgbClr val="94B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en-US" altLang="zh-CN" sz="2800">
                <a:latin typeface="Arial-Rounded" panose="020B0500000000000000" pitchFamily="34" charset="0"/>
                <a:ea typeface="汉仪黑荔枝体简" panose="00020600040101010101" pitchFamily="18" charset="-122"/>
                <a:cs typeface="Arial-Rounded" panose="020B0500000000000000" pitchFamily="34" charset="0"/>
              </a:rPr>
              <a:t>1. Câu chuyện được kể trong bài diễn ra khi nào? Ở đâu?</a:t>
            </a:r>
            <a:endParaRPr lang="en-US" altLang="zh-CN" sz="2800" dirty="0">
              <a:latin typeface="Arial-Rounded" panose="020B0500000000000000" pitchFamily="34" charset="0"/>
              <a:ea typeface="汉仪黑荔枝体简" panose="00020600040101010101" pitchFamily="18" charset="-122"/>
              <a:cs typeface="Arial-Rounded" panose="020B0500000000000000" pitchFamily="3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505710" y="1508125"/>
            <a:ext cx="10721975" cy="737235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>
                <a:latin typeface="Arial-Rounded" panose="020B0500000000000000" pitchFamily="34" charset="0"/>
                <a:ea typeface="汉仪黑荔枝体简" panose="00020600040101010101" pitchFamily="18" charset="-122"/>
                <a:cs typeface="Arial-Rounded" panose="020B0500000000000000" pitchFamily="34" charset="0"/>
              </a:rPr>
              <a:t>Diễn ra từ thuở xa xưa, trong rừng xanh sâu thẳm</a:t>
            </a:r>
            <a:endParaRPr lang="en-US" altLang="zh-CN" sz="2800" dirty="0">
              <a:latin typeface="Arial-Rounded" panose="020B0500000000000000" pitchFamily="34" charset="0"/>
              <a:ea typeface="汉仪黑荔枝体简" panose="00020600040101010101" pitchFamily="18" charset="-122"/>
              <a:cs typeface="Arial-Rounded" panose="020B0500000000000000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505710" y="2346960"/>
            <a:ext cx="9425305" cy="463550"/>
          </a:xfrm>
          <a:prstGeom prst="rect">
            <a:avLst/>
          </a:prstGeom>
          <a:solidFill>
            <a:srgbClr val="94B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en-US" altLang="zh-CN" sz="2800">
                <a:latin typeface="Arial-Rounded" panose="020B0500000000000000" pitchFamily="34" charset="0"/>
                <a:ea typeface="汉仪黑荔枝体简" panose="00020600040101010101" pitchFamily="18" charset="-122"/>
                <a:cs typeface="Arial-Rounded" panose="020B0500000000000000" pitchFamily="34" charset="0"/>
              </a:rPr>
              <a:t>2. Chuyện gì xảy ra khiến bê vàng phải lang thang tìm cỏ?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31465" y="2810510"/>
            <a:ext cx="9099550" cy="691515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>
                <a:solidFill>
                  <a:sysClr val="windowText" lastClr="000000"/>
                </a:solidFill>
                <a:latin typeface="Arial-Rounded" panose="020B0500000000000000" pitchFamily="34" charset="0"/>
                <a:ea typeface="+mn-ea"/>
                <a:cs typeface="Arial-Rounded" panose="020B0500000000000000" pitchFamily="34" charset="0"/>
                <a:sym typeface="+mn-ea"/>
              </a:rPr>
              <a:t>Trời hạn hán, cỏ héo khô</a:t>
            </a:r>
            <a:endParaRPr lang="zh-CN" altLang="en-US" sz="2800" dirty="0">
              <a:latin typeface="Arial-Rounded" panose="020B0500000000000000" pitchFamily="34" charset="0"/>
              <a:ea typeface="汉仪黑荔枝体简" panose="00020600040101010101" pitchFamily="18" charset="-122"/>
              <a:cs typeface="Arial-Rounded" panose="020B0500000000000000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24460" y="2141220"/>
            <a:ext cx="3204845" cy="2786380"/>
          </a:xfrm>
          <a:prstGeom prst="rect">
            <a:avLst/>
          </a:prstGeom>
        </p:spPr>
      </p:pic>
      <p:sp>
        <p:nvSpPr>
          <p:cNvPr id="2" name="矩形 10"/>
          <p:cNvSpPr/>
          <p:nvPr/>
        </p:nvSpPr>
        <p:spPr>
          <a:xfrm>
            <a:off x="2764790" y="3502025"/>
            <a:ext cx="9312910" cy="842010"/>
          </a:xfrm>
          <a:prstGeom prst="rect">
            <a:avLst/>
          </a:prstGeom>
          <a:solidFill>
            <a:srgbClr val="94B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en-US" altLang="zh-CN" sz="2800">
                <a:latin typeface="Arial-Rounded" panose="020B0500000000000000" pitchFamily="34" charset="0"/>
                <a:ea typeface="汉仪黑荔枝体简" panose="00020600040101010101" pitchFamily="18" charset="-122"/>
                <a:cs typeface="Arial-Rounded" panose="020B0500000000000000" pitchFamily="34" charset="0"/>
              </a:rPr>
              <a:t>3. Khi bê vàng quên đường về, dê trắng đã làm gì?</a:t>
            </a:r>
          </a:p>
        </p:txBody>
      </p:sp>
      <p:sp>
        <p:nvSpPr>
          <p:cNvPr id="5" name="TextBox 12"/>
          <p:cNvSpPr txBox="1"/>
          <p:nvPr/>
        </p:nvSpPr>
        <p:spPr>
          <a:xfrm>
            <a:off x="3814445" y="4225925"/>
            <a:ext cx="7915910" cy="691515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>
                <a:solidFill>
                  <a:sysClr val="windowText" lastClr="000000"/>
                </a:solidFill>
                <a:latin typeface="Arial-Rounded" panose="020B0500000000000000" pitchFamily="34" charset="0"/>
                <a:ea typeface="+mn-ea"/>
                <a:cs typeface="Arial-Rounded" panose="020B0500000000000000" pitchFamily="34" charset="0"/>
                <a:sym typeface="+mn-ea"/>
              </a:rPr>
              <a:t>Bê trắng chạy khắp nẻo đường gọi và tìm bạn</a:t>
            </a:r>
            <a:endParaRPr lang="zh-CN" altLang="en-US" sz="2800" dirty="0">
              <a:latin typeface="Arial-Rounded" panose="020B0500000000000000" pitchFamily="34" charset="0"/>
              <a:ea typeface="汉仪黑荔枝体简" panose="00020600040101010101" pitchFamily="18" charset="-122"/>
              <a:cs typeface="Arial-Rounded" panose="020B0500000000000000" pitchFamily="34" charset="0"/>
            </a:endParaRPr>
          </a:p>
        </p:txBody>
      </p:sp>
      <p:sp>
        <p:nvSpPr>
          <p:cNvPr id="14" name="矩形 10"/>
          <p:cNvSpPr/>
          <p:nvPr/>
        </p:nvSpPr>
        <p:spPr>
          <a:xfrm>
            <a:off x="2830830" y="4984750"/>
            <a:ext cx="9210040" cy="795020"/>
          </a:xfrm>
          <a:prstGeom prst="rect">
            <a:avLst/>
          </a:prstGeom>
          <a:solidFill>
            <a:srgbClr val="94B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en-US" altLang="zh-CN" sz="2800">
                <a:latin typeface="Arial-Rounded" panose="020B0500000000000000" pitchFamily="34" charset="0"/>
                <a:ea typeface="汉仪黑荔枝体简" panose="00020600040101010101" pitchFamily="18" charset="-122"/>
                <a:cs typeface="Arial-Rounded" panose="020B0500000000000000" pitchFamily="34" charset="0"/>
              </a:rPr>
              <a:t>4. Nêu cảm nghĩ của em về bê vàng và dê trắng?</a:t>
            </a:r>
          </a:p>
        </p:txBody>
      </p:sp>
      <p:sp>
        <p:nvSpPr>
          <p:cNvPr id="15" name="TextBox 12"/>
          <p:cNvSpPr txBox="1"/>
          <p:nvPr/>
        </p:nvSpPr>
        <p:spPr>
          <a:xfrm>
            <a:off x="3656522" y="5780643"/>
            <a:ext cx="6861278" cy="691515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>
                <a:solidFill>
                  <a:sysClr val="windowText" lastClr="000000"/>
                </a:solidFill>
                <a:latin typeface="Arial-Rounded" panose="020B0500000000000000" pitchFamily="34" charset="0"/>
                <a:ea typeface="+mn-ea"/>
                <a:cs typeface="Arial-Rounded" panose="020B0500000000000000" pitchFamily="34" charset="0"/>
                <a:sym typeface="+mn-ea"/>
              </a:rPr>
              <a:t>Tình bạn của 2 bạn rất đẹp và đáng quý</a:t>
            </a:r>
            <a:endParaRPr lang="zh-CN" altLang="en-US" sz="2800" dirty="0">
              <a:latin typeface="Arial-Rounded" panose="020B0500000000000000" pitchFamily="34" charset="0"/>
              <a:ea typeface="汉仪黑荔枝体简" panose="00020600040101010101" pitchFamily="18" charset="-122"/>
              <a:cs typeface="Arial-Rounded" panose="020B0500000000000000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46674" y="2692851"/>
            <a:ext cx="2109019" cy="2109019"/>
            <a:chOff x="156834" y="1993081"/>
            <a:chExt cx="2109019" cy="2109019"/>
          </a:xfrm>
        </p:grpSpPr>
        <p:sp>
          <p:nvSpPr>
            <p:cNvPr id="3" name="Oval 2"/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3"/>
            <p:cNvSpPr txBox="1"/>
            <p:nvPr/>
          </p:nvSpPr>
          <p:spPr>
            <a:xfrm>
              <a:off x="315731" y="2243748"/>
              <a:ext cx="1711988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3600" b="1" dirty="0">
                  <a:solidFill>
                    <a:schemeClr val="bg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Trả lời câu hỏi</a:t>
              </a:r>
              <a:endParaRPr lang="zh-CN" altLang="en-US" sz="3600" b="1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  <p:bldP spid="9" grpId="0"/>
      <p:bldP spid="9" grpId="1"/>
      <p:bldP spid="11" grpId="0" bldLvl="0" animBg="1"/>
      <p:bldP spid="11" grpId="1" animBg="1"/>
      <p:bldP spid="12" grpId="0"/>
      <p:bldP spid="12" grpId="1"/>
      <p:bldP spid="2" grpId="0" bldLvl="0" animBg="1"/>
      <p:bldP spid="5" grpId="0"/>
      <p:bldP spid="5" grpId="1"/>
      <p:bldP spid="14" grpId="0" bldLvl="0" animBg="1"/>
      <p:bldP spid="14" grpId="1" animBg="1"/>
      <p:bldP spid="15" grpId="0"/>
      <p:bldP spid="1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-Rounded" panose="020B0500000000000000" pitchFamily="34" charset="0"/>
                <a:cs typeface="Arial-Rounded" panose="020B0500000000000000" pitchFamily="34" charset="0"/>
              </a:rPr>
              <a:t>Gọi bạn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425450" y="1167765"/>
            <a:ext cx="54267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Tự xa xưa thuở nào,</a:t>
            </a:r>
          </a:p>
          <a:p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Trong rừng xanh sâu thẳm.</a:t>
            </a:r>
          </a:p>
          <a:p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Đôi bạn sống bên nhau,</a:t>
            </a:r>
          </a:p>
          <a:p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Bê Vàng và Dê Trắng.</a:t>
            </a:r>
          </a:p>
          <a:p>
            <a:endParaRPr lang="en-US" sz="320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Một năm, trời hạn hán,</a:t>
            </a:r>
          </a:p>
          <a:p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Suối cạn, cỏ héo khô.</a:t>
            </a:r>
          </a:p>
          <a:p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Lấy gì nuôi đôi bạn,</a:t>
            </a:r>
          </a:p>
          <a:p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Chờ mưa đến bao giờ?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5496560" y="1167765"/>
            <a:ext cx="54267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cỏ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  <a:p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Lang thang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quên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đường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quá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Chạy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khắp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nẻo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bây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  <a:p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Vẫn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hoài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: “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!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!”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603740" y="4068445"/>
            <a:ext cx="2588260" cy="23609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160" y="4728210"/>
            <a:ext cx="3300730" cy="1786255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755650" y="5703570"/>
            <a:ext cx="8397240" cy="81089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>
                <a:latin typeface="Arial-Rounded" panose="020B0500000000000000" pitchFamily="34" charset="0"/>
                <a:cs typeface="Arial-Rounded" panose="020B0500000000000000" pitchFamily="34" charset="0"/>
              </a:rPr>
              <a:t>1. Tìm từ ngữ chỉ tâm trạng của dê trắng khi không thấy bạn trở về? 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7322820" y="2667635"/>
            <a:ext cx="2647315" cy="20320"/>
          </a:xfrm>
          <a:prstGeom prst="line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763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sz="4890">
                <a:latin typeface="Arial-Rounded" panose="020B0500000000000000" pitchFamily="34" charset="0"/>
                <a:cs typeface="Arial-Rounded" panose="020B0500000000000000" pitchFamily="34" charset="0"/>
              </a:rPr>
              <a:t>2. Đóng vai 1 người bạn trong rừng nói lời an ủi dê trắng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ounded Rectangular Callout 3"/>
          <p:cNvSpPr/>
          <p:nvPr/>
        </p:nvSpPr>
        <p:spPr>
          <a:xfrm>
            <a:off x="3346450" y="2647315"/>
            <a:ext cx="5913755" cy="2475230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Mình biết là dê trắng đang rất buồn và nhớ bê vàng. Bạn đừng buồn nữa nhé! Bê vàng sẽ sớm tìm được đường về thôi.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 animBg="1"/>
      <p:bldP spid="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1510CEC-97B5-4A60-9C71-EBC9746E4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355902D5-0BD4-455F-AB5D-E3F6F81064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24" y="0"/>
            <a:ext cx="8875553" cy="5931017"/>
          </a:xfr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2169937-B356-427A-BB98-7689C56BAD18}"/>
              </a:ext>
            </a:extLst>
          </p:cNvPr>
          <p:cNvSpPr txBox="1"/>
          <p:nvPr/>
        </p:nvSpPr>
        <p:spPr>
          <a:xfrm>
            <a:off x="3147969" y="1266629"/>
            <a:ext cx="609460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0070C0"/>
                </a:solidFill>
              </a:rPr>
              <a:t>CỦNG CỐ BÀI HỌC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7508C7DF-FC71-4648-BCA1-28B99FD29E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945" y="0"/>
            <a:ext cx="996055" cy="991312"/>
          </a:xfrm>
          <a:prstGeom prst="rect">
            <a:avLst/>
          </a:prstGeom>
        </p:spPr>
      </p:pic>
      <p:grpSp>
        <p:nvGrpSpPr>
          <p:cNvPr id="13" name="1">
            <a:extLst>
              <a:ext uri="{FF2B5EF4-FFF2-40B4-BE49-F238E27FC236}">
                <a16:creationId xmlns="" xmlns:a16="http://schemas.microsoft.com/office/drawing/2014/main" id="{F91B7652-1A43-4852-AB5E-0C39343DCA52}"/>
              </a:ext>
            </a:extLst>
          </p:cNvPr>
          <p:cNvGrpSpPr/>
          <p:nvPr/>
        </p:nvGrpSpPr>
        <p:grpSpPr>
          <a:xfrm>
            <a:off x="0" y="4443812"/>
            <a:ext cx="12282473" cy="2258127"/>
            <a:chOff x="-53293" y="2190760"/>
            <a:chExt cx="9211855" cy="2951064"/>
          </a:xfrm>
        </p:grpSpPr>
        <p:pic>
          <p:nvPicPr>
            <p:cNvPr id="14" name="10">
              <a:extLst>
                <a:ext uri="{FF2B5EF4-FFF2-40B4-BE49-F238E27FC236}">
                  <a16:creationId xmlns="" xmlns:a16="http://schemas.microsoft.com/office/drawing/2014/main" id="{CD9DD4C0-AF4B-4FE1-A3E1-388DA0217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15" name="13">
              <a:extLst>
                <a:ext uri="{FF2B5EF4-FFF2-40B4-BE49-F238E27FC236}">
                  <a16:creationId xmlns="" xmlns:a16="http://schemas.microsoft.com/office/drawing/2014/main" id="{4EA58876-3131-4127-8EF3-6DF6D95EF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16" name="16">
              <a:extLst>
                <a:ext uri="{FF2B5EF4-FFF2-40B4-BE49-F238E27FC236}">
                  <a16:creationId xmlns="" xmlns:a16="http://schemas.microsoft.com/office/drawing/2014/main" id="{6CE6C008-AB85-4086-B124-DE7BDF8BE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333428"/>
      </p:ext>
    </p:extLst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531</Words>
  <Application>Microsoft Office PowerPoint</Application>
  <PresentationFormat>Custom</PresentationFormat>
  <Paragraphs>80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2_Office Theme</vt:lpstr>
      <vt:lpstr>3_Office Theme</vt:lpstr>
      <vt:lpstr>4_Office Theme</vt:lpstr>
      <vt:lpstr>Trek</vt:lpstr>
      <vt:lpstr>6_Office Theme</vt:lpstr>
      <vt:lpstr>PowerPoint Presentation</vt:lpstr>
      <vt:lpstr>Nói về một người bạn của em</vt:lpstr>
      <vt:lpstr>Gọi bạn</vt:lpstr>
      <vt:lpstr>PowerPoint Presentation</vt:lpstr>
      <vt:lpstr>Gọi bạn</vt:lpstr>
      <vt:lpstr>PowerPoint Presentation</vt:lpstr>
      <vt:lpstr>Gọi bạn</vt:lpstr>
      <vt:lpstr>2. Đóng vai 1 người bạn trong rừng nói lời an ủi dê trắng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HP</cp:lastModifiedBy>
  <cp:revision>16</cp:revision>
  <dcterms:created xsi:type="dcterms:W3CDTF">2021-05-26T04:27:49Z</dcterms:created>
  <dcterms:modified xsi:type="dcterms:W3CDTF">2023-11-02T07:32:36Z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