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2" r:id="rId1"/>
    <p:sldMasterId id="2147483699" r:id="rId2"/>
  </p:sldMasterIdLst>
  <p:notesMasterIdLst>
    <p:notesMasterId r:id="rId21"/>
  </p:notesMasterIdLst>
  <p:sldIdLst>
    <p:sldId id="283" r:id="rId3"/>
    <p:sldId id="2979" r:id="rId4"/>
    <p:sldId id="2976" r:id="rId5"/>
    <p:sldId id="2983" r:id="rId6"/>
    <p:sldId id="2980" r:id="rId7"/>
    <p:sldId id="2981" r:id="rId8"/>
    <p:sldId id="2987" r:id="rId9"/>
    <p:sldId id="2994" r:id="rId10"/>
    <p:sldId id="2985" r:id="rId11"/>
    <p:sldId id="307" r:id="rId12"/>
    <p:sldId id="287" r:id="rId13"/>
    <p:sldId id="262" r:id="rId14"/>
    <p:sldId id="308" r:id="rId15"/>
    <p:sldId id="299" r:id="rId16"/>
    <p:sldId id="281" r:id="rId17"/>
    <p:sldId id="2986" r:id="rId18"/>
    <p:sldId id="2995" r:id="rId19"/>
    <p:sldId id="2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3C69"/>
    <a:srgbClr val="FFFFFF"/>
    <a:srgbClr val="0998D7"/>
    <a:srgbClr val="FF3399"/>
    <a:srgbClr val="0000FF"/>
    <a:srgbClr val="3DC3EC"/>
    <a:srgbClr val="F3E8CC"/>
    <a:srgbClr val="000099"/>
    <a:srgbClr val="FDF2D1"/>
    <a:srgbClr val="C7E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>
      <p:cViewPr varScale="1">
        <p:scale>
          <a:sx n="76" d="100"/>
          <a:sy n="76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7C758-BC7C-448C-A466-272BCF6EB78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55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7C758-BC7C-448C-A466-272BCF6EB78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45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EDAD1-4963-0994-AF89-F8636C7E9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2F1CF-63E9-273F-F9EA-C1228FE19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300E0-CB41-88EA-29BF-336D09717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CB77-0246-774B-E8C8-5F18E8BA8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D7926-2933-761E-A2D3-67520A106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2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112B5-F58D-9F34-1211-41AA56CAF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80E51-3B59-870E-479F-E25B669BA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C38E4-A148-07BE-DA7E-0C25EB2ED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3D46B-40B0-FD61-A6F7-21926F35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0E35B-1B86-B368-1DE3-74BAF5E5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D22D-541E-EAFC-BC0E-F86C680A3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99C85-A989-AB69-3A41-2D4289E2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882C3-82D1-0B86-122D-7017C1ABA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5C62-145D-B209-BD2C-2E830474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7B618-41A4-17C6-E19A-72A3C5F4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8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93522-7CB2-1D9F-101E-364DF05B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BE9EC-4D03-C5E5-946D-94D833EDC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5515D-D716-1493-AC0F-2F26A4444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DC1D2-8620-F617-2577-A3CC4EC4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C98D8-5840-6E18-8B36-5A7E8B968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D84AB-9BCF-CF85-E3C8-3B550CE8F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96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4BC2A-84E0-7DA2-DD82-D570F9593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477C0-A750-4FB8-4D7D-4A7A64F6D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64F5B8-59FD-3D5E-F7C8-A0029DFC0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CF1D5-D90A-C583-0BF5-40522E428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6AD7B-1936-B2EC-E2D2-3159A428F9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DF2E3F-A7E9-57FD-8909-BB8638EE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B5B182-BD8B-6119-A659-94B256A06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A82B44-698B-2C1C-41F4-3F3E8BE15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1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927C-28C8-9BFC-1E58-82DE94BB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F1127-0423-4E1F-3342-26590CB0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12625-4ED9-D386-602A-D21D812A9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ADC69-4721-B51A-C3E8-F359684D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81A10-E621-C84E-8ACE-77A101104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E1933-EE75-6BF6-0579-03E259E7C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9DA5C-6EB2-BE66-2BD6-F93D2FD4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E1CA08A2-BFCD-C378-674A-C4CA473958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2" y="0"/>
            <a:ext cx="12222112" cy="687493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C926A3C-A9CD-0E2D-9214-91E350386C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30112" y="5067014"/>
            <a:ext cx="1673053" cy="1807924"/>
          </a:xfrm>
          <a:prstGeom prst="rect">
            <a:avLst/>
          </a:prstGeom>
        </p:spPr>
      </p:pic>
      <p:pic>
        <p:nvPicPr>
          <p:cNvPr id="7" name="图片 35">
            <a:extLst>
              <a:ext uri="{FF2B5EF4-FFF2-40B4-BE49-F238E27FC236}">
                <a16:creationId xmlns:a16="http://schemas.microsoft.com/office/drawing/2014/main" id="{5A08C9D6-D876-B978-9F04-EB5208D05B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112" y="-1"/>
            <a:ext cx="12222112" cy="2939742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03A7E912-7FEC-5F8E-D381-3B9F1D43EE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3" y="441177"/>
            <a:ext cx="3674789" cy="121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7124-6CB9-017D-42EE-AAAE92D7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D05D2-6A63-EF18-728F-03EC928F6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C76C-9698-4C20-FE90-0ABCE9A0B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1FC7C-0796-2876-9C48-1778A8392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3CAD93-E33B-E71A-DD36-74135E06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E2984-AD12-5C6A-AA9F-312D9709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5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00B0F-C6C4-74FA-6AFB-9AAEA7489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FF3DD-9798-87E9-B839-A971B3A59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6E7B8-FB14-4C26-AE66-6E7E9D442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F729B-F6B0-E19F-6C9F-789E7334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C2663-E5BF-DB05-6E41-CD07421C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94786-8F89-0EEE-69C4-D907A084C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3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A5D83-C801-C3AC-B64D-73155C1A8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26DF3-2FD2-323A-43BE-104E79E4E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171AE-BB68-9BF6-DAF5-5736F2603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E8C95-9C9D-0490-E02C-E0E88D81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3AFE1-42A5-5953-CB2D-3EB8CC6D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64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D2B717-EBB9-11DC-1A84-091DE6FC2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60F5D5-E2FA-6E08-B844-2E942735E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8C05E-2D5A-5400-8CDE-6CE35749A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9FD74-3F5C-4350-C4D4-A188F560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DD2ED-B36A-A7C6-1B43-E65604C87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89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27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/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10475" y="299106"/>
            <a:ext cx="589731" cy="520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9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96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92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52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48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90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6DEA9244-69C1-71B8-9DC9-F06529A59C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2" y="0"/>
            <a:ext cx="12222112" cy="687493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1C15945-AEEA-C22A-FF33-761FD9A20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30112" y="5067014"/>
            <a:ext cx="1673053" cy="1807924"/>
          </a:xfrm>
          <a:prstGeom prst="rect">
            <a:avLst/>
          </a:prstGeom>
        </p:spPr>
      </p:pic>
      <p:pic>
        <p:nvPicPr>
          <p:cNvPr id="7" name="图片 35">
            <a:extLst>
              <a:ext uri="{FF2B5EF4-FFF2-40B4-BE49-F238E27FC236}">
                <a16:creationId xmlns:a16="http://schemas.microsoft.com/office/drawing/2014/main" id="{8BE7DF71-BE58-995E-CE7D-EAFBFDDB69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112" y="-1"/>
            <a:ext cx="12222112" cy="2939742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065E7873-5098-0A75-AB05-128B3F0124A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3" y="441177"/>
            <a:ext cx="3674789" cy="121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2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14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03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036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8402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9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75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688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71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6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F208F2-7B75-06DC-B1D5-41036713B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BD396-175C-DAD0-D2C4-6348ADCCA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FE18C-9097-2DE6-7F9C-3B688859E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00BA4-F2E9-BB52-5E00-F72C82963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4EB68-F2C6-8F22-BD4C-70595F059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50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38A00-C4A8-4C22-B070-7FA0841962B7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BA5058-7CAC-4F07-B41E-75738BC4A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04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sv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64" y="842439"/>
            <a:ext cx="1664763" cy="1512215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0" y="709930"/>
            <a:ext cx="7834630" cy="1556220"/>
            <a:chOff x="0" y="204868"/>
            <a:chExt cx="7315200" cy="1556143"/>
          </a:xfrm>
        </p:grpSpPr>
        <p:pic>
          <p:nvPicPr>
            <p:cNvPr id="14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204868"/>
              <a:ext cx="7315200" cy="1556143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0" y="281886"/>
              <a:ext cx="6786880" cy="967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SVN-Adam Gorry" panose="02040603050506020204" pitchFamily="18" charset="0"/>
                  <a:cs typeface="Times New Roman" panose="02020603050405020304" pitchFamily="18" charset="0"/>
                </a:rPr>
                <a:t>CHỦ ĐỀ 4. 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/>
                  <a:cs typeface="Times New Roman" panose="02020603050405020304" pitchFamily="18" charset="0"/>
                </a:rPr>
                <a:t>ĐẠO ĐỨC, PHÁP LUẬT VÀ VĂN HOÁ TRONG MÔI TRƯỜNG SỐ</a:t>
              </a:r>
              <a:endParaRPr lang="vi-VN" sz="2000" b="1" dirty="0">
                <a:solidFill>
                  <a:schemeClr val="bg1"/>
                </a:solidFill>
                <a:latin typeface="SVN-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21332" y="2041959"/>
            <a:ext cx="7544664" cy="1940925"/>
            <a:chOff x="1055313" y="1366069"/>
            <a:chExt cx="7544664" cy="1940925"/>
          </a:xfrm>
        </p:grpSpPr>
        <p:sp>
          <p:nvSpPr>
            <p:cNvPr id="26" name="Rectangle: Rounded Corners 25"/>
            <p:cNvSpPr/>
            <p:nvPr/>
          </p:nvSpPr>
          <p:spPr>
            <a:xfrm>
              <a:off x="2110912" y="1862492"/>
              <a:ext cx="6489065" cy="1346835"/>
            </a:xfrm>
            <a:prstGeom prst="roundRect">
              <a:avLst/>
            </a:prstGeom>
            <a:solidFill>
              <a:srgbClr val="FEF8E6"/>
            </a:solidFill>
            <a:ln w="38100">
              <a:solidFill>
                <a:srgbClr val="224B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055313" y="1366069"/>
              <a:ext cx="2076866" cy="194092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1676279" y="1700706"/>
              <a:ext cx="874580" cy="837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3600" b="1" dirty="0">
                  <a:latin typeface="SVN-SAF" panose="02040603050506020204" pitchFamily="18" charset="0"/>
                  <a:cs typeface="Times New Roman" panose="02020603050405020304" pitchFamily="18" charset="0"/>
                </a:rPr>
                <a:t>BÀI</a:t>
              </a:r>
              <a:endParaRPr lang="en-US" sz="3200" b="1" dirty="0"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98272" y="2088107"/>
              <a:ext cx="625280" cy="110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altLang="vi-VN" sz="4400" b="1" dirty="0">
                  <a:latin typeface="UVF Salome" panose="02000503040000020003" pitchFamily="50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931077" y="1862492"/>
              <a:ext cx="5518785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/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altLang="vi-VN" sz="3800" b="1" dirty="0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altLang="vi-VN" sz="3800" b="1" dirty="0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3800" b="1" dirty="0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3800" b="1" dirty="0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khi</a:t>
              </a:r>
              <a:r>
                <a:rPr lang="en-US" altLang="vi-VN" sz="3800" b="1" dirty="0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được</a:t>
              </a:r>
              <a:r>
                <a:rPr lang="en-US" altLang="vi-VN" sz="3800" b="1" dirty="0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800" b="1" dirty="0" err="1">
                  <a:solidFill>
                    <a:srgbClr val="F93265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phép</a:t>
              </a:r>
              <a:endParaRPr lang="en-US" altLang="vi-VN" sz="3800" b="1" dirty="0">
                <a:solidFill>
                  <a:srgbClr val="F93265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402" y="2491800"/>
            <a:ext cx="589731" cy="520622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0297168" y="252069"/>
            <a:ext cx="26866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highlight>
                  <a:srgbClr val="808000"/>
                </a:highlight>
                <a:latin typeface="SVN-Avo" panose="02040603050506020204"/>
                <a:cs typeface="Times New Roman" panose="02020603050405020304" pitchFamily="18" charset="0"/>
              </a:rPr>
              <a:t>TIN </a:t>
            </a:r>
            <a:r>
              <a:rPr lang="vi-VN" sz="3000" b="1" dirty="0">
                <a:solidFill>
                  <a:schemeClr val="bg1"/>
                </a:solidFill>
                <a:highlight>
                  <a:srgbClr val="808000"/>
                </a:highlight>
                <a:latin typeface="SVN-Avo" panose="02040603050506020204"/>
                <a:cs typeface="Times New Roman" panose="02020603050405020304" pitchFamily="18" charset="0"/>
              </a:rPr>
              <a:t>HỌ</a:t>
            </a:r>
            <a:r>
              <a:rPr lang="en-US" sz="3000" b="1" dirty="0">
                <a:solidFill>
                  <a:schemeClr val="bg1"/>
                </a:solidFill>
                <a:highlight>
                  <a:srgbClr val="808000"/>
                </a:highlight>
                <a:latin typeface="SVN-Avo" panose="02040603050506020204"/>
                <a:cs typeface="Times New Roman" panose="02020603050405020304" pitchFamily="18" charset="0"/>
              </a:rPr>
              <a:t>C 4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98">
        <p:random/>
      </p:transition>
    </mc:Choice>
    <mc:Fallback xmlns="">
      <p:transition spd="slow" advTm="4598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41325" y="2465069"/>
            <a:ext cx="10962640" cy="2451231"/>
            <a:chOff x="522612" y="813568"/>
            <a:chExt cx="10962947" cy="3036697"/>
          </a:xfrm>
        </p:grpSpPr>
        <p:sp>
          <p:nvSpPr>
            <p:cNvPr id="13" name="Rectangle 12"/>
            <p:cNvSpPr/>
            <p:nvPr/>
          </p:nvSpPr>
          <p:spPr>
            <a:xfrm>
              <a:off x="3305494" y="973351"/>
              <a:ext cx="7173355" cy="913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altLang="vi-VN" sz="2800" b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Phần mềm miễn phí</a:t>
              </a:r>
            </a:p>
          </p:txBody>
        </p:sp>
        <p:sp>
          <p:nvSpPr>
            <p:cNvPr id="2" name="Rectangle: Rounded Corners 1"/>
            <p:cNvSpPr/>
            <p:nvPr/>
          </p:nvSpPr>
          <p:spPr>
            <a:xfrm>
              <a:off x="522612" y="1036931"/>
              <a:ext cx="10962947" cy="2813172"/>
            </a:xfrm>
            <a:prstGeom prst="roundRect">
              <a:avLst>
                <a:gd name="adj" fmla="val 5722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97544" y="1711155"/>
              <a:ext cx="10887380" cy="19367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Ở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lớp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3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em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đã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quen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với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nhiều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như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trình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chiếu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luyện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tập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chuột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luyện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tập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gõ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phím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tìm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hiểu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thế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giới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tự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nhiên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,...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miễn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phí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miễn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2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phí</a:t>
              </a:r>
              <a:r>
                <a:rPr lang="en-US" altLang="vi-VN" sz="22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22612" y="813568"/>
              <a:ext cx="2898644" cy="967337"/>
              <a:chOff x="522612" y="813568"/>
              <a:chExt cx="2898644" cy="96733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22612" y="969483"/>
                <a:ext cx="2372989" cy="787756"/>
                <a:chOff x="5906375" y="1278622"/>
                <a:chExt cx="2372989" cy="787756"/>
              </a:xfrm>
            </p:grpSpPr>
            <p:sp>
              <p:nvSpPr>
                <p:cNvPr id="21" name="Rectangle: Top Corners Rounded 20"/>
                <p:cNvSpPr/>
                <p:nvPr/>
              </p:nvSpPr>
              <p:spPr>
                <a:xfrm>
                  <a:off x="5981023" y="1404722"/>
                  <a:ext cx="2298341" cy="661656"/>
                </a:xfrm>
                <a:prstGeom prst="round2SameRect">
                  <a:avLst/>
                </a:prstGeom>
                <a:solidFill>
                  <a:srgbClr val="7FC3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UTM Bienvenue" panose="02040603050506020204" pitchFamily="18" charset="0"/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5906375" y="1278622"/>
                  <a:ext cx="2135017" cy="74182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342900">
                    <a:lnSpc>
                      <a:spcPct val="150000"/>
                    </a:lnSpc>
                  </a:pPr>
                  <a:r>
                    <a:rPr lang="en-US" sz="2200" b="1">
                      <a:solidFill>
                        <a:schemeClr val="bg1"/>
                      </a:solidFill>
                      <a:latin typeface="UTM Bienvenue" panose="02040603050506020204" pitchFamily="18" charset="0"/>
                      <a:cs typeface="Times New Roman" panose="02020603050405020304" pitchFamily="18" charset="0"/>
                    </a:rPr>
                    <a:t>HOẠT ĐỘNG </a:t>
                  </a:r>
                  <a:endParaRPr lang="vi-VN" sz="2200" b="1">
                    <a:solidFill>
                      <a:schemeClr val="bg1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 rot="20419193">
                <a:off x="2468303" y="900102"/>
                <a:ext cx="952953" cy="880803"/>
                <a:chOff x="8974078" y="279854"/>
                <a:chExt cx="3397172" cy="3224225"/>
              </a:xfrm>
            </p:grpSpPr>
            <p:pic>
              <p:nvPicPr>
                <p:cNvPr id="19" name="Picture 5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974078" y="279854"/>
                  <a:ext cx="3397172" cy="3224225"/>
                </a:xfrm>
                <a:prstGeom prst="rect">
                  <a:avLst/>
                </a:prstGeom>
              </p:spPr>
            </p:pic>
            <p:pic>
              <p:nvPicPr>
                <p:cNvPr id="20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9264793" y="565916"/>
                  <a:ext cx="2916628" cy="2768146"/>
                </a:xfrm>
                <a:prstGeom prst="rect">
                  <a:avLst/>
                </a:prstGeom>
              </p:spPr>
            </p:pic>
          </p:grpSp>
          <p:sp>
            <p:nvSpPr>
              <p:cNvPr id="18" name="Rectangle 17"/>
              <p:cNvSpPr/>
              <p:nvPr/>
            </p:nvSpPr>
            <p:spPr>
              <a:xfrm>
                <a:off x="2583880" y="813568"/>
                <a:ext cx="721380" cy="913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>
                  <a:lnSpc>
                    <a:spcPct val="150000"/>
                  </a:lnSpc>
                </a:pPr>
                <a:r>
                  <a:rPr lang="en-US" sz="2800" b="1">
                    <a:solidFill>
                      <a:schemeClr val="bg1"/>
                    </a:solidFill>
                    <a:latin typeface="UTM HelvetIns" panose="02040603050506020204" pitchFamily="18" charset="0"/>
                    <a:cs typeface="Times New Roman" panose="02020603050405020304" pitchFamily="18" charset="0"/>
                  </a:rPr>
                  <a:t>1</a:t>
                </a:r>
                <a:endParaRPr lang="vi-VN" sz="2800" b="1">
                  <a:solidFill>
                    <a:schemeClr val="bg1"/>
                  </a:solidFill>
                  <a:latin typeface="UTM Avo" panose="0204060305050602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1528714" y="3297180"/>
              <a:ext cx="9134572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endParaRPr lang="vi-VN" sz="2000"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212" y="137197"/>
            <a:ext cx="4063166" cy="2272593"/>
            <a:chOff x="301091" y="301982"/>
            <a:chExt cx="4134561" cy="250816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8DD3622-F7D1-A3EB-494C-334BDE7829C3}"/>
              </a:ext>
            </a:extLst>
          </p:cNvPr>
          <p:cNvSpPr/>
          <p:nvPr/>
        </p:nvSpPr>
        <p:spPr>
          <a:xfrm>
            <a:off x="1222177" y="873215"/>
            <a:ext cx="2097900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altLang="vi-VN" sz="2800" b="1" dirty="0">
                <a:solidFill>
                  <a:srgbClr val="7FC354"/>
                </a:solidFill>
                <a:latin typeface="SVN-Androgyne" panose="02040603050506020204" pitchFamily="18" charset="0"/>
                <a:cs typeface="Times New Roman" panose="02020603050405020304" pitchFamily="18" charset="0"/>
              </a:rPr>
              <a:t>KHỞI ĐỘNG</a:t>
            </a:r>
            <a:endParaRPr lang="en-US" altLang="vi-VN" sz="2800" b="1" dirty="0">
              <a:solidFill>
                <a:srgbClr val="7FC354"/>
              </a:solidFill>
              <a:latin typeface="SVN-Androgyne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36304" y="450215"/>
            <a:ext cx="10875909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miễn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phí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miễn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phí</a:t>
            </a:r>
            <a:endParaRPr lang="en-US" sz="2800" dirty="0">
              <a:ln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843915" y="1270000"/>
            <a:ext cx="10299700" cy="142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latin typeface="UTM Avo" panose="02040603050506020204"/>
              </a:rPr>
              <a:t>Các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phần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mềm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được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cá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nhân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hoặc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tổ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chức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sản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xuất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ra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để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đáp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ứng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các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nhu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cầu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làm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việc</a:t>
            </a:r>
            <a:r>
              <a:rPr lang="en-US" sz="2400" dirty="0">
                <a:latin typeface="UTM Avo" panose="02040603050506020204"/>
              </a:rPr>
              <a:t>, </a:t>
            </a:r>
            <a:r>
              <a:rPr lang="en-US" sz="2400" dirty="0" err="1">
                <a:latin typeface="UTM Avo" panose="02040603050506020204"/>
              </a:rPr>
              <a:t>học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tập</a:t>
            </a:r>
            <a:r>
              <a:rPr lang="en-US" sz="2400" dirty="0">
                <a:latin typeface="UTM Avo" panose="02040603050506020204"/>
              </a:rPr>
              <a:t> hay </a:t>
            </a:r>
            <a:r>
              <a:rPr lang="en-US" sz="2400" dirty="0" err="1">
                <a:latin typeface="UTM Avo" panose="02040603050506020204"/>
              </a:rPr>
              <a:t>giải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trí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của</a:t>
            </a:r>
            <a:r>
              <a:rPr lang="en-US" sz="2400" dirty="0">
                <a:latin typeface="UTM Avo" panose="02040603050506020204"/>
              </a:rPr>
              <a:t> con </a:t>
            </a:r>
            <a:r>
              <a:rPr lang="en-US" sz="2400" dirty="0" err="1">
                <a:latin typeface="UTM Avo" panose="02040603050506020204"/>
              </a:rPr>
              <a:t>người</a:t>
            </a:r>
            <a:r>
              <a:rPr lang="en-US" sz="2400" dirty="0">
                <a:latin typeface="UTM Avo" panose="02040603050506020204"/>
              </a:rPr>
              <a:t>. </a:t>
            </a:r>
            <a:r>
              <a:rPr lang="en-US" sz="2400" dirty="0" err="1">
                <a:latin typeface="UTM Avo" panose="02040603050506020204"/>
              </a:rPr>
              <a:t>Có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phần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mềm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miễn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phí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và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phần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mềm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không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miễn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phí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sử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dụng</a:t>
            </a:r>
            <a:r>
              <a:rPr lang="en-US" sz="2400" dirty="0">
                <a:latin typeface="UTM Avo" panose="02040603050506020204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" y="1374775"/>
            <a:ext cx="611505" cy="572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120" y="4718050"/>
            <a:ext cx="5953760" cy="13639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328670" y="6082030"/>
            <a:ext cx="532955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 err="1">
                <a:latin typeface="UTM Avo" panose="02040603050506020204"/>
              </a:rPr>
              <a:t>Hình</a:t>
            </a:r>
            <a:r>
              <a:rPr lang="en-US" sz="2400" dirty="0">
                <a:latin typeface="UTM Avo" panose="02040603050506020204"/>
              </a:rPr>
              <a:t> 23. </a:t>
            </a:r>
            <a:r>
              <a:rPr lang="en-US" sz="2400" dirty="0" err="1">
                <a:latin typeface="UTM Avo" panose="02040603050506020204"/>
              </a:rPr>
              <a:t>Một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số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phần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mềm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trên</a:t>
            </a:r>
            <a:r>
              <a:rPr lang="en-US" sz="2400" dirty="0">
                <a:latin typeface="UTM Avo" panose="02040603050506020204"/>
              </a:rPr>
              <a:t> Internet</a:t>
            </a:r>
          </a:p>
        </p:txBody>
      </p:sp>
      <p:graphicFrame>
        <p:nvGraphicFramePr>
          <p:cNvPr id="8" name="Table 7"/>
          <p:cNvGraphicFramePr/>
          <p:nvPr>
            <p:extLst>
              <p:ext uri="{D42A27DB-BD31-4B8C-83A1-F6EECF244321}">
                <p14:modId xmlns:p14="http://schemas.microsoft.com/office/powerpoint/2010/main" val="1638462255"/>
              </p:ext>
            </p:extLst>
          </p:nvPr>
        </p:nvGraphicFramePr>
        <p:xfrm>
          <a:off x="919480" y="2855595"/>
          <a:ext cx="1062228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5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5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5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Phần mềm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Tác giả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Chức năng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Quyền sử dụng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latin typeface="UTM Avo" panose="02040603050506020204"/>
                        </a:rPr>
                        <a:t>PowerPoint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Công ty 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Tạo bài trình chiếu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Không miễn phí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Kiran's Typing Tutor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Kĩ sư lập trình</a:t>
                      </a: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Kiran người Ấn Độ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Luyện tập gõ bàn</a:t>
                      </a: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UTM Avo" panose="02040603050506020204"/>
                        </a:rPr>
                        <a:t>phím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 err="1">
                          <a:latin typeface="UTM Avo" panose="02040603050506020204"/>
                        </a:rPr>
                        <a:t>Miễn</a:t>
                      </a:r>
                      <a:r>
                        <a:rPr lang="en-US" dirty="0">
                          <a:latin typeface="UTM Avo" panose="02040603050506020204"/>
                        </a:rPr>
                        <a:t> </a:t>
                      </a:r>
                      <a:r>
                        <a:rPr lang="en-US" dirty="0" err="1">
                          <a:latin typeface="UTM Avo" panose="02040603050506020204"/>
                        </a:rPr>
                        <a:t>phí</a:t>
                      </a:r>
                      <a:endParaRPr lang="en-US" dirty="0">
                        <a:latin typeface="UTM Avo" panose="0204060305050602020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9560" y="428078"/>
            <a:ext cx="10239614" cy="1511846"/>
            <a:chOff x="3294857" y="592334"/>
            <a:chExt cx="7929870" cy="1269937"/>
          </a:xfrm>
        </p:grpSpPr>
        <p:grpSp>
          <p:nvGrpSpPr>
            <p:cNvPr id="12" name="Group 11"/>
            <p:cNvGrpSpPr/>
            <p:nvPr/>
          </p:nvGrpSpPr>
          <p:grpSpPr>
            <a:xfrm>
              <a:off x="3294857" y="592334"/>
              <a:ext cx="7929870" cy="1269937"/>
              <a:chOff x="3294857" y="592334"/>
              <a:chExt cx="7929870" cy="1269937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657601" y="911578"/>
                <a:ext cx="7567126" cy="950693"/>
                <a:chOff x="4131425" y="934090"/>
                <a:chExt cx="6807716" cy="1402534"/>
              </a:xfrm>
            </p:grpSpPr>
            <p:sp>
              <p:nvSpPr>
                <p:cNvPr id="16" name="Rectangle: Rounded Corners 15"/>
                <p:cNvSpPr/>
                <p:nvPr/>
              </p:nvSpPr>
              <p:spPr>
                <a:xfrm>
                  <a:off x="4217929" y="1054359"/>
                  <a:ext cx="6721212" cy="1282265"/>
                </a:xfrm>
                <a:prstGeom prst="roundRect">
                  <a:avLst/>
                </a:prstGeom>
                <a:solidFill>
                  <a:srgbClr val="C1BFC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: Rounded Corners 16"/>
                <p:cNvSpPr/>
                <p:nvPr/>
              </p:nvSpPr>
              <p:spPr>
                <a:xfrm>
                  <a:off x="4131425" y="934090"/>
                  <a:ext cx="6721212" cy="1255624"/>
                </a:xfrm>
                <a:prstGeom prst="roundRect">
                  <a:avLst/>
                </a:prstGeom>
                <a:solidFill>
                  <a:srgbClr val="F2E9C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294857" y="592334"/>
                <a:ext cx="842690" cy="746198"/>
              </a:xfrm>
              <a:prstGeom prst="rect">
                <a:avLst/>
              </a:prstGeom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3795851" y="965448"/>
              <a:ext cx="7386778" cy="698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just" defTabSz="342900">
                <a:buFont typeface="Arial" panose="020B0604020202020204" pitchFamily="34" charset="0"/>
                <a:buChar char="•"/>
              </a:pP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Có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những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phần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mềm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được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miễn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phí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sử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dụng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.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Có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những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.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phần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mềm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không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được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miễn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phí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sử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400" b="1" dirty="0" err="1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dụng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18" name="Text Box 17"/>
          <p:cNvSpPr txBox="1"/>
          <p:nvPr/>
        </p:nvSpPr>
        <p:spPr>
          <a:xfrm>
            <a:off x="1532255" y="2308860"/>
            <a:ext cx="92024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UTM Avo" panose="02040603050506020204"/>
              </a:rPr>
              <a:t>Những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phần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mềm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nào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sau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đây</a:t>
            </a:r>
            <a:r>
              <a:rPr lang="en-US" sz="2800" dirty="0">
                <a:latin typeface="UTM Avo" panose="02040603050506020204"/>
              </a:rPr>
              <a:t> là </a:t>
            </a:r>
            <a:r>
              <a:rPr lang="en-US" sz="2800" dirty="0" err="1">
                <a:latin typeface="UTM Avo" panose="02040603050506020204"/>
              </a:rPr>
              <a:t>miễn</a:t>
            </a:r>
            <a:r>
              <a:rPr lang="en-US" sz="2800" dirty="0">
                <a:latin typeface="UTM Avo" panose="02040603050506020204"/>
              </a:rPr>
              <a:t> phí?</a:t>
            </a:r>
          </a:p>
        </p:txBody>
      </p:sp>
      <p:sp>
        <p:nvSpPr>
          <p:cNvPr id="19" name="Rectangle 4"/>
          <p:cNvSpPr/>
          <p:nvPr/>
        </p:nvSpPr>
        <p:spPr>
          <a:xfrm>
            <a:off x="812800" y="4563110"/>
            <a:ext cx="102419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" name="Rectangle 4"/>
          <p:cNvSpPr/>
          <p:nvPr/>
        </p:nvSpPr>
        <p:spPr>
          <a:xfrm>
            <a:off x="828040" y="5208270"/>
            <a:ext cx="1022667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endParaRPr lang="vi-VN" sz="24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90" y="2086711"/>
            <a:ext cx="817435" cy="804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50" y="2952115"/>
            <a:ext cx="9203055" cy="29718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339850" y="3418205"/>
            <a:ext cx="488950" cy="499745"/>
          </a:xfrm>
          <a:prstGeom prst="ellipse">
            <a:avLst/>
          </a:prstGeom>
          <a:noFill/>
          <a:ln w="28575">
            <a:solidFill>
              <a:srgbClr val="F03C6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rgbClr val="FF0000"/>
                </a:solidFill>
              </a:ln>
            </a:endParaRPr>
          </a:p>
        </p:txBody>
      </p:sp>
      <p:sp>
        <p:nvSpPr>
          <p:cNvPr id="5" name="Oval 4"/>
          <p:cNvSpPr/>
          <p:nvPr/>
        </p:nvSpPr>
        <p:spPr>
          <a:xfrm>
            <a:off x="6490970" y="4869180"/>
            <a:ext cx="466090" cy="497205"/>
          </a:xfrm>
          <a:prstGeom prst="ellipse">
            <a:avLst/>
          </a:prstGeom>
          <a:noFill/>
          <a:ln w="28575">
            <a:solidFill>
              <a:srgbClr val="F03C6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rgbClr val="FF0000"/>
                </a:solidFill>
              </a:ln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484505" y="5853430"/>
            <a:ext cx="11707495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200" dirty="0">
                <a:latin typeface="UTM Avo" panose="02040603050506020204"/>
              </a:rPr>
              <a:t>2. </a:t>
            </a:r>
            <a:r>
              <a:rPr lang="en-US" sz="2200" dirty="0" err="1">
                <a:latin typeface="UTM Avo" panose="02040603050506020204"/>
              </a:rPr>
              <a:t>Em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hãy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lấy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ví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dụ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về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phần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mềm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miễn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phí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và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phần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mềm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không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miễn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phí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có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trong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máy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tính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của</a:t>
            </a:r>
            <a:r>
              <a:rPr lang="en-US" sz="2200" dirty="0">
                <a:latin typeface="UTM Avo" panose="02040603050506020204"/>
              </a:rPr>
              <a:t> </a:t>
            </a:r>
            <a:r>
              <a:rPr lang="en-US" sz="2200" dirty="0" err="1">
                <a:latin typeface="UTM Avo" panose="02040603050506020204"/>
              </a:rPr>
              <a:t>em</a:t>
            </a:r>
            <a:r>
              <a:rPr lang="en-US" sz="2200" dirty="0">
                <a:latin typeface="UTM Avo" panose="02040603050506020204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715" y="90170"/>
            <a:ext cx="853821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2. Sử dụng phần mềm có bản quyền</a:t>
            </a:r>
            <a:endParaRPr lang="en-US" sz="2800"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defTabSz="342900">
              <a:lnSpc>
                <a:spcPct val="150000"/>
              </a:lnSpc>
            </a:pPr>
            <a:endParaRPr lang="vi-VN" sz="2800" b="1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22910" y="669297"/>
            <a:ext cx="10962640" cy="5617203"/>
            <a:chOff x="522612" y="964965"/>
            <a:chExt cx="10962947" cy="2885138"/>
          </a:xfrm>
        </p:grpSpPr>
        <p:sp>
          <p:nvSpPr>
            <p:cNvPr id="4" name="Rectangle 3"/>
            <p:cNvSpPr/>
            <p:nvPr/>
          </p:nvSpPr>
          <p:spPr>
            <a:xfrm>
              <a:off x="3823434" y="1131044"/>
              <a:ext cx="7394147" cy="3025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sư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̉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dụng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trái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phép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phần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mềm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có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bản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quyền</a:t>
              </a:r>
              <a:r>
                <a:rPr lang="en-US" sz="2400" b="1" dirty="0">
                  <a:solidFill>
                    <a:srgbClr val="7FC354"/>
                  </a:solidFill>
                  <a:latin typeface="SVN-Androgyne" panose="02040603050506020204" pitchFamily="18" charset="0"/>
                  <a:cs typeface="Times New Roman" panose="02020603050405020304" pitchFamily="18" charset="0"/>
                </a:rPr>
                <a:t> </a:t>
              </a:r>
              <a:endParaRPr lang="vi-VN" sz="2400" b="1" dirty="0">
                <a:solidFill>
                  <a:srgbClr val="7FC354"/>
                </a:solidFill>
                <a:latin typeface="SVN-Androgyne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: Rounded Corners 4"/>
            <p:cNvSpPr/>
            <p:nvPr/>
          </p:nvSpPr>
          <p:spPr>
            <a:xfrm>
              <a:off x="522612" y="1036931"/>
              <a:ext cx="10962947" cy="2813172"/>
            </a:xfrm>
            <a:prstGeom prst="roundRect">
              <a:avLst>
                <a:gd name="adj" fmla="val 5722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37884" y="1481606"/>
              <a:ext cx="10647978" cy="2247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342900">
                <a:lnSpc>
                  <a:spcPts val="2600"/>
                </a:lnSpc>
              </a:pP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Theo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dõi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đoạn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hội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thoại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dưới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đây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bạn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An, Minh, Khoa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trả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lời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câu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i="1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hỏi</a:t>
              </a:r>
              <a:r>
                <a:rPr lang="en-US" altLang="vi-VN" sz="2000" i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.</a:t>
              </a:r>
              <a:endParaRPr lang="vi-VN" altLang="vi-VN" sz="2000" i="1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l" defTabSz="342900">
                <a:lnSpc>
                  <a:spcPts val="2600"/>
                </a:lnSpc>
              </a:pPr>
              <a:endParaRPr lang="en-US" altLang="vi-VN" sz="2000" i="1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l" defTabSz="342900">
                <a:lnSpc>
                  <a:spcPts val="2600"/>
                </a:lnSpc>
              </a:pP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Khoa: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Mấy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hôm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nay,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trình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chiếu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tớ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luôn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thông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báo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“Product Activation Failed”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trở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nên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khó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Tại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sao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vậy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nhỉ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?</a:t>
              </a:r>
            </a:p>
            <a:p>
              <a:pPr algn="l" defTabSz="342900">
                <a:lnSpc>
                  <a:spcPts val="2700"/>
                </a:lnSpc>
              </a:pP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An: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quyền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nhưng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máy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bạn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đã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hết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hạn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phải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trả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phí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sản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xuất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để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tiếp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tục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bình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thường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l" defTabSz="342900">
                <a:lnSpc>
                  <a:spcPts val="2600"/>
                </a:lnSpc>
              </a:pP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Minh: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Tớ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biết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người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tìm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cách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để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vẫn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mà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phải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trả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tiền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đấy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!</a:t>
              </a:r>
            </a:p>
            <a:p>
              <a:pPr algn="l" defTabSz="342900">
                <a:lnSpc>
                  <a:spcPts val="2600"/>
                </a:lnSpc>
              </a:pP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An: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việc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vừa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vi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phạm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pháp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luật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vừa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ảnh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hưởng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đến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quyền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lợi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người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ra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l" defTabSz="342900">
                <a:lnSpc>
                  <a:spcPts val="2600"/>
                </a:lnSpc>
              </a:pP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Khoa: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Tớ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lựa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chọn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cách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vì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nó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còn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gây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ra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mất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an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toàn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đối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với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máy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mình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nữa</a:t>
              </a:r>
              <a:r>
                <a:rPr lang="en-US" altLang="vi-VN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!</a:t>
              </a:r>
              <a:endParaRPr lang="vi-VN" altLang="vi-VN" sz="2000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l" defTabSz="342900"/>
              <a:endParaRPr lang="en-US" altLang="vi-VN" sz="2000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l" defTabSz="342900"/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Câu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hỏi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: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Em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hãy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kể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những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ví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dụ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cụ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thể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rõ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tại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sao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nên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trái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phép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phần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mềm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2000" dirty="0" err="1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quyền</a:t>
              </a:r>
              <a:r>
                <a:rPr lang="en-US" altLang="vi-VN" sz="2000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38185" y="964965"/>
              <a:ext cx="6010444" cy="2090127"/>
              <a:chOff x="638185" y="964965"/>
              <a:chExt cx="6010444" cy="2090127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638185" y="1081832"/>
                <a:ext cx="2578172" cy="341840"/>
                <a:chOff x="6021948" y="1390971"/>
                <a:chExt cx="2578172" cy="341840"/>
              </a:xfrm>
            </p:grpSpPr>
            <p:sp>
              <p:nvSpPr>
                <p:cNvPr id="14" name="Rectangle: Top Corners Rounded 13"/>
                <p:cNvSpPr/>
                <p:nvPr/>
              </p:nvSpPr>
              <p:spPr>
                <a:xfrm>
                  <a:off x="6021948" y="1390971"/>
                  <a:ext cx="2578172" cy="341840"/>
                </a:xfrm>
                <a:prstGeom prst="round2SameRect">
                  <a:avLst/>
                </a:prstGeom>
                <a:solidFill>
                  <a:srgbClr val="7FC3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UTM Bienvenue" panose="02040603050506020204" pitchFamily="18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6179278" y="1408110"/>
                  <a:ext cx="2202877" cy="3075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342900">
                    <a:lnSpc>
                      <a:spcPct val="150000"/>
                    </a:lnSpc>
                  </a:pPr>
                  <a:r>
                    <a:rPr lang="en-US" sz="2200" b="1" dirty="0">
                      <a:solidFill>
                        <a:schemeClr val="bg1"/>
                      </a:solidFill>
                      <a:latin typeface="UTM Bienvenue" panose="02040603050506020204" pitchFamily="18" charset="0"/>
                      <a:cs typeface="Times New Roman" panose="02020603050405020304" pitchFamily="18" charset="0"/>
                    </a:rPr>
                    <a:t>HOẠT ĐỘNG </a:t>
                  </a:r>
                  <a:endParaRPr lang="vi-VN" sz="22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 rot="20419193">
                <a:off x="2886634" y="964965"/>
                <a:ext cx="981102" cy="639780"/>
                <a:chOff x="10442150" y="1062239"/>
                <a:chExt cx="3497522" cy="2341948"/>
              </a:xfrm>
            </p:grpSpPr>
            <p:pic>
              <p:nvPicPr>
                <p:cNvPr id="12" name="Picture 5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0442150" y="1062239"/>
                  <a:ext cx="3497522" cy="2341948"/>
                </a:xfrm>
                <a:prstGeom prst="rect">
                  <a:avLst/>
                </a:prstGeom>
              </p:spPr>
            </p:pic>
            <p:pic>
              <p:nvPicPr>
                <p:cNvPr id="13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0685922" y="1321766"/>
                  <a:ext cx="3046517" cy="1829783"/>
                </a:xfrm>
                <a:prstGeom prst="rect">
                  <a:avLst/>
                </a:prstGeom>
              </p:spPr>
            </p:pic>
          </p:grpSp>
          <p:sp>
            <p:nvSpPr>
              <p:cNvPr id="11" name="Rectangle 10"/>
              <p:cNvSpPr/>
              <p:nvPr/>
            </p:nvSpPr>
            <p:spPr>
              <a:xfrm>
                <a:off x="6061873" y="2676429"/>
                <a:ext cx="586756" cy="378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>
                  <a:lnSpc>
                    <a:spcPct val="150000"/>
                  </a:lnSpc>
                </a:pPr>
                <a:endParaRPr lang="vi-VN" sz="2800" b="1">
                  <a:solidFill>
                    <a:schemeClr val="bg1"/>
                  </a:solidFill>
                  <a:latin typeface="UTM Avo" panose="020406030505060202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Rectangle 5"/>
          <p:cNvSpPr/>
          <p:nvPr/>
        </p:nvSpPr>
        <p:spPr>
          <a:xfrm>
            <a:off x="3071168" y="854213"/>
            <a:ext cx="91186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altLang="vi-VN" sz="28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1696" y="1550681"/>
            <a:ext cx="10396712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Mỗi phần mềm là sản phẩm trí tuệ và cũng là tài sản của tác giả. Tác</a:t>
            </a:r>
            <a:r>
              <a:rPr lang="en-US" alt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giả của phần mềm có thể là cá nhân hoặc tổ chức. Tác giả có quyềncho phép hoặc không cho phép người khác sử dụng phần mềm. Phần</a:t>
            </a:r>
            <a:r>
              <a:rPr lang="en-US" alt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mềm đã được tác giả cho phép sử dụng còn được gọi là phần mềm có bản</a:t>
            </a:r>
            <a:r>
              <a:rPr lang="en-US" alt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quyền. Em chỉ được sử dụng phần mềm khi đã được tác giả cho phép.</a:t>
            </a:r>
          </a:p>
        </p:txBody>
      </p:sp>
      <p:sp>
        <p:nvSpPr>
          <p:cNvPr id="11" name="Rectangle 5"/>
          <p:cNvSpPr/>
          <p:nvPr/>
        </p:nvSpPr>
        <p:spPr>
          <a:xfrm>
            <a:off x="1141696" y="3677693"/>
            <a:ext cx="10396712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000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Ví</a:t>
            </a:r>
            <a:r>
              <a:rPr lang="en-US" sz="2000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dụ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PowerPoint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giáo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mua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quyền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quyền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gõ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Kiran's Typing Tutor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quyền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vì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tác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giả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miễn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51" y="1550681"/>
            <a:ext cx="687705" cy="6616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D85CD3-2E13-D9FC-8F86-B9B87B68AB15}"/>
              </a:ext>
            </a:extLst>
          </p:cNvPr>
          <p:cNvSpPr txBox="1"/>
          <p:nvPr/>
        </p:nvSpPr>
        <p:spPr>
          <a:xfrm>
            <a:off x="567965" y="415118"/>
            <a:ext cx="10791334" cy="91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342900">
              <a:lnSpc>
                <a:spcPct val="140000"/>
              </a:lnSpc>
            </a:pPr>
            <a:r>
              <a:rPr lang="en-US" altLang="vi-VN" sz="2000" i="1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Lời</a:t>
            </a:r>
            <a:r>
              <a:rPr lang="en-US" altLang="vi-VN" sz="2000" i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i="1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giải</a:t>
            </a:r>
            <a:r>
              <a:rPr lang="en-US" altLang="vi-VN" sz="2000" i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Word/Excel/PowerPoint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hết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hạn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chi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ảnh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hưởng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đến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quyền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lợi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ra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altLang="vi-VN" sz="2000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B154B3EC-5F6D-FC91-973D-E05F65033040}"/>
              </a:ext>
            </a:extLst>
          </p:cNvPr>
          <p:cNvSpPr txBox="1"/>
          <p:nvPr/>
        </p:nvSpPr>
        <p:spPr>
          <a:xfrm>
            <a:off x="2074160" y="851109"/>
            <a:ext cx="791170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dirty="0" err="1">
                <a:latin typeface="UTM Avo" panose="02040603050506020204"/>
              </a:rPr>
              <a:t>Chúng</a:t>
            </a:r>
            <a:r>
              <a:rPr lang="en-US" sz="2000" dirty="0">
                <a:latin typeface="UTM Avo" panose="02040603050506020204"/>
              </a:rPr>
              <a:t> ta </a:t>
            </a:r>
            <a:r>
              <a:rPr lang="en-US" sz="2000" dirty="0" err="1">
                <a:latin typeface="UTM Avo" panose="02040603050506020204"/>
              </a:rPr>
              <a:t>chỉ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sử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dụng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phần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mềm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có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bản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quyền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vì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các</a:t>
            </a:r>
            <a:r>
              <a:rPr lang="en-US" sz="2000" dirty="0">
                <a:latin typeface="UTM Avo" panose="02040603050506020204"/>
              </a:rPr>
              <a:t> </a:t>
            </a:r>
            <a:r>
              <a:rPr lang="en-US" sz="2000" dirty="0" err="1">
                <a:latin typeface="UTM Avo" panose="02040603050506020204"/>
              </a:rPr>
              <a:t>lí</a:t>
            </a:r>
            <a:r>
              <a:rPr lang="en-US" sz="2000" dirty="0">
                <a:latin typeface="UTM Avo" panose="02040603050506020204"/>
              </a:rPr>
              <a:t> do </a:t>
            </a:r>
            <a:r>
              <a:rPr lang="en-US" sz="2000" dirty="0" err="1">
                <a:latin typeface="UTM Avo" panose="02040603050506020204"/>
              </a:rPr>
              <a:t>sau</a:t>
            </a:r>
            <a:r>
              <a:rPr lang="en-US" sz="2000" dirty="0">
                <a:latin typeface="UTM Avo" panose="02040603050506020204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52E8C-F3E7-EFB9-FA3C-A3004A407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86" y="1699048"/>
            <a:ext cx="9461428" cy="42304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12580" y="715321"/>
            <a:ext cx="10066596" cy="1111254"/>
            <a:chOff x="3428848" y="790164"/>
            <a:chExt cx="7795879" cy="822026"/>
          </a:xfrm>
        </p:grpSpPr>
        <p:grpSp>
          <p:nvGrpSpPr>
            <p:cNvPr id="12" name="Group 11"/>
            <p:cNvGrpSpPr/>
            <p:nvPr/>
          </p:nvGrpSpPr>
          <p:grpSpPr>
            <a:xfrm>
              <a:off x="3428848" y="790164"/>
              <a:ext cx="7795879" cy="822026"/>
              <a:chOff x="3428848" y="790164"/>
              <a:chExt cx="7795879" cy="822026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657601" y="911578"/>
                <a:ext cx="7567126" cy="700612"/>
                <a:chOff x="4131425" y="934090"/>
                <a:chExt cx="6807716" cy="1033595"/>
              </a:xfrm>
            </p:grpSpPr>
            <p:sp>
              <p:nvSpPr>
                <p:cNvPr id="16" name="Rectangle: Rounded Corners 15"/>
                <p:cNvSpPr/>
                <p:nvPr/>
              </p:nvSpPr>
              <p:spPr>
                <a:xfrm>
                  <a:off x="4217929" y="1054360"/>
                  <a:ext cx="6721212" cy="913325"/>
                </a:xfrm>
                <a:prstGeom prst="roundRect">
                  <a:avLst/>
                </a:prstGeom>
                <a:solidFill>
                  <a:srgbClr val="C1BFC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: Rounded Corners 16"/>
                <p:cNvSpPr/>
                <p:nvPr/>
              </p:nvSpPr>
              <p:spPr>
                <a:xfrm>
                  <a:off x="4131425" y="934090"/>
                  <a:ext cx="6721212" cy="913324"/>
                </a:xfrm>
                <a:prstGeom prst="roundRect">
                  <a:avLst/>
                </a:prstGeom>
                <a:solidFill>
                  <a:srgbClr val="F2E9C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428848" y="790164"/>
                <a:ext cx="657385" cy="582112"/>
              </a:xfrm>
              <a:prstGeom prst="rect">
                <a:avLst/>
              </a:prstGeom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3753986" y="911721"/>
              <a:ext cx="7301692" cy="527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just" defTabSz="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vi-VN" altLang="vi-VN" sz="30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Chỉ được sử dụng phần mềm có bản quyền.</a:t>
              </a:r>
              <a:endParaRPr lang="en-US" altLang="vi-VN" sz="30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 Box 17"/>
          <p:cNvSpPr txBox="1"/>
          <p:nvPr/>
        </p:nvSpPr>
        <p:spPr>
          <a:xfrm>
            <a:off x="1961515" y="2753360"/>
            <a:ext cx="92024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UTM Avo" panose="02040603050506020204"/>
              </a:rPr>
              <a:t>Dùng phần mềm có bản quyền tránh được những rủi ro nào sau đây?</a:t>
            </a:r>
            <a:endParaRPr lang="en-US" sz="2400" dirty="0">
              <a:latin typeface="UTM Avo" panose="02040603050506020204"/>
            </a:endParaRPr>
          </a:p>
          <a:p>
            <a:endParaRPr lang="vi-VN" sz="2400" dirty="0">
              <a:latin typeface="UTM Avo" panose="02040603050506020204"/>
            </a:endParaRPr>
          </a:p>
          <a:p>
            <a:pPr marL="514350" indent="-514350">
              <a:buAutoNum type="alphaUcPeriod"/>
            </a:pPr>
            <a:r>
              <a:rPr lang="vi-VN" sz="2400" dirty="0">
                <a:latin typeface="UTM Avo" panose="02040603050506020204"/>
              </a:rPr>
              <a:t>Máy tính bị nhiễm virus. </a:t>
            </a:r>
            <a:r>
              <a:rPr lang="en-US" sz="2400" dirty="0">
                <a:latin typeface="UTM Avo" panose="02040603050506020204"/>
              </a:rPr>
              <a:t>     </a:t>
            </a:r>
            <a:r>
              <a:rPr lang="vi-VN" sz="2400" dirty="0">
                <a:latin typeface="UTM Avo" panose="02040603050506020204"/>
              </a:rPr>
              <a:t>B. Bị đánh cắp thông tin.</a:t>
            </a:r>
            <a:endParaRPr lang="en-US" sz="2400" dirty="0">
              <a:latin typeface="UTM Avo" panose="02040603050506020204"/>
            </a:endParaRPr>
          </a:p>
          <a:p>
            <a:endParaRPr lang="vi-VN" sz="2400" dirty="0">
              <a:latin typeface="UTM Avo" panose="02040603050506020204"/>
            </a:endParaRPr>
          </a:p>
          <a:p>
            <a:r>
              <a:rPr lang="vi-VN" sz="2400" dirty="0">
                <a:latin typeface="UTM Avo" panose="02040603050506020204"/>
              </a:rPr>
              <a:t>C. Vi phạm pháp luật. </a:t>
            </a:r>
            <a:r>
              <a:rPr lang="en-US" sz="2400" dirty="0">
                <a:latin typeface="UTM Avo" panose="02040603050506020204"/>
              </a:rPr>
              <a:t>                 </a:t>
            </a:r>
            <a:r>
              <a:rPr lang="vi-VN" sz="2400" dirty="0">
                <a:latin typeface="UTM Avo" panose="02040603050506020204"/>
              </a:rPr>
              <a:t>D. Bị mất điện.</a:t>
            </a:r>
            <a:endParaRPr lang="en-US" sz="2400" dirty="0">
              <a:latin typeface="UTM Avo" panose="02040603050506020204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77" y="2404044"/>
            <a:ext cx="922033" cy="907738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1961442" y="4251490"/>
            <a:ext cx="405352" cy="386499"/>
          </a:xfrm>
          <a:prstGeom prst="ellipse">
            <a:avLst/>
          </a:prstGeom>
          <a:noFill/>
          <a:ln w="28575">
            <a:solidFill>
              <a:srgbClr val="F03C6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95759" y="653374"/>
            <a:ext cx="3237702" cy="845815"/>
            <a:chOff x="895759" y="653374"/>
            <a:chExt cx="3237702" cy="84581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95759" y="670258"/>
              <a:ext cx="1045646" cy="82893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LUYỆN TẬP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652195" y="1425059"/>
            <a:ext cx="9751340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An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: Word,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Unikey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 Kiran’s Typing Tutor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Kids Games Learning Science. Theo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đó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miễn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5" name="Picture 4" descr="A picture containing text, vector graphics, businesscard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8817" y1="32840" x2="59467" y2="42308"/>
                        <a14:foregroundMark x1="39941" y1="38462" x2="39941" y2="38462"/>
                        <a14:foregroundMark x1="37278" y1="34615" x2="38757" y2="36391"/>
                        <a14:foregroundMark x1="40533" y1="76923" x2="61538" y2="81953"/>
                        <a14:foregroundMark x1="48817" y1="79586" x2="30473" y2="80769"/>
                        <a14:foregroundMark x1="27219" y1="78402" x2="32840" y2="81953"/>
                        <a14:foregroundMark x1="49408" y1="40828" x2="48817" y2="49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77" y="5014728"/>
            <a:ext cx="1843272" cy="18432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149F4F-5A88-08A6-CD86-BC88B20C7EE1}"/>
              </a:ext>
            </a:extLst>
          </p:cNvPr>
          <p:cNvSpPr txBox="1"/>
          <p:nvPr/>
        </p:nvSpPr>
        <p:spPr>
          <a:xfrm>
            <a:off x="1652195" y="2939274"/>
            <a:ext cx="93111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Phần</a:t>
            </a:r>
            <a:r>
              <a:rPr lang="en-US" sz="2000" i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mềm</a:t>
            </a:r>
            <a:r>
              <a:rPr lang="en-US" sz="2000" i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không</a:t>
            </a:r>
            <a:r>
              <a:rPr lang="en-US" sz="2000" i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miễn</a:t>
            </a:r>
            <a:r>
              <a:rPr lang="en-US" sz="2000" i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phí</a:t>
            </a:r>
            <a:r>
              <a:rPr lang="en-US" sz="2000" i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là</a:t>
            </a:r>
            <a:r>
              <a:rPr lang="en-US" sz="2000" i="1" dirty="0">
                <a:solidFill>
                  <a:srgbClr val="FF0000"/>
                </a:solidFill>
                <a:latin typeface="UTM Avo" panose="02040603050506020204"/>
              </a:rPr>
              <a:t>: Kids Games Learning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/>
              </a:rPr>
              <a:t>Sciene</a:t>
            </a:r>
            <a:endParaRPr lang="en-US" sz="2000" i="1" dirty="0">
              <a:solidFill>
                <a:srgbClr val="FF0000"/>
              </a:solidFill>
              <a:latin typeface="UTM Avo" panose="0204060305050602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DB522A-58E4-8A21-FFE2-715FE741B7CA}"/>
              </a:ext>
            </a:extLst>
          </p:cNvPr>
          <p:cNvGrpSpPr/>
          <p:nvPr/>
        </p:nvGrpSpPr>
        <p:grpSpPr>
          <a:xfrm>
            <a:off x="1586207" y="3456354"/>
            <a:ext cx="10258500" cy="2671733"/>
            <a:chOff x="1652195" y="3816062"/>
            <a:chExt cx="10258500" cy="2671733"/>
          </a:xfrm>
        </p:grpSpPr>
        <p:sp>
          <p:nvSpPr>
            <p:cNvPr id="9" name="Rectangle 8"/>
            <p:cNvSpPr/>
            <p:nvPr/>
          </p:nvSpPr>
          <p:spPr>
            <a:xfrm>
              <a:off x="1843706" y="4399183"/>
              <a:ext cx="8505049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 b="1" dirty="0">
                  <a:solidFill>
                    <a:srgbClr val="7FC354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A.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Đặt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máy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ở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nơi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thoáng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mát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khô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ráo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sạch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sẽ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..</a:t>
              </a:r>
              <a:endParaRPr lang="vi-VN" sz="2000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43405" y="5482590"/>
              <a:ext cx="10067290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 b="1">
                  <a:solidFill>
                    <a:srgbClr val="7FC354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C. </a:t>
              </a:r>
              <a:r>
                <a:rPr lang="en-US" altLang="vi-VN" sz="2000">
                  <a:latin typeface="UTM Avo" panose="02040603050506020204" pitchFamily="18" charset="0"/>
                  <a:cs typeface="Times New Roman" panose="02020603050405020304" pitchFamily="18" charset="0"/>
                </a:rPr>
                <a:t>Sử dụng bút bi để viết lên bề mặt màn hình điện thoại thông minh.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52195" y="3816062"/>
              <a:ext cx="9751340" cy="506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Việc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sau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đây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máy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đúng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cách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lang="vi-VN" sz="2000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9"/>
            <p:cNvSpPr/>
            <p:nvPr/>
          </p:nvSpPr>
          <p:spPr>
            <a:xfrm>
              <a:off x="1843405" y="4940935"/>
              <a:ext cx="9560560" cy="506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 b="1" dirty="0">
                  <a:solidFill>
                    <a:srgbClr val="7FC354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B.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Để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cặp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sách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hoặc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đồ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vật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khác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lên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bàn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phím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</a:t>
              </a:r>
              <a:endParaRPr lang="vi-VN" sz="2000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9"/>
            <p:cNvSpPr/>
            <p:nvPr/>
          </p:nvSpPr>
          <p:spPr>
            <a:xfrm>
              <a:off x="1843405" y="5934710"/>
              <a:ext cx="9222105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 b="1" dirty="0">
                  <a:solidFill>
                    <a:srgbClr val="7FC354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D. 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.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Truy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cập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tùy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tiện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vào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bất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kì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trang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thông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tin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sz="2000" dirty="0">
                  <a:latin typeface="UTM Avo" panose="02040603050506020204" pitchFamily="18" charset="0"/>
                  <a:cs typeface="Times New Roman" panose="02020603050405020304" pitchFamily="18" charset="0"/>
                </a:rPr>
                <a:t> Internet.</a:t>
              </a:r>
              <a:endParaRPr lang="vi-VN" sz="2000" dirty="0"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067ECEE-B6FD-1FB5-C244-7325B6EB06D5}"/>
                </a:ext>
              </a:extLst>
            </p:cNvPr>
            <p:cNvGrpSpPr/>
            <p:nvPr/>
          </p:nvGrpSpPr>
          <p:grpSpPr>
            <a:xfrm>
              <a:off x="1752860" y="4516040"/>
              <a:ext cx="456938" cy="1466973"/>
              <a:chOff x="1752860" y="4516040"/>
              <a:chExt cx="456938" cy="1466973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1789114" y="4516040"/>
                <a:ext cx="420684" cy="417611"/>
              </a:xfrm>
              <a:prstGeom prst="ellipse">
                <a:avLst/>
              </a:prstGeom>
              <a:noFill/>
              <a:ln w="28575">
                <a:solidFill>
                  <a:srgbClr val="F03C69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E0F5E27-B869-1A84-AB0F-48405CA11814}"/>
                  </a:ext>
                </a:extLst>
              </p:cNvPr>
              <p:cNvSpPr/>
              <p:nvPr/>
            </p:nvSpPr>
            <p:spPr>
              <a:xfrm>
                <a:off x="1752860" y="5565402"/>
                <a:ext cx="420684" cy="417611"/>
              </a:xfrm>
              <a:prstGeom prst="ellipse">
                <a:avLst/>
              </a:prstGeom>
              <a:noFill/>
              <a:ln w="28575">
                <a:solidFill>
                  <a:srgbClr val="F03C69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631B572-DA59-6559-D9E5-A406129534C4}"/>
                  </a:ext>
                </a:extLst>
              </p:cNvPr>
              <p:cNvSpPr/>
              <p:nvPr/>
            </p:nvSpPr>
            <p:spPr>
              <a:xfrm>
                <a:off x="1779687" y="5061455"/>
                <a:ext cx="420684" cy="417611"/>
              </a:xfrm>
              <a:prstGeom prst="ellipse">
                <a:avLst/>
              </a:prstGeom>
              <a:noFill/>
              <a:ln w="28575">
                <a:solidFill>
                  <a:srgbClr val="F03C69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601" y="912368"/>
            <a:ext cx="9721471" cy="3195209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2. </a:t>
            </a:r>
            <a:r>
              <a:rPr lang="en-US" sz="4800" dirty="0" err="1">
                <a:solidFill>
                  <a:srgbClr val="FFFF00"/>
                </a:solidFill>
              </a:rPr>
              <a:t>Hãy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kể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tên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những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phần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mềm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miễn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phí</a:t>
            </a:r>
            <a:r>
              <a:rPr lang="en-US" sz="4800" dirty="0">
                <a:solidFill>
                  <a:srgbClr val="FFFF00"/>
                </a:solidFill>
              </a:rPr>
              <a:t>, </a:t>
            </a:r>
            <a:r>
              <a:rPr lang="en-US" sz="4800" dirty="0" err="1">
                <a:solidFill>
                  <a:srgbClr val="FFFF00"/>
                </a:solidFill>
              </a:rPr>
              <a:t>phần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mềm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không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miễn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phí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mà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em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biết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5637212"/>
            <a:ext cx="1778588" cy="9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5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0316" y="359630"/>
            <a:ext cx="9315957" cy="4698194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6000" dirty="0" err="1">
                <a:solidFill>
                  <a:srgbClr val="FFFF00"/>
                </a:solidFill>
              </a:rPr>
              <a:t>Phần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mềm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miễn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phí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là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phần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mềm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không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phải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trả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phí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khi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sử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dụng</a:t>
            </a:r>
            <a:r>
              <a:rPr lang="en-US" sz="6000" dirty="0">
                <a:solidFill>
                  <a:srgbClr val="FFFF00"/>
                </a:solidFill>
              </a:rPr>
              <a:t>. </a:t>
            </a:r>
            <a:r>
              <a:rPr lang="en-US" sz="6000" dirty="0" err="1">
                <a:solidFill>
                  <a:srgbClr val="FFFF00"/>
                </a:solidFill>
              </a:rPr>
              <a:t>Ngược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lại</a:t>
            </a:r>
            <a:r>
              <a:rPr lang="en-US" sz="6000" dirty="0">
                <a:solidFill>
                  <a:srgbClr val="FFFF00"/>
                </a:solidFill>
              </a:rPr>
              <a:t>, </a:t>
            </a:r>
            <a:r>
              <a:rPr lang="en-US" sz="6000" dirty="0" err="1">
                <a:solidFill>
                  <a:srgbClr val="FFFF00"/>
                </a:solidFill>
              </a:rPr>
              <a:t>phần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mềm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phải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trả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phí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khi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sử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dụng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là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phần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mềm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không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miễn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phí</a:t>
            </a:r>
            <a:r>
              <a:rPr lang="en-US" sz="60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986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99066" y="322262"/>
            <a:ext cx="9597571" cy="1135063"/>
          </a:xfrm>
        </p:spPr>
        <p:txBody>
          <a:bodyPr>
            <a:noAutofit/>
          </a:bodyPr>
          <a:lstStyle/>
          <a:p>
            <a:r>
              <a:rPr lang="en-US" sz="4000"/>
              <a:t>Phát </a:t>
            </a:r>
            <a:r>
              <a:rPr lang="en-US" sz="4000" dirty="0" err="1"/>
              <a:t>biểu</a:t>
            </a:r>
            <a:r>
              <a:rPr lang="en-US" sz="4000" dirty="0"/>
              <a:t> </a:t>
            </a:r>
            <a:r>
              <a:rPr lang="en-US" sz="4000" dirty="0" err="1"/>
              <a:t>nào</a:t>
            </a:r>
            <a:r>
              <a:rPr lang="en-US" sz="4000" dirty="0"/>
              <a:t> </a:t>
            </a:r>
            <a:r>
              <a:rPr lang="en-US" sz="4000" dirty="0" err="1"/>
              <a:t>sau</a:t>
            </a:r>
            <a:r>
              <a:rPr lang="en-US" sz="4000" dirty="0"/>
              <a:t> </a:t>
            </a:r>
            <a:r>
              <a:rPr lang="en-US" sz="4000" dirty="0" err="1"/>
              <a:t>đây</a:t>
            </a:r>
            <a:r>
              <a:rPr lang="en-US" sz="4000" dirty="0"/>
              <a:t> </a:t>
            </a:r>
            <a:r>
              <a:rPr lang="en-US" sz="4000" dirty="0" err="1"/>
              <a:t>là</a:t>
            </a:r>
            <a:r>
              <a:rPr lang="en-US" sz="4000" dirty="0"/>
              <a:t> </a:t>
            </a:r>
            <a:r>
              <a:rPr lang="en-US" sz="4000" dirty="0" err="1"/>
              <a:t>sai</a:t>
            </a:r>
            <a:r>
              <a:rPr lang="en-US" sz="4000" dirty="0"/>
              <a:t>?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1599066" y="1814513"/>
            <a:ext cx="101309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lphaUcPeriod"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quyền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phổ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lphaUcPeriod"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Khóa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quyền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lphaUcPeriod"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Oval 2"/>
          <p:cNvSpPr/>
          <p:nvPr/>
        </p:nvSpPr>
        <p:spPr>
          <a:xfrm>
            <a:off x="1441903" y="4300538"/>
            <a:ext cx="615497" cy="6429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56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99066" y="322262"/>
            <a:ext cx="9597571" cy="1492251"/>
          </a:xfrm>
        </p:spPr>
        <p:txBody>
          <a:bodyPr>
            <a:noAutofit/>
          </a:bodyPr>
          <a:lstStyle/>
          <a:p>
            <a:br>
              <a:rPr lang="en-US" sz="3200" b="1" u="sng"/>
            </a:br>
            <a:r>
              <a:rPr lang="en-US" sz="3200" b="1"/>
              <a:t>Những </a:t>
            </a:r>
            <a:r>
              <a:rPr lang="en-US" sz="3200" b="1" dirty="0" err="1"/>
              <a:t>điều</a:t>
            </a:r>
            <a:r>
              <a:rPr lang="en-US" sz="3200" b="1" dirty="0"/>
              <a:t> </a:t>
            </a:r>
            <a:r>
              <a:rPr lang="en-US" sz="3200" b="1" dirty="0" err="1"/>
              <a:t>nào</a:t>
            </a:r>
            <a:r>
              <a:rPr lang="en-US" sz="3200" b="1" dirty="0"/>
              <a:t> </a:t>
            </a:r>
            <a:r>
              <a:rPr lang="en-US" sz="3200" b="1" dirty="0" err="1"/>
              <a:t>dưới</a:t>
            </a:r>
            <a:r>
              <a:rPr lang="en-US" sz="3200" b="1" dirty="0"/>
              <a:t> </a:t>
            </a:r>
            <a:r>
              <a:rPr lang="en-US" sz="3200" b="1" dirty="0" err="1"/>
              <a:t>đây</a:t>
            </a:r>
            <a:r>
              <a:rPr lang="en-US" sz="3200" b="1" dirty="0"/>
              <a:t> </a:t>
            </a:r>
            <a:r>
              <a:rPr lang="en-US" sz="3200" b="1" dirty="0" err="1"/>
              <a:t>thuộc</a:t>
            </a:r>
            <a:r>
              <a:rPr lang="en-US" sz="3200" b="1" dirty="0"/>
              <a:t> </a:t>
            </a:r>
            <a:r>
              <a:rPr lang="en-US" sz="3200" b="1" dirty="0" err="1"/>
              <a:t>về</a:t>
            </a:r>
            <a:r>
              <a:rPr lang="en-US" sz="3200" b="1" dirty="0"/>
              <a:t> </a:t>
            </a:r>
            <a:r>
              <a:rPr lang="en-US" sz="3200" b="1" dirty="0" err="1"/>
              <a:t>phần</a:t>
            </a:r>
            <a:r>
              <a:rPr lang="en-US" sz="3200" b="1" dirty="0"/>
              <a:t> </a:t>
            </a:r>
            <a:r>
              <a:rPr lang="en-US" sz="3200" b="1" dirty="0" err="1"/>
              <a:t>mềm</a:t>
            </a:r>
            <a:r>
              <a:rPr lang="en-US" sz="3200" b="1" dirty="0"/>
              <a:t> </a:t>
            </a:r>
            <a:r>
              <a:rPr lang="en-US" sz="3200" b="1" dirty="0" err="1"/>
              <a:t>miễn</a:t>
            </a:r>
            <a:r>
              <a:rPr lang="en-US" sz="3200" b="1" dirty="0"/>
              <a:t> </a:t>
            </a:r>
            <a:r>
              <a:rPr lang="en-US" sz="3200" b="1" dirty="0" err="1"/>
              <a:t>phí</a:t>
            </a:r>
            <a:r>
              <a:rPr lang="en-US" sz="3200" b="1" dirty="0"/>
              <a:t>, </a:t>
            </a:r>
            <a:r>
              <a:rPr lang="en-US" sz="3200" b="1" dirty="0" err="1"/>
              <a:t>phần</a:t>
            </a:r>
            <a:r>
              <a:rPr lang="en-US" sz="3200" b="1" dirty="0"/>
              <a:t> </a:t>
            </a:r>
            <a:r>
              <a:rPr lang="en-US" sz="3200" b="1" dirty="0" err="1"/>
              <a:t>mềm</a:t>
            </a:r>
            <a:r>
              <a:rPr lang="en-US" sz="3200" b="1" dirty="0"/>
              <a:t> </a:t>
            </a:r>
            <a:r>
              <a:rPr lang="en-US" sz="3200" b="1" dirty="0" err="1"/>
              <a:t>không</a:t>
            </a:r>
            <a:r>
              <a:rPr lang="en-US" sz="3200" b="1" dirty="0"/>
              <a:t> </a:t>
            </a:r>
            <a:r>
              <a:rPr lang="en-US" sz="3200" b="1" dirty="0" err="1"/>
              <a:t>miễn</a:t>
            </a:r>
            <a:r>
              <a:rPr lang="en-US" sz="3200" b="1" dirty="0"/>
              <a:t> </a:t>
            </a:r>
            <a:r>
              <a:rPr lang="en-US" sz="3200" b="1" dirty="0" err="1"/>
              <a:t>phí</a:t>
            </a:r>
            <a:r>
              <a:rPr lang="en-US" sz="3200" b="1" dirty="0"/>
              <a:t>?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599066" y="1814513"/>
            <a:ext cx="10405092" cy="324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phổ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 ý sao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phổ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Oval 2"/>
          <p:cNvSpPr/>
          <p:nvPr/>
        </p:nvSpPr>
        <p:spPr>
          <a:xfrm>
            <a:off x="1555542" y="1928814"/>
            <a:ext cx="485915" cy="5092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578400" y="3874581"/>
            <a:ext cx="485915" cy="5092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555540" y="3237508"/>
            <a:ext cx="485915" cy="5092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555539" y="2572545"/>
            <a:ext cx="485915" cy="509248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587436" y="4549422"/>
            <a:ext cx="485916" cy="50924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6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3074" y="1139516"/>
            <a:ext cx="9597571" cy="35631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715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918" y="1503123"/>
            <a:ext cx="9284677" cy="2604472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00" y="5337701"/>
            <a:ext cx="2394086" cy="15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4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29962" y="662801"/>
            <a:ext cx="3231780" cy="855507"/>
            <a:chOff x="901681" y="653374"/>
            <a:chExt cx="3231780" cy="85550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1681" y="763571"/>
              <a:ext cx="807820" cy="74531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VẬN DỤNG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694423" y="1296307"/>
            <a:ext cx="975134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Nếu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biết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anh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Bình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sử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thì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sẽ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nói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endParaRPr lang="en-US" sz="2400" i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anh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Bình</a:t>
            </a:r>
            <a:r>
              <a:rPr lang="en-US" sz="2400" i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vi-VN" sz="2400" i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picture containing toy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48" b="89776" l="9744" r="89776">
                        <a14:foregroundMark x1="44728" y1="24281" x2="56869" y2="27157"/>
                        <a14:foregroundMark x1="56390" y1="26677" x2="57348" y2="28435"/>
                        <a14:foregroundMark x1="38978" y1="27636" x2="60064" y2="33387"/>
                        <a14:foregroundMark x1="60064" y1="33387" x2="42332" y2="32748"/>
                        <a14:foregroundMark x1="55911" y1="21885" x2="56390" y2="20927"/>
                        <a14:foregroundMark x1="53195" y1="24281" x2="51278" y2="22364"/>
                        <a14:foregroundMark x1="42332" y1="29393" x2="62780" y2="37220"/>
                        <a14:foregroundMark x1="62780" y1="37220" x2="45208" y2="24601"/>
                        <a14:foregroundMark x1="45208" y1="24601" x2="43770" y2="27157"/>
                        <a14:foregroundMark x1="56869" y1="25240" x2="55911" y2="28914"/>
                        <a14:foregroundMark x1="57348" y1="29872" x2="57348" y2="29872"/>
                        <a14:foregroundMark x1="57348" y1="29872" x2="57348" y2="29872"/>
                        <a14:foregroundMark x1="57348" y1="26677" x2="57348" y2="26677"/>
                        <a14:foregroundMark x1="51278" y1="9265" x2="51278" y2="9265"/>
                        <a14:foregroundMark x1="52716" y1="7348" x2="52716" y2="73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945" y="2060197"/>
            <a:ext cx="2975264" cy="2975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 descr="Close-up of water droplet on a leaf">
            <a:extLst>
              <a:ext uri="{FF2B5EF4-FFF2-40B4-BE49-F238E27FC236}">
                <a16:creationId xmlns:a16="http://schemas.microsoft.com/office/drawing/2014/main" id="{19CA607B-F0EA-C3EC-A0BA-C92CA43C6EB5}"/>
              </a:ext>
            </a:extLst>
          </p:cNvPr>
          <p:cNvSpPr/>
          <p:nvPr/>
        </p:nvSpPr>
        <p:spPr>
          <a:xfrm>
            <a:off x="100484" y="361740"/>
            <a:ext cx="11575701" cy="6290268"/>
          </a:xfrm>
          <a:prstGeom prst="wedgeEllipseCallou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8509" y="1263981"/>
            <a:ext cx="8048731" cy="4698194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8365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43088" y="131660"/>
            <a:ext cx="9523118" cy="1102984"/>
          </a:xfrm>
        </p:spPr>
        <p:txBody>
          <a:bodyPr>
            <a:noAutofit/>
          </a:bodyPr>
          <a:lstStyle/>
          <a:p>
            <a:r>
              <a:rPr lang="en-US" sz="3200" dirty="0" err="1"/>
              <a:t>Hoàn</a:t>
            </a:r>
            <a:r>
              <a:rPr lang="en-US" sz="3200" dirty="0"/>
              <a:t> </a:t>
            </a:r>
            <a:r>
              <a:rPr lang="en-US" sz="3200" dirty="0" err="1"/>
              <a:t>thiện</a:t>
            </a:r>
            <a:r>
              <a:rPr lang="en-US" sz="3200" dirty="0"/>
              <a:t> </a:t>
            </a:r>
            <a:r>
              <a:rPr lang="en-US" sz="3200" dirty="0" err="1"/>
              <a:t>bảng</a:t>
            </a:r>
            <a:r>
              <a:rPr lang="en-US" sz="3200" dirty="0"/>
              <a:t> </a:t>
            </a:r>
            <a:r>
              <a:rPr lang="en-US" sz="3200" dirty="0" err="1"/>
              <a:t>sau</a:t>
            </a:r>
            <a:r>
              <a:rPr lang="en-US" sz="3200" dirty="0"/>
              <a:t>, so </a:t>
            </a:r>
            <a:r>
              <a:rPr lang="en-US" sz="3200" dirty="0" err="1"/>
              <a:t>sánh</a:t>
            </a:r>
            <a:r>
              <a:rPr lang="en-US" sz="3200" dirty="0"/>
              <a:t> </a:t>
            </a:r>
            <a:r>
              <a:rPr lang="en-US" sz="3200" dirty="0" err="1"/>
              <a:t>phần</a:t>
            </a:r>
            <a:r>
              <a:rPr lang="en-US" sz="3200" dirty="0"/>
              <a:t> </a:t>
            </a:r>
            <a:r>
              <a:rPr lang="en-US" sz="3200" dirty="0" err="1"/>
              <a:t>mềm</a:t>
            </a:r>
            <a:r>
              <a:rPr lang="en-US" sz="3200" dirty="0"/>
              <a:t> </a:t>
            </a:r>
            <a:r>
              <a:rPr lang="en-US" sz="3200" dirty="0" err="1"/>
              <a:t>miễn</a:t>
            </a:r>
            <a:r>
              <a:rPr lang="en-US" sz="3200" dirty="0"/>
              <a:t> </a:t>
            </a:r>
            <a:r>
              <a:rPr lang="en-US" sz="3200" dirty="0" err="1"/>
              <a:t>phí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không</a:t>
            </a:r>
            <a:r>
              <a:rPr lang="en-US" sz="3200" dirty="0"/>
              <a:t> </a:t>
            </a:r>
            <a:r>
              <a:rPr lang="en-US" sz="3200" dirty="0" err="1"/>
              <a:t>miễn</a:t>
            </a:r>
            <a:r>
              <a:rPr lang="en-US" sz="3200" dirty="0"/>
              <a:t> </a:t>
            </a:r>
            <a:r>
              <a:rPr lang="en-US" sz="3200" dirty="0" err="1"/>
              <a:t>phí</a:t>
            </a:r>
            <a:endParaRPr lang="en-US" sz="2800" dirty="0"/>
          </a:p>
        </p:txBody>
      </p:sp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5637212"/>
            <a:ext cx="1778588" cy="964153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97665" y="1379378"/>
          <a:ext cx="10214232" cy="409924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04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4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4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71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Phần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mềm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miễn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phí</a:t>
                      </a:r>
                      <a:endParaRPr lang="en-GB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Phần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mềm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miễn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phí</a:t>
                      </a:r>
                      <a:endParaRPr lang="en-GB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115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Trả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phí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để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dụng</a:t>
                      </a:r>
                      <a:endParaRPr lang="en-GB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693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dụng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sao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chép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phổ</a:t>
                      </a:r>
                      <a:r>
                        <a:rPr lang="en-GB" sz="3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biến</a:t>
                      </a:r>
                      <a:endParaRPr lang="en-GB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90356" y="2649763"/>
            <a:ext cx="2228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54959" y="2672429"/>
            <a:ext cx="2228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3895" y="3942090"/>
            <a:ext cx="32991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13467" y="3942090"/>
            <a:ext cx="32991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45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1264</Words>
  <Application>Microsoft Office PowerPoint</Application>
  <PresentationFormat>Widescreen</PresentationFormat>
  <Paragraphs>95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等线</vt:lpstr>
      <vt:lpstr>Arial</vt:lpstr>
      <vt:lpstr>Calibri</vt:lpstr>
      <vt:lpstr>Calibri Light</vt:lpstr>
      <vt:lpstr>SVN-Adam Gorry</vt:lpstr>
      <vt:lpstr>SVN-Androgyne</vt:lpstr>
      <vt:lpstr>SVN-Avo</vt:lpstr>
      <vt:lpstr>SVN-SAF</vt:lpstr>
      <vt:lpstr>Times New Roman</vt:lpstr>
      <vt:lpstr>Trebuchet MS</vt:lpstr>
      <vt:lpstr>UTM  Avo</vt:lpstr>
      <vt:lpstr>UTM Avo</vt:lpstr>
      <vt:lpstr>UTM Bienvenue</vt:lpstr>
      <vt:lpstr>UTM HelvetIns</vt:lpstr>
      <vt:lpstr>UVF Salome</vt:lpstr>
      <vt:lpstr>Wingdings 3</vt:lpstr>
      <vt:lpstr>Office Theme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Hãy kể tên những phần mềm miễn phí, phần mềm không miễn phí mà em biết</vt:lpstr>
      <vt:lpstr>Phần mềm miễn phí là phần mềm không phải trả phí khi sử dụng. Ngược lại, phần mềm phải trả phí khi sử dụng là phần mềm không miễn phí.</vt:lpstr>
      <vt:lpstr>Phát biểu nào sau đây là sai? </vt:lpstr>
      <vt:lpstr> Những điều nào dưới đây thuộc về phần mềm miễn phí, phần mềm không miễn phí? </vt:lpstr>
      <vt:lpstr> Đối với việc bạn Minh sao chép phần mềm ở phần Khởi động, em hãy cho biết trường hợp nào là được phép và trường hợp nào là không được phép? </vt:lpstr>
      <vt:lpstr>Hãy tìm hiểu và kể tên một số phần mềm miễn phí, phần mềm không miễn phí mà người thân của em đang sử dụng</vt:lpstr>
      <vt:lpstr>PowerPoint Presentation</vt:lpstr>
      <vt:lpstr>Phần mềm miễn phí là phần mềm không phải trả phí khi sử dụng. Ngược lại, phần mềm phải trả phí khi sử dụng là phần mềm không miễn phí.</vt:lpstr>
      <vt:lpstr>Hoàn thiện bảng sau, so sánh phần mềm miễn phí và không miễn phí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Trường Giang</cp:lastModifiedBy>
  <cp:revision>200</cp:revision>
  <dcterms:created xsi:type="dcterms:W3CDTF">2021-11-14T08:33:00Z</dcterms:created>
  <dcterms:modified xsi:type="dcterms:W3CDTF">2023-11-22T11:21:31Z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66D305AB9531430CA82F64AC33C83CE7</vt:lpwstr>
  </property>
  <property fmtid="{D5CDD505-2E9C-101B-9397-08002B2CF9AE}" pid="3" name="KSOProductBuildVer">
    <vt:lpwstr>1033-11.2.0.11486</vt:lpwstr>
  </property>
</Properties>
</file>