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8"/>
  </p:notesMasterIdLst>
  <p:sldIdLst>
    <p:sldId id="264" r:id="rId2"/>
    <p:sldId id="263" r:id="rId3"/>
    <p:sldId id="265" r:id="rId4"/>
    <p:sldId id="276" r:id="rId5"/>
    <p:sldId id="266" r:id="rId6"/>
    <p:sldId id="260" r:id="rId7"/>
    <p:sldId id="269" r:id="rId8"/>
    <p:sldId id="270" r:id="rId9"/>
    <p:sldId id="277" r:id="rId10"/>
    <p:sldId id="256" r:id="rId11"/>
    <p:sldId id="261" r:id="rId12"/>
    <p:sldId id="262" r:id="rId13"/>
    <p:sldId id="267" r:id="rId14"/>
    <p:sldId id="268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BA24"/>
    <a:srgbClr val="A5076D"/>
    <a:srgbClr val="F74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71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86B8C3C6-4BFE-41B6-B1F0-E25488D2FFBC}" type="datetimeFigureOut">
              <a:rPr lang="fr-FR" altLang="en-US"/>
              <a:pPr/>
              <a:t>12/11/2023</a:t>
            </a:fld>
            <a:endParaRPr lang="fr-FR" alt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768BD43A-3893-4614-B3A6-ACB96D0E1FA9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6585699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176883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4077569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005048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103305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693706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761399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047731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525286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781362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083370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5278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669636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8021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211198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088709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421325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-318"/>
            <a:ext cx="1952272" cy="6853571"/>
            <a:chOff x="6627813" y="195220"/>
            <a:chExt cx="1952625" cy="5678531"/>
          </a:xfrm>
          <a:solidFill>
            <a:schemeClr val="accent1"/>
          </a:solidFill>
        </p:grpSpPr>
        <p:sp>
          <p:nvSpPr>
            <p:cNvPr id="50" name="Freeform 27"/>
            <p:cNvSpPr/>
            <p:nvPr/>
          </p:nvSpPr>
          <p:spPr bwMode="auto">
            <a:xfrm>
              <a:off x="6627813" y="19522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ACDC5-E317-412A-984B-70B3AD8709E8}" type="datetimeFigureOut">
              <a:rPr lang="fr-FR" altLang="en-US" smtClean="0"/>
              <a:pPr/>
              <a:t>12/11/2023</a:t>
            </a:fld>
            <a:endParaRPr lang="fr-F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41052956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../../../../XMind%208.lnk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923637" y="1290935"/>
            <a:ext cx="34771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vi-VN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KIỂM TRA BÀI CŨ</a:t>
            </a:r>
            <a:endParaRPr lang="en-US" altLang="vi-VN" sz="24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1143002" y="3119587"/>
            <a:ext cx="1285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vi-VN" sz="2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64" name="Rectangle 6"/>
          <p:cNvSpPr>
            <a:spLocks noChangeArrowheads="1"/>
          </p:cNvSpPr>
          <p:nvPr/>
        </p:nvSpPr>
        <p:spPr bwMode="auto">
          <a:xfrm>
            <a:off x="1143002" y="3126731"/>
            <a:ext cx="1285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vi-VN" sz="2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65" name="Rectangle 7"/>
          <p:cNvSpPr>
            <a:spLocks noChangeArrowheads="1"/>
          </p:cNvSpPr>
          <p:nvPr/>
        </p:nvSpPr>
        <p:spPr bwMode="auto">
          <a:xfrm>
            <a:off x="1143002" y="3108872"/>
            <a:ext cx="1285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vi-VN" sz="2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66" name="Rectangle 8"/>
          <p:cNvSpPr>
            <a:spLocks noChangeArrowheads="1"/>
          </p:cNvSpPr>
          <p:nvPr/>
        </p:nvSpPr>
        <p:spPr bwMode="auto">
          <a:xfrm>
            <a:off x="1143002" y="3133874"/>
            <a:ext cx="1285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vi-VN" sz="2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67" name="Rectangle 9"/>
          <p:cNvSpPr>
            <a:spLocks noChangeArrowheads="1"/>
          </p:cNvSpPr>
          <p:nvPr/>
        </p:nvSpPr>
        <p:spPr bwMode="auto">
          <a:xfrm>
            <a:off x="1143002" y="3141018"/>
            <a:ext cx="1285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vi-VN" sz="2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Text Box 37"/>
          <p:cNvSpPr txBox="1">
            <a:spLocks noChangeArrowheads="1"/>
          </p:cNvSpPr>
          <p:nvPr/>
        </p:nvSpPr>
        <p:spPr bwMode="auto">
          <a:xfrm>
            <a:off x="2626217" y="3025676"/>
            <a:ext cx="407938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A. Insert 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 Shapes</a:t>
            </a:r>
            <a:endParaRPr lang="en-US" altLang="vi-VN" sz="24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B. Insert 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 Table</a:t>
            </a:r>
            <a:endParaRPr lang="en-US" altLang="vi-VN" sz="24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C. Insert 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 Page Number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D. Insert  WordArt</a:t>
            </a:r>
          </a:p>
        </p:txBody>
      </p:sp>
      <p:sp>
        <p:nvSpPr>
          <p:cNvPr id="4133" name="Text Box 37"/>
          <p:cNvSpPr txBox="1">
            <a:spLocks noChangeArrowheads="1"/>
          </p:cNvSpPr>
          <p:nvPr/>
        </p:nvSpPr>
        <p:spPr bwMode="auto">
          <a:xfrm>
            <a:off x="1299693" y="2057400"/>
            <a:ext cx="639650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vi-VN" sz="2400" u="sng" dirty="0" err="1">
                <a:solidFill>
                  <a:schemeClr val="bg1"/>
                </a:solidFill>
                <a:cs typeface="Times New Roman" panose="02020603050405020304" pitchFamily="18" charset="0"/>
              </a:rPr>
              <a:t>Câu</a:t>
            </a:r>
            <a:r>
              <a:rPr lang="en-US" altLang="vi-VN" sz="2400" u="sng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vi-VN" sz="2400" u="sng" dirty="0" err="1">
                <a:solidFill>
                  <a:schemeClr val="bg1"/>
                </a:solidFill>
                <a:cs typeface="Times New Roman" panose="02020603050405020304" pitchFamily="18" charset="0"/>
              </a:rPr>
              <a:t>hỏi</a:t>
            </a:r>
            <a:r>
              <a:rPr lang="en-US" altLang="vi-VN" sz="2400" u="sng" dirty="0">
                <a:solidFill>
                  <a:schemeClr val="bg1"/>
                </a:solidFill>
                <a:cs typeface="Times New Roman" panose="02020603050405020304" pitchFamily="18" charset="0"/>
              </a:rPr>
              <a:t> 1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: </a:t>
            </a:r>
            <a:r>
              <a:rPr lang="en-US" altLang="vi-VN" sz="2400" dirty="0" err="1">
                <a:solidFill>
                  <a:schemeClr val="bg1"/>
                </a:solidFill>
                <a:cs typeface="Times New Roman" panose="02020603050405020304" pitchFamily="18" charset="0"/>
              </a:rPr>
              <a:t>Lệnh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solidFill>
                  <a:schemeClr val="bg1"/>
                </a:solidFill>
                <a:cs typeface="Times New Roman" panose="02020603050405020304" pitchFamily="18" charset="0"/>
              </a:rPr>
              <a:t>nào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solidFill>
                  <a:schemeClr val="bg1"/>
                </a:solidFill>
                <a:cs typeface="Times New Roman" panose="02020603050405020304" pitchFamily="18" charset="0"/>
              </a:rPr>
              <a:t>dùng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solidFill>
                  <a:schemeClr val="bg1"/>
                </a:solidFill>
                <a:cs typeface="Times New Roman" panose="02020603050405020304" pitchFamily="18" charset="0"/>
              </a:rPr>
              <a:t>để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solidFill>
                  <a:schemeClr val="bg1"/>
                </a:solidFill>
                <a:cs typeface="Times New Roman" panose="02020603050405020304" pitchFamily="18" charset="0"/>
              </a:rPr>
              <a:t>chèn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solidFill>
                  <a:schemeClr val="bg1"/>
                </a:solidFill>
                <a:cs typeface="Times New Roman" panose="02020603050405020304" pitchFamily="18" charset="0"/>
              </a:rPr>
              <a:t>bảng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solidFill>
                  <a:schemeClr val="bg1"/>
                </a:solidFill>
                <a:cs typeface="Times New Roman" panose="02020603050405020304" pitchFamily="18" charset="0"/>
              </a:rPr>
              <a:t>vào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solidFill>
                  <a:schemeClr val="bg1"/>
                </a:solidFill>
                <a:cs typeface="Times New Roman" panose="02020603050405020304" pitchFamily="18" charset="0"/>
              </a:rPr>
              <a:t>văn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vi-VN" sz="2400" dirty="0" err="1">
                <a:solidFill>
                  <a:schemeClr val="bg1"/>
                </a:solidFill>
                <a:cs typeface="Times New Roman" panose="02020603050405020304" pitchFamily="18" charset="0"/>
              </a:rPr>
              <a:t>bản</a:t>
            </a:r>
            <a:r>
              <a:rPr lang="en-US" altLang="vi-V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2626217" y="3714347"/>
            <a:ext cx="367579" cy="528034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73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11" grpId="0"/>
      <p:bldP spid="4133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1524373" y="2364205"/>
            <a:ext cx="979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vi-VN" sz="2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40964" name="Rectangle 6"/>
          <p:cNvSpPr>
            <a:spLocks noChangeArrowheads="1"/>
          </p:cNvSpPr>
          <p:nvPr/>
        </p:nvSpPr>
        <p:spPr bwMode="auto">
          <a:xfrm>
            <a:off x="1524373" y="2371349"/>
            <a:ext cx="979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vi-VN" sz="2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40965" name="Rectangle 7"/>
          <p:cNvSpPr>
            <a:spLocks noChangeArrowheads="1"/>
          </p:cNvSpPr>
          <p:nvPr/>
        </p:nvSpPr>
        <p:spPr bwMode="auto">
          <a:xfrm>
            <a:off x="1524373" y="2353490"/>
            <a:ext cx="979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vi-VN" sz="2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40966" name="Rectangle 8"/>
          <p:cNvSpPr>
            <a:spLocks noChangeArrowheads="1"/>
          </p:cNvSpPr>
          <p:nvPr/>
        </p:nvSpPr>
        <p:spPr bwMode="auto">
          <a:xfrm>
            <a:off x="1524373" y="2378492"/>
            <a:ext cx="979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vi-VN" sz="2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40967" name="Rectangle 9"/>
          <p:cNvSpPr>
            <a:spLocks noChangeArrowheads="1"/>
          </p:cNvSpPr>
          <p:nvPr/>
        </p:nvSpPr>
        <p:spPr bwMode="auto">
          <a:xfrm>
            <a:off x="1524373" y="2385636"/>
            <a:ext cx="979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vi-VN" altLang="vi-VN" sz="2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1" name="Text Box 37"/>
          <p:cNvSpPr txBox="1">
            <a:spLocks noChangeArrowheads="1"/>
          </p:cNvSpPr>
          <p:nvPr/>
        </p:nvSpPr>
        <p:spPr bwMode="auto">
          <a:xfrm>
            <a:off x="2743200" y="2375811"/>
            <a:ext cx="485003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A. Insert 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  <a:sym typeface="Wingdings" panose="05000000000000000000" pitchFamily="2" charset="2"/>
              </a:rPr>
              <a:t> Shapes</a:t>
            </a:r>
            <a:endParaRPr lang="en-US" altLang="vi-VN" sz="2800" dirty="0">
              <a:solidFill>
                <a:schemeClr val="bg1"/>
              </a:solidFill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B. Insert 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  <a:sym typeface="Wingdings" panose="05000000000000000000" pitchFamily="2" charset="2"/>
              </a:rPr>
              <a:t> Table</a:t>
            </a:r>
            <a:endParaRPr lang="en-US" altLang="vi-VN" sz="2800" dirty="0">
              <a:solidFill>
                <a:schemeClr val="bg1"/>
              </a:solidFill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C. Insert 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  <a:sym typeface="Wingdings" panose="05000000000000000000" pitchFamily="2" charset="2"/>
              </a:rPr>
              <a:t> Page Number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  <a:sym typeface="Wingdings" panose="05000000000000000000" pitchFamily="2" charset="2"/>
              </a:rPr>
              <a:t>D. Insert  WordArt</a:t>
            </a:r>
          </a:p>
        </p:txBody>
      </p:sp>
      <p:sp>
        <p:nvSpPr>
          <p:cNvPr id="4133" name="Text Box 37"/>
          <p:cNvSpPr txBox="1">
            <a:spLocks noChangeArrowheads="1"/>
          </p:cNvSpPr>
          <p:nvPr/>
        </p:nvSpPr>
        <p:spPr bwMode="auto">
          <a:xfrm>
            <a:off x="1129042" y="1447800"/>
            <a:ext cx="694815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vi-VN" sz="2800" u="sng" dirty="0" err="1">
                <a:solidFill>
                  <a:schemeClr val="bg1"/>
                </a:solidFill>
                <a:cs typeface="Times New Roman" pitchFamily="18" charset="0"/>
              </a:rPr>
              <a:t>Câu</a:t>
            </a:r>
            <a:r>
              <a:rPr lang="en-US" altLang="vi-VN" sz="2800" u="sng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vi-VN" sz="2800" u="sng" dirty="0" err="1">
                <a:solidFill>
                  <a:schemeClr val="bg1"/>
                </a:solidFill>
                <a:cs typeface="Times New Roman" pitchFamily="18" charset="0"/>
              </a:rPr>
              <a:t>hỏi</a:t>
            </a:r>
            <a:r>
              <a:rPr lang="en-US" altLang="vi-VN" sz="2800" u="sng" dirty="0">
                <a:solidFill>
                  <a:schemeClr val="bg1"/>
                </a:solidFill>
                <a:cs typeface="Times New Roman" pitchFamily="18" charset="0"/>
              </a:rPr>
              <a:t> 2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: </a:t>
            </a:r>
            <a:r>
              <a:rPr lang="en-US" altLang="vi-VN" sz="2800" dirty="0" err="1">
                <a:solidFill>
                  <a:schemeClr val="bg1"/>
                </a:solidFill>
                <a:cs typeface="Times New Roman" pitchFamily="18" charset="0"/>
              </a:rPr>
              <a:t>Lệnh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vi-VN" sz="2800" dirty="0" err="1">
                <a:solidFill>
                  <a:schemeClr val="bg1"/>
                </a:solidFill>
                <a:cs typeface="Times New Roman" pitchFamily="18" charset="0"/>
              </a:rPr>
              <a:t>nào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vi-VN" sz="2800" dirty="0" err="1">
                <a:solidFill>
                  <a:schemeClr val="bg1"/>
                </a:solidFill>
                <a:cs typeface="Times New Roman" pitchFamily="18" charset="0"/>
              </a:rPr>
              <a:t>dùng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vi-VN" sz="2800" dirty="0" err="1">
                <a:solidFill>
                  <a:schemeClr val="bg1"/>
                </a:solidFill>
                <a:cs typeface="Times New Roman" pitchFamily="18" charset="0"/>
              </a:rPr>
              <a:t>để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vi-VN" sz="2800" dirty="0" err="1">
                <a:solidFill>
                  <a:schemeClr val="bg1"/>
                </a:solidFill>
                <a:cs typeface="Times New Roman" pitchFamily="18" charset="0"/>
              </a:rPr>
              <a:t>chèn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vi-VN" sz="2800" dirty="0" err="1">
                <a:solidFill>
                  <a:schemeClr val="bg1"/>
                </a:solidFill>
                <a:cs typeface="Times New Roman" pitchFamily="18" charset="0"/>
              </a:rPr>
              <a:t>số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vi-VN" sz="2800" dirty="0" err="1">
                <a:solidFill>
                  <a:schemeClr val="bg1"/>
                </a:solidFill>
                <a:cs typeface="Times New Roman" pitchFamily="18" charset="0"/>
              </a:rPr>
              <a:t>trang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vi-VN" sz="2800" dirty="0" err="1">
                <a:solidFill>
                  <a:schemeClr val="bg1"/>
                </a:solidFill>
                <a:cs typeface="Times New Roman" pitchFamily="18" charset="0"/>
              </a:rPr>
              <a:t>vào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vi-VN" sz="2800" dirty="0" err="1">
                <a:solidFill>
                  <a:schemeClr val="bg1"/>
                </a:solidFill>
                <a:cs typeface="Times New Roman" pitchFamily="18" charset="0"/>
              </a:rPr>
              <a:t>văn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vi-VN" sz="2800" dirty="0" err="1">
                <a:solidFill>
                  <a:schemeClr val="bg1"/>
                </a:solidFill>
                <a:cs typeface="Times New Roman" pitchFamily="18" charset="0"/>
              </a:rPr>
              <a:t>bản</a:t>
            </a:r>
            <a:r>
              <a:rPr lang="en-US" altLang="vi-VN" sz="2800" dirty="0">
                <a:solidFill>
                  <a:schemeClr val="bg1"/>
                </a:solidFill>
                <a:cs typeface="Times New Roman" pitchFamily="18" charset="0"/>
              </a:rPr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2809779" y="3810000"/>
            <a:ext cx="280073" cy="528034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78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066800"/>
            <a:ext cx="8762999" cy="56009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2600" y="6096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SƠ ĐỒ CÔNG VIỆC CỦA EM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1524000" y="1295400"/>
            <a:ext cx="5791200" cy="2743200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phụ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366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ình chữ nhật 10"/>
          <p:cNvSpPr>
            <a:spLocks noChangeArrowheads="1"/>
          </p:cNvSpPr>
          <p:nvPr/>
        </p:nvSpPr>
        <p:spPr bwMode="auto">
          <a:xfrm>
            <a:off x="1066800" y="1027093"/>
            <a:ext cx="6629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vi-VN" sz="2800" b="1" i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Thứ</a:t>
            </a:r>
            <a:r>
              <a:rPr lang="en-US" altLang="vi-VN" sz="2800" b="1" i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     </a:t>
            </a:r>
            <a:r>
              <a:rPr lang="en-US" altLang="vi-VN" sz="2800" b="1" i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ngày</a:t>
            </a:r>
            <a:r>
              <a:rPr lang="en-US" altLang="vi-VN" sz="2800" b="1" i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       </a:t>
            </a:r>
            <a:r>
              <a:rPr lang="en-US" altLang="vi-VN" sz="2800" b="1" i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Tháng</a:t>
            </a:r>
            <a:r>
              <a:rPr lang="en-US" altLang="vi-VN" sz="2800" b="1" i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 11 </a:t>
            </a:r>
            <a:r>
              <a:rPr lang="en-US" altLang="vi-VN" sz="2800" b="1" i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năm</a:t>
            </a:r>
            <a:r>
              <a:rPr lang="en-US" altLang="vi-VN" sz="2800" b="1" i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 2023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vi-VN" sz="2800" b="1" u="sng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Tin </a:t>
            </a:r>
            <a:r>
              <a:rPr lang="en-US" altLang="vi-VN" sz="2800" b="1" u="sng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học</a:t>
            </a:r>
            <a:endParaRPr lang="en-US" altLang="vi-VN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04480" y="2685871"/>
            <a:ext cx="793505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HỌC VÀ CHƠI CÙNG MÁY TÍNH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XMIND</a:t>
            </a:r>
          </a:p>
        </p:txBody>
      </p:sp>
    </p:spTree>
    <p:extLst>
      <p:ext uri="{BB962C8B-B14F-4D97-AF65-F5344CB8AC3E}">
        <p14:creationId xmlns:p14="http://schemas.microsoft.com/office/powerpoint/2010/main" val="3655771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2349" y="924580"/>
            <a:ext cx="8899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thiệu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47584" y="3329330"/>
            <a:ext cx="8286816" cy="709270"/>
            <a:chOff x="228600" y="3481730"/>
            <a:chExt cx="8286816" cy="709270"/>
          </a:xfrm>
        </p:grpSpPr>
        <p:sp>
          <p:nvSpPr>
            <p:cNvPr id="10" name="TextBox 9"/>
            <p:cNvSpPr txBox="1"/>
            <p:nvPr/>
          </p:nvSpPr>
          <p:spPr>
            <a:xfrm>
              <a:off x="228600" y="3515380"/>
              <a:ext cx="8286816" cy="596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800" dirty="0">
                  <a:solidFill>
                    <a:schemeClr val="dk1"/>
                  </a:solidFill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800" dirty="0" err="1">
                  <a:solidFill>
                    <a:schemeClr val="dk1"/>
                  </a:solidFill>
                  <a:latin typeface="Times New Roman" pitchFamily="18" charset="0"/>
                  <a:cs typeface="Times New Roman" pitchFamily="18" charset="0"/>
                </a:rPr>
                <a:t>Đây</a:t>
              </a:r>
              <a:r>
                <a:rPr lang="en-US" sz="2800" dirty="0">
                  <a:solidFill>
                    <a:schemeClr val="dk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Times New Roman" pitchFamily="18" charset="0"/>
                  <a:cs typeface="Times New Roman" pitchFamily="18" charset="0"/>
                </a:rPr>
                <a:t>là</a:t>
              </a:r>
              <a:r>
                <a:rPr lang="en-US" sz="2800" dirty="0">
                  <a:solidFill>
                    <a:schemeClr val="dk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Times New Roman" pitchFamily="18" charset="0"/>
                  <a:cs typeface="Times New Roman" pitchFamily="18" charset="0"/>
                </a:rPr>
                <a:t>biểu</a:t>
              </a:r>
              <a:r>
                <a:rPr lang="en-US" sz="2800" dirty="0">
                  <a:solidFill>
                    <a:schemeClr val="dk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Times New Roman" pitchFamily="18" charset="0"/>
                  <a:cs typeface="Times New Roman" pitchFamily="18" charset="0"/>
                </a:rPr>
                <a:t>tượng</a:t>
              </a:r>
              <a:r>
                <a:rPr lang="en-US" sz="2800" dirty="0">
                  <a:solidFill>
                    <a:schemeClr val="dk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2800" dirty="0">
                  <a:solidFill>
                    <a:schemeClr val="dk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Times New Roman" pitchFamily="18" charset="0"/>
                  <a:cs typeface="Times New Roman" pitchFamily="18" charset="0"/>
                </a:rPr>
                <a:t>Xmind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73471" y="3481730"/>
              <a:ext cx="677511" cy="709270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270456" y="4024873"/>
            <a:ext cx="8644944" cy="1156727"/>
            <a:chOff x="270456" y="4529212"/>
            <a:chExt cx="8644944" cy="1156727"/>
          </a:xfrm>
        </p:grpSpPr>
        <p:sp>
          <p:nvSpPr>
            <p:cNvPr id="22" name="TextBox 21"/>
            <p:cNvSpPr txBox="1"/>
            <p:nvPr/>
          </p:nvSpPr>
          <p:spPr>
            <a:xfrm>
              <a:off x="270456" y="4529212"/>
              <a:ext cx="8644944" cy="1156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Nháy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đúp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chuột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lên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phần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mềm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xmind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      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trên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màn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hình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nền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19800" y="4572494"/>
              <a:ext cx="509045" cy="532906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152400" y="5065693"/>
            <a:ext cx="8686800" cy="1156727"/>
            <a:chOff x="76200" y="5334000"/>
            <a:chExt cx="8686800" cy="1156727"/>
          </a:xfrm>
        </p:grpSpPr>
        <p:sp>
          <p:nvSpPr>
            <p:cNvPr id="24" name="TextBox 23"/>
            <p:cNvSpPr txBox="1"/>
            <p:nvPr/>
          </p:nvSpPr>
          <p:spPr>
            <a:xfrm>
              <a:off x="76200" y="5334000"/>
              <a:ext cx="8686800" cy="1156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-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Thoát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khỏi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phần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mềm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Xmind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em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nháy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chuột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vào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biểu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tượng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         ở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góc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phải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màn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hình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phần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mềm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 err="1">
                  <a:latin typeface="Times New Roman" pitchFamily="18" charset="0"/>
                  <a:cs typeface="Times New Roman" pitchFamily="18" charset="0"/>
                </a:rPr>
                <a:t>xmind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2293" y="5867400"/>
              <a:ext cx="686507" cy="367964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346655" y="1407320"/>
            <a:ext cx="8644945" cy="1716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Xmind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hỗ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trợ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khoa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264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2"/>
          <p:cNvSpPr txBox="1">
            <a:spLocks/>
          </p:cNvSpPr>
          <p:nvPr/>
        </p:nvSpPr>
        <p:spPr bwMode="auto">
          <a:xfrm>
            <a:off x="274320" y="838200"/>
            <a:ext cx="627888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alt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altLang="en-US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Xmind</a:t>
            </a:r>
            <a:r>
              <a:rPr lang="fr-FR" alt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fr-FR" alt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fr-FR" alt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kiểu</a:t>
            </a:r>
            <a:r>
              <a:rPr lang="fr-FR" alt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fr-FR" alt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fr-FR" altLang="en-US" dirty="0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94" y="3136292"/>
            <a:ext cx="3790406" cy="235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315685"/>
            <a:ext cx="3810000" cy="224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294410" y="2057400"/>
            <a:ext cx="36971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altLang="en-US" sz="3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fr-FR" alt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xương</a:t>
            </a:r>
            <a:r>
              <a:rPr lang="fr-FR" alt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fr-FR" alt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fr-FR" alt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altLang="en-US" sz="3200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Fishbone</a:t>
            </a:r>
            <a:r>
              <a:rPr lang="fr-FR" altLang="en-US" sz="32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Chart</a:t>
            </a:r>
            <a:r>
              <a:rPr lang="fr-FR" alt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362200"/>
            <a:ext cx="37818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en-US" sz="3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fr-FR" alt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fr-FR" alt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fr-FR" alt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fr-FR" alt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altLang="en-US" sz="32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MAP</a:t>
            </a:r>
            <a:r>
              <a:rPr lang="fr-FR" alt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00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109"/>
            <a:ext cx="4224272" cy="34295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24272" y="0"/>
            <a:ext cx="49197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/>
              <a:t>Bản đồ tư duy: Là kiểu bản đồ có 1 chủ đề chính nằm ở trung tâm. Em có thể thu thập thông tin sắp xếp thông tin xung quanh đó.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76543"/>
            <a:ext cx="9144000" cy="295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8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235" y="48339"/>
            <a:ext cx="4093765" cy="22312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/>
              <a:t>Hình xương cá là dạng bản đồ hình xương cá, giúp em kết nối các chủ đề sao cho liền mạch, logic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68" y="61219"/>
            <a:ext cx="4450891" cy="2986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067" y="3465315"/>
            <a:ext cx="5088335" cy="339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46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371600"/>
            <a:ext cx="7696200" cy="3229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Balance 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cân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); Tree Chart 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); Org Chart 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); Logic Chart 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Logic);</a:t>
            </a:r>
          </a:p>
          <a:p>
            <a:pPr>
              <a:lnSpc>
                <a:spcPct val="130000"/>
              </a:lnSpc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797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381000" y="434975"/>
            <a:ext cx="8382000" cy="1470025"/>
          </a:xfrm>
        </p:spPr>
        <p:txBody>
          <a:bodyPr/>
          <a:lstStyle/>
          <a:p>
            <a:r>
              <a:rPr lang="fr-CA" altLang="en-US" sz="3600" dirty="0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fr-CA" altLang="en-US" sz="3600" dirty="0" err="1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fr-CA" altLang="en-US" sz="3600" dirty="0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altLang="en-US" sz="3600" dirty="0" err="1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fr-CA" altLang="en-US" sz="3600" dirty="0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altLang="en-US" sz="3600" dirty="0" err="1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fr-CA" altLang="en-US" sz="3600" dirty="0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altLang="en-US" sz="3600" dirty="0" err="1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fr-CA" altLang="en-US" sz="3600" dirty="0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altLang="en-US" sz="3600" dirty="0" err="1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fr-CA" altLang="en-US" sz="3600" dirty="0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altLang="en-US" sz="3600" dirty="0" err="1">
                <a:solidFill>
                  <a:srgbClr val="F74EBC"/>
                </a:solidFill>
                <a:latin typeface="Times New Roman" pitchFamily="18" charset="0"/>
                <a:cs typeface="Times New Roman" pitchFamily="18" charset="0"/>
              </a:rPr>
              <a:t>mềm</a:t>
            </a:r>
            <a:endParaRPr lang="fr-FR" altLang="en-US" sz="3600" dirty="0">
              <a:solidFill>
                <a:srgbClr val="F74EB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685800" y="2133600"/>
            <a:ext cx="7848600" cy="3429000"/>
          </a:xfrm>
        </p:spPr>
        <p:txBody>
          <a:bodyPr>
            <a:normAutofit/>
          </a:bodyPr>
          <a:lstStyle/>
          <a:p>
            <a:pPr algn="l">
              <a:lnSpc>
                <a:spcPct val="130000"/>
              </a:lnSpc>
            </a:pP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>
              <a:lnSpc>
                <a:spcPct val="130000"/>
              </a:lnSpc>
            </a:pP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endParaRPr lang="fr-FR" alt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30000"/>
              </a:lnSpc>
            </a:pP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fr-FR" alt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2"/>
          <p:cNvSpPr txBox="1">
            <a:spLocks/>
          </p:cNvSpPr>
          <p:nvPr/>
        </p:nvSpPr>
        <p:spPr bwMode="auto">
          <a:xfrm>
            <a:off x="533400" y="914400"/>
            <a:ext cx="8534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dụ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fr-FR" alt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Quét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fr-FR" alt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125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228600"/>
            <a:ext cx="7023846" cy="298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05200"/>
            <a:ext cx="7010399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81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6390" y="267281"/>
            <a:ext cx="3260769" cy="6084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THỰC HÀNH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197735"/>
            <a:ext cx="9144000" cy="3675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YÊU CẦU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nền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Xmind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khởi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khỏi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Xmind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HS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18127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41" t="341"/>
          <a:stretch/>
        </p:blipFill>
        <p:spPr>
          <a:xfrm>
            <a:off x="-12879" y="0"/>
            <a:ext cx="9156879" cy="6858000"/>
          </a:xfrm>
          <a:prstGeom prst="rect">
            <a:avLst/>
          </a:prstGeom>
        </p:spPr>
      </p:pic>
      <p:sp>
        <p:nvSpPr>
          <p:cNvPr id="3" name="Right Arrow 2">
            <a:hlinkClick r:id="rId3" action="ppaction://hlinkfile"/>
          </p:cNvPr>
          <p:cNvSpPr/>
          <p:nvPr/>
        </p:nvSpPr>
        <p:spPr>
          <a:xfrm>
            <a:off x="8305800" y="6324600"/>
            <a:ext cx="304800" cy="1524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92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2473" y="174854"/>
            <a:ext cx="5679091" cy="1280890"/>
          </a:xfrm>
        </p:spPr>
        <p:txBody>
          <a:bodyPr/>
          <a:lstStyle/>
          <a:p>
            <a:pPr algn="ctr"/>
            <a:r>
              <a:rPr lang="en-US">
                <a:latin typeface="Times New Roman" pitchFamily="18" charset="0"/>
                <a:cs typeface="Times New Roman" pitchFamily="18" charset="0"/>
              </a:rPr>
              <a:t>Củng cố</a:t>
            </a:r>
            <a:br>
              <a:rPr lang="en-US">
                <a:latin typeface="Times New Roman" pitchFamily="18" charset="0"/>
                <a:cs typeface="Times New Roman" pitchFamily="18" charset="0"/>
              </a:rPr>
            </a:b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6221"/>
            <a:ext cx="9144000" cy="6342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Câu 1: Biểu tượng nào là biểu tượng phần mềm xmind?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981" r="17784"/>
          <a:stretch/>
        </p:blipFill>
        <p:spPr>
          <a:xfrm>
            <a:off x="1764405" y="3051488"/>
            <a:ext cx="1249251" cy="10826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405" y="4997002"/>
            <a:ext cx="1249251" cy="10826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5042" y="3045719"/>
            <a:ext cx="1249251" cy="10883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11488"/>
          <a:stretch/>
        </p:blipFill>
        <p:spPr>
          <a:xfrm>
            <a:off x="6375041" y="5020412"/>
            <a:ext cx="1249251" cy="10592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5156" y="3118455"/>
            <a:ext cx="9332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>
                <a:latin typeface="Times New Roman" pitchFamily="18" charset="0"/>
                <a:cs typeface="Times New Roman" pitchFamily="18" charset="0"/>
              </a:rPr>
              <a:t>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57611" y="3118455"/>
            <a:ext cx="8899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>
                <a:latin typeface="Times New Roman" pitchFamily="18" charset="0"/>
                <a:cs typeface="Times New Roman" pitchFamily="18" charset="0"/>
              </a:rPr>
              <a:t>B.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57611" y="4943138"/>
            <a:ext cx="9332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>
                <a:latin typeface="Times New Roman" pitchFamily="18" charset="0"/>
                <a:cs typeface="Times New Roman" pitchFamily="18" charset="0"/>
              </a:rPr>
              <a:t>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5155" y="5063969"/>
            <a:ext cx="8899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>
                <a:latin typeface="Times New Roman" pitchFamily="18" charset="0"/>
                <a:cs typeface="Times New Roman" pitchFamily="18" charset="0"/>
              </a:rPr>
              <a:t>C.</a:t>
            </a:r>
          </a:p>
        </p:txBody>
      </p:sp>
      <p:sp>
        <p:nvSpPr>
          <p:cNvPr id="12" name="Oval 11"/>
          <p:cNvSpPr/>
          <p:nvPr/>
        </p:nvSpPr>
        <p:spPr>
          <a:xfrm>
            <a:off x="5246208" y="5020412"/>
            <a:ext cx="819742" cy="826597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84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46959"/>
            <a:ext cx="8763000" cy="6342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Xmind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466" y="2181189"/>
            <a:ext cx="54643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latin typeface="Times New Roman" pitchFamily="18" charset="0"/>
                <a:cs typeface="Times New Roman" pitchFamily="18" charset="0"/>
              </a:rPr>
              <a:t>A. Soạn thảo văn bản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466" y="3324516"/>
            <a:ext cx="6341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latin typeface="Times New Roman" pitchFamily="18" charset="0"/>
                <a:cs typeface="Times New Roman" pitchFamily="18" charset="0"/>
              </a:rPr>
              <a:t>B. Soạn trang trình chiếu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466" y="5611170"/>
            <a:ext cx="3736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latin typeface="Times New Roman" pitchFamily="18" charset="0"/>
                <a:cs typeface="Times New Roman" pitchFamily="18" charset="0"/>
              </a:rPr>
              <a:t>D. Nghe nhạc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466" y="4467843"/>
            <a:ext cx="65975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4800">
                <a:effectLst/>
                <a:latin typeface="Times New Roman" pitchFamily="18" charset="0"/>
                <a:cs typeface="Times New Roman" pitchFamily="18" charset="0"/>
              </a:rPr>
              <a:t>Thiết kế bản đồ tư duy </a:t>
            </a:r>
            <a:endParaRPr lang="en-US" sz="4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83302" y="4453738"/>
            <a:ext cx="819742" cy="826597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86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723</TotalTime>
  <Words>517</Words>
  <Application>Microsoft Office PowerPoint</Application>
  <PresentationFormat>On-screen Show (4:3)</PresentationFormat>
  <Paragraphs>51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Hướng dẫn sử dụng phần mềm</vt:lpstr>
      <vt:lpstr>PowerPoint Presentation</vt:lpstr>
      <vt:lpstr>PowerPoint Presentation</vt:lpstr>
      <vt:lpstr>PowerPoint Presentation</vt:lpstr>
      <vt:lpstr>PowerPoint Presentation</vt:lpstr>
      <vt:lpstr>Củng cố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User</dc:creator>
  <cp:lastModifiedBy>Trường Giang</cp:lastModifiedBy>
  <cp:revision>36</cp:revision>
  <dcterms:created xsi:type="dcterms:W3CDTF">2017-11-10T09:06:55Z</dcterms:created>
  <dcterms:modified xsi:type="dcterms:W3CDTF">2023-11-12T03:51:04Z</dcterms:modified>
</cp:coreProperties>
</file>