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13"/>
  </p:notesMasterIdLst>
  <p:sldIdLst>
    <p:sldId id="267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HP001 4 hàng" panose="020B0604020202020204" charset="0"/>
      <p:regular r:id="rId24"/>
      <p:bold r:id="rId25"/>
    </p:embeddedFont>
    <p:embeddedFont>
      <p:font typeface="Quattrocento Sans" panose="020B0502050000020003" pitchFamily="34" charset="0"/>
      <p:regular r:id="rId26"/>
      <p:bold r:id="rId27"/>
      <p:italic r:id="rId28"/>
      <p:boldItalic r:id="rId29"/>
    </p:embeddedFont>
    <p:embeddedFont>
      <p:font typeface="Times" panose="02020603050405020304" pitchFamily="18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ienNcgIP5YjoFsOFVhCqfMwDyD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32" y="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40823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8A53D-B169-48EC-8E47-C5D08FEB24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0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53851-1085-AD6A-0B36-E6479A39C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6B6F5-5D9D-219C-B5C5-89A817C72B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2734C-24E8-77E4-66D8-73033613A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0D470-CFBB-83D0-4B98-180B80A1E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A3712-3487-4CAF-F475-A1BEDB7D0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9599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04A1-FC36-63FA-E71F-50CD01B26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52645-30ED-0D74-D920-226B9A858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19247-E650-8803-E022-6D29442E3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30917-1C5D-2888-300A-D529B5269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DC852-1036-DE06-5422-418DA0E8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53525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AE36-35EB-0D98-0B58-F152E180C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59542-E80F-5E91-D068-3D08CCCF4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92F2B-3A19-E183-A246-9E34E71E7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7EC42-E84E-BB5A-7A7E-6841AAC4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9DE30-35E1-8899-C67E-91A7DAF9D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8382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2139-31D0-75E1-541A-D808552C9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2872E-F405-3840-A34E-105DA688F5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F56E75-6EED-6F7C-6274-1AB2ACECF5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420E32-C287-EA2E-6E61-AA778FCF0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866D2A-EC13-E52C-ECBC-94CEF1213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F7080-0423-0DDF-BF55-1579FAA6B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83823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A9DD0-DE12-732E-9A22-AD4405765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D8EF8-E5BF-E8AD-9CDA-6F9FD408E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7331F8-D78A-90CF-E9DB-8FCF35EE1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F96D55-9CAC-32F7-81AA-F99C5FD01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6B264C-20C6-DF6C-1E82-ECF39D2245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494318-7837-1922-F172-225B03E89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DE57F1-7268-3A6A-86C8-1FC0A3884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D8BB7D-FC57-8CB0-A877-09F68E07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8977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540C5-E67A-FB65-FF75-6767131CE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D68B2F-9277-8B31-B690-D77D8201D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9995EE-628D-05AA-AAD6-58A1BF948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54CE7-F252-95BD-83BF-FB903128A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8698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46F57A-658F-6CE9-DAE8-C43CCF0B9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B8023-15D1-EB5C-0AF7-07E56CB02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DA527-A929-5888-C2CB-E9D103398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0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D8394-3060-C701-09A7-BF3447136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CF3FE-EC2F-2673-FC42-48F599F39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0CC25-4192-848F-7198-DE2FEB339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3A9766-1A67-FB17-BBEB-0F29FC1FC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4AA6F-916B-B1ED-7C6D-0CC9177CC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EA4E9A-D9BC-9B9B-623D-45EAEE96E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6377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F9CD9-AE1A-A5EF-2A8C-1DF1C8CB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326FE6-574C-38DC-2C42-E86A0A5D27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97C3F-6899-593D-6A49-0015416A6C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57C52C-3A07-6797-62CA-CFE27973C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6E9DD-48FD-E3EC-5FC7-4802C0F42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A592CE-188B-D7BC-6294-9ABB227E3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4478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0705B-5EFC-52DF-AC9F-6C385135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CF358D-8D39-2F59-8B7E-DACF8FC60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59AE2-03B5-446F-4603-DAFA9B5CC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6227B-13CE-5459-02DB-23DFEC528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CF1E2-18BD-5DAE-4BC9-9B378D7DA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9378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F9508F-A8D8-62E1-3C7F-D7C930B77B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2A127C-281B-6018-8CA7-0E4578A7A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53BA2-68A0-3662-2351-A0D6D9D97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200BE-9CFE-38C2-7731-5905D91CD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CFCB8-0D41-9E78-D2CC-2476CD8EF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4621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/>
          <p:cNvGrpSpPr/>
          <p:nvPr userDrawn="1"/>
        </p:nvGrpSpPr>
        <p:grpSpPr>
          <a:xfrm>
            <a:off x="395896" y="219521"/>
            <a:ext cx="11613233" cy="6240131"/>
            <a:chOff x="395894" y="219519"/>
            <a:chExt cx="8518865" cy="4788281"/>
          </a:xfrm>
        </p:grpSpPr>
        <p:sp>
          <p:nvSpPr>
            <p:cNvPr id="8" name="Google Shape;993;p1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7673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9" name="Google Shape;994;p1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Google Shape;996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Google Shape;997;p1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7673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1" name="Google Shape;998;p1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Google Shape;1000;p1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oogle Shape;1001;p1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Google Shape;1003;p1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1004;p1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3" name="Google Shape;1006;p1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oogle Shape;1007;p1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Google Shape;1009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oogle Shape;1010;p1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" name="Google Shape;1012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7673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6" name="Google Shape;1013;p1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7673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Google Shape;1014;p1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7673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2" name="Google Shape;1082;p14"/>
          <p:cNvSpPr/>
          <p:nvPr userDrawn="1"/>
        </p:nvSpPr>
        <p:spPr>
          <a:xfrm>
            <a:off x="465693" y="882177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3" name="Google Shape;1083;p14"/>
          <p:cNvSpPr/>
          <p:nvPr userDrawn="1"/>
        </p:nvSpPr>
        <p:spPr>
          <a:xfrm>
            <a:off x="200403" y="906828"/>
            <a:ext cx="449373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Google Shape;1084;p14"/>
          <p:cNvSpPr/>
          <p:nvPr userDrawn="1"/>
        </p:nvSpPr>
        <p:spPr>
          <a:xfrm>
            <a:off x="224085" y="98942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Google Shape;1085;p14"/>
          <p:cNvSpPr/>
          <p:nvPr userDrawn="1"/>
        </p:nvSpPr>
        <p:spPr>
          <a:xfrm>
            <a:off x="524899" y="9475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6" name="Google Shape;1086;p14"/>
          <p:cNvSpPr/>
          <p:nvPr userDrawn="1"/>
        </p:nvSpPr>
        <p:spPr>
          <a:xfrm>
            <a:off x="201594" y="917946"/>
            <a:ext cx="447727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Google Shape;1082;p14"/>
          <p:cNvSpPr/>
          <p:nvPr userDrawn="1"/>
        </p:nvSpPr>
        <p:spPr>
          <a:xfrm>
            <a:off x="464503" y="149605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8" name="Google Shape;1083;p14"/>
          <p:cNvSpPr/>
          <p:nvPr userDrawn="1"/>
        </p:nvSpPr>
        <p:spPr>
          <a:xfrm>
            <a:off x="199212" y="1520706"/>
            <a:ext cx="449373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9" name="Google Shape;1084;p14"/>
          <p:cNvSpPr/>
          <p:nvPr userDrawn="1"/>
        </p:nvSpPr>
        <p:spPr>
          <a:xfrm>
            <a:off x="222893" y="160330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Google Shape;1085;p14"/>
          <p:cNvSpPr/>
          <p:nvPr userDrawn="1"/>
        </p:nvSpPr>
        <p:spPr>
          <a:xfrm>
            <a:off x="523709" y="156140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1" name="Google Shape;1086;p14"/>
          <p:cNvSpPr/>
          <p:nvPr userDrawn="1"/>
        </p:nvSpPr>
        <p:spPr>
          <a:xfrm>
            <a:off x="200402" y="1531826"/>
            <a:ext cx="447727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2" name="Google Shape;1082;p14"/>
          <p:cNvSpPr/>
          <p:nvPr userDrawn="1"/>
        </p:nvSpPr>
        <p:spPr>
          <a:xfrm>
            <a:off x="463312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3" name="Google Shape;1083;p14"/>
          <p:cNvSpPr/>
          <p:nvPr userDrawn="1"/>
        </p:nvSpPr>
        <p:spPr>
          <a:xfrm>
            <a:off x="198020" y="2134586"/>
            <a:ext cx="449373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Google Shape;1084;p14"/>
          <p:cNvSpPr/>
          <p:nvPr userDrawn="1"/>
        </p:nvSpPr>
        <p:spPr>
          <a:xfrm>
            <a:off x="221702" y="221718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5" name="Google Shape;1085;p14"/>
          <p:cNvSpPr/>
          <p:nvPr userDrawn="1"/>
        </p:nvSpPr>
        <p:spPr>
          <a:xfrm>
            <a:off x="522517" y="217528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6" name="Google Shape;1086;p14"/>
          <p:cNvSpPr/>
          <p:nvPr userDrawn="1"/>
        </p:nvSpPr>
        <p:spPr>
          <a:xfrm>
            <a:off x="199211" y="2145705"/>
            <a:ext cx="447727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Google Shape;1082;p14"/>
          <p:cNvSpPr/>
          <p:nvPr userDrawn="1"/>
        </p:nvSpPr>
        <p:spPr>
          <a:xfrm>
            <a:off x="462121" y="272381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8" name="Google Shape;1083;p14"/>
          <p:cNvSpPr/>
          <p:nvPr userDrawn="1"/>
        </p:nvSpPr>
        <p:spPr>
          <a:xfrm>
            <a:off x="196829" y="2748465"/>
            <a:ext cx="449373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9" name="Google Shape;1084;p14"/>
          <p:cNvSpPr/>
          <p:nvPr userDrawn="1"/>
        </p:nvSpPr>
        <p:spPr>
          <a:xfrm>
            <a:off x="220511" y="283106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0" name="Google Shape;1085;p14"/>
          <p:cNvSpPr/>
          <p:nvPr userDrawn="1"/>
        </p:nvSpPr>
        <p:spPr>
          <a:xfrm>
            <a:off x="521326" y="278916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1" name="Google Shape;1086;p14"/>
          <p:cNvSpPr/>
          <p:nvPr userDrawn="1"/>
        </p:nvSpPr>
        <p:spPr>
          <a:xfrm>
            <a:off x="198021" y="2759583"/>
            <a:ext cx="447727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2" name="Google Shape;1082;p14"/>
          <p:cNvSpPr/>
          <p:nvPr userDrawn="1"/>
        </p:nvSpPr>
        <p:spPr>
          <a:xfrm>
            <a:off x="460929" y="333769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Google Shape;1083;p14"/>
          <p:cNvSpPr/>
          <p:nvPr userDrawn="1"/>
        </p:nvSpPr>
        <p:spPr>
          <a:xfrm>
            <a:off x="195639" y="3362343"/>
            <a:ext cx="449373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4" name="Google Shape;1084;p14"/>
          <p:cNvSpPr/>
          <p:nvPr userDrawn="1"/>
        </p:nvSpPr>
        <p:spPr>
          <a:xfrm>
            <a:off x="219321" y="344494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5" name="Google Shape;1085;p14"/>
          <p:cNvSpPr/>
          <p:nvPr userDrawn="1"/>
        </p:nvSpPr>
        <p:spPr>
          <a:xfrm>
            <a:off x="520135" y="340303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6" name="Google Shape;1086;p14"/>
          <p:cNvSpPr/>
          <p:nvPr userDrawn="1"/>
        </p:nvSpPr>
        <p:spPr>
          <a:xfrm>
            <a:off x="196830" y="3373463"/>
            <a:ext cx="447727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7" name="Google Shape;1082;p14"/>
          <p:cNvSpPr/>
          <p:nvPr userDrawn="1"/>
        </p:nvSpPr>
        <p:spPr>
          <a:xfrm>
            <a:off x="459739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8" name="Google Shape;1083;p14"/>
          <p:cNvSpPr/>
          <p:nvPr userDrawn="1"/>
        </p:nvSpPr>
        <p:spPr>
          <a:xfrm>
            <a:off x="194448" y="3976223"/>
            <a:ext cx="449373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9" name="Google Shape;1084;p14"/>
          <p:cNvSpPr/>
          <p:nvPr userDrawn="1"/>
        </p:nvSpPr>
        <p:spPr>
          <a:xfrm>
            <a:off x="218129" y="405881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0" name="Google Shape;1085;p14"/>
          <p:cNvSpPr/>
          <p:nvPr userDrawn="1"/>
        </p:nvSpPr>
        <p:spPr>
          <a:xfrm>
            <a:off x="518945" y="40169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Google Shape;1086;p14"/>
          <p:cNvSpPr/>
          <p:nvPr userDrawn="1"/>
        </p:nvSpPr>
        <p:spPr>
          <a:xfrm>
            <a:off x="195638" y="3987341"/>
            <a:ext cx="447727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2" name="Google Shape;1082;p14"/>
          <p:cNvSpPr/>
          <p:nvPr userDrawn="1"/>
        </p:nvSpPr>
        <p:spPr>
          <a:xfrm>
            <a:off x="458548" y="456545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3" name="Google Shape;1083;p14"/>
          <p:cNvSpPr/>
          <p:nvPr userDrawn="1"/>
        </p:nvSpPr>
        <p:spPr>
          <a:xfrm>
            <a:off x="193256" y="4590102"/>
            <a:ext cx="449373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4" name="Google Shape;1084;p14"/>
          <p:cNvSpPr/>
          <p:nvPr userDrawn="1"/>
        </p:nvSpPr>
        <p:spPr>
          <a:xfrm>
            <a:off x="216938" y="467269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5" name="Google Shape;1085;p14"/>
          <p:cNvSpPr/>
          <p:nvPr userDrawn="1"/>
        </p:nvSpPr>
        <p:spPr>
          <a:xfrm>
            <a:off x="517753" y="463079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6" name="Google Shape;1086;p14"/>
          <p:cNvSpPr/>
          <p:nvPr userDrawn="1"/>
        </p:nvSpPr>
        <p:spPr>
          <a:xfrm>
            <a:off x="194447" y="4601220"/>
            <a:ext cx="447727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7" name="Google Shape;1082;p14"/>
          <p:cNvSpPr/>
          <p:nvPr userDrawn="1"/>
        </p:nvSpPr>
        <p:spPr>
          <a:xfrm>
            <a:off x="457357" y="517933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8" name="Google Shape;1083;p14"/>
          <p:cNvSpPr/>
          <p:nvPr userDrawn="1"/>
        </p:nvSpPr>
        <p:spPr>
          <a:xfrm>
            <a:off x="192066" y="5203980"/>
            <a:ext cx="449373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9" name="Google Shape;1084;p14"/>
          <p:cNvSpPr/>
          <p:nvPr userDrawn="1"/>
        </p:nvSpPr>
        <p:spPr>
          <a:xfrm>
            <a:off x="215747" y="528657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0" name="Google Shape;1085;p14"/>
          <p:cNvSpPr/>
          <p:nvPr userDrawn="1"/>
        </p:nvSpPr>
        <p:spPr>
          <a:xfrm>
            <a:off x="516562" y="524467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1" name="Google Shape;1086;p14"/>
          <p:cNvSpPr/>
          <p:nvPr userDrawn="1"/>
        </p:nvSpPr>
        <p:spPr>
          <a:xfrm>
            <a:off x="193257" y="5215100"/>
            <a:ext cx="447727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2" name="Google Shape;1082;p14"/>
          <p:cNvSpPr/>
          <p:nvPr userDrawn="1"/>
        </p:nvSpPr>
        <p:spPr>
          <a:xfrm>
            <a:off x="456167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" name="Google Shape;1083;p14"/>
          <p:cNvSpPr/>
          <p:nvPr userDrawn="1"/>
        </p:nvSpPr>
        <p:spPr>
          <a:xfrm>
            <a:off x="190875" y="5817860"/>
            <a:ext cx="449373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4" name="Google Shape;1084;p14"/>
          <p:cNvSpPr/>
          <p:nvPr userDrawn="1"/>
        </p:nvSpPr>
        <p:spPr>
          <a:xfrm>
            <a:off x="214557" y="590045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5" name="Google Shape;1085;p14"/>
          <p:cNvSpPr/>
          <p:nvPr userDrawn="1"/>
        </p:nvSpPr>
        <p:spPr>
          <a:xfrm>
            <a:off x="515371" y="585855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6" name="Google Shape;1086;p14"/>
          <p:cNvSpPr/>
          <p:nvPr userDrawn="1"/>
        </p:nvSpPr>
        <p:spPr>
          <a:xfrm>
            <a:off x="192066" y="5828979"/>
            <a:ext cx="447727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76724" tIns="76724" rIns="76724" bIns="76724" anchor="ctr" anchorCtr="0">
            <a:noAutofit/>
          </a:bodyPr>
          <a:lstStyle/>
          <a:p>
            <a:pPr marL="0" marR="0" lvl="0" indent="0" algn="l" defTabSz="7673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969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标题幻灯片">
  <p:cSld name="1_标题幻灯片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963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A7351B-553C-93ED-508F-63D25867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45020-409C-B628-9B72-D4019F043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2895E-AEB2-61B6-7B76-8AED1E507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5497-E193-48D0-AD60-DD8D61EF67B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B8E88-5ACA-6720-5487-8D61712881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E522D-4522-4A13-8EBC-7F50B4BA4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4A313-0A3A-4177-9F60-09CFE0737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0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audio" Target="../media/audio1.wav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audio" Target="../media/audio1.wav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audio" Target="../media/audio1.wav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audio" Target="../media/audio1.wav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audio" Target="../media/audio1.wav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audio" Target="../media/audio1.wav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Hộp_Văn_Bản 2"/>
          <p:cNvSpPr txBox="1">
            <a:spLocks noChangeArrowheads="1"/>
          </p:cNvSpPr>
          <p:nvPr/>
        </p:nvSpPr>
        <p:spPr bwMode="auto">
          <a:xfrm>
            <a:off x="4861064" y="5451290"/>
            <a:ext cx="3019632" cy="61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760" tIns="52380" rIns="104760" bIns="52380">
            <a:spAutoFit/>
          </a:bodyPr>
          <a:lstStyle/>
          <a:p>
            <a:pPr algn="ctr">
              <a:spcBef>
                <a:spcPts val="687"/>
              </a:spcBef>
              <a:spcAft>
                <a:spcPts val="687"/>
              </a:spcAft>
            </a:pPr>
            <a:r>
              <a:rPr lang="en-US" sz="13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13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10, n</a:t>
            </a:r>
            <a:r>
              <a:rPr lang="vi-VN" sz="13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13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 2023</a:t>
            </a:r>
          </a:p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Buombay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 flipV="1">
            <a:off x="80760" y="5923845"/>
            <a:ext cx="12030480" cy="80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4" descr="XMASCA~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5487" y="5777091"/>
            <a:ext cx="2594072" cy="110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6" descr="F:\HINH ANH\HinhDong\Hoa\h14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1069637">
            <a:off x="-80062" y="5578359"/>
            <a:ext cx="1493367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2" descr="Firewrk8"/>
          <p:cNvPicPr>
            <a:picLocks noChangeAspect="1" noChangeArrowheads="1"/>
          </p:cNvPicPr>
          <p:nvPr/>
        </p:nvPicPr>
        <p:blipFill>
          <a:blip r:embed="rId7">
            <a:lum bright="6000" contrast="30000"/>
          </a:blip>
          <a:srcRect/>
          <a:stretch>
            <a:fillRect/>
          </a:stretch>
        </p:blipFill>
        <p:spPr bwMode="auto">
          <a:xfrm>
            <a:off x="7836849" y="-1363"/>
            <a:ext cx="4110415" cy="3043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2" descr="Firewrk8"/>
          <p:cNvPicPr>
            <a:picLocks noChangeAspect="1" noChangeArrowheads="1"/>
          </p:cNvPicPr>
          <p:nvPr/>
        </p:nvPicPr>
        <p:blipFill>
          <a:blip r:embed="rId7">
            <a:lum bright="6000" contrast="30000"/>
          </a:blip>
          <a:srcRect/>
          <a:stretch>
            <a:fillRect/>
          </a:stretch>
        </p:blipFill>
        <p:spPr bwMode="auto">
          <a:xfrm>
            <a:off x="0" y="-368918"/>
            <a:ext cx="4110415" cy="3043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5" name="Hộp_Văn_Bản 2"/>
          <p:cNvSpPr txBox="1">
            <a:spLocks noChangeArrowheads="1"/>
          </p:cNvSpPr>
          <p:nvPr/>
        </p:nvSpPr>
        <p:spPr bwMode="auto">
          <a:xfrm>
            <a:off x="1" y="824852"/>
            <a:ext cx="12111239" cy="2654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760" tIns="52380" rIns="104760" bIns="52380">
            <a:spAutoFit/>
          </a:bodyPr>
          <a:lstStyle/>
          <a:p>
            <a:pPr algn="ctr">
              <a:spcBef>
                <a:spcPts val="687"/>
              </a:spcBef>
              <a:spcAft>
                <a:spcPts val="687"/>
              </a:spcAft>
            </a:pPr>
            <a:r>
              <a:rPr lang="en-US" sz="3231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 4</a:t>
            </a:r>
          </a:p>
          <a:p>
            <a:pPr algn="ctr">
              <a:spcBef>
                <a:spcPts val="687"/>
              </a:spcBef>
              <a:spcAft>
                <a:spcPts val="687"/>
              </a:spcAft>
            </a:pPr>
            <a:r>
              <a:rPr lang="en-US" sz="3231" b="1" dirty="0" err="1">
                <a:solidFill>
                  <a:srgbClr val="0B19C8"/>
                </a:solidFill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3231" b="1" dirty="0">
                <a:solidFill>
                  <a:srgbClr val="0B19C8"/>
                </a:solidFill>
                <a:latin typeface="Times New Roman" pitchFamily="18" charset="0"/>
                <a:cs typeface="Times New Roman" pitchFamily="18" charset="0"/>
              </a:rPr>
              <a:t> 7 – Tin </a:t>
            </a:r>
            <a:r>
              <a:rPr lang="en-US" sz="3231" b="1" dirty="0" err="1">
                <a:solidFill>
                  <a:srgbClr val="0B19C8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endParaRPr lang="en-US" sz="3231" b="1" dirty="0">
              <a:solidFill>
                <a:srgbClr val="0B19C8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87"/>
              </a:spcBef>
              <a:spcAft>
                <a:spcPts val="687"/>
              </a:spcAft>
            </a:pP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trữ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trao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tin</a:t>
            </a:r>
          </a:p>
          <a:p>
            <a:pPr algn="ctr">
              <a:spcBef>
                <a:spcPts val="687"/>
              </a:spcBef>
              <a:spcAft>
                <a:spcPts val="687"/>
              </a:spcAft>
            </a:pPr>
            <a:r>
              <a:rPr lang="en-US" sz="3300" b="1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4: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internet (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070231" y="1447800"/>
            <a:ext cx="262596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EE5DDEF-9D55-4E26-A5BE-9B997468442C}" type="datetime1">
              <a:rPr lang="en-US" smtClean="0"/>
              <a:t>11/6/2023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/>
          <a:lstStyle/>
          <a:p>
            <a:fld id="{6EC2E73D-6A1A-4984-9F3C-B0E0A493A51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lick.wav"/>
          </p:stSnd>
        </p:sndAc>
      </p:transition>
    </mc:Choice>
    <mc:Fallback xmlns="">
      <p:transition spd="slow">
        <p:circl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10527767" y="694946"/>
            <a:ext cx="12672" cy="56408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177844" y="1873251"/>
            <a:ext cx="3594556" cy="35242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7552" tIns="28776" rIns="57552" bIns="28776"/>
          <a:lstStyle>
            <a:lvl1pPr defTabSz="1315720"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1pPr>
            <a:lvl2pPr marL="742950" indent="-285750" defTabSz="1315720"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2pPr>
            <a:lvl3pPr marL="1143000" indent="-228600" defTabSz="1315720"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3pPr>
            <a:lvl4pPr marL="1600200" indent="-228600" defTabSz="1315720"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4pPr>
            <a:lvl5pPr marL="2057400" indent="-228600" defTabSz="1315720"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5pPr>
            <a:lvl6pPr marL="2514600" indent="-228600" defTabSz="131572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6pPr>
            <a:lvl7pPr marL="2971800" indent="-228600" defTabSz="131572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7pPr>
            <a:lvl8pPr marL="3429000" indent="-228600" defTabSz="131572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8pPr>
            <a:lvl9pPr marL="3886200" indent="-228600" defTabSz="131572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9pPr>
          </a:lstStyle>
          <a:p>
            <a:pPr algn="ctr">
              <a:spcAft>
                <a:spcPts val="629"/>
              </a:spcAft>
              <a:defRPr/>
            </a:pPr>
            <a:r>
              <a:rPr lang="en-US" altLang="en-US" sz="2700" b="1" dirty="0">
                <a:latin typeface="HP001 4 hàng" panose="020B0603050302020204" pitchFamily="34" charset="0"/>
              </a:rPr>
              <a:t>Tin </a:t>
            </a:r>
            <a:r>
              <a:rPr lang="en-US" altLang="en-US" sz="2700" b="1" dirty="0" err="1">
                <a:latin typeface="HP001 4 hàng" panose="020B0603050302020204" pitchFamily="34" charset="0"/>
              </a:rPr>
              <a:t>học</a:t>
            </a:r>
            <a:endParaRPr lang="el-GR" altLang="en-US" sz="2700" b="1" dirty="0">
              <a:latin typeface="HP001 4 hàng" panose="020B0603050302020204" pitchFamily="34" charset="0"/>
            </a:endParaRPr>
          </a:p>
        </p:txBody>
      </p:sp>
      <p:sp>
        <p:nvSpPr>
          <p:cNvPr id="60" name="Text Box 2">
            <a:extLst>
              <a:ext uri="{FF2B5EF4-FFF2-40B4-BE49-F238E27FC236}">
                <a16:creationId xmlns:a16="http://schemas.microsoft.com/office/drawing/2014/main" id="{67D75175-ED9F-4959-C009-629E71E0B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0103" y="2515222"/>
            <a:ext cx="8202350" cy="608977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7552" tIns="28776" rIns="57552" bIns="28776"/>
          <a:lstStyle>
            <a:lvl1pPr defTabSz="1315720"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1pPr>
            <a:lvl2pPr marL="742950" indent="-285750" defTabSz="1315720"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2pPr>
            <a:lvl3pPr marL="1143000" indent="-228600" defTabSz="1315720"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3pPr>
            <a:lvl4pPr marL="1600200" indent="-228600" defTabSz="1315720"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4pPr>
            <a:lvl5pPr marL="2057400" indent="-228600" defTabSz="1315720"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5pPr>
            <a:lvl6pPr marL="2514600" indent="-228600" defTabSz="131572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6pPr>
            <a:lvl7pPr marL="2971800" indent="-228600" defTabSz="131572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7pPr>
            <a:lvl8pPr marL="3429000" indent="-228600" defTabSz="131572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8pPr>
            <a:lvl9pPr marL="3886200" indent="-228600" defTabSz="131572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HP001 4H" panose="020B0603050302020204" pitchFamily="34" charset="0"/>
              </a:defRPr>
            </a:lvl9pPr>
          </a:lstStyle>
          <a:p>
            <a:pPr>
              <a:spcAft>
                <a:spcPts val="629"/>
              </a:spcAft>
              <a:defRPr/>
            </a:pPr>
            <a:r>
              <a:rPr lang="en-US" altLang="en-US" sz="2700" b="1" dirty="0">
                <a:latin typeface="HP001 4 hàng" panose="020B0603050302020204" pitchFamily="34" charset="0"/>
              </a:rPr>
              <a:t>    </a:t>
            </a:r>
            <a:r>
              <a:rPr lang="en-US" altLang="en-US" sz="2700" b="1" dirty="0" err="1">
                <a:latin typeface="HP001 4 hàng" panose="020B0603050302020204" pitchFamily="34" charset="0"/>
              </a:rPr>
              <a:t>Bài</a:t>
            </a:r>
            <a:r>
              <a:rPr lang="en-US" altLang="en-US" sz="2700" b="1" dirty="0">
                <a:latin typeface="HP001 4 hàng" panose="020B0603050302020204" pitchFamily="34" charset="0"/>
              </a:rPr>
              <a:t> 4: </a:t>
            </a:r>
            <a:r>
              <a:rPr lang="en-US" altLang="en-US" sz="2700" b="1" dirty="0" err="1">
                <a:solidFill>
                  <a:srgbClr val="FF0000"/>
                </a:solidFill>
                <a:latin typeface="HP001 4 hàng" panose="020B0603050302020204" pitchFamily="34" charset="0"/>
              </a:rPr>
              <a:t>Tìm</a:t>
            </a:r>
            <a:r>
              <a:rPr lang="en-US" altLang="en-US" sz="2700" b="1" dirty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altLang="en-US" sz="2700" b="1" dirty="0" err="1">
                <a:solidFill>
                  <a:srgbClr val="FF0000"/>
                </a:solidFill>
                <a:latin typeface="HP001 4 hàng" panose="020B0603050302020204" pitchFamily="34" charset="0"/>
              </a:rPr>
              <a:t>kiếm</a:t>
            </a:r>
            <a:r>
              <a:rPr lang="en-US" altLang="en-US" sz="2700" b="1" dirty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altLang="en-US" sz="2700" b="1" dirty="0" err="1">
                <a:solidFill>
                  <a:srgbClr val="FF0000"/>
                </a:solidFill>
                <a:latin typeface="HP001 4 hàng" panose="020B0603050302020204" pitchFamily="34" charset="0"/>
              </a:rPr>
              <a:t>thông</a:t>
            </a:r>
            <a:r>
              <a:rPr lang="en-US" altLang="en-US" sz="2700" b="1" dirty="0">
                <a:solidFill>
                  <a:srgbClr val="FF0000"/>
                </a:solidFill>
                <a:latin typeface="HP001 4 hàng" panose="020B0603050302020204" pitchFamily="34" charset="0"/>
              </a:rPr>
              <a:t> tin </a:t>
            </a:r>
            <a:r>
              <a:rPr lang="en-US" altLang="en-US" sz="2700" b="1" dirty="0" err="1">
                <a:solidFill>
                  <a:srgbClr val="FF0000"/>
                </a:solidFill>
                <a:latin typeface="HP001 4 hàng" panose="020B0603050302020204" pitchFamily="34" charset="0"/>
              </a:rPr>
              <a:t>trên</a:t>
            </a:r>
            <a:r>
              <a:rPr lang="en-US" altLang="en-US" sz="2700" b="1" dirty="0">
                <a:solidFill>
                  <a:srgbClr val="FF0000"/>
                </a:solidFill>
                <a:latin typeface="HP001 4 hàng" panose="020B0603050302020204" pitchFamily="34" charset="0"/>
              </a:rPr>
              <a:t> internet (</a:t>
            </a:r>
            <a:r>
              <a:rPr lang="en-US" altLang="en-US" sz="2700" b="1" dirty="0" err="1">
                <a:solidFill>
                  <a:srgbClr val="FF0000"/>
                </a:solidFill>
                <a:latin typeface="HP001 4 hàng" panose="020B0603050302020204" pitchFamily="34" charset="0"/>
              </a:rPr>
              <a:t>Tiết</a:t>
            </a:r>
            <a:r>
              <a:rPr lang="en-US" altLang="en-US" sz="2700" b="1" dirty="0">
                <a:solidFill>
                  <a:srgbClr val="FF0000"/>
                </a:solidFill>
                <a:latin typeface="HP001 4 hàng" panose="020B0603050302020204" pitchFamily="34" charset="0"/>
              </a:rPr>
              <a:t> 1)</a:t>
            </a:r>
            <a:r>
              <a:rPr lang="en-US" sz="2800" dirty="0"/>
              <a:t> </a:t>
            </a:r>
            <a:endParaRPr lang="el-GR" altLang="en-US" sz="2700" b="1" dirty="0">
              <a:solidFill>
                <a:srgbClr val="FF0000"/>
              </a:solidFill>
              <a:latin typeface="HP001 4 hàng" panose="020B0603050302020204" pitchFamily="34" charset="0"/>
            </a:endParaRPr>
          </a:p>
        </p:txBody>
      </p:sp>
      <p:grpSp>
        <p:nvGrpSpPr>
          <p:cNvPr id="106" name="Google Shape;45;p2"/>
          <p:cNvGrpSpPr/>
          <p:nvPr/>
        </p:nvGrpSpPr>
        <p:grpSpPr>
          <a:xfrm>
            <a:off x="2617574" y="3084459"/>
            <a:ext cx="7868744" cy="3081529"/>
            <a:chOff x="4728319" y="822324"/>
            <a:chExt cx="7463681" cy="3081529"/>
          </a:xfrm>
        </p:grpSpPr>
        <p:grpSp>
          <p:nvGrpSpPr>
            <p:cNvPr id="107" name="Google Shape;46;p2"/>
            <p:cNvGrpSpPr/>
            <p:nvPr/>
          </p:nvGrpSpPr>
          <p:grpSpPr>
            <a:xfrm flipH="1">
              <a:off x="4728319" y="822324"/>
              <a:ext cx="7463681" cy="3081529"/>
              <a:chOff x="1768766" y="4553114"/>
              <a:chExt cx="7337296" cy="1202925"/>
            </a:xfrm>
          </p:grpSpPr>
          <p:sp>
            <p:nvSpPr>
              <p:cNvPr id="109" name="Google Shape;47;p2"/>
              <p:cNvSpPr/>
              <p:nvPr/>
            </p:nvSpPr>
            <p:spPr>
              <a:xfrm>
                <a:off x="1768766" y="4644318"/>
                <a:ext cx="7212563" cy="1111721"/>
              </a:xfrm>
              <a:prstGeom prst="wedgeRoundRectCallout">
                <a:avLst>
                  <a:gd name="adj1" fmla="val 32336"/>
                  <a:gd name="adj2" fmla="val 14223"/>
                  <a:gd name="adj3" fmla="val 16667"/>
                </a:avLst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10" name="Google Shape;48;p2"/>
              <p:cNvSpPr/>
              <p:nvPr/>
            </p:nvSpPr>
            <p:spPr>
              <a:xfrm>
                <a:off x="1893501" y="4553114"/>
                <a:ext cx="7212561" cy="1202925"/>
              </a:xfrm>
              <a:prstGeom prst="wedgeRoundRectCallout">
                <a:avLst>
                  <a:gd name="adj1" fmla="val 54828"/>
                  <a:gd name="adj2" fmla="val -1068"/>
                  <a:gd name="adj3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000099"/>
                </a:solidFill>
                <a:prstDash val="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08" name="Google Shape;49;p2"/>
            <p:cNvSpPr/>
            <p:nvPr/>
          </p:nvSpPr>
          <p:spPr>
            <a:xfrm>
              <a:off x="4855201" y="1055012"/>
              <a:ext cx="7209916" cy="2446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3429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dirty="0" err="1">
                  <a:solidFill>
                    <a:srgbClr val="0000FF"/>
                  </a:solidFill>
                  <a:latin typeface="Times" pitchFamily="18" charset="0"/>
                </a:rPr>
                <a:t>Sau</a:t>
              </a:r>
              <a:r>
                <a:rPr lang="en-US" sz="2800" dirty="0">
                  <a:solidFill>
                    <a:srgbClr val="0000FF"/>
                  </a:solidFill>
                  <a:latin typeface="Times" pitchFamily="18" charset="0"/>
                </a:rPr>
                <a:t> </a:t>
              </a:r>
              <a:r>
                <a:rPr lang="en-US" sz="2800" dirty="0" err="1">
                  <a:solidFill>
                    <a:srgbClr val="0000FF"/>
                  </a:solidFill>
                  <a:latin typeface="Times" pitchFamily="18" charset="0"/>
                </a:rPr>
                <a:t>bài</a:t>
              </a:r>
              <a:r>
                <a:rPr lang="en-US" sz="2800" dirty="0">
                  <a:solidFill>
                    <a:srgbClr val="0000FF"/>
                  </a:solidFill>
                  <a:latin typeface="Times" pitchFamily="18" charset="0"/>
                </a:rPr>
                <a:t> </a:t>
              </a:r>
              <a:r>
                <a:rPr lang="en-US" sz="2800" dirty="0" err="1">
                  <a:solidFill>
                    <a:srgbClr val="0000FF"/>
                  </a:solidFill>
                  <a:latin typeface="Times" pitchFamily="18" charset="0"/>
                </a:rPr>
                <a:t>này</a:t>
              </a:r>
              <a:r>
                <a:rPr lang="en-US" sz="2800" dirty="0">
                  <a:solidFill>
                    <a:srgbClr val="0000FF"/>
                  </a:solidFill>
                  <a:latin typeface="Times" pitchFamily="18" charset="0"/>
                </a:rPr>
                <a:t> </a:t>
              </a:r>
              <a:r>
                <a:rPr lang="en-US" sz="2800" dirty="0" err="1">
                  <a:solidFill>
                    <a:srgbClr val="0000FF"/>
                  </a:solidFill>
                  <a:latin typeface="Times" pitchFamily="18" charset="0"/>
                </a:rPr>
                <a:t>em</a:t>
              </a:r>
              <a:r>
                <a:rPr lang="en-US" sz="2800" dirty="0">
                  <a:solidFill>
                    <a:srgbClr val="0000FF"/>
                  </a:solidFill>
                  <a:latin typeface="Times" pitchFamily="18" charset="0"/>
                </a:rPr>
                <a:t> </a:t>
              </a:r>
              <a:r>
                <a:rPr lang="en-US" sz="2800" dirty="0" err="1">
                  <a:solidFill>
                    <a:srgbClr val="0000FF"/>
                  </a:solidFill>
                  <a:latin typeface="Times" pitchFamily="18" charset="0"/>
                </a:rPr>
                <a:t>sẽ</a:t>
              </a:r>
              <a:r>
                <a:rPr lang="en-US" sz="2800" dirty="0">
                  <a:solidFill>
                    <a:srgbClr val="0000FF"/>
                  </a:solidFill>
                  <a:latin typeface="Times" pitchFamily="18" charset="0"/>
                </a:rPr>
                <a:t>: </a:t>
              </a:r>
            </a:p>
            <a:p>
              <a:pPr marL="285750" marR="0" lvl="0" indent="-2857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charset="0"/>
                <a:buChar char="•"/>
              </a:pPr>
              <a:r>
                <a:rPr lang="en-US" sz="2000" dirty="0" err="1">
                  <a:latin typeface="Times" pitchFamily="18" charset="0"/>
                </a:rPr>
                <a:t>Xác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định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được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chủ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đề</a:t>
              </a:r>
              <a:r>
                <a:rPr lang="en-US" sz="2000" dirty="0">
                  <a:latin typeface="Times" pitchFamily="18" charset="0"/>
                </a:rPr>
                <a:t> (</a:t>
              </a:r>
              <a:r>
                <a:rPr lang="en-US" sz="2000" dirty="0" err="1">
                  <a:latin typeface="Times" pitchFamily="18" charset="0"/>
                </a:rPr>
                <a:t>từ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khóa</a:t>
              </a:r>
              <a:r>
                <a:rPr lang="en-US" sz="2000" dirty="0">
                  <a:latin typeface="Times" pitchFamily="18" charset="0"/>
                </a:rPr>
                <a:t>) </a:t>
              </a:r>
              <a:r>
                <a:rPr lang="en-US" sz="2000" dirty="0" err="1">
                  <a:latin typeface="Times" pitchFamily="18" charset="0"/>
                </a:rPr>
                <a:t>của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thông</a:t>
              </a:r>
              <a:r>
                <a:rPr lang="en-US" sz="2000" dirty="0">
                  <a:latin typeface="Times" pitchFamily="18" charset="0"/>
                </a:rPr>
                <a:t> tin </a:t>
              </a:r>
              <a:r>
                <a:rPr lang="en-US" sz="2000" dirty="0" err="1">
                  <a:latin typeface="Times" pitchFamily="18" charset="0"/>
                </a:rPr>
                <a:t>cần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tìm</a:t>
              </a:r>
              <a:r>
                <a:rPr lang="en-US" sz="2000" dirty="0">
                  <a:latin typeface="Times" pitchFamily="18" charset="0"/>
                </a:rPr>
                <a:t>.</a:t>
              </a:r>
            </a:p>
            <a:p>
              <a:pPr marL="285750" marR="0" lvl="0" indent="-2857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charset="0"/>
                <a:buChar char="•"/>
              </a:pPr>
              <a:r>
                <a:rPr lang="en-US" sz="2000" dirty="0" err="1">
                  <a:latin typeface="Times" pitchFamily="18" charset="0"/>
                </a:rPr>
                <a:t>Biết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cách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dùng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máy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tìm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kiếm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để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tìm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thông</a:t>
              </a:r>
              <a:r>
                <a:rPr lang="en-US" sz="2000" dirty="0">
                  <a:latin typeface="Times" pitchFamily="18" charset="0"/>
                </a:rPr>
                <a:t> tin </a:t>
              </a:r>
              <a:r>
                <a:rPr lang="en-US" sz="2000" dirty="0" err="1">
                  <a:latin typeface="Times" pitchFamily="18" charset="0"/>
                </a:rPr>
                <a:t>từ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khóa</a:t>
              </a:r>
              <a:r>
                <a:rPr lang="en-US" sz="2000" dirty="0">
                  <a:latin typeface="Times" pitchFamily="18" charset="0"/>
                </a:rPr>
                <a:t>.</a:t>
              </a:r>
            </a:p>
            <a:p>
              <a:pPr marL="285750" marR="0" lvl="0" indent="-2857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charset="0"/>
                <a:buChar char="•"/>
              </a:pPr>
              <a:r>
                <a:rPr lang="en-US" sz="2000" dirty="0" err="1">
                  <a:latin typeface="Times" pitchFamily="18" charset="0"/>
                </a:rPr>
                <a:t>Thực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hiện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được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việc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tìm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kiếm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thông</a:t>
              </a:r>
              <a:r>
                <a:rPr lang="en-US" sz="2000" dirty="0">
                  <a:latin typeface="Times" pitchFamily="18" charset="0"/>
                </a:rPr>
                <a:t> tin </a:t>
              </a:r>
              <a:r>
                <a:rPr lang="en-US" sz="2000" dirty="0" err="1">
                  <a:latin typeface="Times" pitchFamily="18" charset="0"/>
                </a:rPr>
                <a:t>trên</a:t>
              </a:r>
              <a:r>
                <a:rPr lang="en-US" sz="2000" dirty="0">
                  <a:latin typeface="Times" pitchFamily="18" charset="0"/>
                </a:rPr>
                <a:t> internet </a:t>
              </a:r>
              <a:r>
                <a:rPr lang="en-US" sz="2000" dirty="0" err="1">
                  <a:latin typeface="Times" pitchFamily="18" charset="0"/>
                </a:rPr>
                <a:t>theo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yêu</a:t>
              </a:r>
              <a:r>
                <a:rPr lang="en-US" sz="2000" dirty="0">
                  <a:latin typeface="Times" pitchFamily="18" charset="0"/>
                </a:rPr>
                <a:t> </a:t>
              </a:r>
              <a:r>
                <a:rPr lang="en-US" sz="2000" dirty="0" err="1">
                  <a:latin typeface="Times" pitchFamily="18" charset="0"/>
                </a:rPr>
                <a:t>cầu</a:t>
              </a:r>
              <a:r>
                <a:rPr lang="en-US" sz="2000" dirty="0">
                  <a:latin typeface="Times" pitchFamily="18" charset="0"/>
                </a:rPr>
                <a:t>.</a:t>
              </a:r>
            </a:p>
            <a:p>
              <a:pPr marR="0" lvl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64019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lick.wav"/>
          </p:stSnd>
        </p:sndAc>
      </p:transition>
    </mc:Choice>
    <mc:Fallback xmlns="">
      <p:transition spd="slow">
        <p:circl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2"/>
          <p:cNvGrpSpPr/>
          <p:nvPr/>
        </p:nvGrpSpPr>
        <p:grpSpPr>
          <a:xfrm>
            <a:off x="349594" y="152499"/>
            <a:ext cx="3817053" cy="2508169"/>
            <a:chOff x="301091" y="301982"/>
            <a:chExt cx="4134561" cy="2508169"/>
          </a:xfrm>
        </p:grpSpPr>
        <p:pic>
          <p:nvPicPr>
            <p:cNvPr id="43" name="Google Shape;43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1091" y="301982"/>
              <a:ext cx="4134561" cy="25081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Google Shape;44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86620" y="498387"/>
              <a:ext cx="1158339" cy="91447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" name="Google Shape;45;p2"/>
          <p:cNvGrpSpPr/>
          <p:nvPr/>
        </p:nvGrpSpPr>
        <p:grpSpPr>
          <a:xfrm>
            <a:off x="4127281" y="808335"/>
            <a:ext cx="7868744" cy="5729304"/>
            <a:chOff x="4728319" y="822324"/>
            <a:chExt cx="7463681" cy="5729304"/>
          </a:xfrm>
        </p:grpSpPr>
        <p:grpSp>
          <p:nvGrpSpPr>
            <p:cNvPr id="46" name="Google Shape;46;p2"/>
            <p:cNvGrpSpPr/>
            <p:nvPr/>
          </p:nvGrpSpPr>
          <p:grpSpPr>
            <a:xfrm flipH="1">
              <a:off x="4728319" y="822324"/>
              <a:ext cx="7463681" cy="5729304"/>
              <a:chOff x="1768766" y="4553114"/>
              <a:chExt cx="7337296" cy="2236527"/>
            </a:xfrm>
          </p:grpSpPr>
          <p:sp>
            <p:nvSpPr>
              <p:cNvPr id="47" name="Google Shape;47;p2"/>
              <p:cNvSpPr/>
              <p:nvPr/>
            </p:nvSpPr>
            <p:spPr>
              <a:xfrm>
                <a:off x="1768766" y="4644318"/>
                <a:ext cx="7212563" cy="2145323"/>
              </a:xfrm>
              <a:prstGeom prst="wedgeRoundRectCallout">
                <a:avLst>
                  <a:gd name="adj1" fmla="val 32336"/>
                  <a:gd name="adj2" fmla="val 14223"/>
                  <a:gd name="adj3" fmla="val 16667"/>
                </a:avLst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1893500" y="4553114"/>
                <a:ext cx="7212562" cy="2145323"/>
              </a:xfrm>
              <a:prstGeom prst="wedgeRoundRectCallout">
                <a:avLst>
                  <a:gd name="adj1" fmla="val 54828"/>
                  <a:gd name="adj2" fmla="val -1068"/>
                  <a:gd name="adj3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000099"/>
                </a:solidFill>
                <a:prstDash val="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49" name="Google Shape;49;p2"/>
            <p:cNvSpPr/>
            <p:nvPr/>
          </p:nvSpPr>
          <p:spPr>
            <a:xfrm>
              <a:off x="5082190" y="1055012"/>
              <a:ext cx="6734644" cy="52629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3429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Khoa</a:t>
              </a:r>
              <a:r>
                <a:rPr lang="en-US" sz="20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Hôm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qua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bố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tớ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vừa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dạy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cho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tớ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cách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kiếm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thông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tin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trên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Internet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đấy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Chúng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ta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có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thể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kiếm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thông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tin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về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các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đời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vua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Hùng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để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hoàn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thành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bài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tập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nhóm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môn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Lịch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sử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và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Địa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lí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3429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Minh: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Hay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đấy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!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Cậu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hướng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dẫn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cho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tớ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cách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kiếm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thông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tin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được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không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3429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Khoa</a:t>
              </a:r>
              <a:r>
                <a:rPr lang="en-US" sz="20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Trước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tiên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cậu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phải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xác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định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được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chủ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đề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mình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định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kiếm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từ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đó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các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từ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hoặc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cụm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từ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liên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quan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đến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thông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tin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kiếm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3429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Câu</a:t>
              </a:r>
              <a:r>
                <a:rPr lang="en-US" sz="20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hỏi</a:t>
              </a:r>
              <a:r>
                <a:rPr lang="en-US" sz="20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Theo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bạn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Khoa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và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bạn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Minh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đang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cần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thông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tin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theo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chủ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đề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gì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?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Với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chủ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đề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đó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hãy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đưa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ra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các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từ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hoặc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cụm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từ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gợi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ý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để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các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bạn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kiếm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thông</a:t>
              </a:r>
              <a:r>
                <a:rPr lang="en-US" sz="20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tin.</a:t>
              </a:r>
              <a:endParaRPr dirty="0"/>
            </a:p>
          </p:txBody>
        </p:sp>
      </p:grpSp>
      <p:sp>
        <p:nvSpPr>
          <p:cNvPr id="50" name="Google Shape;50;p2"/>
          <p:cNvSpPr/>
          <p:nvPr/>
        </p:nvSpPr>
        <p:spPr>
          <a:xfrm>
            <a:off x="886963" y="967103"/>
            <a:ext cx="3076025" cy="878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rgbClr val="0998D7"/>
                </a:solidFill>
                <a:latin typeface="Arial"/>
                <a:ea typeface="Arial"/>
                <a:cs typeface="Arial"/>
                <a:sym typeface="Arial"/>
              </a:rPr>
              <a:t>KHỞI ĐỘNG</a:t>
            </a:r>
            <a:endParaRPr sz="4000" b="1" i="0" u="none" strike="noStrike" cap="none">
              <a:solidFill>
                <a:srgbClr val="0998D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87836" y="3081305"/>
            <a:ext cx="1953559" cy="3840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lick.wav"/>
          </p:stSnd>
        </p:sndAc>
      </p:transition>
    </mc:Choice>
    <mc:Fallback xmlns="">
      <p:transition spd="slow">
        <p:circl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/>
          <p:nvPr/>
        </p:nvSpPr>
        <p:spPr>
          <a:xfrm>
            <a:off x="614526" y="292955"/>
            <a:ext cx="8211146" cy="68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03C69"/>
                </a:solidFill>
                <a:latin typeface="Arial"/>
                <a:ea typeface="Arial"/>
                <a:cs typeface="Arial"/>
                <a:sym typeface="Arial"/>
              </a:rPr>
              <a:t>1. Tìm kiếm thông tin trên Internet</a:t>
            </a:r>
            <a:endParaRPr sz="2800" b="1" i="0" u="none" strike="noStrike" cap="none">
              <a:solidFill>
                <a:srgbClr val="F03C6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57" name="Google Shape;57;p3"/>
          <p:cNvGrpSpPr/>
          <p:nvPr/>
        </p:nvGrpSpPr>
        <p:grpSpPr>
          <a:xfrm>
            <a:off x="604133" y="833984"/>
            <a:ext cx="10962947" cy="5499366"/>
            <a:chOff x="512219" y="765365"/>
            <a:chExt cx="10962947" cy="5499366"/>
          </a:xfrm>
        </p:grpSpPr>
        <p:sp>
          <p:nvSpPr>
            <p:cNvPr id="58" name="Google Shape;58;p3"/>
            <p:cNvSpPr/>
            <p:nvPr/>
          </p:nvSpPr>
          <p:spPr>
            <a:xfrm>
              <a:off x="3379791" y="1086631"/>
              <a:ext cx="7173355" cy="6718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>
                  <a:solidFill>
                    <a:srgbClr val="7FC354"/>
                  </a:solidFill>
                  <a:latin typeface="Arial"/>
                  <a:ea typeface="Arial"/>
                  <a:cs typeface="Arial"/>
                  <a:sym typeface="Arial"/>
                </a:rPr>
                <a:t>Tìm kiếm thông tin trên Internet</a:t>
              </a: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512219" y="1021436"/>
              <a:ext cx="10962947" cy="5243295"/>
            </a:xfrm>
            <a:prstGeom prst="roundRect">
              <a:avLst>
                <a:gd name="adj" fmla="val 3938"/>
              </a:avLst>
            </a:prstGeom>
            <a:noFill/>
            <a:ln w="3810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850194" y="1807237"/>
              <a:ext cx="10307782" cy="589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Minh:</a:t>
              </a: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Sau khi xác định từ hoặc cụm từ tìm kiếm chúng ta phải làm gì tiếp theo?</a:t>
              </a:r>
              <a:endParaRPr/>
            </a:p>
          </p:txBody>
        </p:sp>
        <p:grpSp>
          <p:nvGrpSpPr>
            <p:cNvPr id="61" name="Google Shape;61;p3"/>
            <p:cNvGrpSpPr/>
            <p:nvPr/>
          </p:nvGrpSpPr>
          <p:grpSpPr>
            <a:xfrm>
              <a:off x="522612" y="765365"/>
              <a:ext cx="3019125" cy="1150278"/>
              <a:chOff x="522612" y="765365"/>
              <a:chExt cx="3019125" cy="1150278"/>
            </a:xfrm>
          </p:grpSpPr>
          <p:grpSp>
            <p:nvGrpSpPr>
              <p:cNvPr id="62" name="Google Shape;62;p3"/>
              <p:cNvGrpSpPr/>
              <p:nvPr/>
            </p:nvGrpSpPr>
            <p:grpSpPr>
              <a:xfrm>
                <a:off x="522612" y="1095583"/>
                <a:ext cx="2372989" cy="661656"/>
                <a:chOff x="5906375" y="1404722"/>
                <a:chExt cx="2372989" cy="661656"/>
              </a:xfrm>
            </p:grpSpPr>
            <p:sp>
              <p:nvSpPr>
                <p:cNvPr id="63" name="Google Shape;63;p3"/>
                <p:cNvSpPr/>
                <p:nvPr/>
              </p:nvSpPr>
              <p:spPr>
                <a:xfrm>
                  <a:off x="5981023" y="1404722"/>
                  <a:ext cx="2298341" cy="661656"/>
                </a:xfrm>
                <a:prstGeom prst="round2SameRect">
                  <a:avLst>
                    <a:gd name="adj1" fmla="val 16667"/>
                    <a:gd name="adj2" fmla="val 0"/>
                  </a:avLst>
                </a:prstGeom>
                <a:solidFill>
                  <a:srgbClr val="7FC35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" name="Google Shape;64;p3"/>
                <p:cNvSpPr/>
                <p:nvPr/>
              </p:nvSpPr>
              <p:spPr>
                <a:xfrm>
                  <a:off x="5906375" y="1465062"/>
                  <a:ext cx="2135017" cy="5332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200" b="1" i="0" u="none" strike="noStrike" cap="none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HOẠT ĐỘNG </a:t>
                  </a:r>
                  <a:endParaRPr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5" name="Google Shape;65;p3"/>
              <p:cNvGrpSpPr/>
              <p:nvPr/>
            </p:nvGrpSpPr>
            <p:grpSpPr>
              <a:xfrm rot="-1180807">
                <a:off x="2468303" y="900102"/>
                <a:ext cx="952953" cy="880803"/>
                <a:chOff x="8974078" y="279854"/>
                <a:chExt cx="3397172" cy="3224225"/>
              </a:xfrm>
            </p:grpSpPr>
            <p:pic>
              <p:nvPicPr>
                <p:cNvPr id="66" name="Google Shape;66;p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8974078" y="279854"/>
                  <a:ext cx="3397172" cy="32242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7" name="Google Shape;67;p3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9264793" y="565916"/>
                  <a:ext cx="2916628" cy="276814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68" name="Google Shape;68;p3"/>
              <p:cNvSpPr/>
              <p:nvPr/>
            </p:nvSpPr>
            <p:spPr>
              <a:xfrm>
                <a:off x="2792351" y="1002361"/>
                <a:ext cx="363894" cy="661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b="1" i="0" u="none" strike="noStrike" cap="none">
                    <a:solidFill>
                      <a:schemeClr val="lt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1</a:t>
                </a:r>
                <a:endParaRPr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9" name="Google Shape;69;p3"/>
          <p:cNvSpPr/>
          <p:nvPr/>
        </p:nvSpPr>
        <p:spPr>
          <a:xfrm>
            <a:off x="951055" y="2734711"/>
            <a:ext cx="9150172" cy="280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Khoa: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Cậu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truy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cập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vào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web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kiếm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bằng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cách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nháy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đúp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chuột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vào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biểu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tượng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trên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màn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hình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nền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gõ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google.com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vào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địa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chỉ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đó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gõ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cụm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từ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đã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xác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trên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vào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ô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kiếm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trên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Google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rồi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nhấn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phím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Enter.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Ví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dụ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tớ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xác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cụm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từ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kiếm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đời</a:t>
            </a:r>
            <a:r>
              <a:rPr lang="en-US" sz="2400" b="0" i="0" u="none" strike="noStrike" cap="none" dirty="0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vua</a:t>
            </a:r>
            <a:r>
              <a:rPr lang="en-US" sz="2400" b="0" i="0" u="none" strike="noStrike" cap="none" dirty="0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Hùng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tớ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sẽ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thực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hiện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</p:txBody>
      </p:sp>
      <p:pic>
        <p:nvPicPr>
          <p:cNvPr id="70" name="Google Shape;70;p3" descr="A picture containing graphical user interfac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23634" y="3243824"/>
            <a:ext cx="760532" cy="716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lick.wav"/>
          </p:stSnd>
        </p:sndAc>
      </p:transition>
    </mc:Choice>
    <mc:Fallback xmlns="">
      <p:transition spd="slow">
        <p:circl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/>
          <p:nvPr/>
        </p:nvSpPr>
        <p:spPr>
          <a:xfrm>
            <a:off x="706697" y="5107901"/>
            <a:ext cx="10860383" cy="860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3429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Câu hỏi: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Bạn Khoa đã chỉ cho bạn Minh tìm thông tin trên Internet bằng cách truy cập vào trang  web nào? Em hãy nhận xét kết quả tìm kiếm.</a:t>
            </a:r>
            <a:endParaRPr/>
          </a:p>
        </p:txBody>
      </p:sp>
      <p:sp>
        <p:nvSpPr>
          <p:cNvPr id="76" name="Google Shape;76;p4"/>
          <p:cNvSpPr/>
          <p:nvPr/>
        </p:nvSpPr>
        <p:spPr>
          <a:xfrm>
            <a:off x="604133" y="633347"/>
            <a:ext cx="10962947" cy="5700003"/>
          </a:xfrm>
          <a:prstGeom prst="roundRect">
            <a:avLst>
              <a:gd name="adj" fmla="val 3938"/>
            </a:avLst>
          </a:prstGeom>
          <a:noFill/>
          <a:ln w="381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77" name="Google Shape;77;p4" descr="Graphical user interface, text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1767" y="889864"/>
            <a:ext cx="9807678" cy="4053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lick.wav"/>
          </p:stSnd>
        </p:sndAc>
      </p:transition>
    </mc:Choice>
    <mc:Fallback xmlns="">
      <p:transition spd="slow">
        <p:circl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"/>
          <p:cNvSpPr/>
          <p:nvPr/>
        </p:nvSpPr>
        <p:spPr>
          <a:xfrm>
            <a:off x="1480370" y="405879"/>
            <a:ext cx="9770221" cy="967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Ở Hoạt động trên, cụm từ </a:t>
            </a:r>
            <a:r>
              <a:rPr lang="en-US" sz="2000" b="0" i="0" u="none" strike="noStrike" cap="none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Các đời vua Hùng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là</a:t>
            </a:r>
            <a:r>
              <a:rPr lang="en-US" sz="2000" b="0" i="0" u="none" strike="noStrike" cap="none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 từ khoá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Từ khoá là từ hoặc cụm từ thể hiện nội dung thông tin chúng ta muốn tìm kiếm. 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828567" y="1294275"/>
            <a:ext cx="10422024" cy="5170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Bạn Khoa đã truy cập vào trang web </a:t>
            </a:r>
            <a:r>
              <a:rPr lang="en-US" sz="2000" b="0" i="0" u="none" strike="noStrike" cap="none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google.com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để tìm kiếm thông tin. google.com là địa chỉ của một máy tìm kiếm. Có rất nhiều máy tìm kiếm, ví dụ: google.com, bing.com, ask.com,... là các máy tìm kiếm được sử dụng phổ biến.Các bước cần thiết để tìm kiếm thông tin: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Xác định từ khoá cần tìm kiếm.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Mở trình duyệt và gõ địa chỉ của máy tìm kiếm.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Gõ từ khoá tìm kiếm vào ô tìm kiếm rồi nhấn phím Enter, trên trang web sẽ xuất hiện danh sách các siêu liên kết.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Nháy chuột vào một siêu liên kết trong danh sách để xem thông tin chi tiết.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3139884" y="5022922"/>
            <a:ext cx="617408" cy="5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7FC35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7670065" y="5022923"/>
            <a:ext cx="617408" cy="5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7FC35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5404974" y="5017745"/>
            <a:ext cx="617408" cy="5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7FC35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8937" y="453774"/>
            <a:ext cx="891617" cy="8306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5"/>
          <p:cNvGrpSpPr/>
          <p:nvPr/>
        </p:nvGrpSpPr>
        <p:grpSpPr>
          <a:xfrm>
            <a:off x="1067128" y="5367257"/>
            <a:ext cx="9542847" cy="1247868"/>
            <a:chOff x="1601020" y="593170"/>
            <a:chExt cx="7848417" cy="1587693"/>
          </a:xfrm>
        </p:grpSpPr>
        <p:grpSp>
          <p:nvGrpSpPr>
            <p:cNvPr id="89" name="Google Shape;89;p5"/>
            <p:cNvGrpSpPr/>
            <p:nvPr/>
          </p:nvGrpSpPr>
          <p:grpSpPr>
            <a:xfrm>
              <a:off x="1601020" y="593170"/>
              <a:ext cx="7848417" cy="1587693"/>
              <a:chOff x="1601020" y="593170"/>
              <a:chExt cx="7848417" cy="1587693"/>
            </a:xfrm>
          </p:grpSpPr>
          <p:grpSp>
            <p:nvGrpSpPr>
              <p:cNvPr id="90" name="Google Shape;90;p5"/>
              <p:cNvGrpSpPr/>
              <p:nvPr/>
            </p:nvGrpSpPr>
            <p:grpSpPr>
              <a:xfrm>
                <a:off x="1958222" y="904495"/>
                <a:ext cx="7491215" cy="1276368"/>
                <a:chOff x="2602590" y="923641"/>
                <a:chExt cx="6739423" cy="1882993"/>
              </a:xfrm>
            </p:grpSpPr>
            <p:sp>
              <p:nvSpPr>
                <p:cNvPr id="91" name="Google Shape;91;p5"/>
                <p:cNvSpPr/>
                <p:nvPr/>
              </p:nvSpPr>
              <p:spPr>
                <a:xfrm>
                  <a:off x="2659224" y="1054359"/>
                  <a:ext cx="6682789" cy="175227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C1BFC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92" name="Google Shape;92;p5"/>
                <p:cNvSpPr/>
                <p:nvPr/>
              </p:nvSpPr>
              <p:spPr>
                <a:xfrm>
                  <a:off x="2602590" y="923641"/>
                  <a:ext cx="6682791" cy="175227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2E9C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pic>
            <p:nvPicPr>
              <p:cNvPr id="93" name="Google Shape;93;p5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1601020" y="593170"/>
                <a:ext cx="739598" cy="8839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4" name="Google Shape;94;p5"/>
            <p:cNvSpPr/>
            <p:nvPr/>
          </p:nvSpPr>
          <p:spPr>
            <a:xfrm>
              <a:off x="2021174" y="1028511"/>
              <a:ext cx="7264019" cy="547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Từ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khoá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là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từ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hoặc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cụm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từ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thể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hiện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nội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dung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muốn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kiếm</a:t>
              </a:r>
              <a:r>
                <a:rPr lang="en-US" sz="2200" b="1" i="0" u="none" strike="noStrike" cap="none" dirty="0">
                  <a:solidFill>
                    <a:srgbClr val="F03C69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lick.wav"/>
          </p:stSnd>
        </p:sndAc>
      </p:transition>
    </mc:Choice>
    <mc:Fallback xmlns="">
      <p:transition spd="slow">
        <p:circl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779" y="429122"/>
            <a:ext cx="897918" cy="88399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6"/>
          <p:cNvSpPr/>
          <p:nvPr/>
        </p:nvSpPr>
        <p:spPr>
          <a:xfrm>
            <a:off x="1485697" y="429122"/>
            <a:ext cx="10010546" cy="1055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Nếu muốn tìm kiếm thông tin về Bảo tàng dân tộc học Việt Nam thì từ khoá nào là phù hợp nhất?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6096000" y="1637372"/>
            <a:ext cx="464820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 dirty="0">
                <a:solidFill>
                  <a:srgbClr val="7FC354"/>
                </a:solidFill>
                <a:latin typeface="Arial"/>
                <a:ea typeface="Arial"/>
                <a:cs typeface="Arial"/>
                <a:sym typeface="Arial"/>
              </a:rPr>
              <a:t>B.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Bảo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tàng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dân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tộc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học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Việt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Nam.</a:t>
            </a:r>
            <a:endParaRPr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1662556" y="1637372"/>
            <a:ext cx="2073702" cy="5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7FC354"/>
                </a:solidFill>
                <a:latin typeface="Arial"/>
                <a:ea typeface="Arial"/>
                <a:cs typeface="Arial"/>
                <a:sym typeface="Arial"/>
              </a:rPr>
              <a:t>A.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Bảo tàng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1662556" y="2494798"/>
            <a:ext cx="4185264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7FC354"/>
                </a:solidFill>
              </a:rPr>
              <a:t>C.</a:t>
            </a:r>
            <a:r>
              <a:rPr lang="en-US" sz="2200" b="1" i="0" u="none" strike="noStrike" cap="none" dirty="0">
                <a:solidFill>
                  <a:srgbClr val="7FC35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Bảo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tàng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Việt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Nam.</a:t>
            </a:r>
            <a:endParaRPr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6096000" y="2494798"/>
            <a:ext cx="4185264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7FC354"/>
                </a:solidFill>
              </a:rPr>
              <a:t>D.</a:t>
            </a:r>
            <a:r>
              <a:rPr lang="en-US" sz="2200" b="1" i="0" u="none" strike="noStrike" cap="none" dirty="0">
                <a:solidFill>
                  <a:srgbClr val="7FC35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dân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tộc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ở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Việt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Nam.</a:t>
            </a:r>
            <a:endParaRPr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6096012" y="1720968"/>
            <a:ext cx="443700" cy="4437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1485697" y="3195217"/>
            <a:ext cx="10010546" cy="5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Sắp xếp các bước theo đúng thứ tự để tìm kiếm thông tin</a:t>
            </a:r>
            <a:r>
              <a:rPr lang="en-US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1658863" y="3742931"/>
            <a:ext cx="4610303" cy="5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 Truy cập vào máy tìm kiếm. </a:t>
            </a:r>
            <a:endParaRPr/>
          </a:p>
        </p:txBody>
      </p:sp>
      <p:sp>
        <p:nvSpPr>
          <p:cNvPr id="108" name="Google Shape;108;p6"/>
          <p:cNvSpPr/>
          <p:nvPr/>
        </p:nvSpPr>
        <p:spPr>
          <a:xfrm>
            <a:off x="1641779" y="4275526"/>
            <a:ext cx="4188957" cy="5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Gõ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từ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khoá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vào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ô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tìm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kiếm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09" name="Google Shape;109;p6"/>
          <p:cNvSpPr/>
          <p:nvPr/>
        </p:nvSpPr>
        <p:spPr>
          <a:xfrm>
            <a:off x="1658863" y="4770229"/>
            <a:ext cx="10010546" cy="5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 Xác định từ khoá.</a:t>
            </a:r>
            <a:endParaRPr/>
          </a:p>
        </p:txBody>
      </p:sp>
      <p:sp>
        <p:nvSpPr>
          <p:cNvPr id="110" name="Google Shape;110;p6"/>
          <p:cNvSpPr/>
          <p:nvPr/>
        </p:nvSpPr>
        <p:spPr>
          <a:xfrm>
            <a:off x="1641779" y="5355835"/>
            <a:ext cx="10010546" cy="5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d) Nháy chuột vào một siêu liên kết để mở trang web xem thông tin chi tiết</a:t>
            </a:r>
            <a:endParaRPr/>
          </a:p>
        </p:txBody>
      </p:sp>
      <p:sp>
        <p:nvSpPr>
          <p:cNvPr id="111" name="Google Shape;111;p6"/>
          <p:cNvSpPr/>
          <p:nvPr/>
        </p:nvSpPr>
        <p:spPr>
          <a:xfrm>
            <a:off x="4846116" y="5928474"/>
            <a:ext cx="361208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Times" pitchFamily="18" charset="0"/>
              </a:rPr>
              <a:t>c</a:t>
            </a:r>
            <a:r>
              <a:rPr lang="en-US" sz="2800" b="0" i="0" u="none" strike="noStrike" cap="none" dirty="0">
                <a:solidFill>
                  <a:srgbClr val="FF0000"/>
                </a:solidFill>
                <a:latin typeface="Times" pitchFamily="18" charset="0"/>
                <a:sym typeface="Arial"/>
              </a:rPr>
              <a:t>     </a:t>
            </a:r>
            <a:r>
              <a:rPr lang="en-US" sz="2800" dirty="0">
                <a:solidFill>
                  <a:srgbClr val="FF0000"/>
                </a:solidFill>
                <a:latin typeface="Times" pitchFamily="18" charset="0"/>
              </a:rPr>
              <a:t>a</a:t>
            </a:r>
            <a:r>
              <a:rPr lang="en-US" sz="2800" b="0" i="0" u="none" strike="noStrike" cap="none" dirty="0">
                <a:solidFill>
                  <a:srgbClr val="FF0000"/>
                </a:solidFill>
                <a:latin typeface="Times" pitchFamily="18" charset="0"/>
                <a:sym typeface="Arial"/>
              </a:rPr>
              <a:t>     b     d </a:t>
            </a:r>
            <a:endParaRPr sz="2800" b="0" i="0" u="none" strike="noStrike" cap="none" dirty="0">
              <a:solidFill>
                <a:srgbClr val="FF0000"/>
              </a:solidFill>
              <a:latin typeface="Times" pitchFamily="18" charset="0"/>
              <a:sym typeface="Arial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189989" y="6337593"/>
            <a:ext cx="228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5798890" y="6349068"/>
            <a:ext cx="228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6406405" y="6352842"/>
            <a:ext cx="228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lick.wav"/>
          </p:stSnd>
        </p:sndAc>
      </p:transition>
    </mc:Choice>
    <mc:Fallback xmlns="">
      <p:transition spd="slow">
        <p:circl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4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"/>
          <p:cNvSpPr/>
          <p:nvPr/>
        </p:nvSpPr>
        <p:spPr>
          <a:xfrm>
            <a:off x="637596" y="544908"/>
            <a:ext cx="1025900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F03C69"/>
                </a:solidFill>
                <a:latin typeface="Arial"/>
                <a:ea typeface="Arial"/>
                <a:cs typeface="Arial"/>
                <a:sym typeface="Arial"/>
              </a:rPr>
              <a:t>2. THỰC HÀNH TÌM THÔNG TIN TRÊN INTERNET</a:t>
            </a:r>
            <a:endParaRPr sz="2800" b="1" i="0" u="none" strike="noStrike" cap="none" dirty="0">
              <a:solidFill>
                <a:srgbClr val="F03C6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17" name="Google Shape;117;p7"/>
          <p:cNvGrpSpPr/>
          <p:nvPr/>
        </p:nvGrpSpPr>
        <p:grpSpPr>
          <a:xfrm>
            <a:off x="736025" y="1070980"/>
            <a:ext cx="10471256" cy="1055545"/>
            <a:chOff x="644111" y="1002361"/>
            <a:chExt cx="10471256" cy="1055545"/>
          </a:xfrm>
        </p:grpSpPr>
        <p:sp>
          <p:nvSpPr>
            <p:cNvPr id="118" name="Google Shape;118;p7"/>
            <p:cNvSpPr/>
            <p:nvPr/>
          </p:nvSpPr>
          <p:spPr>
            <a:xfrm>
              <a:off x="644111" y="1002361"/>
              <a:ext cx="10471256" cy="1055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0" i="0" u="none" strike="noStrike" cap="none" dirty="0" err="1">
                  <a:solidFill>
                    <a:srgbClr val="999F00"/>
                  </a:solidFill>
                  <a:latin typeface="Arial"/>
                  <a:ea typeface="Arial"/>
                  <a:cs typeface="Arial"/>
                  <a:sym typeface="Arial"/>
                </a:rPr>
                <a:t>Nhiệm</a:t>
              </a:r>
              <a:r>
                <a:rPr lang="en-US" sz="2200" b="0" i="0" u="none" strike="noStrike" cap="none" dirty="0">
                  <a:solidFill>
                    <a:srgbClr val="999F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rgbClr val="999F00"/>
                  </a:solidFill>
                  <a:latin typeface="Arial"/>
                  <a:ea typeface="Arial"/>
                  <a:cs typeface="Arial"/>
                  <a:sym typeface="Arial"/>
                </a:rPr>
                <a:t>vụ</a:t>
              </a:r>
              <a:r>
                <a:rPr lang="en-US" sz="2200" b="0" i="0" u="none" strike="noStrike" cap="none" dirty="0">
                  <a:solidFill>
                    <a:srgbClr val="999F00"/>
                  </a:solidFill>
                  <a:latin typeface="Arial"/>
                  <a:ea typeface="Arial"/>
                  <a:cs typeface="Arial"/>
                  <a:sym typeface="Arial"/>
                </a:rPr>
                <a:t> :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Sử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dụng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máy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kiếm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để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kiếm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các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thông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tin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về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Hồ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Gươm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 </a:t>
              </a:r>
              <a:endParaRPr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0" i="0" u="none" strike="noStrike" cap="none" dirty="0" err="1">
                  <a:solidFill>
                    <a:srgbClr val="999F00"/>
                  </a:solidFill>
                  <a:latin typeface="Arial"/>
                  <a:ea typeface="Arial"/>
                  <a:cs typeface="Arial"/>
                  <a:sym typeface="Arial"/>
                </a:rPr>
                <a:t>Hướng</a:t>
              </a:r>
              <a:r>
                <a:rPr lang="en-US" sz="2200" b="0" i="0" u="none" strike="noStrike" cap="none" dirty="0">
                  <a:solidFill>
                    <a:srgbClr val="999F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0" u="none" strike="noStrike" cap="none" dirty="0" err="1">
                  <a:solidFill>
                    <a:srgbClr val="999F00"/>
                  </a:solidFill>
                  <a:latin typeface="Arial"/>
                  <a:ea typeface="Arial"/>
                  <a:cs typeface="Arial"/>
                  <a:sym typeface="Arial"/>
                </a:rPr>
                <a:t>dẫn</a:t>
              </a:r>
              <a:r>
                <a:rPr lang="en-US" sz="2200" b="0" i="0" u="none" strike="noStrike" cap="none" dirty="0">
                  <a:solidFill>
                    <a:srgbClr val="999F00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Những</a:t>
              </a:r>
              <a:r>
                <a:rPr lang="en-US" sz="2200" b="0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hướng</a:t>
              </a:r>
              <a:r>
                <a:rPr lang="en-US" sz="2200" b="0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dẫn</a:t>
              </a:r>
              <a:r>
                <a:rPr lang="en-US" sz="2200" b="0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sau</a:t>
              </a:r>
              <a:r>
                <a:rPr lang="en-US" sz="2200" b="0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đây</a:t>
              </a:r>
              <a:r>
                <a:rPr lang="en-US" sz="2200" b="0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sử</a:t>
              </a:r>
              <a:r>
                <a:rPr lang="en-US" sz="2200" b="0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dụng</a:t>
              </a:r>
              <a:r>
                <a:rPr lang="en-US" sz="2200" b="0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máy</a:t>
              </a:r>
              <a:r>
                <a:rPr lang="en-US" sz="2200" b="0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tìm</a:t>
              </a:r>
              <a:r>
                <a:rPr lang="en-US" sz="2200" b="0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kiếm</a:t>
              </a:r>
              <a:r>
                <a:rPr lang="en-US" sz="2200" b="0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Google 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để</a:t>
              </a:r>
              <a:r>
                <a:rPr lang="en-US" sz="2200" b="0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minh </a:t>
              </a:r>
              <a:r>
                <a:rPr lang="en-US" sz="2200" b="0" i="1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hoạ</a:t>
              </a:r>
              <a:r>
                <a:rPr lang="en-US" sz="2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) </a:t>
              </a:r>
              <a:endParaRPr dirty="0"/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2792351" y="1002361"/>
              <a:ext cx="363894" cy="6718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" name="Google Shape;120;p7"/>
          <p:cNvSpPr/>
          <p:nvPr/>
        </p:nvSpPr>
        <p:spPr>
          <a:xfrm>
            <a:off x="736025" y="2044515"/>
            <a:ext cx="7791314" cy="5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Bước 1: 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Xác định từ khoá là </a:t>
            </a:r>
            <a:r>
              <a:rPr lang="en-US" sz="2200" b="0" i="0" u="none" strike="noStrike" cap="none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Hồ Gươm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21" name="Google Shape;121;p7"/>
          <p:cNvSpPr/>
          <p:nvPr/>
        </p:nvSpPr>
        <p:spPr>
          <a:xfrm>
            <a:off x="736025" y="2552346"/>
            <a:ext cx="8658698" cy="5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Bước 2: 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Mở trình duyệt web và gõ địa chỉ máy tìm kiếm vào thanh địa chỉ:</a:t>
            </a:r>
            <a:endParaRPr/>
          </a:p>
        </p:txBody>
      </p:sp>
      <p:pic>
        <p:nvPicPr>
          <p:cNvPr id="122" name="Google Shape;122;p7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6240" y="3100060"/>
            <a:ext cx="8450826" cy="354379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16;p7"/>
          <p:cNvSpPr/>
          <p:nvPr/>
        </p:nvSpPr>
        <p:spPr>
          <a:xfrm>
            <a:off x="1066800" y="51504"/>
            <a:ext cx="9448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0000FF"/>
                </a:solidFill>
                <a:sym typeface="Arial"/>
              </a:rPr>
              <a:t>Tiết</a:t>
            </a:r>
            <a:r>
              <a:rPr lang="en-US" sz="2800" b="1" i="0" u="none" strike="noStrike" cap="none" dirty="0">
                <a:solidFill>
                  <a:srgbClr val="0000FF"/>
                </a:solidFill>
                <a:sym typeface="Arial"/>
              </a:rPr>
              <a:t> 2: </a:t>
            </a:r>
            <a:r>
              <a:rPr lang="en-US" sz="2800" b="1" i="0" u="none" strike="noStrike" cap="none" dirty="0" err="1">
                <a:solidFill>
                  <a:srgbClr val="0000FF"/>
                </a:solidFill>
                <a:sym typeface="Arial"/>
              </a:rPr>
              <a:t>Thực</a:t>
            </a:r>
            <a:r>
              <a:rPr lang="en-US" sz="2800" b="1" i="0" u="none" strike="noStrike" cap="none" dirty="0">
                <a:solidFill>
                  <a:srgbClr val="0000FF"/>
                </a:solidFill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FF"/>
                </a:solidFill>
                <a:sym typeface="Arial"/>
              </a:rPr>
              <a:t>hành</a:t>
            </a:r>
            <a:r>
              <a:rPr lang="en-US" sz="2800" b="1" i="0" u="none" strike="noStrike" cap="none" dirty="0">
                <a:solidFill>
                  <a:srgbClr val="0000FF"/>
                </a:solidFill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FF"/>
                </a:solidFill>
                <a:sym typeface="Arial"/>
              </a:rPr>
              <a:t>tìm</a:t>
            </a:r>
            <a:r>
              <a:rPr lang="en-US" sz="2800" b="1" i="0" u="none" strike="noStrike" cap="none" dirty="0">
                <a:solidFill>
                  <a:srgbClr val="0000FF"/>
                </a:solidFill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FF"/>
                </a:solidFill>
                <a:sym typeface="Arial"/>
              </a:rPr>
              <a:t>kiếm</a:t>
            </a:r>
            <a:r>
              <a:rPr lang="en-US" sz="2800" b="1" i="0" u="none" strike="noStrike" cap="none" dirty="0">
                <a:solidFill>
                  <a:srgbClr val="0000FF"/>
                </a:solidFill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FF"/>
                </a:solidFill>
                <a:sym typeface="Arial"/>
              </a:rPr>
              <a:t>thông</a:t>
            </a:r>
            <a:r>
              <a:rPr lang="en-US" sz="2800" b="1" i="0" u="none" strike="noStrike" cap="none" dirty="0">
                <a:solidFill>
                  <a:srgbClr val="0000FF"/>
                </a:solidFill>
                <a:sym typeface="Arial"/>
              </a:rPr>
              <a:t> tin </a:t>
            </a:r>
            <a:r>
              <a:rPr lang="en-US" sz="2800" b="1" i="0" u="none" strike="noStrike" cap="none" dirty="0" err="1">
                <a:solidFill>
                  <a:srgbClr val="0000FF"/>
                </a:solidFill>
                <a:sym typeface="Arial"/>
              </a:rPr>
              <a:t>trên</a:t>
            </a:r>
            <a:r>
              <a:rPr lang="en-US" sz="2800" b="1" i="0" u="none" strike="noStrike" cap="none" dirty="0">
                <a:solidFill>
                  <a:srgbClr val="0000FF"/>
                </a:solidFill>
                <a:sym typeface="Arial"/>
              </a:rPr>
              <a:t> internet</a:t>
            </a:r>
            <a:endParaRPr sz="2800" b="1" i="0" u="none" strike="noStrike" cap="none" dirty="0">
              <a:solidFill>
                <a:srgbClr val="0000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lick.wav"/>
          </p:stSnd>
        </p:sndAc>
      </p:transition>
    </mc:Choice>
    <mc:Fallback xmlns="">
      <p:transition spd="slow">
        <p:circl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"/>
          <p:cNvSpPr/>
          <p:nvPr/>
        </p:nvSpPr>
        <p:spPr>
          <a:xfrm>
            <a:off x="739709" y="516881"/>
            <a:ext cx="3729052" cy="2579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Bước 4: 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Kết quả tìm kiếm là danh sách  các  trang web  có  chứa  từ khoá  tìm  kiếm. Em hãy quan sát trang  thông  tin kết quả.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739709" y="3762081"/>
            <a:ext cx="3291907" cy="207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Bước 5: 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Nháy chuột vào một siêu liên kết để mở trang web  và xem thông tin chi tiết về </a:t>
            </a:r>
            <a:r>
              <a:rPr lang="en-US" sz="2200" b="0" i="0" u="none" strike="noStrike" cap="none">
                <a:solidFill>
                  <a:srgbClr val="999F00"/>
                </a:solidFill>
                <a:latin typeface="Arial"/>
                <a:ea typeface="Arial"/>
                <a:cs typeface="Arial"/>
                <a:sym typeface="Arial"/>
              </a:rPr>
              <a:t>Hồ Gươm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8" descr="Graphical user interface, text, application, email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1716" y="590495"/>
            <a:ext cx="5368413" cy="250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8" descr="A picture containing graphical user interfac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1432" y="3269453"/>
            <a:ext cx="5058697" cy="3249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lick.wav"/>
          </p:stSnd>
        </p:sndAc>
      </p:transition>
    </mc:Choice>
    <mc:Fallback xmlns="">
      <p:transition spd="slow">
        <p:circl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9"/>
          <p:cNvGrpSpPr/>
          <p:nvPr/>
        </p:nvGrpSpPr>
        <p:grpSpPr>
          <a:xfrm>
            <a:off x="371924" y="316374"/>
            <a:ext cx="3761537" cy="1014929"/>
            <a:chOff x="371924" y="467376"/>
            <a:chExt cx="3761537" cy="1014929"/>
          </a:xfrm>
        </p:grpSpPr>
        <p:pic>
          <p:nvPicPr>
            <p:cNvPr id="136" name="Google Shape;136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71924" y="467376"/>
              <a:ext cx="1280271" cy="10149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9"/>
            <p:cNvSpPr/>
            <p:nvPr/>
          </p:nvSpPr>
          <p:spPr>
            <a:xfrm>
              <a:off x="1752860" y="653374"/>
              <a:ext cx="2380601" cy="642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 dirty="0">
                  <a:solidFill>
                    <a:srgbClr val="0998D7"/>
                  </a:solidFill>
                  <a:latin typeface="Arial"/>
                  <a:ea typeface="Arial"/>
                  <a:cs typeface="Arial"/>
                  <a:sym typeface="Arial"/>
                </a:rPr>
                <a:t>LUYỆN TẬP</a:t>
              </a:r>
              <a:endParaRPr sz="2800" b="1" i="0" u="none" strike="noStrike" cap="none" dirty="0">
                <a:solidFill>
                  <a:srgbClr val="0998D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" name="Google Shape;138;p9"/>
          <p:cNvSpPr/>
          <p:nvPr/>
        </p:nvSpPr>
        <p:spPr>
          <a:xfrm>
            <a:off x="1219201" y="1042151"/>
            <a:ext cx="10429874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bạn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chọn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từ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khoá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chủ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đề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về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trò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của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khí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đối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với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người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Mỗi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bạn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lựa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chọn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từ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khoá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tìm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kiếm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khác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nhau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bạn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nào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sau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đây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chọn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từ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khoá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phù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hợp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nhất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</p:txBody>
      </p:sp>
      <p:sp>
        <p:nvSpPr>
          <p:cNvPr id="139" name="Google Shape;139;p9"/>
          <p:cNvSpPr/>
          <p:nvPr/>
        </p:nvSpPr>
        <p:spPr>
          <a:xfrm>
            <a:off x="2034756" y="2082218"/>
            <a:ext cx="8505049" cy="50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7FC354"/>
                </a:solidFill>
                <a:latin typeface="Arial"/>
                <a:ea typeface="Arial"/>
                <a:cs typeface="Arial"/>
                <a:sym typeface="Arial"/>
              </a:rPr>
              <a:t>A.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Khoa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khí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2029833" y="2486887"/>
            <a:ext cx="7310526" cy="50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7FC354"/>
                </a:solidFill>
                <a:latin typeface="Arial"/>
                <a:ea typeface="Arial"/>
                <a:cs typeface="Arial"/>
                <a:sym typeface="Arial"/>
              </a:rPr>
              <a:t>B.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An: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khí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và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người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41" name="Google Shape;141;p9"/>
          <p:cNvSpPr/>
          <p:nvPr/>
        </p:nvSpPr>
        <p:spPr>
          <a:xfrm>
            <a:off x="1596100" y="3983979"/>
            <a:ext cx="9863530" cy="967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Thực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hành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tìm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kiếm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thông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tin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chủ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đề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tìm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hiểu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về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Văn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Miếu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Quốc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Tử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Giám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yêu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cầu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sau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</p:txBody>
      </p:sp>
      <p:sp>
        <p:nvSpPr>
          <p:cNvPr id="142" name="Google Shape;142;p9"/>
          <p:cNvSpPr/>
          <p:nvPr/>
        </p:nvSpPr>
        <p:spPr>
          <a:xfrm>
            <a:off x="2029833" y="2891555"/>
            <a:ext cx="9619242" cy="50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7FC354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Minh: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trò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của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khí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đối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với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người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43" name="Google Shape;143;p9"/>
          <p:cNvSpPr/>
          <p:nvPr/>
        </p:nvSpPr>
        <p:spPr>
          <a:xfrm>
            <a:off x="2019026" y="4922631"/>
            <a:ext cx="2523118" cy="50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Xác định từ khoá.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9"/>
          <p:cNvSpPr/>
          <p:nvPr/>
        </p:nvSpPr>
        <p:spPr>
          <a:xfrm>
            <a:off x="2019025" y="5908927"/>
            <a:ext cx="5266677" cy="50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Nhận xét về kết quả nhận được.</a:t>
            </a: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2019026" y="5415779"/>
            <a:ext cx="6195826" cy="50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Truy cập vào máy tìm kiếm và tìm kiếm thông tin.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9"/>
          <p:cNvSpPr/>
          <p:nvPr/>
        </p:nvSpPr>
        <p:spPr>
          <a:xfrm>
            <a:off x="1960303" y="2951836"/>
            <a:ext cx="443608" cy="443608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7" name="Google Shape;147;p9"/>
          <p:cNvSpPr/>
          <p:nvPr/>
        </p:nvSpPr>
        <p:spPr>
          <a:xfrm>
            <a:off x="2029833" y="3345378"/>
            <a:ext cx="9619242" cy="50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7FC354"/>
                </a:solidFill>
                <a:latin typeface="Arial"/>
                <a:ea typeface="Arial"/>
                <a:cs typeface="Arial"/>
                <a:sym typeface="Arial"/>
              </a:rPr>
              <a:t>D.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Hoa: Con người cần không khí không?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lick.wav"/>
          </p:stSnd>
        </p:sndAc>
      </p:transition>
    </mc:Choice>
    <mc:Fallback xmlns="">
      <p:transition spd="slow">
        <p:circl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1"/>
          <p:cNvGrpSpPr/>
          <p:nvPr/>
        </p:nvGrpSpPr>
        <p:grpSpPr>
          <a:xfrm>
            <a:off x="2980607" y="1150453"/>
            <a:ext cx="5976143" cy="4679926"/>
            <a:chOff x="2424113" y="688975"/>
            <a:chExt cx="6713537" cy="5619751"/>
          </a:xfrm>
        </p:grpSpPr>
        <p:sp>
          <p:nvSpPr>
            <p:cNvPr id="164" name="Google Shape;164;p11"/>
            <p:cNvSpPr/>
            <p:nvPr/>
          </p:nvSpPr>
          <p:spPr>
            <a:xfrm>
              <a:off x="2424113" y="692150"/>
              <a:ext cx="6710362" cy="561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" name="Google Shape;165;p11"/>
            <p:cNvSpPr/>
            <p:nvPr/>
          </p:nvSpPr>
          <p:spPr>
            <a:xfrm>
              <a:off x="2427288" y="1592263"/>
              <a:ext cx="800100" cy="1198563"/>
            </a:xfrm>
            <a:custGeom>
              <a:avLst/>
              <a:gdLst/>
              <a:ahLst/>
              <a:cxnLst/>
              <a:rect l="l" t="t" r="r" b="b"/>
              <a:pathLst>
                <a:path w="302" h="452" extrusionOk="0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1"/>
            <p:cNvSpPr/>
            <p:nvPr/>
          </p:nvSpPr>
          <p:spPr>
            <a:xfrm>
              <a:off x="3355975" y="703263"/>
              <a:ext cx="800100" cy="1198563"/>
            </a:xfrm>
            <a:custGeom>
              <a:avLst/>
              <a:gdLst/>
              <a:ahLst/>
              <a:cxnLst/>
              <a:rect l="l" t="t" r="r" b="b"/>
              <a:pathLst>
                <a:path w="302" h="452" extrusionOk="0">
                  <a:moveTo>
                    <a:pt x="302" y="432"/>
                  </a:moveTo>
                  <a:cubicBezTo>
                    <a:pt x="302" y="443"/>
                    <a:pt x="296" y="452"/>
                    <a:pt x="288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1"/>
            <p:cNvSpPr/>
            <p:nvPr/>
          </p:nvSpPr>
          <p:spPr>
            <a:xfrm>
              <a:off x="4254500" y="1127125"/>
              <a:ext cx="801687" cy="1200150"/>
            </a:xfrm>
            <a:custGeom>
              <a:avLst/>
              <a:gdLst/>
              <a:ahLst/>
              <a:cxnLst/>
              <a:rect l="l" t="t" r="r" b="b"/>
              <a:pathLst>
                <a:path w="302" h="452" extrusionOk="0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1"/>
            <p:cNvSpPr/>
            <p:nvPr/>
          </p:nvSpPr>
          <p:spPr>
            <a:xfrm>
              <a:off x="4254500" y="2419350"/>
              <a:ext cx="801687" cy="800100"/>
            </a:xfrm>
            <a:custGeom>
              <a:avLst/>
              <a:gdLst/>
              <a:ahLst/>
              <a:cxnLst/>
              <a:rect l="l" t="t" r="r" b="b"/>
              <a:pathLst>
                <a:path w="302" h="301" extrusionOk="0">
                  <a:moveTo>
                    <a:pt x="302" y="288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4" y="301"/>
                    <a:pt x="14" y="301"/>
                    <a:pt x="14" y="301"/>
                  </a:cubicBezTo>
                  <a:cubicBezTo>
                    <a:pt x="6" y="301"/>
                    <a:pt x="0" y="295"/>
                    <a:pt x="0" y="28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8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1"/>
            <p:cNvSpPr/>
            <p:nvPr/>
          </p:nvSpPr>
          <p:spPr>
            <a:xfrm>
              <a:off x="2427288" y="2847975"/>
              <a:ext cx="800100" cy="798513"/>
            </a:xfrm>
            <a:custGeom>
              <a:avLst/>
              <a:gdLst/>
              <a:ahLst/>
              <a:cxnLst/>
              <a:rect l="l" t="t" r="r" b="b"/>
              <a:pathLst>
                <a:path w="302" h="301" extrusionOk="0">
                  <a:moveTo>
                    <a:pt x="302" y="287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3" y="301"/>
                    <a:pt x="13" y="301"/>
                    <a:pt x="13" y="301"/>
                  </a:cubicBezTo>
                  <a:cubicBezTo>
                    <a:pt x="6" y="301"/>
                    <a:pt x="0" y="295"/>
                    <a:pt x="0" y="28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1"/>
            <p:cNvSpPr/>
            <p:nvPr/>
          </p:nvSpPr>
          <p:spPr>
            <a:xfrm>
              <a:off x="2854325" y="1165225"/>
              <a:ext cx="381000" cy="379413"/>
            </a:xfrm>
            <a:custGeom>
              <a:avLst/>
              <a:gdLst/>
              <a:ahLst/>
              <a:cxnLst/>
              <a:rect l="l" t="t" r="r" b="b"/>
              <a:pathLst>
                <a:path w="144" h="143" extrusionOk="0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1"/>
            <p:cNvSpPr/>
            <p:nvPr/>
          </p:nvSpPr>
          <p:spPr>
            <a:xfrm>
              <a:off x="4254500" y="703263"/>
              <a:ext cx="382587" cy="376238"/>
            </a:xfrm>
            <a:custGeom>
              <a:avLst/>
              <a:gdLst/>
              <a:ahLst/>
              <a:cxnLst/>
              <a:rect l="l" t="t" r="r" b="b"/>
              <a:pathLst>
                <a:path w="144" h="142" extrusionOk="0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1"/>
            <p:cNvSpPr/>
            <p:nvPr/>
          </p:nvSpPr>
          <p:spPr>
            <a:xfrm>
              <a:off x="6948488" y="688975"/>
              <a:ext cx="382587" cy="379413"/>
            </a:xfrm>
            <a:custGeom>
              <a:avLst/>
              <a:gdLst/>
              <a:ahLst/>
              <a:cxnLst/>
              <a:rect l="l" t="t" r="r" b="b"/>
              <a:pathLst>
                <a:path w="144" h="143" extrusionOk="0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1"/>
            <p:cNvSpPr/>
            <p:nvPr/>
          </p:nvSpPr>
          <p:spPr>
            <a:xfrm>
              <a:off x="8320088" y="1157288"/>
              <a:ext cx="382587" cy="376238"/>
            </a:xfrm>
            <a:custGeom>
              <a:avLst/>
              <a:gdLst/>
              <a:ahLst/>
              <a:cxnLst/>
              <a:rect l="l" t="t" r="r" b="b"/>
              <a:pathLst>
                <a:path w="144" h="142" extrusionOk="0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1"/>
            <p:cNvSpPr/>
            <p:nvPr/>
          </p:nvSpPr>
          <p:spPr>
            <a:xfrm>
              <a:off x="7845425" y="1976438"/>
              <a:ext cx="381000" cy="377825"/>
            </a:xfrm>
            <a:custGeom>
              <a:avLst/>
              <a:gdLst/>
              <a:ahLst/>
              <a:cxnLst/>
              <a:rect l="l" t="t" r="r" b="b"/>
              <a:pathLst>
                <a:path w="144" h="142" extrusionOk="0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1"/>
            <p:cNvSpPr/>
            <p:nvPr/>
          </p:nvSpPr>
          <p:spPr>
            <a:xfrm>
              <a:off x="8320088" y="3717925"/>
              <a:ext cx="382587" cy="376238"/>
            </a:xfrm>
            <a:custGeom>
              <a:avLst/>
              <a:gdLst/>
              <a:ahLst/>
              <a:cxnLst/>
              <a:rect l="l" t="t" r="r" b="b"/>
              <a:pathLst>
                <a:path w="144" h="142" extrusionOk="0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1"/>
            <p:cNvSpPr/>
            <p:nvPr/>
          </p:nvSpPr>
          <p:spPr>
            <a:xfrm>
              <a:off x="8320088" y="2425700"/>
              <a:ext cx="817562" cy="790575"/>
            </a:xfrm>
            <a:custGeom>
              <a:avLst/>
              <a:gdLst/>
              <a:ahLst/>
              <a:cxnLst/>
              <a:rect l="l" t="t" r="r" b="b"/>
              <a:pathLst>
                <a:path w="308" h="298" extrusionOk="0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1"/>
            <p:cNvSpPr/>
            <p:nvPr/>
          </p:nvSpPr>
          <p:spPr>
            <a:xfrm>
              <a:off x="7418388" y="2411413"/>
              <a:ext cx="815975" cy="792163"/>
            </a:xfrm>
            <a:custGeom>
              <a:avLst/>
              <a:gdLst/>
              <a:ahLst/>
              <a:cxnLst/>
              <a:rect l="l" t="t" r="r" b="b"/>
              <a:pathLst>
                <a:path w="308" h="298" extrusionOk="0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1"/>
            <p:cNvSpPr/>
            <p:nvPr/>
          </p:nvSpPr>
          <p:spPr>
            <a:xfrm>
              <a:off x="6534150" y="1562100"/>
              <a:ext cx="817562" cy="792163"/>
            </a:xfrm>
            <a:custGeom>
              <a:avLst/>
              <a:gdLst/>
              <a:ahLst/>
              <a:cxnLst/>
              <a:rect l="l" t="t" r="r" b="b"/>
              <a:pathLst>
                <a:path w="308" h="298" extrusionOk="0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68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1"/>
            <p:cNvSpPr/>
            <p:nvPr/>
          </p:nvSpPr>
          <p:spPr>
            <a:xfrm>
              <a:off x="8320088" y="1584325"/>
              <a:ext cx="817562" cy="790575"/>
            </a:xfrm>
            <a:custGeom>
              <a:avLst/>
              <a:gdLst/>
              <a:ahLst/>
              <a:cxnLst/>
              <a:rect l="l" t="t" r="r" b="b"/>
              <a:pathLst>
                <a:path w="308" h="298" extrusionOk="0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4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1"/>
            <p:cNvSpPr/>
            <p:nvPr/>
          </p:nvSpPr>
          <p:spPr>
            <a:xfrm>
              <a:off x="7423150" y="4614863"/>
              <a:ext cx="382587" cy="379413"/>
            </a:xfrm>
            <a:custGeom>
              <a:avLst/>
              <a:gdLst/>
              <a:ahLst/>
              <a:cxnLst/>
              <a:rect l="l" t="t" r="r" b="b"/>
              <a:pathLst>
                <a:path w="144" h="143" extrusionOk="0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68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1"/>
            <p:cNvSpPr/>
            <p:nvPr/>
          </p:nvSpPr>
          <p:spPr>
            <a:xfrm>
              <a:off x="6486525" y="5483225"/>
              <a:ext cx="382587" cy="379413"/>
            </a:xfrm>
            <a:custGeom>
              <a:avLst/>
              <a:gdLst/>
              <a:ahLst/>
              <a:cxnLst/>
              <a:rect l="l" t="t" r="r" b="b"/>
              <a:pathLst>
                <a:path w="144" h="143" extrusionOk="0">
                  <a:moveTo>
                    <a:pt x="144" y="137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1"/>
            <p:cNvSpPr/>
            <p:nvPr/>
          </p:nvSpPr>
          <p:spPr>
            <a:xfrm>
              <a:off x="5554663" y="5929313"/>
              <a:ext cx="722312" cy="379413"/>
            </a:xfrm>
            <a:custGeom>
              <a:avLst/>
              <a:gdLst/>
              <a:ahLst/>
              <a:cxnLst/>
              <a:rect l="l" t="t" r="r" b="b"/>
              <a:pathLst>
                <a:path w="272" h="143" extrusionOk="0">
                  <a:moveTo>
                    <a:pt x="272" y="137"/>
                  </a:moveTo>
                  <a:cubicBezTo>
                    <a:pt x="272" y="140"/>
                    <a:pt x="266" y="143"/>
                    <a:pt x="260" y="143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5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5" y="0"/>
                    <a:pt x="12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66" y="0"/>
                    <a:pt x="272" y="3"/>
                    <a:pt x="272" y="7"/>
                  </a:cubicBezTo>
                  <a:lnTo>
                    <a:pt x="272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1"/>
            <p:cNvSpPr/>
            <p:nvPr/>
          </p:nvSpPr>
          <p:spPr>
            <a:xfrm>
              <a:off x="6510338" y="5026025"/>
              <a:ext cx="817562" cy="377825"/>
            </a:xfrm>
            <a:custGeom>
              <a:avLst/>
              <a:gdLst/>
              <a:ahLst/>
              <a:cxnLst/>
              <a:rect l="l" t="t" r="r" b="b"/>
              <a:pathLst>
                <a:path w="308" h="142" extrusionOk="0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1"/>
            <p:cNvSpPr/>
            <p:nvPr/>
          </p:nvSpPr>
          <p:spPr>
            <a:xfrm>
              <a:off x="6510338" y="1122363"/>
              <a:ext cx="817562" cy="379413"/>
            </a:xfrm>
            <a:custGeom>
              <a:avLst/>
              <a:gdLst/>
              <a:ahLst/>
              <a:cxnLst/>
              <a:rect l="l" t="t" r="r" b="b"/>
              <a:pathLst>
                <a:path w="308" h="143" extrusionOk="0">
                  <a:moveTo>
                    <a:pt x="308" y="136"/>
                  </a:moveTo>
                  <a:cubicBezTo>
                    <a:pt x="308" y="140"/>
                    <a:pt x="302" y="143"/>
                    <a:pt x="295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7418388" y="4181475"/>
              <a:ext cx="815975" cy="377825"/>
            </a:xfrm>
            <a:custGeom>
              <a:avLst/>
              <a:gdLst/>
              <a:ahLst/>
              <a:cxnLst/>
              <a:rect l="l" t="t" r="r" b="b"/>
              <a:pathLst>
                <a:path w="308" h="142" extrusionOk="0">
                  <a:moveTo>
                    <a:pt x="308" y="136"/>
                  </a:moveTo>
                  <a:cubicBezTo>
                    <a:pt x="308" y="140"/>
                    <a:pt x="302" y="142"/>
                    <a:pt x="294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1"/>
            <p:cNvSpPr/>
            <p:nvPr/>
          </p:nvSpPr>
          <p:spPr>
            <a:xfrm>
              <a:off x="7418388" y="3733800"/>
              <a:ext cx="815975" cy="379413"/>
            </a:xfrm>
            <a:custGeom>
              <a:avLst/>
              <a:gdLst/>
              <a:ahLst/>
              <a:cxnLst/>
              <a:rect l="l" t="t" r="r" b="b"/>
              <a:pathLst>
                <a:path w="308" h="143" extrusionOk="0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1"/>
            <p:cNvSpPr/>
            <p:nvPr/>
          </p:nvSpPr>
          <p:spPr>
            <a:xfrm>
              <a:off x="8320088" y="3268663"/>
              <a:ext cx="817562" cy="377825"/>
            </a:xfrm>
            <a:custGeom>
              <a:avLst/>
              <a:gdLst/>
              <a:ahLst/>
              <a:cxnLst/>
              <a:rect l="l" t="t" r="r" b="b"/>
              <a:pathLst>
                <a:path w="308" h="142" extrusionOk="0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7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1"/>
            <p:cNvSpPr/>
            <p:nvPr/>
          </p:nvSpPr>
          <p:spPr>
            <a:xfrm>
              <a:off x="6534150" y="3733800"/>
              <a:ext cx="817562" cy="379413"/>
            </a:xfrm>
            <a:custGeom>
              <a:avLst/>
              <a:gdLst/>
              <a:ahLst/>
              <a:cxnLst/>
              <a:rect l="l" t="t" r="r" b="b"/>
              <a:pathLst>
                <a:path w="308" h="143" extrusionOk="0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1"/>
            <p:cNvSpPr/>
            <p:nvPr/>
          </p:nvSpPr>
          <p:spPr>
            <a:xfrm>
              <a:off x="5159375" y="5483225"/>
              <a:ext cx="379412" cy="379413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143" y="137"/>
                  </a:moveTo>
                  <a:cubicBezTo>
                    <a:pt x="143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2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7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68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1"/>
            <p:cNvSpPr/>
            <p:nvPr/>
          </p:nvSpPr>
          <p:spPr>
            <a:xfrm>
              <a:off x="3838575" y="4614863"/>
              <a:ext cx="382587" cy="379413"/>
            </a:xfrm>
            <a:custGeom>
              <a:avLst/>
              <a:gdLst/>
              <a:ahLst/>
              <a:cxnLst/>
              <a:rect l="l" t="t" r="r" b="b"/>
              <a:pathLst>
                <a:path w="144" h="143" extrusionOk="0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1"/>
            <p:cNvSpPr/>
            <p:nvPr/>
          </p:nvSpPr>
          <p:spPr>
            <a:xfrm>
              <a:off x="4284663" y="4614863"/>
              <a:ext cx="379412" cy="788988"/>
            </a:xfrm>
            <a:custGeom>
              <a:avLst/>
              <a:gdLst/>
              <a:ahLst/>
              <a:cxnLst/>
              <a:rect l="l" t="t" r="r" b="b"/>
              <a:pathLst>
                <a:path w="143" h="297" extrusionOk="0">
                  <a:moveTo>
                    <a:pt x="143" y="284"/>
                  </a:moveTo>
                  <a:cubicBezTo>
                    <a:pt x="143" y="292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2" y="297"/>
                    <a:pt x="0" y="292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6"/>
                    <a:pt x="143" y="13"/>
                  </a:cubicBezTo>
                  <a:lnTo>
                    <a:pt x="143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6942138" y="4184650"/>
              <a:ext cx="382587" cy="788988"/>
            </a:xfrm>
            <a:custGeom>
              <a:avLst/>
              <a:gdLst/>
              <a:ahLst/>
              <a:cxnLst/>
              <a:rect l="l" t="t" r="r" b="b"/>
              <a:pathLst>
                <a:path w="144" h="297" extrusionOk="0">
                  <a:moveTo>
                    <a:pt x="144" y="284"/>
                  </a:moveTo>
                  <a:cubicBezTo>
                    <a:pt x="144" y="291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3" y="297"/>
                    <a:pt x="0" y="291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6"/>
                    <a:pt x="144" y="13"/>
                  </a:cubicBezTo>
                  <a:lnTo>
                    <a:pt x="144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1"/>
            <p:cNvSpPr/>
            <p:nvPr/>
          </p:nvSpPr>
          <p:spPr>
            <a:xfrm>
              <a:off x="2854325" y="3697288"/>
              <a:ext cx="381000" cy="379413"/>
            </a:xfrm>
            <a:custGeom>
              <a:avLst/>
              <a:gdLst/>
              <a:ahLst/>
              <a:cxnLst/>
              <a:rect l="l" t="t" r="r" b="b"/>
              <a:pathLst>
                <a:path w="144" h="143" extrusionOk="0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1"/>
            <p:cNvSpPr/>
            <p:nvPr/>
          </p:nvSpPr>
          <p:spPr>
            <a:xfrm>
              <a:off x="5159375" y="4181475"/>
              <a:ext cx="379412" cy="377825"/>
            </a:xfrm>
            <a:custGeom>
              <a:avLst/>
              <a:gdLst/>
              <a:ahLst/>
              <a:cxnLst/>
              <a:rect l="l" t="t" r="r" b="b"/>
              <a:pathLst>
                <a:path w="143" h="142" extrusionOk="0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68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7426325" y="1976438"/>
              <a:ext cx="381000" cy="377825"/>
            </a:xfrm>
            <a:custGeom>
              <a:avLst/>
              <a:gdLst/>
              <a:ahLst/>
              <a:cxnLst/>
              <a:rect l="l" t="t" r="r" b="b"/>
              <a:pathLst>
                <a:path w="144" h="142" extrusionOk="0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7845425" y="3268663"/>
              <a:ext cx="381000" cy="377825"/>
            </a:xfrm>
            <a:custGeom>
              <a:avLst/>
              <a:gdLst/>
              <a:ahLst/>
              <a:cxnLst/>
              <a:rect l="l" t="t" r="r" b="b"/>
              <a:pathLst>
                <a:path w="144" h="142" extrusionOk="0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7426325" y="3268663"/>
              <a:ext cx="381000" cy="377825"/>
            </a:xfrm>
            <a:custGeom>
              <a:avLst/>
              <a:gdLst/>
              <a:ahLst/>
              <a:cxnLst/>
              <a:rect l="l" t="t" r="r" b="b"/>
              <a:pathLst>
                <a:path w="144" h="142" extrusionOk="0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1"/>
            <p:cNvSpPr/>
            <p:nvPr/>
          </p:nvSpPr>
          <p:spPr>
            <a:xfrm>
              <a:off x="6027738" y="3268663"/>
              <a:ext cx="379412" cy="377825"/>
            </a:xfrm>
            <a:custGeom>
              <a:avLst/>
              <a:gdLst/>
              <a:ahLst/>
              <a:cxnLst/>
              <a:rect l="l" t="t" r="r" b="b"/>
              <a:pathLst>
                <a:path w="143" h="142" extrusionOk="0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1"/>
            <p:cNvSpPr/>
            <p:nvPr/>
          </p:nvSpPr>
          <p:spPr>
            <a:xfrm>
              <a:off x="6035675" y="3733800"/>
              <a:ext cx="382587" cy="379413"/>
            </a:xfrm>
            <a:custGeom>
              <a:avLst/>
              <a:gdLst/>
              <a:ahLst/>
              <a:cxnLst/>
              <a:rect l="l" t="t" r="r" b="b"/>
              <a:pathLst>
                <a:path w="144" h="143" extrusionOk="0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1"/>
            <p:cNvSpPr/>
            <p:nvPr/>
          </p:nvSpPr>
          <p:spPr>
            <a:xfrm>
              <a:off x="5170488" y="1562100"/>
              <a:ext cx="1230312" cy="1643063"/>
            </a:xfrm>
            <a:custGeom>
              <a:avLst/>
              <a:gdLst/>
              <a:ahLst/>
              <a:cxnLst/>
              <a:rect l="l" t="t" r="r" b="b"/>
              <a:pathLst>
                <a:path w="464" h="619" extrusionOk="0">
                  <a:moveTo>
                    <a:pt x="464" y="592"/>
                  </a:moveTo>
                  <a:cubicBezTo>
                    <a:pt x="464" y="607"/>
                    <a:pt x="454" y="619"/>
                    <a:pt x="443" y="619"/>
                  </a:cubicBezTo>
                  <a:cubicBezTo>
                    <a:pt x="21" y="619"/>
                    <a:pt x="21" y="619"/>
                    <a:pt x="21" y="619"/>
                  </a:cubicBezTo>
                  <a:cubicBezTo>
                    <a:pt x="9" y="619"/>
                    <a:pt x="0" y="607"/>
                    <a:pt x="0" y="59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9" y="0"/>
                    <a:pt x="21" y="0"/>
                  </a:cubicBezTo>
                  <a:cubicBezTo>
                    <a:pt x="443" y="0"/>
                    <a:pt x="443" y="0"/>
                    <a:pt x="443" y="0"/>
                  </a:cubicBezTo>
                  <a:cubicBezTo>
                    <a:pt x="454" y="0"/>
                    <a:pt x="464" y="12"/>
                    <a:pt x="464" y="28"/>
                  </a:cubicBezTo>
                  <a:lnTo>
                    <a:pt x="464" y="59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1"/>
            <p:cNvSpPr/>
            <p:nvPr/>
          </p:nvSpPr>
          <p:spPr>
            <a:xfrm>
              <a:off x="4703763" y="4625975"/>
              <a:ext cx="835025" cy="777875"/>
            </a:xfrm>
            <a:custGeom>
              <a:avLst/>
              <a:gdLst/>
              <a:ahLst/>
              <a:cxnLst/>
              <a:rect l="l" t="t" r="r" b="b"/>
              <a:pathLst>
                <a:path w="315" h="293" extrusionOk="0">
                  <a:moveTo>
                    <a:pt x="315" y="280"/>
                  </a:moveTo>
                  <a:cubicBezTo>
                    <a:pt x="315" y="288"/>
                    <a:pt x="309" y="293"/>
                    <a:pt x="301" y="293"/>
                  </a:cubicBezTo>
                  <a:cubicBezTo>
                    <a:pt x="14" y="293"/>
                    <a:pt x="14" y="293"/>
                    <a:pt x="14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9" y="0"/>
                    <a:pt x="315" y="6"/>
                    <a:pt x="315" y="13"/>
                  </a:cubicBezTo>
                  <a:lnTo>
                    <a:pt x="31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1"/>
            <p:cNvSpPr/>
            <p:nvPr/>
          </p:nvSpPr>
          <p:spPr>
            <a:xfrm>
              <a:off x="5605463" y="5068888"/>
              <a:ext cx="817562" cy="779463"/>
            </a:xfrm>
            <a:custGeom>
              <a:avLst/>
              <a:gdLst/>
              <a:ahLst/>
              <a:cxnLst/>
              <a:rect l="l" t="t" r="r" b="b"/>
              <a:pathLst>
                <a:path w="308" h="294" extrusionOk="0">
                  <a:moveTo>
                    <a:pt x="308" y="281"/>
                  </a:moveTo>
                  <a:cubicBezTo>
                    <a:pt x="308" y="288"/>
                    <a:pt x="302" y="294"/>
                    <a:pt x="294" y="294"/>
                  </a:cubicBezTo>
                  <a:cubicBezTo>
                    <a:pt x="14" y="294"/>
                    <a:pt x="14" y="294"/>
                    <a:pt x="14" y="294"/>
                  </a:cubicBezTo>
                  <a:cubicBezTo>
                    <a:pt x="6" y="294"/>
                    <a:pt x="0" y="288"/>
                    <a:pt x="0" y="28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1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1"/>
            <p:cNvSpPr/>
            <p:nvPr/>
          </p:nvSpPr>
          <p:spPr>
            <a:xfrm>
              <a:off x="5167313" y="3316288"/>
              <a:ext cx="809625" cy="777875"/>
            </a:xfrm>
            <a:custGeom>
              <a:avLst/>
              <a:gdLst/>
              <a:ahLst/>
              <a:cxnLst/>
              <a:rect l="l" t="t" r="r" b="b"/>
              <a:pathLst>
                <a:path w="305" h="293" extrusionOk="0">
                  <a:moveTo>
                    <a:pt x="305" y="280"/>
                  </a:moveTo>
                  <a:cubicBezTo>
                    <a:pt x="305" y="288"/>
                    <a:pt x="299" y="293"/>
                    <a:pt x="291" y="293"/>
                  </a:cubicBezTo>
                  <a:cubicBezTo>
                    <a:pt x="13" y="293"/>
                    <a:pt x="13" y="293"/>
                    <a:pt x="13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9" y="0"/>
                    <a:pt x="305" y="6"/>
                    <a:pt x="305" y="13"/>
                  </a:cubicBezTo>
                  <a:lnTo>
                    <a:pt x="30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1"/>
            <p:cNvSpPr/>
            <p:nvPr/>
          </p:nvSpPr>
          <p:spPr>
            <a:xfrm>
              <a:off x="7426325" y="703263"/>
              <a:ext cx="800100" cy="1198563"/>
            </a:xfrm>
            <a:custGeom>
              <a:avLst/>
              <a:gdLst/>
              <a:ahLst/>
              <a:cxnLst/>
              <a:rect l="l" t="t" r="r" b="b"/>
              <a:pathLst>
                <a:path w="302" h="452" extrusionOk="0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1"/>
            <p:cNvSpPr/>
            <p:nvPr/>
          </p:nvSpPr>
          <p:spPr>
            <a:xfrm>
              <a:off x="6546850" y="2419350"/>
              <a:ext cx="801687" cy="1200150"/>
            </a:xfrm>
            <a:custGeom>
              <a:avLst/>
              <a:gdLst/>
              <a:ahLst/>
              <a:cxnLst/>
              <a:rect l="l" t="t" r="r" b="b"/>
              <a:pathLst>
                <a:path w="302" h="452" extrusionOk="0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1"/>
            <p:cNvSpPr/>
            <p:nvPr/>
          </p:nvSpPr>
          <p:spPr>
            <a:xfrm>
              <a:off x="5605463" y="4206875"/>
              <a:ext cx="1223962" cy="766763"/>
            </a:xfrm>
            <a:custGeom>
              <a:avLst/>
              <a:gdLst/>
              <a:ahLst/>
              <a:cxnLst/>
              <a:rect l="l" t="t" r="r" b="b"/>
              <a:pathLst>
                <a:path w="461" h="289" extrusionOk="0">
                  <a:moveTo>
                    <a:pt x="461" y="276"/>
                  </a:moveTo>
                  <a:cubicBezTo>
                    <a:pt x="461" y="283"/>
                    <a:pt x="452" y="289"/>
                    <a:pt x="441" y="289"/>
                  </a:cubicBezTo>
                  <a:cubicBezTo>
                    <a:pt x="20" y="289"/>
                    <a:pt x="20" y="289"/>
                    <a:pt x="20" y="289"/>
                  </a:cubicBezTo>
                  <a:cubicBezTo>
                    <a:pt x="9" y="289"/>
                    <a:pt x="0" y="283"/>
                    <a:pt x="0" y="27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9" y="0"/>
                    <a:pt x="20" y="0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52" y="0"/>
                    <a:pt x="461" y="6"/>
                    <a:pt x="461" y="13"/>
                  </a:cubicBezTo>
                  <a:lnTo>
                    <a:pt x="461" y="27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1"/>
            <p:cNvSpPr/>
            <p:nvPr/>
          </p:nvSpPr>
          <p:spPr>
            <a:xfrm>
              <a:off x="3352800" y="3322638"/>
              <a:ext cx="1716087" cy="1201738"/>
            </a:xfrm>
            <a:custGeom>
              <a:avLst/>
              <a:gdLst/>
              <a:ahLst/>
              <a:cxnLst/>
              <a:rect l="l" t="t" r="r" b="b"/>
              <a:pathLst>
                <a:path w="647" h="453" extrusionOk="0">
                  <a:moveTo>
                    <a:pt x="647" y="433"/>
                  </a:moveTo>
                  <a:cubicBezTo>
                    <a:pt x="647" y="444"/>
                    <a:pt x="634" y="453"/>
                    <a:pt x="618" y="453"/>
                  </a:cubicBezTo>
                  <a:cubicBezTo>
                    <a:pt x="29" y="453"/>
                    <a:pt x="29" y="453"/>
                    <a:pt x="29" y="453"/>
                  </a:cubicBezTo>
                  <a:cubicBezTo>
                    <a:pt x="13" y="453"/>
                    <a:pt x="0" y="444"/>
                    <a:pt x="0" y="43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618" y="0"/>
                    <a:pt x="618" y="0"/>
                    <a:pt x="618" y="0"/>
                  </a:cubicBezTo>
                  <a:cubicBezTo>
                    <a:pt x="634" y="0"/>
                    <a:pt x="647" y="9"/>
                    <a:pt x="647" y="20"/>
                  </a:cubicBezTo>
                  <a:lnTo>
                    <a:pt x="647" y="433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1"/>
            <p:cNvSpPr/>
            <p:nvPr/>
          </p:nvSpPr>
          <p:spPr>
            <a:xfrm>
              <a:off x="3355975" y="2014538"/>
              <a:ext cx="800100" cy="1209675"/>
            </a:xfrm>
            <a:custGeom>
              <a:avLst/>
              <a:gdLst/>
              <a:ahLst/>
              <a:cxnLst/>
              <a:rect l="l" t="t" r="r" b="b"/>
              <a:pathLst>
                <a:path w="302" h="456" extrusionOk="0">
                  <a:moveTo>
                    <a:pt x="302" y="436"/>
                  </a:moveTo>
                  <a:cubicBezTo>
                    <a:pt x="302" y="447"/>
                    <a:pt x="296" y="456"/>
                    <a:pt x="288" y="456"/>
                  </a:cubicBezTo>
                  <a:cubicBezTo>
                    <a:pt x="13" y="456"/>
                    <a:pt x="13" y="456"/>
                    <a:pt x="13" y="456"/>
                  </a:cubicBezTo>
                  <a:cubicBezTo>
                    <a:pt x="6" y="456"/>
                    <a:pt x="0" y="447"/>
                    <a:pt x="0" y="4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1"/>
            <p:cNvSpPr/>
            <p:nvPr/>
          </p:nvSpPr>
          <p:spPr>
            <a:xfrm>
              <a:off x="7464697" y="1984678"/>
              <a:ext cx="606005" cy="3695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LOVE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1"/>
            <p:cNvSpPr/>
            <p:nvPr/>
          </p:nvSpPr>
          <p:spPr>
            <a:xfrm>
              <a:off x="2908300" y="1149350"/>
              <a:ext cx="138662" cy="4250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/>
                <a:buNone/>
              </a:pPr>
              <a:r>
                <a:rPr lang="en-US" sz="2300" b="0" u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1"/>
            <p:cNvSpPr/>
            <p:nvPr/>
          </p:nvSpPr>
          <p:spPr>
            <a:xfrm>
              <a:off x="2908300" y="3684587"/>
              <a:ext cx="145865" cy="443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1"/>
            <p:cNvSpPr/>
            <p:nvPr/>
          </p:nvSpPr>
          <p:spPr>
            <a:xfrm>
              <a:off x="8366125" y="1149350"/>
              <a:ext cx="260350" cy="4250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en-US" sz="23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</a:t>
              </a: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1"/>
            <p:cNvSpPr/>
            <p:nvPr/>
          </p:nvSpPr>
          <p:spPr>
            <a:xfrm>
              <a:off x="6526213" y="5449888"/>
              <a:ext cx="145865" cy="443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7436353" y="3302375"/>
              <a:ext cx="600963" cy="332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PIRCE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6073774" y="3275013"/>
              <a:ext cx="217897" cy="443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1"/>
            <p:cNvSpPr/>
            <p:nvPr/>
          </p:nvSpPr>
          <p:spPr>
            <a:xfrm>
              <a:off x="6073774" y="3709988"/>
              <a:ext cx="158470" cy="443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4335463" y="4602163"/>
              <a:ext cx="169275" cy="443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4335463" y="4948238"/>
              <a:ext cx="216095" cy="443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9" name="Google Shape;219;p11"/>
          <p:cNvSpPr/>
          <p:nvPr/>
        </p:nvSpPr>
        <p:spPr>
          <a:xfrm>
            <a:off x="1967602" y="3249041"/>
            <a:ext cx="8417625" cy="8309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1D9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TẠM BIỆT VÀ HẸN GẶP LẠI</a:t>
            </a:r>
            <a:endParaRPr/>
          </a:p>
        </p:txBody>
      </p:sp>
      <p:pic>
        <p:nvPicPr>
          <p:cNvPr id="220" name="Google Shape;22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3687" y="4174670"/>
            <a:ext cx="4084635" cy="2041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9863874" y="-342891"/>
            <a:ext cx="2162083" cy="258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2402" y="2491800"/>
            <a:ext cx="589731" cy="520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3" name="click.wav"/>
          </p:stSnd>
        </p:sndAc>
      </p:transition>
    </mc:Choice>
    <mc:Fallback xmlns="">
      <p:transition spd="slow">
        <p:circl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1018</Words>
  <Application>Microsoft Office PowerPoint</Application>
  <PresentationFormat>Widescreen</PresentationFormat>
  <Paragraphs>78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Times New Roman</vt:lpstr>
      <vt:lpstr>Calibri Light</vt:lpstr>
      <vt:lpstr>Calibri</vt:lpstr>
      <vt:lpstr>Arial</vt:lpstr>
      <vt:lpstr>HP001 4 hàng</vt:lpstr>
      <vt:lpstr>Helvetica Neue</vt:lpstr>
      <vt:lpstr>Times</vt:lpstr>
      <vt:lpstr>HP001 4H</vt:lpstr>
      <vt:lpstr>Quattrocento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XuanThanh</dc:creator>
  <cp:lastModifiedBy>Trường Giang</cp:lastModifiedBy>
  <cp:revision>7</cp:revision>
  <dcterms:created xsi:type="dcterms:W3CDTF">2021-11-14T08:33:55Z</dcterms:created>
  <dcterms:modified xsi:type="dcterms:W3CDTF">2023-11-06T11:33:53Z</dcterms:modified>
</cp:coreProperties>
</file>