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  <p:sldMasterId id="2147483672" r:id="rId2"/>
    <p:sldMasterId id="2147483724" r:id="rId3"/>
    <p:sldMasterId id="2147483736" r:id="rId4"/>
  </p:sldMasterIdLst>
  <p:notesMasterIdLst>
    <p:notesMasterId r:id="rId32"/>
  </p:notesMasterIdLst>
  <p:sldIdLst>
    <p:sldId id="565" r:id="rId5"/>
    <p:sldId id="571" r:id="rId6"/>
    <p:sldId id="585" r:id="rId7"/>
    <p:sldId id="583" r:id="rId8"/>
    <p:sldId id="581" r:id="rId9"/>
    <p:sldId id="570" r:id="rId10"/>
    <p:sldId id="577" r:id="rId11"/>
    <p:sldId id="578" r:id="rId12"/>
    <p:sldId id="582" r:id="rId13"/>
    <p:sldId id="566" r:id="rId14"/>
    <p:sldId id="270" r:id="rId15"/>
    <p:sldId id="289" r:id="rId16"/>
    <p:sldId id="590" r:id="rId17"/>
    <p:sldId id="523" r:id="rId18"/>
    <p:sldId id="271" r:id="rId19"/>
    <p:sldId id="586" r:id="rId20"/>
    <p:sldId id="272" r:id="rId21"/>
    <p:sldId id="584" r:id="rId22"/>
    <p:sldId id="587" r:id="rId23"/>
    <p:sldId id="573" r:id="rId24"/>
    <p:sldId id="588" r:id="rId25"/>
    <p:sldId id="574" r:id="rId26"/>
    <p:sldId id="575" r:id="rId27"/>
    <p:sldId id="576" r:id="rId28"/>
    <p:sldId id="589" r:id="rId29"/>
    <p:sldId id="273" r:id="rId30"/>
    <p:sldId id="57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Anh" initials="K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1" autoAdjust="0"/>
    <p:restoredTop sz="96374" autoAdjust="0"/>
  </p:normalViewPr>
  <p:slideViewPr>
    <p:cSldViewPr snapToGrid="0">
      <p:cViewPr varScale="1">
        <p:scale>
          <a:sx n="110" d="100"/>
          <a:sy n="110" d="100"/>
        </p:scale>
        <p:origin x="57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656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153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16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097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053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4626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0759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6B7D7-24F9-4490-B2DA-DD66701C2C2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173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6B7D7-24F9-4490-B2DA-DD66701C2C20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6B7D7-24F9-4490-B2DA-DD66701C2C2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007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6B7D7-24F9-4490-B2DA-DD66701C2C2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397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6B7D7-24F9-4490-B2DA-DD66701C2C2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679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6B7D7-24F9-4490-B2DA-DD66701C2C2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412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6B7D7-24F9-4490-B2DA-DD66701C2C2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6B7D7-24F9-4490-B2DA-DD66701C2C2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075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1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" y="4610950"/>
            <a:ext cx="12192015" cy="224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6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2301538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620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959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4623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4739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097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7030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6044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774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875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996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6635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1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" y="4610950"/>
            <a:ext cx="12192015" cy="224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69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8FA92-DCEB-416D-A3AA-345BE494323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39D9B-1707-4BC2-A8DF-A9A95A2D1DDF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lower, plant, bouquet&#10;&#10;Description automatically generated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654" y="-14085"/>
            <a:ext cx="1223705" cy="104199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268BB-C1B0-4A07-841E-B140DAEE97C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40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7" Type="http://schemas.openxmlformats.org/officeDocument/2006/relationships/image" Target="../media/image11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0.jpeg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64" descr="8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14300" cap="rnd" cmpd="tri" algn="ctr">
            <a:solidFill>
              <a:srgbClr val="FF00FF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700" name="Text Box 167"/>
          <p:cNvSpPr txBox="1">
            <a:spLocks noChangeArrowheads="1"/>
          </p:cNvSpPr>
          <p:nvPr/>
        </p:nvSpPr>
        <p:spPr bwMode="auto">
          <a:xfrm>
            <a:off x="711200" y="381000"/>
            <a:ext cx="10871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Times" pitchFamily="2" charset="0"/>
              <a:ea typeface="+mn-ea"/>
              <a:cs typeface="Arial" charset="0"/>
            </a:endParaRPr>
          </a:p>
        </p:txBody>
      </p:sp>
      <p:sp>
        <p:nvSpPr>
          <p:cNvPr id="29701" name="Rectangle 168"/>
          <p:cNvSpPr>
            <a:spLocks noChangeArrowheads="1"/>
          </p:cNvSpPr>
          <p:nvPr/>
        </p:nvSpPr>
        <p:spPr bwMode="auto">
          <a:xfrm>
            <a:off x="0" y="2286000"/>
            <a:ext cx="10972800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VNI-Times" pitchFamily="2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VNI-Times" pitchFamily="2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VNI-Times" pitchFamily="2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Times" pitchFamily="2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Times" pitchFamily="2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Times" pitchFamily="2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Times" pitchFamily="2" charset="0"/>
              <a:ea typeface="+mn-ea"/>
              <a:cs typeface="Arial" charset="0"/>
            </a:endParaRPr>
          </a:p>
        </p:txBody>
      </p:sp>
      <p:sp>
        <p:nvSpPr>
          <p:cNvPr id="18602" name="WordArt 170"/>
          <p:cNvSpPr>
            <a:spLocks noChangeArrowheads="1" noChangeShapeType="1" noTextEdit="1"/>
          </p:cNvSpPr>
          <p:nvPr/>
        </p:nvSpPr>
        <p:spPr bwMode="auto">
          <a:xfrm>
            <a:off x="3962400" y="4267201"/>
            <a:ext cx="3352800" cy="962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" cap="none" spc="0" normalizeH="1" baseline="0" noProof="0" dirty="0" err="1">
                <a:ln w="127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954F72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Lớp</a:t>
            </a:r>
            <a:r>
              <a:rPr kumimoji="0" lang="en-US" sz="2000" b="0" i="0" u="none" strike="noStrike" kern="10" cap="none" spc="0" normalizeH="1" baseline="0" noProof="0" dirty="0">
                <a:ln w="127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954F72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 2/3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0" cap="none" spc="0" normalizeH="1" baseline="0" noProof="0" dirty="0">
              <a:ln w="12700">
                <a:solidFill>
                  <a:srgbClr val="008000"/>
                </a:solidFill>
                <a:round/>
                <a:headEnd/>
                <a:tailEnd/>
              </a:ln>
              <a:solidFill>
                <a:srgbClr val="954F72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0" cap="none" spc="0" normalizeH="1" baseline="0" noProof="0" dirty="0">
              <a:ln w="12700">
                <a:solidFill>
                  <a:srgbClr val="008000"/>
                </a:solidFill>
                <a:round/>
                <a:headEnd/>
                <a:tailEnd/>
              </a:ln>
              <a:solidFill>
                <a:srgbClr val="954F72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pic>
        <p:nvPicPr>
          <p:cNvPr id="18603" name="Picture 171" descr="bee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19400"/>
            <a:ext cx="9652000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04" name="WordArt 172"/>
          <p:cNvSpPr>
            <a:spLocks noChangeArrowheads="1" noChangeShapeType="1" noTextEdit="1"/>
          </p:cNvSpPr>
          <p:nvPr/>
        </p:nvSpPr>
        <p:spPr bwMode="auto">
          <a:xfrm>
            <a:off x="2844800" y="2742191"/>
            <a:ext cx="6400800" cy="114400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0" cap="none" spc="0" normalizeH="0" baseline="0" noProof="0" dirty="0" err="1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ED7D31">
                    <a:alpha val="96077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Môn</a:t>
            </a:r>
            <a:r>
              <a:rPr kumimoji="0" lang="en-US" sz="2800" b="0" i="0" u="none" strike="noStrike" kern="10" cap="none" spc="0" normalizeH="0" baseline="0" noProof="0" dirty="0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ED7D31">
                    <a:alpha val="96077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: </a:t>
            </a:r>
            <a:r>
              <a:rPr kumimoji="0" lang="en-US" sz="2800" b="0" i="0" u="none" strike="noStrike" kern="10" cap="none" spc="0" normalizeH="0" baseline="0" noProof="0" dirty="0" err="1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ED7D31">
                    <a:alpha val="96077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Tiếng</a:t>
            </a:r>
            <a:r>
              <a:rPr kumimoji="0" lang="en-US" sz="2800" b="0" i="0" u="none" strike="noStrike" kern="10" cap="none" spc="0" normalizeH="0" baseline="0" noProof="0" dirty="0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ED7D31">
                    <a:alpha val="96077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0" cap="none" spc="0" normalizeH="0" baseline="0" noProof="0" dirty="0" err="1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ED7D31">
                    <a:alpha val="96077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Việt</a:t>
            </a:r>
            <a:endParaRPr kumimoji="0" lang="en-US" sz="2800" b="0" i="0" u="none" strike="noStrike" kern="10" cap="none" spc="0" normalizeH="0" baseline="0" noProof="0" dirty="0">
              <a:ln w="9525">
                <a:solidFill>
                  <a:srgbClr val="FF0066"/>
                </a:solidFill>
                <a:round/>
                <a:headEnd/>
                <a:tailEnd/>
              </a:ln>
              <a:solidFill>
                <a:srgbClr val="ED7D31">
                  <a:alpha val="96077"/>
                </a:srgbClr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0" cap="none" spc="0" normalizeH="0" baseline="0" noProof="0" dirty="0" err="1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ED7D31">
                    <a:alpha val="96077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Bài</a:t>
            </a:r>
            <a:r>
              <a:rPr kumimoji="0" lang="en-US" sz="2800" b="0" i="0" u="none" strike="noStrike" kern="10" cap="none" spc="0" normalizeH="0" baseline="0" noProof="0" dirty="0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ED7D31">
                    <a:alpha val="96077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: </a:t>
            </a:r>
            <a:r>
              <a:rPr lang="en-US" sz="2800" kern="10" dirty="0" err="1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ED7D31">
                    <a:alpha val="96077"/>
                  </a:srgbClr>
                </a:solidFill>
                <a:latin typeface="Times New Roman"/>
                <a:cs typeface="Times New Roman"/>
              </a:rPr>
              <a:t>Gọi</a:t>
            </a:r>
            <a:r>
              <a:rPr lang="en-US" sz="2800" kern="10" dirty="0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ED7D31">
                    <a:alpha val="96077"/>
                  </a:srgbClr>
                </a:solidFill>
                <a:latin typeface="Times New Roman"/>
                <a:cs typeface="Times New Roman"/>
              </a:rPr>
              <a:t> </a:t>
            </a:r>
            <a:r>
              <a:rPr lang="en-US" sz="2800" kern="10" dirty="0" err="1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ED7D31">
                    <a:alpha val="96077"/>
                  </a:srgbClr>
                </a:solidFill>
                <a:latin typeface="Times New Roman"/>
                <a:cs typeface="Times New Roman"/>
              </a:rPr>
              <a:t>bạn</a:t>
            </a:r>
            <a:endParaRPr kumimoji="0" lang="en-US" sz="2800" b="0" i="0" u="none" strike="noStrike" kern="10" cap="none" spc="0" normalizeH="0" baseline="0" noProof="0" dirty="0">
              <a:ln w="9525">
                <a:solidFill>
                  <a:srgbClr val="FF0066"/>
                </a:solidFill>
                <a:round/>
                <a:headEnd/>
                <a:tailEnd/>
              </a:ln>
              <a:solidFill>
                <a:srgbClr val="ED7D31">
                  <a:alpha val="96077"/>
                </a:srgbClr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pic>
        <p:nvPicPr>
          <p:cNvPr id="29705" name="Picture 4" descr="C:\Documents and Settings\culi\My Documents\My Pictures\Flower_animatio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90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Picture 4" descr="C:\Documents and Settings\culi\My Documents\My Pictures\Flower_animatio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1250"/>
            <a:ext cx="8890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Picture 4" descr="C:\Documents and Settings\culi\My Documents\My Pictures\Flower_animatio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0" y="0"/>
            <a:ext cx="8890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Picture 12" descr="E:\anh tu lieu\pinksparkle6df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1905000"/>
            <a:ext cx="6604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9" name="Picture 12" descr="E:\anh tu lieu\pinksparkle6df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600" y="1905000"/>
            <a:ext cx="6604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0" name="Picture 12" descr="E:\anh tu lieu\pinksparkle6df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0" y="1143000"/>
            <a:ext cx="6604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1" name="Picture 12" descr="E:\anh tu lieu\pinksparkle6df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7620000" y="3654425"/>
            <a:ext cx="1930400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2" name="Picture 12" descr="E:\anh tu lieu\pinksparkle6df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143000"/>
            <a:ext cx="6604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3" name="Picture 12" descr="E:\anh tu lieu\pinksparkle6df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0" y="1066800"/>
            <a:ext cx="6604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4" name="Picture 12" descr="E:\anh tu lieu\pinksparkle6df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051" y="1989138"/>
            <a:ext cx="6604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5" name="Picture 12" descr="E:\anh tu lieu\pinksparkle6df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0" y="1143000"/>
            <a:ext cx="6604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6" name="Picture 12" descr="E:\anh tu lieu\pinksparkle6df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200" y="1676401"/>
            <a:ext cx="111760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7" name="Picture 12" descr="E:\anh tu lieu\pinksparkle6df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33601"/>
            <a:ext cx="12192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18" name="WordArt 186"/>
          <p:cNvSpPr>
            <a:spLocks noChangeArrowheads="1" noChangeShapeType="1" noTextEdit="1"/>
          </p:cNvSpPr>
          <p:nvPr/>
        </p:nvSpPr>
        <p:spPr bwMode="auto">
          <a:xfrm>
            <a:off x="2336800" y="5257800"/>
            <a:ext cx="7823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0" cap="none" spc="0" normalizeH="0" baseline="0" noProof="0">
                <a:ln w="9525">
                  <a:pattFill prst="pct90">
                    <a:fgClr>
                      <a:srgbClr val="008000"/>
                    </a:fgClr>
                    <a:bgClr>
                      <a:srgbClr val="FFFFFF"/>
                    </a:bgClr>
                  </a:pattFill>
                  <a:round/>
                  <a:headEnd/>
                  <a:tailEnd/>
                </a:ln>
                <a:gradFill rotWithShape="1">
                  <a:gsLst>
                    <a:gs pos="0">
                      <a:srgbClr val="FFFF66"/>
                    </a:gs>
                    <a:gs pos="100000">
                      <a:srgbClr val="FF3300">
                        <a:alpha val="96001"/>
                      </a:srgbClr>
                    </a:gs>
                  </a:gsLst>
                  <a:lin ang="5400000" scaled="1"/>
                </a:gra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Giáo viên: Lê Thị Thanh Duyên</a:t>
            </a:r>
          </a:p>
        </p:txBody>
      </p:sp>
      <p:grpSp>
        <p:nvGrpSpPr>
          <p:cNvPr id="29719" name="Group 20"/>
          <p:cNvGrpSpPr>
            <a:grpSpLocks/>
          </p:cNvGrpSpPr>
          <p:nvPr/>
        </p:nvGrpSpPr>
        <p:grpSpPr bwMode="auto">
          <a:xfrm>
            <a:off x="7835901" y="2514600"/>
            <a:ext cx="4356100" cy="4343400"/>
            <a:chOff x="5267281" y="2209800"/>
            <a:chExt cx="3876719" cy="4699993"/>
          </a:xfrm>
        </p:grpSpPr>
        <p:pic>
          <p:nvPicPr>
            <p:cNvPr id="29720" name="Picture 15" descr="r1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12687" flipH="1">
              <a:off x="8001000" y="5232400"/>
              <a:ext cx="11430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21" name="Picture 16" descr="r1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001000" y="3733800"/>
              <a:ext cx="11430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22" name="Picture 17" descr="r1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001000" y="2209800"/>
              <a:ext cx="11430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23" name="Picture 18" descr="r1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259146" flipH="1">
              <a:off x="7012548" y="5478730"/>
              <a:ext cx="11430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24" name="Picture 19" descr="r1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965337" flipH="1">
              <a:off x="5508581" y="5525493"/>
              <a:ext cx="11430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725" name="Group 20"/>
          <p:cNvGrpSpPr>
            <a:grpSpLocks/>
          </p:cNvGrpSpPr>
          <p:nvPr/>
        </p:nvGrpSpPr>
        <p:grpSpPr bwMode="auto">
          <a:xfrm rot="5400000">
            <a:off x="1195388" y="1785938"/>
            <a:ext cx="3876675" cy="6267451"/>
            <a:chOff x="5267281" y="2209800"/>
            <a:chExt cx="3876719" cy="4699993"/>
          </a:xfrm>
        </p:grpSpPr>
        <p:pic>
          <p:nvPicPr>
            <p:cNvPr id="29726" name="Picture 15" descr="r1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12687" flipH="1">
              <a:off x="8001000" y="5232400"/>
              <a:ext cx="11430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27" name="Picture 16" descr="r1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001000" y="3733800"/>
              <a:ext cx="11430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28" name="Picture 17" descr="r1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001000" y="2209800"/>
              <a:ext cx="11430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29" name="Picture 18" descr="r1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259146" flipH="1">
              <a:off x="7012548" y="5478730"/>
              <a:ext cx="11430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30" name="Picture 19" descr="r1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965337" flipH="1">
              <a:off x="5508581" y="5525493"/>
              <a:ext cx="11430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731" name="Picture 13" descr="inspire4ani1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1600200"/>
            <a:ext cx="71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2" name="Picture 13" descr="inspire4ani1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62000"/>
            <a:ext cx="71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3" name="Picture 13" descr="inspire4ani1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304800"/>
            <a:ext cx="71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4" name="Picture 13" descr="inspire4ani1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400" y="304800"/>
            <a:ext cx="71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5" name="Picture 13" descr="inspire4ani1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200" y="685800"/>
            <a:ext cx="71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6" name="Picture 13" descr="inspire4ani1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200" y="1828800"/>
            <a:ext cx="71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7" name="Picture 4" descr="C:\Documents and Settings\culi\My Documents\My Pictures\Flower_animatio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0" y="6191250"/>
            <a:ext cx="8890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8" name="Picture 12" descr="E:\anh tu lieu\pinksparkle6df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812800" y="3511550"/>
            <a:ext cx="2032000" cy="134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9" name="Picture 12" descr="E:\anh tu lieu\pinksparkle6df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406400" y="4994276"/>
            <a:ext cx="2438400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40" name="Picture 12" descr="E:\anh tu lieu\pinksparkle6df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8636000" y="4876800"/>
            <a:ext cx="2032000" cy="134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17" name="WordArt 45"/>
          <p:cNvSpPr>
            <a:spLocks noChangeArrowheads="1" noChangeShapeType="1" noTextEdit="1"/>
          </p:cNvSpPr>
          <p:nvPr/>
        </p:nvSpPr>
        <p:spPr bwMode="auto">
          <a:xfrm>
            <a:off x="609600" y="304800"/>
            <a:ext cx="10566400" cy="2103438"/>
          </a:xfrm>
          <a:prstGeom prst="rect">
            <a:avLst/>
          </a:prstGeom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0" cap="none" spc="0" normalizeH="0" baseline="0" noProof="0" dirty="0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FF33CC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 Unicode MS"/>
                <a:ea typeface="+mn-ea"/>
                <a:cs typeface="+mn-cs"/>
              </a:rPr>
              <a:t>CHÀO MỪNG QUÝ THẦY CÔ VỀ DỰ GIỜ </a:t>
            </a:r>
          </a:p>
        </p:txBody>
      </p:sp>
    </p:spTree>
    <p:extLst>
      <p:ext uri="{BB962C8B-B14F-4D97-AF65-F5344CB8AC3E}">
        <p14:creationId xmlns:p14="http://schemas.microsoft.com/office/powerpoint/2010/main" val="6748922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8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8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8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0"/>
                                        <p:tgtEl>
                                          <p:spTgt spid="18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8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1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5000"/>
                                        <p:tgtEl>
                                          <p:spTgt spid="1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" dur="500" fill="hold"/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3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02" grpId="0" animBg="1"/>
      <p:bldP spid="18604" grpId="0" animBg="1"/>
      <p:bldP spid="18618" grpId="0" animBg="1"/>
      <p:bldP spid="3117" grpId="0" animBg="1"/>
      <p:bldP spid="3117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*Kiểm tra bài cũ:</a:t>
            </a:r>
            <a:endParaRPr lang="en-US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1C7CB4-DAB8-488C-8ACA-AB2334A8E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iềm vui tuổi thơ - Tiếng Việt 2 - Tập một - Tìm đáp án, giải bài tập,">
            <a:extLst>
              <a:ext uri="{FF2B5EF4-FFF2-40B4-BE49-F238E27FC236}">
                <a16:creationId xmlns:a16="http://schemas.microsoft.com/office/drawing/2014/main" id="{D0267980-83E0-434F-AB07-AC8B90F102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451" y="0"/>
            <a:ext cx="75154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1454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56E4C-657D-4EB7-AB06-58E2F7ACF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05989" y="239803"/>
            <a:ext cx="10972800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4" name="TimBanThanBeat-V.A-4088360">
            <a:hlinkClick r:id="" action="ppaction://media"/>
            <a:extLst>
              <a:ext uri="{FF2B5EF4-FFF2-40B4-BE49-F238E27FC236}">
                <a16:creationId xmlns:a16="http://schemas.microsoft.com/office/drawing/2014/main" id="{DE8E1044-B5A8-4229-AA6A-9E00D43ABA7F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69280" y="3505336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259039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64095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vi-VN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1. Khởi động</a:t>
            </a:r>
            <a:br>
              <a:rPr lang="vi-VN" dirty="0">
                <a:latin typeface="Arial-Rounded" panose="020B0500000000000000" pitchFamily="34" charset="0"/>
                <a:cs typeface="Arial-Rounded" panose="020B0500000000000000" pitchFamily="34" charset="0"/>
              </a:rPr>
            </a:br>
            <a:r>
              <a:rPr lang="en-US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lang="en-US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lang="en-US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endParaRPr lang="en-US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1254034" y="2678248"/>
            <a:ext cx="8342812" cy="2707640"/>
          </a:xfrm>
          <a:prstGeom prst="wedgeRoundRect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-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của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tên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pPr algn="ctr"/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-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thích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nhất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điều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ở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ấy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lang="vi-VN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algn="ctr"/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-</a:t>
            </a:r>
            <a:r>
              <a:rPr lang="vi-VN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Chơi với bạn em cảm thấy như thế nào?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2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 animBg="1"/>
      <p:bldP spid="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E6054-4063-4878-805D-4B46EEA73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Lý thuyết bài 17: đọc: gọi bạn tiếng việt 2">
            <a:extLst>
              <a:ext uri="{FF2B5EF4-FFF2-40B4-BE49-F238E27FC236}">
                <a16:creationId xmlns:a16="http://schemas.microsoft.com/office/drawing/2014/main" id="{910CAD8B-F185-4A4B-9D1C-50E5AE101E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044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ài Thơ Gọi Bạn ❤️️ Nội Dung, Hình Ảnh, Giáo Án">
            <a:extLst>
              <a:ext uri="{FF2B5EF4-FFF2-40B4-BE49-F238E27FC236}">
                <a16:creationId xmlns:a16="http://schemas.microsoft.com/office/drawing/2014/main" id="{3C5E57A9-5A54-408B-9B67-A18F6EA90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1"/>
            <a:ext cx="6096000" cy="689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1C06E8-9AA6-4679-9E5B-3728675E4B28}"/>
              </a:ext>
            </a:extLst>
          </p:cNvPr>
          <p:cNvSpPr/>
          <p:nvPr/>
        </p:nvSpPr>
        <p:spPr>
          <a:xfrm>
            <a:off x="9303026" y="2398643"/>
            <a:ext cx="2146852" cy="44916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570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594" y="413976"/>
            <a:ext cx="10972800" cy="2015716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2023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17: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54C347-BB91-42CA-AA76-9BFC52B09116}"/>
              </a:ext>
            </a:extLst>
          </p:cNvPr>
          <p:cNvSpPr/>
          <p:nvPr/>
        </p:nvSpPr>
        <p:spPr>
          <a:xfrm>
            <a:off x="-574766" y="2122715"/>
            <a:ext cx="6461760" cy="1463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103805843"/>
      </p:ext>
    </p:extLst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lang="en-US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endParaRPr lang="en-US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09601" y="1417638"/>
            <a:ext cx="5426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xưa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thuở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nào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Trong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rừng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xanh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sâu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thẳm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sống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nhau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trắng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Một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Suối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héo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khô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Lấy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nuôi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mưa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6155690" y="1417638"/>
            <a:ext cx="54267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tìm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cỏ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Lang thang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đường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về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trắng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thương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Chạy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khắp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nẻo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tìm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bây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trắng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Vẫn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gọi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hoài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: “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!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!”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                       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Định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Hải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8580755" y="527685"/>
            <a:ext cx="2819400" cy="810895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Đọc mẫu</a:t>
            </a:r>
          </a:p>
        </p:txBody>
      </p:sp>
    </p:spTree>
    <p:extLst>
      <p:ext uri="{BB962C8B-B14F-4D97-AF65-F5344CB8AC3E}">
        <p14:creationId xmlns:p14="http://schemas.microsoft.com/office/powerpoint/2010/main" val="3292079140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lang="en-US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endParaRPr lang="en-US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09601" y="1417638"/>
            <a:ext cx="5426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xưa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thuở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nào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Trong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rừng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xanh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sâu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thẳm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sống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nhau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trắng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Một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Suối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héo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khô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Lấy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nuôi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mưa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6155690" y="1417638"/>
            <a:ext cx="54267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tìm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cỏ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Lang thang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đường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về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trắng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thương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Chạy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khắp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nẻo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tìm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bây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trắng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Vẫn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gọi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hoài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: “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!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!”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                       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Định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Hải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7924800" y="274639"/>
            <a:ext cx="3884023" cy="1063942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nối</a:t>
            </a:r>
            <a:r>
              <a:rPr lang="en-US" sz="3200" dirty="0">
                <a:solidFill>
                  <a:prstClr val="white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tiếp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820565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lang="en-US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endParaRPr lang="en-US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1012381" y="1474014"/>
            <a:ext cx="5426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xưa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thuở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nào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Trong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rừng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xanh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sâu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thẳm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sống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nhau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trắng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Một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Suối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héo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khô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Lấy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nuôi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mưa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6410960" y="1417638"/>
            <a:ext cx="54267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tìm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cỏ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Lang thang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đường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về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trắng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thương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Chạy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khắp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nẻo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tìm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bây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trắng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Vẫn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gọi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hoài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: “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!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!”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                       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Định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Hải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AEFDDDC-657D-420D-8228-B3734CD52E75}"/>
              </a:ext>
            </a:extLst>
          </p:cNvPr>
          <p:cNvSpPr/>
          <p:nvPr/>
        </p:nvSpPr>
        <p:spPr>
          <a:xfrm>
            <a:off x="460375" y="1571415"/>
            <a:ext cx="537210" cy="52768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-Rounded" panose="020B0500000000000000" charset="0"/>
                <a:cs typeface="Arial-Rounded" panose="020B0500000000000000" charset="0"/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3ECC2A1-D880-4651-BA00-CC90B09A5D1B}"/>
              </a:ext>
            </a:extLst>
          </p:cNvPr>
          <p:cNvSpPr/>
          <p:nvPr/>
        </p:nvSpPr>
        <p:spPr>
          <a:xfrm>
            <a:off x="460375" y="3931171"/>
            <a:ext cx="537210" cy="52768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-Rounded" panose="020B0500000000000000" charset="0"/>
                <a:cs typeface="Arial-Rounded" panose="020B0500000000000000" charset="0"/>
              </a:rPr>
              <a:t>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DBBA775-B484-4CBD-8A22-27414A3E8404}"/>
              </a:ext>
            </a:extLst>
          </p:cNvPr>
          <p:cNvSpPr/>
          <p:nvPr/>
        </p:nvSpPr>
        <p:spPr>
          <a:xfrm>
            <a:off x="5916677" y="1474014"/>
            <a:ext cx="537210" cy="52768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-Rounded" panose="020B0500000000000000" charset="0"/>
                <a:cs typeface="Arial-Rounded" panose="020B0500000000000000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26284283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-Rounded" panose="020B0500000000000000" pitchFamily="34" charset="0"/>
                <a:cs typeface="Arial-Rounded" panose="020B0500000000000000" pitchFamily="34" charset="0"/>
              </a:rPr>
              <a:t>Gọi bạn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425450" y="1417955"/>
            <a:ext cx="5426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Tự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xa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xưa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thuở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rừng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xanh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sâu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thẳm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sống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nhau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năm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trời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hán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Suối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héo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khô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Lấy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nuôi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Chờ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mưa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bao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5496560" y="1417955"/>
            <a:ext cx="5250209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Lang thang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quên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đường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quá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khắp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nẻo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bây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Vẫn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hoài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: “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!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!”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558272" y="1916951"/>
            <a:ext cx="709930" cy="0"/>
          </a:xfrm>
          <a:prstGeom prst="line">
            <a:avLst/>
          </a:prstGeom>
          <a:ln w="3492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683399" y="2456470"/>
            <a:ext cx="1587043" cy="0"/>
          </a:xfrm>
          <a:prstGeom prst="line">
            <a:avLst/>
          </a:prstGeom>
          <a:ln w="3492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26128" y="4874245"/>
            <a:ext cx="1587043" cy="0"/>
          </a:xfrm>
          <a:prstGeom prst="line">
            <a:avLst/>
          </a:prstGeom>
          <a:ln w="3492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836845" y="3463112"/>
            <a:ext cx="1587043" cy="0"/>
          </a:xfrm>
          <a:prstGeom prst="line">
            <a:avLst/>
          </a:prstGeom>
          <a:ln w="3492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279509" y="4497408"/>
            <a:ext cx="19543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Hải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7964380-4255-4145-A4D3-7D05AFA98E12}"/>
              </a:ext>
            </a:extLst>
          </p:cNvPr>
          <p:cNvSpPr txBox="1"/>
          <p:nvPr/>
        </p:nvSpPr>
        <p:spPr>
          <a:xfrm>
            <a:off x="4991101" y="2962937"/>
            <a:ext cx="4030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4000" noProof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âu</a:t>
            </a:r>
            <a:r>
              <a:rPr lang="en-US" sz="4000" noProof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noProof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thẳm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250EA0-A71F-4FEA-A043-45666AC3624F}"/>
              </a:ext>
            </a:extLst>
          </p:cNvPr>
          <p:cNvSpPr txBox="1"/>
          <p:nvPr/>
        </p:nvSpPr>
        <p:spPr>
          <a:xfrm>
            <a:off x="5024438" y="4277566"/>
            <a:ext cx="2447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uối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cạn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146C85-BBD0-4D7F-A452-003E5714EF59}"/>
              </a:ext>
            </a:extLst>
          </p:cNvPr>
          <p:cNvSpPr txBox="1"/>
          <p:nvPr/>
        </p:nvSpPr>
        <p:spPr>
          <a:xfrm>
            <a:off x="4991101" y="3595053"/>
            <a:ext cx="2447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hắp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nẻo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7" name="18">
            <a:extLst>
              <a:ext uri="{FF2B5EF4-FFF2-40B4-BE49-F238E27FC236}">
                <a16:creationId xmlns:a16="http://schemas.microsoft.com/office/drawing/2014/main" id="{A5316E8E-3F7E-436C-839E-027BB64E29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26"/>
          <a:stretch/>
        </p:blipFill>
        <p:spPr>
          <a:xfrm>
            <a:off x="-320843" y="-72642"/>
            <a:ext cx="2830287" cy="2565464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8F242C0-8D32-4C65-9B04-082B8F3B1A20}"/>
              </a:ext>
            </a:extLst>
          </p:cNvPr>
          <p:cNvSpPr/>
          <p:nvPr/>
        </p:nvSpPr>
        <p:spPr>
          <a:xfrm>
            <a:off x="2918961" y="345610"/>
            <a:ext cx="6949393" cy="110005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0" cap="none" spc="0" normalizeH="0" baseline="0" noProof="0" dirty="0" err="1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Luyện</a:t>
            </a:r>
            <a:r>
              <a:rPr kumimoji="0" 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0" cap="none" spc="0" normalizeH="0" baseline="0" noProof="0" dirty="0" err="1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đọc</a:t>
            </a:r>
            <a:r>
              <a:rPr kumimoji="0" 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0" cap="none" spc="0" normalizeH="0" baseline="0" noProof="0" dirty="0" err="1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từ</a:t>
            </a:r>
            <a:r>
              <a:rPr kumimoji="0" 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0" cap="none" spc="0" normalizeH="0" baseline="0" noProof="0" dirty="0" err="1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khó</a:t>
            </a: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2F2E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E97454-C7CA-4B97-94B2-DAA93743C238}"/>
              </a:ext>
            </a:extLst>
          </p:cNvPr>
          <p:cNvSpPr txBox="1"/>
          <p:nvPr/>
        </p:nvSpPr>
        <p:spPr>
          <a:xfrm>
            <a:off x="5024438" y="2243226"/>
            <a:ext cx="4030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000" noProof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huở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BB00D8-9ECD-4396-839E-CEA89A30D1D1}"/>
              </a:ext>
            </a:extLst>
          </p:cNvPr>
          <p:cNvSpPr txBox="1"/>
          <p:nvPr/>
        </p:nvSpPr>
        <p:spPr>
          <a:xfrm>
            <a:off x="4991101" y="3595053"/>
            <a:ext cx="2346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khắp</a:t>
            </a:r>
            <a:r>
              <a:rPr lang="vi-VN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</a:t>
            </a: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5E840A-C15F-48CF-896D-DC3397D24EBA}"/>
              </a:ext>
            </a:extLst>
          </p:cNvPr>
          <p:cNvSpPr txBox="1"/>
          <p:nvPr/>
        </p:nvSpPr>
        <p:spPr>
          <a:xfrm>
            <a:off x="5024438" y="4277566"/>
            <a:ext cx="1606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suôi</a:t>
            </a:r>
            <a:r>
              <a:rPr lang="vi-VN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13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/>
      <p:bldP spid="12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18">
            <a:extLst>
              <a:ext uri="{FF2B5EF4-FFF2-40B4-BE49-F238E27FC236}">
                <a16:creationId xmlns:a16="http://schemas.microsoft.com/office/drawing/2014/main" id="{2BC1B98E-1573-4424-90DE-F7A561744B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26"/>
          <a:stretch/>
        </p:blipFill>
        <p:spPr>
          <a:xfrm>
            <a:off x="-1" y="0"/>
            <a:ext cx="2141951" cy="1941534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1065EC9-B276-4E9A-A357-CBFB0E6BB85B}"/>
              </a:ext>
            </a:extLst>
          </p:cNvPr>
          <p:cNvSpPr/>
          <p:nvPr/>
        </p:nvSpPr>
        <p:spPr>
          <a:xfrm>
            <a:off x="1997960" y="314447"/>
            <a:ext cx="8196079" cy="769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strike="noStrike" kern="0" cap="none" spc="0" normalizeH="0" baseline="0" noProof="0" dirty="0" err="1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Luyện</a:t>
            </a:r>
            <a:r>
              <a:rPr kumimoji="0" lang="en-US" sz="6000" b="0" i="0" strike="noStrike" kern="0" cap="none" spc="0" normalizeH="0" baseline="0" noProof="0" dirty="0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000" b="0" i="0" strike="noStrike" kern="0" cap="none" spc="0" normalizeH="0" baseline="0" noProof="0" dirty="0" err="1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đọc</a:t>
            </a:r>
            <a:r>
              <a:rPr kumimoji="0" lang="en-US" sz="6000" b="0" i="0" strike="noStrike" kern="0" cap="none" spc="0" normalizeH="0" baseline="0" noProof="0" dirty="0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000" b="0" i="0" strike="noStrike" kern="0" cap="none" spc="0" normalizeH="0" baseline="0" noProof="0" dirty="0" err="1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</a:t>
            </a:r>
            <a:r>
              <a:rPr kumimoji="0" lang="en-US" sz="6000" b="0" i="0" strike="noStrike" kern="0" cap="none" spc="0" normalizeH="0" baseline="0" noProof="0" dirty="0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000" b="0" i="0" strike="noStrike" kern="0" cap="none" spc="0" normalizeH="0" baseline="0" noProof="0" dirty="0" err="1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khó</a:t>
            </a:r>
            <a:r>
              <a:rPr kumimoji="0" lang="en-US" sz="6000" b="0" i="0" strike="noStrike" kern="0" cap="none" spc="0" normalizeH="0" baseline="0" noProof="0" dirty="0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  <a:r>
              <a:rPr lang="en-US" sz="6000" kern="0" dirty="0">
                <a:solidFill>
                  <a:srgbClr val="F2F2E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sz="6000" b="0" i="0" strike="noStrike" kern="0" cap="none" spc="0" normalizeH="0" baseline="0" noProof="0" dirty="0">
              <a:ln>
                <a:noFill/>
              </a:ln>
              <a:solidFill>
                <a:srgbClr val="F2F2E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图片 71696" descr="21">
            <a:extLst>
              <a:ext uri="{FF2B5EF4-FFF2-40B4-BE49-F238E27FC236}">
                <a16:creationId xmlns:a16="http://schemas.microsoft.com/office/drawing/2014/main" id="{BC5595D2-736D-402C-915E-177699EB1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4800" y="1500388"/>
            <a:ext cx="12263120" cy="488011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A4D690-C8E0-4E1D-8CAB-DA3ABD40B92C}"/>
              </a:ext>
            </a:extLst>
          </p:cNvPr>
          <p:cNvSpPr txBox="1"/>
          <p:nvPr/>
        </p:nvSpPr>
        <p:spPr>
          <a:xfrm>
            <a:off x="4153989" y="2373323"/>
            <a:ext cx="46515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Lấy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gì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nuôi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đôi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bạn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Chờ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mưa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đến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bao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giờ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Vẫn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gọi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hoài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“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Bê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!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Bê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!”</a:t>
            </a:r>
          </a:p>
        </p:txBody>
      </p:sp>
    </p:spTree>
    <p:extLst>
      <p:ext uri="{BB962C8B-B14F-4D97-AF65-F5344CB8AC3E}">
        <p14:creationId xmlns:p14="http://schemas.microsoft.com/office/powerpoint/2010/main" val="396310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18">
            <a:extLst>
              <a:ext uri="{FF2B5EF4-FFF2-40B4-BE49-F238E27FC236}">
                <a16:creationId xmlns:a16="http://schemas.microsoft.com/office/drawing/2014/main" id="{2BC1B98E-1573-4424-90DE-F7A561744B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26"/>
          <a:stretch/>
        </p:blipFill>
        <p:spPr>
          <a:xfrm>
            <a:off x="-1" y="0"/>
            <a:ext cx="2141951" cy="1941534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1065EC9-B276-4E9A-A357-CBFB0E6BB85B}"/>
              </a:ext>
            </a:extLst>
          </p:cNvPr>
          <p:cNvSpPr/>
          <p:nvPr/>
        </p:nvSpPr>
        <p:spPr>
          <a:xfrm>
            <a:off x="1997960" y="314447"/>
            <a:ext cx="8196079" cy="769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strike="noStrike" kern="0" cap="none" spc="0" normalizeH="0" baseline="0" noProof="0" dirty="0" err="1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Luyện</a:t>
            </a:r>
            <a:r>
              <a:rPr kumimoji="0" lang="en-US" sz="6000" b="0" i="0" strike="noStrike" kern="0" cap="none" spc="0" normalizeH="0" baseline="0" noProof="0" dirty="0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000" b="0" i="0" strike="noStrike" kern="0" cap="none" spc="0" normalizeH="0" baseline="0" noProof="0" dirty="0" err="1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đọc</a:t>
            </a:r>
            <a:r>
              <a:rPr kumimoji="0" lang="en-US" sz="6000" b="0" i="0" strike="noStrike" kern="0" cap="none" spc="0" normalizeH="0" baseline="0" noProof="0" dirty="0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000" b="0" i="0" strike="noStrike" kern="0" cap="none" spc="0" normalizeH="0" baseline="0" noProof="0" dirty="0" err="1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</a:t>
            </a:r>
            <a:r>
              <a:rPr kumimoji="0" lang="en-US" sz="6000" b="0" i="0" strike="noStrike" kern="0" cap="none" spc="0" normalizeH="0" baseline="0" noProof="0" dirty="0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000" b="0" i="0" strike="noStrike" kern="0" cap="none" spc="0" normalizeH="0" baseline="0" noProof="0" dirty="0" err="1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khó</a:t>
            </a:r>
            <a:r>
              <a:rPr kumimoji="0" lang="en-US" sz="6000" b="0" i="0" strike="noStrike" kern="0" cap="none" spc="0" normalizeH="0" baseline="0" noProof="0" dirty="0">
                <a:ln>
                  <a:noFill/>
                </a:ln>
                <a:solidFill>
                  <a:srgbClr val="F2F2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  <a:r>
              <a:rPr lang="en-US" sz="6000" kern="0" dirty="0">
                <a:solidFill>
                  <a:srgbClr val="F2F2E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sz="6000" b="0" i="0" strike="noStrike" kern="0" cap="none" spc="0" normalizeH="0" baseline="0" noProof="0" dirty="0">
              <a:ln>
                <a:noFill/>
              </a:ln>
              <a:solidFill>
                <a:srgbClr val="F2F2E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图片 71696" descr="21">
            <a:extLst>
              <a:ext uri="{FF2B5EF4-FFF2-40B4-BE49-F238E27FC236}">
                <a16:creationId xmlns:a16="http://schemas.microsoft.com/office/drawing/2014/main" id="{BC5595D2-736D-402C-915E-177699EB1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4800" y="1500388"/>
            <a:ext cx="12263120" cy="488011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A4D690-C8E0-4E1D-8CAB-DA3ABD40B92C}"/>
              </a:ext>
            </a:extLst>
          </p:cNvPr>
          <p:cNvSpPr txBox="1"/>
          <p:nvPr/>
        </p:nvSpPr>
        <p:spPr>
          <a:xfrm>
            <a:off x="4153989" y="2373323"/>
            <a:ext cx="46515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Lấy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gì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nuôi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đôi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bạn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Chờ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mưa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đến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bao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giờ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Vẫn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gọi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hoài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“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Bê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!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Bê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!”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5AF5FE-B24A-4D7F-894A-BD22B371F0E6}"/>
              </a:ext>
            </a:extLst>
          </p:cNvPr>
          <p:cNvCxnSpPr>
            <a:cxnSpLocks/>
          </p:cNvCxnSpPr>
          <p:nvPr/>
        </p:nvCxnSpPr>
        <p:spPr>
          <a:xfrm flipH="1">
            <a:off x="7156973" y="2414255"/>
            <a:ext cx="150312" cy="4361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E44B3BF-600A-4C6C-9D3F-D252B6A786C5}"/>
              </a:ext>
            </a:extLst>
          </p:cNvPr>
          <p:cNvCxnSpPr>
            <a:cxnSpLocks/>
          </p:cNvCxnSpPr>
          <p:nvPr/>
        </p:nvCxnSpPr>
        <p:spPr>
          <a:xfrm flipH="1">
            <a:off x="7528830" y="2850376"/>
            <a:ext cx="150312" cy="4361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D8939F-B3C6-4359-9BE2-6BD764EE5500}"/>
              </a:ext>
            </a:extLst>
          </p:cNvPr>
          <p:cNvCxnSpPr>
            <a:cxnSpLocks/>
          </p:cNvCxnSpPr>
          <p:nvPr/>
        </p:nvCxnSpPr>
        <p:spPr>
          <a:xfrm flipH="1">
            <a:off x="7603986" y="2870842"/>
            <a:ext cx="150312" cy="4361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1DCF30-8573-49F5-A740-07F4BEB13FEB}"/>
              </a:ext>
            </a:extLst>
          </p:cNvPr>
          <p:cNvCxnSpPr>
            <a:cxnSpLocks/>
          </p:cNvCxnSpPr>
          <p:nvPr/>
        </p:nvCxnSpPr>
        <p:spPr>
          <a:xfrm flipH="1">
            <a:off x="7754298" y="3719499"/>
            <a:ext cx="172353" cy="4529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28F2F4B-7F4D-4687-96D0-1777F00FBC5B}"/>
              </a:ext>
            </a:extLst>
          </p:cNvPr>
          <p:cNvCxnSpPr>
            <a:cxnSpLocks/>
          </p:cNvCxnSpPr>
          <p:nvPr/>
        </p:nvCxnSpPr>
        <p:spPr>
          <a:xfrm flipH="1">
            <a:off x="7851495" y="3719499"/>
            <a:ext cx="150312" cy="4361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23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-Rounded" panose="020B0500000000000000" pitchFamily="34" charset="0"/>
                <a:cs typeface="Arial-Rounded" panose="020B0500000000000000" pitchFamily="34" charset="0"/>
              </a:rPr>
              <a:t>Gọi bạn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425450" y="1417955"/>
            <a:ext cx="5426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Tự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xa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xưa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thuở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rừng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xanh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sâu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thẳm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sống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nhau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năm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trời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hán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Suối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héo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khô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Lấy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nuôi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Chờ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mưa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bao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5496560" y="1417955"/>
            <a:ext cx="5260483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Lang thang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quên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đường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quá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khắp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nẻo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bây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Vẫn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hoài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: “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!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!”</a:t>
            </a:r>
          </a:p>
        </p:txBody>
      </p:sp>
      <p:sp>
        <p:nvSpPr>
          <p:cNvPr id="10" name="Cloud 9"/>
          <p:cNvSpPr/>
          <p:nvPr/>
        </p:nvSpPr>
        <p:spPr>
          <a:xfrm>
            <a:off x="7221855" y="195581"/>
            <a:ext cx="4857750" cy="1347886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nối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tiếp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đoạn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92039" y="4668202"/>
            <a:ext cx="19543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Hải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600" b="1" dirty="0">
                  <a:solidFill>
                    <a:schemeClr val="bg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GIẢI NGHĨA TỪ</a:t>
              </a:r>
              <a:endParaRPr lang="zh-CN" altLang="en-US" sz="3600" b="1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-408373" y="1956574"/>
            <a:ext cx="121997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13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0" u="none" strike="noStrike" dirty="0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</a:t>
            </a:r>
            <a:r>
              <a:rPr lang="en-US" sz="4000" b="0" u="none" strike="noStrike" dirty="0" err="1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thuở</a:t>
            </a:r>
            <a:r>
              <a:rPr lang="en-US" sz="4000" b="0" u="none" strike="noStrike" dirty="0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0" u="none" strike="noStrike" dirty="0" err="1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endParaRPr lang="en-US" altLang="vi-VN" sz="4000" b="0" i="0" u="none" strike="noStrike" dirty="0">
              <a:solidFill>
                <a:srgbClr val="231F20"/>
              </a:solidFill>
              <a:effectLst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5220" y="95250"/>
            <a:ext cx="906780" cy="84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07249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600" b="1" dirty="0">
                  <a:solidFill>
                    <a:schemeClr val="bg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GIẢI NGHĨA TỪ</a:t>
              </a:r>
              <a:endParaRPr lang="zh-CN" altLang="en-US" sz="3600" b="1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-408373" y="1956574"/>
            <a:ext cx="121997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13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0" u="none" strike="noStrike" dirty="0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                  </a:t>
            </a:r>
            <a:r>
              <a:rPr lang="en-US" sz="4000" b="0" u="none" strike="noStrike" dirty="0" err="1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thuở</a:t>
            </a:r>
            <a:r>
              <a:rPr lang="en-US" sz="4000" b="0" u="none" strike="noStrike" dirty="0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0" u="none" strike="noStrike" dirty="0" err="1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r>
              <a:rPr lang="en-US" sz="4000" b="0" u="none" strike="noStrike" dirty="0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</a:t>
            </a:r>
            <a:r>
              <a:rPr lang="vi-VN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khoảng thời gian không xác định đã lùi xa vào quá khứ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4000" b="0" u="none" strike="noStrike" dirty="0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</a:p>
          <a:p>
            <a:pPr algn="ctr" defTabSz="91313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vi-VN" sz="4000" b="0" i="0" u="none" strike="noStrike" dirty="0">
              <a:solidFill>
                <a:srgbClr val="231F20"/>
              </a:solidFill>
              <a:effectLst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5220" y="95250"/>
            <a:ext cx="906780" cy="84836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600" b="1" dirty="0">
                  <a:solidFill>
                    <a:schemeClr val="bg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GIẢI NGHĨA TỪ</a:t>
              </a:r>
              <a:endParaRPr lang="zh-CN" altLang="en-US" sz="3600" b="1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-408373" y="1956574"/>
            <a:ext cx="121997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13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0" u="none" strike="noStrike" dirty="0" err="1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sâu</a:t>
            </a:r>
            <a:r>
              <a:rPr lang="en-US" sz="4000" b="0" u="none" strike="noStrike" dirty="0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0" u="none" strike="noStrike" dirty="0" err="1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thẳm</a:t>
            </a:r>
            <a:endParaRPr lang="en-US" altLang="vi-VN" sz="4000" b="0" i="0" u="none" strike="noStrike" dirty="0">
              <a:solidFill>
                <a:srgbClr val="231F20"/>
              </a:solidFill>
              <a:effectLst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5220" y="95250"/>
            <a:ext cx="906780" cy="84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74155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600" b="1" dirty="0">
                  <a:solidFill>
                    <a:schemeClr val="bg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GIẢI NGHĨA TỪ</a:t>
              </a:r>
              <a:endParaRPr lang="zh-CN" altLang="en-US" sz="3600" b="1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-408373" y="1956574"/>
            <a:ext cx="121997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13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0" u="none" strike="noStrike" dirty="0" err="1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sâu</a:t>
            </a:r>
            <a:r>
              <a:rPr lang="en-US" sz="4000" b="0" u="none" strike="noStrike" dirty="0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0" u="none" strike="noStrike" dirty="0" err="1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thẳm</a:t>
            </a:r>
            <a:r>
              <a:rPr lang="en-US" sz="40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</a:t>
            </a:r>
            <a:r>
              <a:rPr lang="en-US" altLang="vi-VN" sz="4000" b="0" i="0" u="none" strike="noStrike" dirty="0" err="1">
                <a:solidFill>
                  <a:srgbClr val="231F2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rất</a:t>
            </a:r>
            <a:r>
              <a:rPr lang="en-US" altLang="vi-VN" sz="4000" b="0" i="0" u="none" strike="noStrike" dirty="0">
                <a:solidFill>
                  <a:srgbClr val="231F2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sâu</a:t>
            </a:r>
            <a:endParaRPr lang="en-US" altLang="vi-VN" sz="4000" b="0" i="0" u="none" strike="noStrike" dirty="0">
              <a:solidFill>
                <a:srgbClr val="231F20"/>
              </a:solidFill>
              <a:effectLst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5220" y="95250"/>
            <a:ext cx="906780" cy="84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43774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-Rounded" panose="020B0500000000000000" pitchFamily="34" charset="0"/>
                <a:cs typeface="Arial-Rounded" panose="020B0500000000000000" pitchFamily="34" charset="0"/>
              </a:rPr>
              <a:t>Gọi bạn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425450" y="1417955"/>
            <a:ext cx="5426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xưa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thuở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nào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Trong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rừng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xanh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sâu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thẳm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sống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nhau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trắng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Một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Suối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héo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khô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Lấy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nuôi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mưa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5496560" y="1417955"/>
            <a:ext cx="5260483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tìm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cỏ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Lang thang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đường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về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trắng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thương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Chạy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khắp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nẻo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tìm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bây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trắng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Vẫn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gọi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hoài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: “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!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!”</a:t>
            </a:r>
          </a:p>
        </p:txBody>
      </p:sp>
      <p:sp>
        <p:nvSpPr>
          <p:cNvPr id="3" name="Rectangle 2"/>
          <p:cNvSpPr/>
          <p:nvPr/>
        </p:nvSpPr>
        <p:spPr>
          <a:xfrm>
            <a:off x="7592039" y="4668202"/>
            <a:ext cx="19543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Định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Hải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242054"/>
      </p:ext>
    </p:extLst>
  </p:cSld>
  <p:clrMapOvr>
    <a:masterClrMapping/>
  </p:clrMapOvr>
  <p:transition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600" b="1" dirty="0">
                  <a:solidFill>
                    <a:schemeClr val="bg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GIẢI NGHĨA TỪ</a:t>
              </a:r>
              <a:endParaRPr lang="zh-CN" altLang="en-US" sz="3600" b="1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28" name="2"/>
          <p:cNvSpPr/>
          <p:nvPr/>
        </p:nvSpPr>
        <p:spPr>
          <a:xfrm>
            <a:off x="3425187" y="716098"/>
            <a:ext cx="8019905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5220" y="95250"/>
            <a:ext cx="906780" cy="84836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316245" y="1807679"/>
            <a:ext cx="8019905" cy="3321669"/>
            <a:chOff x="172324" y="1157225"/>
            <a:chExt cx="2109019" cy="1753583"/>
          </a:xfrm>
        </p:grpSpPr>
        <p:sp>
          <p:nvSpPr>
            <p:cNvPr id="8" name="Hexagon 7"/>
            <p:cNvSpPr/>
            <p:nvPr/>
          </p:nvSpPr>
          <p:spPr>
            <a:xfrm>
              <a:off x="172324" y="1157225"/>
              <a:ext cx="2109019" cy="1753583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2" name="TextBox 43"/>
            <p:cNvSpPr txBox="1"/>
            <p:nvPr/>
          </p:nvSpPr>
          <p:spPr>
            <a:xfrm>
              <a:off x="288974" y="1369884"/>
              <a:ext cx="1808630" cy="698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4000" b="0" u="none" strike="noStrike" dirty="0">
                  <a:solidFill>
                    <a:srgbClr val="FF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hạn hán</a:t>
              </a:r>
            </a:p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vi-VN" sz="4000" b="0" i="0" u="none" strike="noStrike" dirty="0">
                <a:solidFill>
                  <a:srgbClr val="231F2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2232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600" b="1" dirty="0">
                  <a:solidFill>
                    <a:schemeClr val="bg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GIẢI NGHĨA TỪ</a:t>
              </a:r>
              <a:endParaRPr lang="zh-CN" altLang="en-US" sz="3600" b="1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28" name="2"/>
          <p:cNvSpPr/>
          <p:nvPr/>
        </p:nvSpPr>
        <p:spPr>
          <a:xfrm>
            <a:off x="3425187" y="716098"/>
            <a:ext cx="8019905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5220" y="95250"/>
            <a:ext cx="906780" cy="84836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316245" y="1807679"/>
            <a:ext cx="8019905" cy="3321669"/>
            <a:chOff x="172324" y="1157225"/>
            <a:chExt cx="2109019" cy="1753583"/>
          </a:xfrm>
        </p:grpSpPr>
        <p:sp>
          <p:nvSpPr>
            <p:cNvPr id="8" name="Hexagon 7"/>
            <p:cNvSpPr/>
            <p:nvPr/>
          </p:nvSpPr>
          <p:spPr>
            <a:xfrm>
              <a:off x="172324" y="1157225"/>
              <a:ext cx="2109019" cy="1753583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2" name="TextBox 43"/>
            <p:cNvSpPr txBox="1"/>
            <p:nvPr/>
          </p:nvSpPr>
          <p:spPr>
            <a:xfrm>
              <a:off x="288974" y="1369884"/>
              <a:ext cx="1808630" cy="1348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4000" b="0" u="none" strike="noStrike" dirty="0">
                  <a:solidFill>
                    <a:srgbClr val="FF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hạn hán</a:t>
              </a:r>
            </a:p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vi-VN" sz="4000" b="0" i="0" u="none" strike="noStrike" dirty="0">
                  <a:solidFill>
                    <a:srgbClr val="231F2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Tình trạng thiếu nước do nắng lâu, không mưa gây 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79030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-Rounded" panose="020B0500000000000000" pitchFamily="34" charset="0"/>
                <a:cs typeface="Arial-Rounded" panose="020B0500000000000000" pitchFamily="34" charset="0"/>
              </a:rPr>
              <a:t>Gọi bạn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425450" y="1417955"/>
            <a:ext cx="5426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xưa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thuở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nào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Trong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rừng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xanh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sâu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thẳm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sống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nhau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trắng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Một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Suối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héo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khô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Lấy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nuôi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mưa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5496560" y="1417955"/>
            <a:ext cx="5260483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tìm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cỏ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Lang thang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đường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về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trắng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thương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Chạy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khắp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nẻo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tìm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bây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trắng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Vẫn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gọi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hoài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: “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!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!”</a:t>
            </a:r>
          </a:p>
        </p:txBody>
      </p:sp>
      <p:sp>
        <p:nvSpPr>
          <p:cNvPr id="3" name="Rectangle 2"/>
          <p:cNvSpPr/>
          <p:nvPr/>
        </p:nvSpPr>
        <p:spPr>
          <a:xfrm>
            <a:off x="7592039" y="4668202"/>
            <a:ext cx="19543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Định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Hải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963230"/>
      </p:ext>
    </p:extLst>
  </p:cSld>
  <p:clrMapOvr>
    <a:masterClrMapping/>
  </p:clrMapOvr>
  <p:transition>
    <p:wedg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GIẢI NGHĨA TỪ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28" name="2"/>
          <p:cNvSpPr/>
          <p:nvPr/>
        </p:nvSpPr>
        <p:spPr>
          <a:xfrm>
            <a:off x="3425187" y="716098"/>
            <a:ext cx="8019905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ea"/>
              <a:sym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5220" y="95250"/>
            <a:ext cx="906780" cy="84836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636048" y="2150020"/>
            <a:ext cx="7162762" cy="3977252"/>
            <a:chOff x="97207" y="-1241733"/>
            <a:chExt cx="2184136" cy="3805742"/>
          </a:xfrm>
        </p:grpSpPr>
        <p:sp>
          <p:nvSpPr>
            <p:cNvPr id="16" name="Hexagon 15"/>
            <p:cNvSpPr/>
            <p:nvPr/>
          </p:nvSpPr>
          <p:spPr>
            <a:xfrm>
              <a:off x="172324" y="1157225"/>
              <a:ext cx="2109019" cy="1406784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8" name="TextBox 43"/>
            <p:cNvSpPr txBox="1"/>
            <p:nvPr/>
          </p:nvSpPr>
          <p:spPr>
            <a:xfrm>
              <a:off x="97207" y="-1241733"/>
              <a:ext cx="2128092" cy="677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lang thang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GIẢI NGHĨA TỪ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28" name="2"/>
          <p:cNvSpPr/>
          <p:nvPr/>
        </p:nvSpPr>
        <p:spPr>
          <a:xfrm>
            <a:off x="3425187" y="716098"/>
            <a:ext cx="8019905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ea"/>
              <a:sym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5220" y="95250"/>
            <a:ext cx="906780" cy="84836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636048" y="2150020"/>
            <a:ext cx="7162762" cy="3977252"/>
            <a:chOff x="97207" y="-1241733"/>
            <a:chExt cx="2184136" cy="3805742"/>
          </a:xfrm>
        </p:grpSpPr>
        <p:sp>
          <p:nvSpPr>
            <p:cNvPr id="16" name="Hexagon 15"/>
            <p:cNvSpPr/>
            <p:nvPr/>
          </p:nvSpPr>
          <p:spPr>
            <a:xfrm>
              <a:off x="172324" y="1157225"/>
              <a:ext cx="2109019" cy="1406784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8" name="TextBox 43"/>
            <p:cNvSpPr txBox="1"/>
            <p:nvPr/>
          </p:nvSpPr>
          <p:spPr>
            <a:xfrm>
              <a:off x="97207" y="-1241733"/>
              <a:ext cx="2128092" cy="1855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lang thang</a:t>
              </a:r>
            </a:p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Đi hết chỗ này đến chỗ khác, không dừng lại ở nơi nào.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77187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-Rounded" panose="020B0500000000000000" pitchFamily="34" charset="0"/>
                <a:cs typeface="Arial-Rounded" panose="020B0500000000000000" pitchFamily="34" charset="0"/>
              </a:rPr>
              <a:t>Gọi bạn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425450" y="1417955"/>
            <a:ext cx="5426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Tự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xa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xưa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thuở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rừng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xanh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sâu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thẳm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sống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nhau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năm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trời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hán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Suối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héo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khô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Lấy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nuôi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Chờ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mưa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bao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5496560" y="1417955"/>
            <a:ext cx="56098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v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àng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Lang thang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quên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đường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quá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khắp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nẻo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b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ê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bây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Vẫn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hoài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: “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!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!”</a:t>
            </a:r>
          </a:p>
        </p:txBody>
      </p:sp>
      <p:sp>
        <p:nvSpPr>
          <p:cNvPr id="10" name="Cloud 9"/>
          <p:cNvSpPr/>
          <p:nvPr/>
        </p:nvSpPr>
        <p:spPr>
          <a:xfrm>
            <a:off x="7454537" y="274955"/>
            <a:ext cx="3945618" cy="1249045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nhóm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DC9012-BD43-472A-AB1F-66F3707E6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-Rounded" panose="020B0500000000000000" pitchFamily="34" charset="0"/>
                <a:cs typeface="Arial-Rounded" panose="020B0500000000000000" pitchFamily="34" charset="0"/>
              </a:rPr>
              <a:t>Gọi bạn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425450" y="1417955"/>
            <a:ext cx="5426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Tự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xa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xưa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thuở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rừng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xanh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sâu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thẳm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sống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nhau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năm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trời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hán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Suối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héo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khô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Lấy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nuôi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Chờ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mưa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bao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5496560" y="1417955"/>
            <a:ext cx="56098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v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àng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Lang thang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quên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đường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quá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khắp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nẻo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b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ê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bây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Vẫn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hoài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: “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!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!”</a:t>
            </a:r>
          </a:p>
        </p:txBody>
      </p:sp>
      <p:sp>
        <p:nvSpPr>
          <p:cNvPr id="10" name="Cloud 9"/>
          <p:cNvSpPr/>
          <p:nvPr/>
        </p:nvSpPr>
        <p:spPr>
          <a:xfrm>
            <a:off x="7297783" y="274955"/>
            <a:ext cx="4537166" cy="1222919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giữa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nhóm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DC9012-BD43-472A-AB1F-66F3707E6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129603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1031</Words>
  <Application>Microsoft Office PowerPoint</Application>
  <PresentationFormat>Widescreen</PresentationFormat>
  <Paragraphs>226</Paragraphs>
  <Slides>27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Arial</vt:lpstr>
      <vt:lpstr>Arial Unicode MS</vt:lpstr>
      <vt:lpstr>Arial-Rounded</vt:lpstr>
      <vt:lpstr>Calibri</vt:lpstr>
      <vt:lpstr>Calibri Light</vt:lpstr>
      <vt:lpstr>Times New Roman</vt:lpstr>
      <vt:lpstr>VNI-Times</vt:lpstr>
      <vt:lpstr>2_Office Theme</vt:lpstr>
      <vt:lpstr>3_Office Theme</vt:lpstr>
      <vt:lpstr>6_Office Theme</vt:lpstr>
      <vt:lpstr>7_Office Theme</vt:lpstr>
      <vt:lpstr>PowerPoint Presentation</vt:lpstr>
      <vt:lpstr>*Kiểm tra bài cũ:</vt:lpstr>
      <vt:lpstr>PowerPoint Presentation</vt:lpstr>
      <vt:lpstr>Đố các em đây là bài hát gì?</vt:lpstr>
      <vt:lpstr>1. Khởi động Nói về một người bạn của em</vt:lpstr>
      <vt:lpstr>PowerPoint Presentation</vt:lpstr>
      <vt:lpstr>Thứ hai, ngày 6 tháng 11 năm 2023      Tiếng Việt.      Bài 17: Gọi bạn</vt:lpstr>
      <vt:lpstr>Gọi bạn</vt:lpstr>
      <vt:lpstr>Gọi bạn</vt:lpstr>
      <vt:lpstr>Gọi bạn</vt:lpstr>
      <vt:lpstr>Gọi bạn</vt:lpstr>
      <vt:lpstr>PowerPoint Presentation</vt:lpstr>
      <vt:lpstr>PowerPoint Presentation</vt:lpstr>
      <vt:lpstr>PowerPoint Presentation</vt:lpstr>
      <vt:lpstr>Gọi bạn</vt:lpstr>
      <vt:lpstr>PowerPoint Presentation</vt:lpstr>
      <vt:lpstr>PowerPoint Presentation</vt:lpstr>
      <vt:lpstr>PowerPoint Presentation</vt:lpstr>
      <vt:lpstr>PowerPoint Presentation</vt:lpstr>
      <vt:lpstr>Gọi bạn</vt:lpstr>
      <vt:lpstr>PowerPoint Presentation</vt:lpstr>
      <vt:lpstr>PowerPoint Presentation</vt:lpstr>
      <vt:lpstr>Gọi bạn</vt:lpstr>
      <vt:lpstr>PowerPoint Presentation</vt:lpstr>
      <vt:lpstr>PowerPoint Presentation</vt:lpstr>
      <vt:lpstr>Gọi bạn</vt:lpstr>
      <vt:lpstr>Gọi bạn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HT-PC</cp:lastModifiedBy>
  <cp:revision>53</cp:revision>
  <dcterms:created xsi:type="dcterms:W3CDTF">2021-05-26T04:27:00Z</dcterms:created>
  <dcterms:modified xsi:type="dcterms:W3CDTF">2023-11-06T01:19:04Z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1033-11.2.0.10258</vt:lpwstr>
  </property>
  <property fmtid="{D5CDD505-2E9C-101B-9397-08002B2CF9AE}" pid="3" name="ICV">
    <vt:lpwstr>7C7271BFC7304E4CA724F82A5B7A5671</vt:lpwstr>
  </property>
</Properties>
</file>