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3"/>
    <p:sldId id="259" r:id="rId4"/>
    <p:sldId id="258" r:id="rId5"/>
    <p:sldId id="261" r:id="rId6"/>
    <p:sldId id="262" r:id="rId7"/>
    <p:sldId id="265" r:id="rId8"/>
    <p:sldId id="266" r:id="rId10"/>
    <p:sldId id="267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7B884C-8C00-4394-9DB6-15A5CAE11C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GIF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3.png"/><Relationship Id="rId10" Type="http://schemas.openxmlformats.org/officeDocument/2006/relationships/image" Target="../media/image22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6510"/>
            <a:ext cx="12191365" cy="68903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605" y="2986567"/>
            <a:ext cx="4606289" cy="38714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31620" y="1257300"/>
            <a:ext cx="9921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Chào mừng thầy cô và các em </a:t>
            </a:r>
            <a:endParaRPr lang="en-US" sz="60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đến với môn Tiếng Việt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-40640"/>
            <a:ext cx="12192000" cy="688911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071245" y="915035"/>
            <a:ext cx="10054590" cy="46037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5" name="TextBox 1"/>
          <p:cNvSpPr txBox="1"/>
          <p:nvPr/>
        </p:nvSpPr>
        <p:spPr>
          <a:xfrm>
            <a:off x="1071880" y="1766570"/>
            <a:ext cx="10520680" cy="3981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vi-VN" altLang="en-US" sz="6000" dirty="0" err="1">
                <a:latin typeface="Times New Roman" panose="02020603050405020304" charset="0"/>
                <a:cs typeface="Times New Roman" panose="02020603050405020304" charset="0"/>
              </a:rPr>
              <a:t>GV: Nguyễn Thị Trang</a:t>
            </a:r>
            <a:endParaRPr lang="vi-VN" altLang="en-US" sz="6000" dirty="0" err="1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vi-VN" altLang="en-US" sz="6000" dirty="0" err="1">
                <a:latin typeface="Times New Roman" panose="02020603050405020304" charset="0"/>
                <a:cs typeface="Times New Roman" panose="02020603050405020304" charset="0"/>
              </a:rPr>
              <a:t>Lớp: 2/3</a:t>
            </a:r>
            <a:endParaRPr lang="vi-VN" altLang="en-US" sz="6000" dirty="0" err="1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vi-VN" altLang="en-US" sz="6000" dirty="0" err="1">
                <a:latin typeface="Times New Roman" panose="02020603050405020304" charset="0"/>
                <a:cs typeface="Times New Roman" panose="02020603050405020304" charset="0"/>
              </a:rPr>
              <a:t>Bài 24: Nghe-viết: Nặn đồ chơi</a:t>
            </a:r>
            <a:endParaRPr lang="vi-VN" altLang="en-US" sz="6000" dirty="0" err="1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endParaRPr lang="en-US" sz="6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0730" cy="69062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19795" y="1376519"/>
            <a:ext cx="8440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vi-VN" sz="4800" kern="0" dirty="0">
                <a:solidFill>
                  <a:srgbClr val="FF0000"/>
                </a:solidFill>
                <a:latin typeface="+mj-lt"/>
                <a:cs typeface="Arial" panose="020B0604020202020204"/>
                <a:sym typeface="Arial" panose="020B0604020202020204"/>
              </a:rPr>
              <a:t>NGHE- VIẾT</a:t>
            </a:r>
            <a:endParaRPr lang="en-US" sz="4800" kern="0" dirty="0">
              <a:solidFill>
                <a:srgbClr val="FF0000"/>
              </a:solidFill>
              <a:latin typeface="+mj-lt"/>
              <a:cs typeface="Arial" panose="020B0604020202020204"/>
              <a:sym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19159" y="2401084"/>
            <a:ext cx="5175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Clr>
                <a:srgbClr val="000000"/>
              </a:buClr>
              <a:buFont typeface="Arial" panose="020B0604020202020204"/>
              <a:buNone/>
            </a:pPr>
            <a:r>
              <a:rPr lang="en-US" sz="4000" b="1" kern="0" dirty="0">
                <a:solidFill>
                  <a:srgbClr val="17479D"/>
                </a:solidFill>
                <a:latin typeface="+mj-lt"/>
                <a:cs typeface="Arial" panose="020B0604020202020204"/>
                <a:sym typeface="Arial" panose="020B0604020202020204"/>
              </a:rPr>
              <a:t>Nặn đồ chơi</a:t>
            </a:r>
            <a:endParaRPr lang="en-US" sz="4000" b="1" kern="0" dirty="0">
              <a:solidFill>
                <a:srgbClr val="17479D"/>
              </a:solidFill>
              <a:latin typeface="+mj-lt"/>
              <a:cs typeface="Arial" panose="020B0604020202020204"/>
              <a:sym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0946" y="3293231"/>
            <a:ext cx="9076587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  <a:buClr>
                <a:srgbClr val="000000"/>
              </a:buClr>
              <a:buFont typeface="Arial" panose="020B0604020202020204"/>
              <a:buNone/>
            </a:pPr>
            <a:r>
              <a:rPr lang="vi-VN" sz="3200" b="1" kern="0" dirty="0">
                <a:solidFill>
                  <a:srgbClr val="FFAB40">
                    <a:lumMod val="75000"/>
                  </a:srgbClr>
                </a:solidFill>
                <a:latin typeface="+mj-lt"/>
                <a:cs typeface="Arial" panose="020B0604020202020204"/>
                <a:sym typeface="Arial" panose="020B0604020202020204"/>
              </a:rPr>
              <a:t>Nghe - viết 3 khổ thơ đầu.</a:t>
            </a:r>
            <a:endParaRPr lang="vi-VN" sz="3200" kern="0" dirty="0">
              <a:solidFill>
                <a:srgbClr val="FFAB40">
                  <a:lumMod val="75000"/>
                </a:srgbClr>
              </a:solidFill>
              <a:latin typeface="+mj-lt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633" y="3525992"/>
            <a:ext cx="569090" cy="4536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duotone>
              <a:srgbClr val="FC7D7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402" y="4196845"/>
            <a:ext cx="537775" cy="4536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46400" y="3867352"/>
            <a:ext cx="9076587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  <a:buClr>
                <a:srgbClr val="000000"/>
              </a:buClr>
              <a:buFont typeface="Arial" panose="020B0604020202020204"/>
              <a:buNone/>
            </a:pPr>
            <a:r>
              <a:rPr lang="vi-VN" sz="3200" b="1" kern="0" dirty="0">
                <a:solidFill>
                  <a:srgbClr val="FFAB40">
                    <a:lumMod val="75000"/>
                  </a:srgbClr>
                </a:solidFill>
                <a:latin typeface="+mj-lt"/>
                <a:cs typeface="Arial" panose="020B0604020202020204"/>
                <a:sym typeface="Arial" panose="020B0604020202020204"/>
              </a:rPr>
              <a:t>Bài tập chính tả: da/ gia.</a:t>
            </a:r>
            <a:endParaRPr lang="vi-VN" sz="3200" kern="0" dirty="0">
              <a:solidFill>
                <a:srgbClr val="FFAB40">
                  <a:lumMod val="75000"/>
                </a:srgbClr>
              </a:solidFill>
              <a:latin typeface="+mj-lt"/>
              <a:cs typeface="Arial" panose="020B0604020202020204"/>
              <a:sym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60946" y="4561635"/>
            <a:ext cx="9076587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  <a:buClr>
                <a:srgbClr val="000000"/>
              </a:buClr>
              <a:buFont typeface="Arial" panose="020B0604020202020204"/>
              <a:buNone/>
            </a:pPr>
            <a:r>
              <a:rPr lang="vi-VN" sz="3200" b="1" kern="0" dirty="0">
                <a:solidFill>
                  <a:srgbClr val="FFAB40">
                    <a:lumMod val="75000"/>
                  </a:srgbClr>
                </a:solidFill>
                <a:latin typeface="+mj-lt"/>
                <a:cs typeface="Arial" panose="020B0604020202020204"/>
                <a:sym typeface="Arial" panose="020B0604020202020204"/>
              </a:rPr>
              <a:t>Bài tập lựa chọn.</a:t>
            </a:r>
            <a:endParaRPr lang="vi-VN" sz="3200" kern="0" dirty="0">
              <a:solidFill>
                <a:srgbClr val="FFAB40">
                  <a:lumMod val="75000"/>
                </a:srgbClr>
              </a:solidFill>
              <a:latin typeface="+mj-lt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104" y="4794408"/>
            <a:ext cx="537775" cy="4536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/>
          <a:srcRect r="39362"/>
          <a:stretch>
            <a:fillRect/>
          </a:stretch>
        </p:blipFill>
        <p:spPr>
          <a:xfrm>
            <a:off x="404828" y="315572"/>
            <a:ext cx="2572287" cy="2002325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-55245"/>
            <a:ext cx="12192635" cy="691324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2007656" y="1176021"/>
            <a:ext cx="39824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Bên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thềm gió mát,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</a:b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Bé nặn đồ chơi.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</a:b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Mèo nằm vẫy đuôi,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</a:b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Tròn xoe đôi mắt.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 4 hang 1 ô ly" panose="020B0603050302020204" charset="0"/>
              <a:cs typeface="HP001 4 hang 1 ô ly" panose="020B0603050302020204" charset="0"/>
            </a:endParaRPr>
          </a:p>
        </p:txBody>
      </p:sp>
      <p:sp>
        <p:nvSpPr>
          <p:cNvPr id="6" name="Text Box 1"/>
          <p:cNvSpPr txBox="1"/>
          <p:nvPr/>
        </p:nvSpPr>
        <p:spPr>
          <a:xfrm>
            <a:off x="2007656" y="3619876"/>
            <a:ext cx="3982403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Đây là quả thị,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</a:b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Đây là quả na,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</a:b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Quả này phần mẹ,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</a:b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Quả này phần cha.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 4 hang 1 ô ly" panose="020B0603050302020204" charset="0"/>
              <a:cs typeface="HP001 4 hang 1 ô ly" panose="020B0603050302020204" charset="0"/>
            </a:endParaRPr>
          </a:p>
        </p:txBody>
      </p:sp>
      <p:sp>
        <p:nvSpPr>
          <p:cNvPr id="7" name="Text Box 1"/>
          <p:cNvSpPr txBox="1"/>
          <p:nvPr/>
        </p:nvSpPr>
        <p:spPr>
          <a:xfrm>
            <a:off x="6640830" y="2397760"/>
            <a:ext cx="448056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Đây chiếc cối nhỏ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</a:b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Bé nặn thật tròn,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</a:b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Biếu bà đấy nhé,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</a:b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4 hang 1 ô ly" panose="020B0603050302020204" charset="0"/>
                <a:cs typeface="HP001 4 hang 1 ô ly" panose="020B0603050302020204" charset="0"/>
              </a:rPr>
              <a:t>Giã trầu thêm ngon.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 4 hang 1 ô ly" panose="020B0603050302020204" charset="0"/>
              <a:cs typeface="HP001 4 hang 1 ô ly" panose="020B0603050302020204" charset="0"/>
            </a:endParaRPr>
          </a:p>
        </p:txBody>
      </p:sp>
      <p:pic>
        <p:nvPicPr>
          <p:cNvPr id="8" name="Content Placeholder 20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0986" y="348748"/>
            <a:ext cx="1564640" cy="1598295"/>
          </a:xfrm>
          <a:prstGeom prst="rect">
            <a:avLst/>
          </a:prstGeom>
        </p:spPr>
      </p:pic>
      <p:sp>
        <p:nvSpPr>
          <p:cNvPr id="9" name="Rounded Rectangle 1"/>
          <p:cNvSpPr/>
          <p:nvPr/>
        </p:nvSpPr>
        <p:spPr>
          <a:xfrm>
            <a:off x="4220070" y="399180"/>
            <a:ext cx="3751580" cy="7531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Nặn đồ </a:t>
            </a:r>
            <a:r>
              <a:rPr kumimoji="0" lang="vi-V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endParaRPr kumimoji="0" lang="vi-V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635" y="0"/>
            <a:ext cx="12193270" cy="6944360"/>
          </a:xfrm>
          <a:prstGeom prst="rect">
            <a:avLst/>
          </a:prstGeom>
        </p:spPr>
      </p:pic>
      <p:sp>
        <p:nvSpPr>
          <p:cNvPr id="5" name="TextBox 1"/>
          <p:cNvSpPr txBox="1"/>
          <p:nvPr/>
        </p:nvSpPr>
        <p:spPr>
          <a:xfrm>
            <a:off x="4142794" y="998545"/>
            <a:ext cx="5365827" cy="88966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vi-VN" sz="4000" b="1" dirty="0">
                <a:solidFill>
                  <a:srgbClr val="FF0000"/>
                </a:solidFill>
                <a:latin typeface="+mj-lt"/>
              </a:rPr>
              <a:t>Các từ dễ viết sai</a:t>
            </a:r>
            <a:endParaRPr 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Rectangle 2"/>
          <p:cNvSpPr/>
          <p:nvPr/>
        </p:nvSpPr>
        <p:spPr>
          <a:xfrm>
            <a:off x="4142794" y="1888212"/>
            <a:ext cx="5996762" cy="889667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lang="vi-VN" sz="4000" dirty="0">
                <a:latin typeface="+mj-lt"/>
              </a:rPr>
              <a:t>     tròn xoe</a:t>
            </a:r>
            <a:endParaRPr lang="vi-VN" sz="4000" dirty="0">
              <a:latin typeface="+mj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4322883" y="2359698"/>
            <a:ext cx="233916" cy="233916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vi-VN" sz="3200">
              <a:latin typeface="+mj-lt"/>
            </a:endParaRPr>
          </a:p>
        </p:txBody>
      </p:sp>
      <p:sp>
        <p:nvSpPr>
          <p:cNvPr id="8" name="Rectangle 4"/>
          <p:cNvSpPr/>
          <p:nvPr/>
        </p:nvSpPr>
        <p:spPr>
          <a:xfrm>
            <a:off x="4142794" y="2476656"/>
            <a:ext cx="5996762" cy="889667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lang="vi-VN" sz="4000" dirty="0">
                <a:latin typeface="+mj-lt"/>
              </a:rPr>
              <a:t>     vẫy đuôi</a:t>
            </a:r>
            <a:endParaRPr lang="vi-VN" sz="4000" dirty="0">
              <a:latin typeface="+mj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4322883" y="2948142"/>
            <a:ext cx="233916" cy="233916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vi-VN" sz="3200">
              <a:latin typeface="+mj-lt"/>
            </a:endParaRPr>
          </a:p>
        </p:txBody>
      </p:sp>
      <p:sp>
        <p:nvSpPr>
          <p:cNvPr id="10" name="Rectangle 6"/>
          <p:cNvSpPr/>
          <p:nvPr/>
        </p:nvSpPr>
        <p:spPr>
          <a:xfrm>
            <a:off x="4142794" y="3083352"/>
            <a:ext cx="5996762" cy="889667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lang="vi-VN" sz="4000" dirty="0">
                <a:latin typeface="+mj-lt"/>
              </a:rPr>
              <a:t>     giã trầu</a:t>
            </a:r>
            <a:endParaRPr lang="vi-VN" sz="4000" dirty="0"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322883" y="3554838"/>
            <a:ext cx="233916" cy="233916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vi-VN" sz="3200">
              <a:latin typeface="+mj-lt"/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4142794" y="3690048"/>
            <a:ext cx="5996762" cy="889667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lang="vi-VN" sz="4000" dirty="0">
                <a:latin typeface="+mj-lt"/>
              </a:rPr>
              <a:t>     biếu</a:t>
            </a:r>
            <a:endParaRPr lang="vi-VN" sz="4000" dirty="0">
              <a:latin typeface="+mj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322883" y="4161534"/>
            <a:ext cx="233916" cy="233916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vi-VN" sz="32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bldLvl="0" animBg="1"/>
      <p:bldP spid="8" grpId="0"/>
      <p:bldP spid="9" grpId="0" bldLvl="0" animBg="1"/>
      <p:bldP spid="10" grpId="0"/>
      <p:bldP spid="11" grpId="0" bldLvl="0" animBg="1"/>
      <p:bldP spid="12" grpId="0"/>
      <p:bldP spid="1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705102"/>
            <a:ext cx="6858000" cy="1226820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89029" y="992196"/>
            <a:ext cx="6247250" cy="506498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8" t="35025" r="59440" b="34782"/>
          <a:stretch>
            <a:fillRect/>
          </a:stretch>
        </p:blipFill>
        <p:spPr>
          <a:xfrm>
            <a:off x="-591423" y="1707337"/>
            <a:ext cx="4429760" cy="549290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1" t="36973" r="10977" b="32834"/>
          <a:stretch>
            <a:fillRect/>
          </a:stretch>
        </p:blipFill>
        <p:spPr>
          <a:xfrm>
            <a:off x="2621901" y="2001520"/>
            <a:ext cx="4466358" cy="549290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>
            <a:fillRect/>
          </a:stretch>
        </p:blipFill>
        <p:spPr>
          <a:xfrm rot="660128">
            <a:off x="9693355" y="-1175868"/>
            <a:ext cx="3020116" cy="314651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9435">
            <a:off x="5902313" y="2289396"/>
            <a:ext cx="422498" cy="4361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107" y="1202801"/>
            <a:ext cx="644623" cy="68689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601" y="2699406"/>
            <a:ext cx="391538" cy="46984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7701">
            <a:off x="2693190" y="707721"/>
            <a:ext cx="391538" cy="64531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30" y="1470919"/>
            <a:ext cx="1054340" cy="11813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504530" y="3500553"/>
            <a:ext cx="5365827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 b="1" dirty="0">
                <a:solidFill>
                  <a:srgbClr val="0070C0"/>
                </a:solidFill>
                <a:latin typeface="+mj-lt"/>
              </a:rPr>
              <a:t>Học sinh viết bài vào vở ô li</a:t>
            </a:r>
            <a:endParaRPr lang="en-US" sz="32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87060" y="2429040"/>
            <a:ext cx="5365827" cy="1168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5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VIẾT BÀI</a:t>
            </a:r>
            <a:endParaRPr lang="en-US" sz="54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929" y="796483"/>
            <a:ext cx="489787" cy="4897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749" y="637855"/>
            <a:ext cx="7393428" cy="1296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rgbClr val="17479D"/>
                </a:solidFill>
                <a:latin typeface="+mj-lt"/>
              </a:rPr>
              <a:t>Ghép </a:t>
            </a:r>
            <a:r>
              <a:rPr lang="vi-VN" sz="2800" b="1" dirty="0">
                <a:solidFill>
                  <a:srgbClr val="FF0000"/>
                </a:solidFill>
                <a:latin typeface="+mj-lt"/>
              </a:rPr>
              <a:t>da </a:t>
            </a:r>
            <a:r>
              <a:rPr lang="vi-VN" sz="2800" b="1" dirty="0">
                <a:solidFill>
                  <a:srgbClr val="17479D"/>
                </a:solidFill>
                <a:latin typeface="+mj-lt"/>
              </a:rPr>
              <a:t>hoặc </a:t>
            </a:r>
            <a:r>
              <a:rPr lang="vi-VN" sz="2800" b="1" dirty="0">
                <a:solidFill>
                  <a:srgbClr val="FF0000"/>
                </a:solidFill>
                <a:latin typeface="+mj-lt"/>
              </a:rPr>
              <a:t>gia</a:t>
            </a:r>
            <a:r>
              <a:rPr lang="vi-VN" sz="2800" b="1" dirty="0">
                <a:solidFill>
                  <a:srgbClr val="17479D"/>
                </a:solidFill>
                <a:latin typeface="+mj-lt"/>
              </a:rPr>
              <a:t> vào các tiếng cho thích hợp. Viết lại 3 từ vào vở ô li</a:t>
            </a:r>
            <a:endParaRPr lang="vi-VN" sz="2800" b="1" dirty="0">
              <a:solidFill>
                <a:srgbClr val="17479D"/>
              </a:solidFill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4325" y="5562385"/>
            <a:ext cx="7195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3600" dirty="0">
                <a:solidFill>
                  <a:srgbClr val="FF0000"/>
                </a:solidFill>
                <a:latin typeface="+mj-lt"/>
              </a:rPr>
              <a:t>c</a:t>
            </a:r>
            <a:r>
              <a:rPr lang="en-US" sz="3600" dirty="0">
                <a:solidFill>
                  <a:srgbClr val="FF0000"/>
                </a:solidFill>
                <a:latin typeface="+mj-lt"/>
              </a:rPr>
              <a:t>ặp da; gia đình, da dẻ,…</a:t>
            </a:r>
            <a:endParaRPr lang="en-US" sz="3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4805405" y="2961560"/>
            <a:ext cx="791438" cy="791438"/>
          </a:xfrm>
          <a:prstGeom prst="ellipse">
            <a:avLst/>
          </a:prstGeom>
          <a:solidFill>
            <a:srgbClr val="BAE5E4"/>
          </a:solidFill>
          <a:ln w="25400" cap="flat" cmpd="sng" algn="ctr">
            <a:solidFill>
              <a:srgbClr val="BAE5E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+mj-lt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4733084" y="2898475"/>
            <a:ext cx="917608" cy="917608"/>
          </a:xfrm>
          <a:prstGeom prst="ellipse">
            <a:avLst/>
          </a:prstGeom>
          <a:noFill/>
          <a:ln w="25400" cap="flat" cmpd="sng" algn="ctr">
            <a:solidFill>
              <a:srgbClr val="BAE5E4">
                <a:lumMod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+mj-lt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49040" y="3038174"/>
            <a:ext cx="900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vi-VN" sz="4000" kern="0" dirty="0">
                <a:solidFill>
                  <a:srgbClr val="000000"/>
                </a:solidFill>
                <a:latin typeface="+mj-lt"/>
                <a:cs typeface="Arial" panose="020B0604020202020204"/>
                <a:sym typeface="Arial" panose="020B0604020202020204"/>
              </a:rPr>
              <a:t>da</a:t>
            </a:r>
            <a:endParaRPr lang="en-US" sz="4000" kern="0" dirty="0">
              <a:solidFill>
                <a:srgbClr val="000000"/>
              </a:solidFill>
              <a:latin typeface="+mj-lt"/>
              <a:cs typeface="Arial" panose="020B0604020202020204"/>
              <a:sym typeface="Arial" panose="020B0604020202020204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5918432" y="2969481"/>
            <a:ext cx="791438" cy="791438"/>
          </a:xfrm>
          <a:prstGeom prst="ellipse">
            <a:avLst/>
          </a:prstGeom>
          <a:solidFill>
            <a:srgbClr val="FFAB40">
              <a:lumMod val="40000"/>
              <a:lumOff val="60000"/>
            </a:srgbClr>
          </a:solidFill>
          <a:ln w="25400" cap="flat" cmpd="sng" algn="ctr">
            <a:solidFill>
              <a:srgbClr val="FFAB40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+mj-lt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5846111" y="2906396"/>
            <a:ext cx="917608" cy="917608"/>
          </a:xfrm>
          <a:prstGeom prst="ellipse">
            <a:avLst/>
          </a:prstGeom>
          <a:noFill/>
          <a:ln w="25400" cap="flat" cmpd="sng" algn="ctr">
            <a:solidFill>
              <a:srgbClr val="FFAB40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+mj-lt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862320" y="3046095"/>
            <a:ext cx="13817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vi-VN" sz="4000" kern="0" dirty="0">
                <a:solidFill>
                  <a:srgbClr val="000000"/>
                </a:solidFill>
                <a:latin typeface="+mj-lt"/>
                <a:cs typeface="Arial" panose="020B0604020202020204"/>
                <a:sym typeface="Arial" panose="020B0604020202020204"/>
              </a:rPr>
              <a:t>gia</a:t>
            </a:r>
            <a:endParaRPr lang="en-US" sz="4000" kern="0" dirty="0">
              <a:solidFill>
                <a:srgbClr val="000000"/>
              </a:solidFill>
              <a:latin typeface="+mj-lt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3107517" y="2099979"/>
            <a:ext cx="1047750" cy="1047750"/>
            <a:chOff x="885825" y="1314450"/>
            <a:chExt cx="1047750" cy="1047750"/>
          </a:xfrm>
        </p:grpSpPr>
        <p:sp>
          <p:nvSpPr>
            <p:cNvPr id="53" name="Oval 52"/>
            <p:cNvSpPr/>
            <p:nvPr/>
          </p:nvSpPr>
          <p:spPr>
            <a:xfrm>
              <a:off x="885825" y="1314450"/>
              <a:ext cx="1047750" cy="1047750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solidFill>
                <a:srgbClr val="A889CC">
                  <a:lumMod val="20000"/>
                  <a:lumOff val="8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13054">
                    <a:lumMod val="5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08194" y="1509121"/>
              <a:ext cx="98296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213054">
                      <a:lumMod val="50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/>
                  <a:sym typeface="Arial" panose="020B0604020202020204"/>
                </a:rPr>
                <a:t>cặp</a:t>
              </a: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13054">
                    <a:lumMod val="50000"/>
                  </a:srgbClr>
                </a:solidFill>
                <a:effectLst/>
                <a:uLnTx/>
                <a:uFillTx/>
                <a:latin typeface="+mj-lt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637170" y="3930598"/>
            <a:ext cx="1124026" cy="1091906"/>
            <a:chOff x="837661" y="1285875"/>
            <a:chExt cx="1124026" cy="1091906"/>
          </a:xfrm>
        </p:grpSpPr>
        <p:sp>
          <p:nvSpPr>
            <p:cNvPr id="56" name="Oval 55"/>
            <p:cNvSpPr/>
            <p:nvPr/>
          </p:nvSpPr>
          <p:spPr>
            <a:xfrm>
              <a:off x="841669" y="1285875"/>
              <a:ext cx="1091906" cy="1091906"/>
            </a:xfrm>
            <a:prstGeom prst="ellipse">
              <a:avLst/>
            </a:prstGeom>
            <a:solidFill>
              <a:srgbClr val="FC7D77">
                <a:lumMod val="40000"/>
                <a:lumOff val="60000"/>
              </a:srgbClr>
            </a:solidFill>
            <a:ln w="25400" cap="flat" cmpd="sng" algn="ctr">
              <a:solidFill>
                <a:srgbClr val="FC7D77">
                  <a:lumMod val="20000"/>
                  <a:lumOff val="8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13054">
                    <a:lumMod val="5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837661" y="1509121"/>
              <a:ext cx="112402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213054">
                      <a:lumMod val="50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/>
                  <a:sym typeface="Arial" panose="020B0604020202020204"/>
                </a:rPr>
                <a:t>cầm</a:t>
              </a: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13054">
                    <a:lumMod val="50000"/>
                  </a:srgbClr>
                </a:solidFill>
                <a:effectLst/>
                <a:uLnTx/>
                <a:uFillTx/>
                <a:latin typeface="+mj-lt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174290" y="1814490"/>
            <a:ext cx="1122422" cy="1091906"/>
            <a:chOff x="838465" y="1285875"/>
            <a:chExt cx="1122422" cy="1091906"/>
          </a:xfrm>
          <a:solidFill>
            <a:srgbClr val="D7EDA9"/>
          </a:solidFill>
        </p:grpSpPr>
        <p:sp>
          <p:nvSpPr>
            <p:cNvPr id="59" name="Oval 58"/>
            <p:cNvSpPr/>
            <p:nvPr/>
          </p:nvSpPr>
          <p:spPr>
            <a:xfrm>
              <a:off x="841669" y="1285875"/>
              <a:ext cx="1091906" cy="1091906"/>
            </a:xfrm>
            <a:prstGeom prst="ellipse">
              <a:avLst/>
            </a:prstGeom>
            <a:grpFill/>
            <a:ln w="25400" cap="flat" cmpd="sng" algn="ctr">
              <a:solidFill>
                <a:srgbClr val="F4F6DB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13054">
                    <a:lumMod val="5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838465" y="1509121"/>
              <a:ext cx="1122422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213054">
                      <a:lumMod val="50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/>
                  <a:sym typeface="Arial" panose="020B0604020202020204"/>
                </a:rPr>
                <a:t>đình</a:t>
              </a: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13054">
                    <a:lumMod val="50000"/>
                  </a:srgbClr>
                </a:solidFill>
                <a:effectLst/>
                <a:uLnTx/>
                <a:uFillTx/>
                <a:latin typeface="+mj-lt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7660206" y="3497643"/>
            <a:ext cx="865909" cy="865909"/>
            <a:chOff x="967221" y="1405371"/>
            <a:chExt cx="865909" cy="865909"/>
          </a:xfrm>
        </p:grpSpPr>
        <p:sp>
          <p:nvSpPr>
            <p:cNvPr id="62" name="Oval 61"/>
            <p:cNvSpPr/>
            <p:nvPr/>
          </p:nvSpPr>
          <p:spPr>
            <a:xfrm>
              <a:off x="967221" y="1405371"/>
              <a:ext cx="865909" cy="865909"/>
            </a:xfrm>
            <a:prstGeom prst="ellipse">
              <a:avLst/>
            </a:prstGeom>
            <a:solidFill>
              <a:srgbClr val="F39157">
                <a:alpha val="59000"/>
              </a:srgbClr>
            </a:solidFill>
            <a:ln w="25400" cap="flat" cmpd="sng" algn="ctr">
              <a:solidFill>
                <a:srgbClr val="FFAB40">
                  <a:lumMod val="20000"/>
                  <a:lumOff val="8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13054">
                    <a:lumMod val="5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146239" y="1509121"/>
              <a:ext cx="50687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213054">
                      <a:lumMod val="50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/>
                  <a:sym typeface="Arial" panose="020B0604020202020204"/>
                </a:rPr>
                <a:t>vị</a:t>
              </a: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13054">
                    <a:lumMod val="50000"/>
                  </a:srgbClr>
                </a:solidFill>
                <a:effectLst/>
                <a:uLnTx/>
                <a:uFillTx/>
                <a:latin typeface="+mj-lt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6544197" y="4305664"/>
            <a:ext cx="865909" cy="865909"/>
            <a:chOff x="967221" y="1405371"/>
            <a:chExt cx="865909" cy="865909"/>
          </a:xfrm>
        </p:grpSpPr>
        <p:sp>
          <p:nvSpPr>
            <p:cNvPr id="65" name="Oval 64"/>
            <p:cNvSpPr/>
            <p:nvPr/>
          </p:nvSpPr>
          <p:spPr>
            <a:xfrm>
              <a:off x="967221" y="1405371"/>
              <a:ext cx="865909" cy="865909"/>
            </a:xfrm>
            <a:prstGeom prst="ellipse">
              <a:avLst/>
            </a:prstGeom>
            <a:solidFill>
              <a:srgbClr val="BEE7FB">
                <a:alpha val="49000"/>
              </a:srgbClr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13054">
                    <a:lumMod val="5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031625" y="1537696"/>
              <a:ext cx="73609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213054">
                      <a:lumMod val="50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/>
                  <a:sym typeface="Arial" panose="020B0604020202020204"/>
                </a:rPr>
                <a:t>dẻ</a:t>
              </a: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13054">
                    <a:lumMod val="50000"/>
                  </a:srgbClr>
                </a:solidFill>
                <a:effectLst/>
                <a:uLnTx/>
                <a:uFillTx/>
                <a:latin typeface="+mj-lt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V="1">
            <a:off x="4139326" y="2783960"/>
            <a:ext cx="592516" cy="478284"/>
            <a:chOff x="2016413" y="1788423"/>
            <a:chExt cx="688166" cy="681231"/>
          </a:xfrm>
        </p:grpSpPr>
        <p:sp>
          <p:nvSpPr>
            <p:cNvPr id="68" name="Oval 67"/>
            <p:cNvSpPr/>
            <p:nvPr/>
          </p:nvSpPr>
          <p:spPr>
            <a:xfrm>
              <a:off x="2016413" y="2423935"/>
              <a:ext cx="45719" cy="45719"/>
            </a:xfrm>
            <a:prstGeom prst="ellipse">
              <a:avLst/>
            </a:prstGeom>
            <a:solidFill>
              <a:srgbClr val="BAE5E4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cxnSp>
          <p:nvCxnSpPr>
            <p:cNvPr id="69" name="Straight Connector 68"/>
            <p:cNvCxnSpPr>
              <a:stCxn id="68" idx="7"/>
              <a:endCxn id="70" idx="3"/>
            </p:cNvCxnSpPr>
            <p:nvPr/>
          </p:nvCxnSpPr>
          <p:spPr>
            <a:xfrm flipV="1">
              <a:off x="2055437" y="1827447"/>
              <a:ext cx="610118" cy="603183"/>
            </a:xfrm>
            <a:prstGeom prst="line">
              <a:avLst/>
            </a:prstGeom>
            <a:noFill/>
            <a:ln w="19050" cap="flat" cmpd="sng" algn="ctr">
              <a:solidFill>
                <a:srgbClr val="BAE5E4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70" name="Oval 69"/>
            <p:cNvSpPr/>
            <p:nvPr/>
          </p:nvSpPr>
          <p:spPr>
            <a:xfrm>
              <a:off x="2658860" y="1788423"/>
              <a:ext cx="45719" cy="45719"/>
            </a:xfrm>
            <a:prstGeom prst="ellipse">
              <a:avLst/>
            </a:prstGeom>
            <a:solidFill>
              <a:srgbClr val="BAE5E4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731842" y="3699563"/>
            <a:ext cx="1261750" cy="776988"/>
            <a:chOff x="2016413" y="1788423"/>
            <a:chExt cx="688166" cy="681231"/>
          </a:xfrm>
        </p:grpSpPr>
        <p:sp>
          <p:nvSpPr>
            <p:cNvPr id="72" name="Oval 71"/>
            <p:cNvSpPr/>
            <p:nvPr/>
          </p:nvSpPr>
          <p:spPr>
            <a:xfrm>
              <a:off x="2016413" y="2423935"/>
              <a:ext cx="45719" cy="45719"/>
            </a:xfrm>
            <a:prstGeom prst="ellipse">
              <a:avLst/>
            </a:prstGeom>
            <a:solidFill>
              <a:srgbClr val="BAE5E4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cxnSp>
          <p:nvCxnSpPr>
            <p:cNvPr id="73" name="Straight Connector 72"/>
            <p:cNvCxnSpPr>
              <a:stCxn id="72" idx="7"/>
              <a:endCxn id="74" idx="3"/>
            </p:cNvCxnSpPr>
            <p:nvPr/>
          </p:nvCxnSpPr>
          <p:spPr>
            <a:xfrm flipV="1">
              <a:off x="2055437" y="1827447"/>
              <a:ext cx="610118" cy="603183"/>
            </a:xfrm>
            <a:prstGeom prst="line">
              <a:avLst/>
            </a:prstGeom>
            <a:noFill/>
            <a:ln w="19050" cap="flat" cmpd="sng" algn="ctr">
              <a:solidFill>
                <a:srgbClr val="BAE5E4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74" name="Oval 73"/>
            <p:cNvSpPr/>
            <p:nvPr/>
          </p:nvSpPr>
          <p:spPr>
            <a:xfrm>
              <a:off x="2658860" y="1788423"/>
              <a:ext cx="45719" cy="45719"/>
            </a:xfrm>
            <a:prstGeom prst="ellipse">
              <a:avLst/>
            </a:prstGeom>
            <a:solidFill>
              <a:srgbClr val="BAE5E4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718536" y="2563829"/>
            <a:ext cx="525316" cy="584775"/>
            <a:chOff x="2016413" y="1788423"/>
            <a:chExt cx="688166" cy="681231"/>
          </a:xfrm>
        </p:grpSpPr>
        <p:sp>
          <p:nvSpPr>
            <p:cNvPr id="76" name="Oval 75"/>
            <p:cNvSpPr/>
            <p:nvPr/>
          </p:nvSpPr>
          <p:spPr>
            <a:xfrm>
              <a:off x="2016413" y="2423935"/>
              <a:ext cx="45719" cy="45719"/>
            </a:xfrm>
            <a:prstGeom prst="ellipse">
              <a:avLst/>
            </a:prstGeom>
            <a:solidFill>
              <a:srgbClr val="BAE5E4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cxnSp>
          <p:nvCxnSpPr>
            <p:cNvPr id="77" name="Straight Connector 76"/>
            <p:cNvCxnSpPr>
              <a:stCxn id="76" idx="7"/>
              <a:endCxn id="78" idx="3"/>
            </p:cNvCxnSpPr>
            <p:nvPr/>
          </p:nvCxnSpPr>
          <p:spPr>
            <a:xfrm flipV="1">
              <a:off x="2055437" y="1827447"/>
              <a:ext cx="610118" cy="603183"/>
            </a:xfrm>
            <a:prstGeom prst="line">
              <a:avLst/>
            </a:prstGeom>
            <a:noFill/>
            <a:ln w="19050" cap="flat" cmpd="sng" algn="ctr">
              <a:solidFill>
                <a:srgbClr val="BAE5E4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78" name="Oval 77"/>
            <p:cNvSpPr/>
            <p:nvPr/>
          </p:nvSpPr>
          <p:spPr>
            <a:xfrm>
              <a:off x="2658860" y="1788423"/>
              <a:ext cx="45719" cy="45719"/>
            </a:xfrm>
            <a:prstGeom prst="ellipse">
              <a:avLst/>
            </a:prstGeom>
            <a:solidFill>
              <a:srgbClr val="BAE5E4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 flipV="1">
            <a:off x="6661223" y="3670307"/>
            <a:ext cx="1025721" cy="225068"/>
            <a:chOff x="2016413" y="1895951"/>
            <a:chExt cx="659357" cy="687193"/>
          </a:xfrm>
        </p:grpSpPr>
        <p:sp>
          <p:nvSpPr>
            <p:cNvPr id="80" name="Oval 79"/>
            <p:cNvSpPr/>
            <p:nvPr/>
          </p:nvSpPr>
          <p:spPr>
            <a:xfrm>
              <a:off x="2016413" y="2423934"/>
              <a:ext cx="31271" cy="159210"/>
            </a:xfrm>
            <a:prstGeom prst="ellipse">
              <a:avLst/>
            </a:prstGeom>
            <a:solidFill>
              <a:srgbClr val="BAE5E4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cxnSp>
          <p:nvCxnSpPr>
            <p:cNvPr id="81" name="Straight Connector 80"/>
            <p:cNvCxnSpPr>
              <a:stCxn id="80" idx="6"/>
              <a:endCxn id="82" idx="2"/>
            </p:cNvCxnSpPr>
            <p:nvPr/>
          </p:nvCxnSpPr>
          <p:spPr>
            <a:xfrm flipV="1">
              <a:off x="2047684" y="1974872"/>
              <a:ext cx="593737" cy="528667"/>
            </a:xfrm>
            <a:prstGeom prst="line">
              <a:avLst/>
            </a:prstGeom>
            <a:noFill/>
            <a:ln w="19050" cap="flat" cmpd="sng" algn="ctr">
              <a:solidFill>
                <a:srgbClr val="BAE5E4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82" name="Oval 81"/>
            <p:cNvSpPr/>
            <p:nvPr/>
          </p:nvSpPr>
          <p:spPr>
            <a:xfrm>
              <a:off x="2641421" y="1895951"/>
              <a:ext cx="34349" cy="157839"/>
            </a:xfrm>
            <a:prstGeom prst="ellipse">
              <a:avLst/>
            </a:prstGeom>
            <a:solidFill>
              <a:srgbClr val="BAE5E4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 flipV="1">
            <a:off x="5317574" y="3773007"/>
            <a:ext cx="1322463" cy="770630"/>
            <a:chOff x="2016413" y="1796741"/>
            <a:chExt cx="680919" cy="672913"/>
          </a:xfrm>
        </p:grpSpPr>
        <p:sp>
          <p:nvSpPr>
            <p:cNvPr id="84" name="Oval 83"/>
            <p:cNvSpPr/>
            <p:nvPr/>
          </p:nvSpPr>
          <p:spPr>
            <a:xfrm>
              <a:off x="2016413" y="2423935"/>
              <a:ext cx="45719" cy="45719"/>
            </a:xfrm>
            <a:prstGeom prst="ellipse">
              <a:avLst/>
            </a:prstGeom>
            <a:solidFill>
              <a:srgbClr val="BAE5E4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cxnSp>
          <p:nvCxnSpPr>
            <p:cNvPr id="85" name="Straight Connector 84"/>
            <p:cNvCxnSpPr>
              <a:stCxn id="84" idx="7"/>
              <a:endCxn id="86" idx="3"/>
            </p:cNvCxnSpPr>
            <p:nvPr/>
          </p:nvCxnSpPr>
          <p:spPr>
            <a:xfrm flipV="1">
              <a:off x="2055436" y="1839642"/>
              <a:ext cx="615242" cy="590989"/>
            </a:xfrm>
            <a:prstGeom prst="line">
              <a:avLst/>
            </a:prstGeom>
            <a:noFill/>
            <a:ln w="19050" cap="flat" cmpd="sng" algn="ctr">
              <a:solidFill>
                <a:srgbClr val="BAE5E4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86" name="Oval 85"/>
            <p:cNvSpPr/>
            <p:nvPr/>
          </p:nvSpPr>
          <p:spPr>
            <a:xfrm>
              <a:off x="2666105" y="1796741"/>
              <a:ext cx="31227" cy="50261"/>
            </a:xfrm>
            <a:prstGeom prst="ellipse">
              <a:avLst/>
            </a:prstGeom>
            <a:solidFill>
              <a:srgbClr val="BAE5E4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7" dur="1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ldLvl="0" animBg="1"/>
      <p:bldP spid="47" grpId="0" bldLvl="0" animBg="1"/>
      <p:bldP spid="47" grpId="1" bldLvl="0" animBg="1"/>
      <p:bldP spid="48" grpId="0"/>
      <p:bldP spid="49" grpId="0" bldLvl="0" animBg="1"/>
      <p:bldP spid="50" grpId="0" bldLvl="0" animBg="1"/>
      <p:bldP spid="50" grpId="1" bldLvl="0" animBg="1"/>
      <p:bldP spid="51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 114"/>
          <p:cNvGrpSpPr/>
          <p:nvPr/>
        </p:nvGrpSpPr>
        <p:grpSpPr>
          <a:xfrm>
            <a:off x="270489" y="4407213"/>
            <a:ext cx="11832589" cy="1753235"/>
            <a:chOff x="409547" y="3269919"/>
            <a:chExt cx="7109449" cy="1753235"/>
          </a:xfrm>
        </p:grpSpPr>
        <p:grpSp>
          <p:nvGrpSpPr>
            <p:cNvPr id="116" name="Group 115"/>
            <p:cNvGrpSpPr/>
            <p:nvPr/>
          </p:nvGrpSpPr>
          <p:grpSpPr>
            <a:xfrm>
              <a:off x="409547" y="3269919"/>
              <a:ext cx="7109449" cy="1753235"/>
              <a:chOff x="392307" y="3024759"/>
              <a:chExt cx="7109449" cy="1753235"/>
            </a:xfrm>
          </p:grpSpPr>
          <p:grpSp>
            <p:nvGrpSpPr>
              <p:cNvPr id="120" name="Group 119"/>
              <p:cNvGrpSpPr/>
              <p:nvPr/>
            </p:nvGrpSpPr>
            <p:grpSpPr>
              <a:xfrm>
                <a:off x="392307" y="3024759"/>
                <a:ext cx="7109449" cy="1753235"/>
                <a:chOff x="392307" y="3024759"/>
                <a:chExt cx="7109449" cy="1753235"/>
              </a:xfrm>
            </p:grpSpPr>
            <p:sp>
              <p:nvSpPr>
                <p:cNvPr id="123" name="TextBox 122"/>
                <p:cNvSpPr txBox="1"/>
                <p:nvPr/>
              </p:nvSpPr>
              <p:spPr>
                <a:xfrm>
                  <a:off x="392307" y="3024759"/>
                  <a:ext cx="7109449" cy="1753235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defRPr/>
                  </a:pP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- Con </a:t>
                  </a:r>
                  <a:r>
                    <a:rPr kumimoji="0" lang="en-US" sz="3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đ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 </a:t>
                  </a:r>
                  <a:r>
                    <a:rPr kumimoji="0" lang="vi-VN" alt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          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  </a:t>
                  </a:r>
                  <a:r>
                    <a:rPr kumimoji="0" lang="en-US" sz="3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uốn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l              </a:t>
                  </a:r>
                  <a:r>
                    <a:rPr kumimoji="0" lang="en-US" sz="3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bên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</a:t>
                  </a:r>
                  <a:r>
                    <a:rPr kumimoji="0" lang="vi-VN" alt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s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    </a:t>
                  </a:r>
                  <a:r>
                    <a:rPr kumimoji="0" lang="vi-VN" alt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    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  </a:t>
                  </a:r>
                  <a:r>
                    <a:rPr kumimoji="0" lang="en-US" sz="3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núi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.</a:t>
                  </a:r>
                  <a:endParaRPr kumimoji="0" lang="en-US" sz="3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cs typeface="Arial" panose="020B0604020202020204"/>
                    <a:sym typeface="Arial" panose="020B0604020202020204"/>
                  </a:endParaRPr>
                </a:p>
                <a:p>
                  <a:pPr marL="0" marR="0" lvl="0" indent="0" defTabSz="91440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defRPr/>
                  </a:pP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- </a:t>
                  </a:r>
                  <a:r>
                    <a:rPr kumimoji="0" lang="en-US" sz="3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Hoa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h </a:t>
                  </a:r>
                  <a:r>
                    <a:rPr kumimoji="0" lang="vi-VN" alt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       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  </a:t>
                  </a:r>
                  <a:r>
                    <a:rPr kumimoji="0" lang="vi-VN" alt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</a:t>
                  </a:r>
                  <a:r>
                    <a:rPr kumimoji="0" lang="vi-VN" alt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d          </a:t>
                  </a:r>
                  <a:r>
                    <a:rPr kumimoji="0" lang="vi-VN" alt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v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    v</a:t>
                  </a:r>
                  <a:r>
                    <a:rPr kumimoji="0" lang="vi-VN" alt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         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 </a:t>
                  </a:r>
                  <a:r>
                    <a:rPr kumimoji="0" lang="en-US" sz="3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mình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</a:t>
                  </a:r>
                  <a:r>
                    <a:rPr kumimoji="0" lang="en-US" sz="3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đón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</a:t>
                  </a:r>
                  <a:r>
                    <a:rPr kumimoji="0" lang="en-US" sz="3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ánh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</a:t>
                  </a:r>
                  <a:r>
                    <a:rPr kumimoji="0" lang="en-US" sz="3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nắng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</a:t>
                  </a:r>
                  <a:r>
                    <a:rPr kumimoji="0" lang="en-US" sz="3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mặt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 </a:t>
                  </a:r>
                  <a:r>
                    <a:rPr kumimoji="0" lang="en-US" sz="3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trời</a:t>
                  </a:r>
                  <a:r>
                    <a:rPr kumimoji="0" lang="en-US" sz="3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cs typeface="Arial" panose="020B0604020202020204"/>
                      <a:sym typeface="Arial" panose="020B0604020202020204"/>
                    </a:rPr>
                    <a:t>. 		</a:t>
                  </a:r>
                  <a:endParaRPr kumimoji="0" lang="en-US" sz="3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>
                  <a:off x="1412665" y="3261664"/>
                  <a:ext cx="765447" cy="363894"/>
                </a:xfrm>
                <a:prstGeom prst="rect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213054"/>
                  </a:solidFill>
                  <a:prstDash val="solid"/>
                </a:ln>
                <a:effectLst/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defRPr/>
                  </a:pPr>
                  <a:endPara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BAE5E4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  <a:sym typeface="Arial" panose="020B0604020202020204"/>
                  </a:endParaRPr>
                </a:p>
              </p:txBody>
            </p:sp>
          </p:grpSp>
          <p:sp>
            <p:nvSpPr>
              <p:cNvPr id="121" name="Rectangle 120"/>
              <p:cNvSpPr/>
              <p:nvPr/>
            </p:nvSpPr>
            <p:spPr>
              <a:xfrm>
                <a:off x="4437477" y="3252654"/>
                <a:ext cx="765447" cy="363894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213054"/>
                </a:solidFill>
                <a:prstDash val="solid"/>
              </a:ln>
              <a:effectLst/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endPara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BAE5E4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 panose="020B0604020202020204"/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022582" y="3200654"/>
                <a:ext cx="540248" cy="363855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213054"/>
                </a:solidFill>
                <a:prstDash val="solid"/>
              </a:ln>
              <a:effectLst/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endPara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BAE5E4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 panose="020B0604020202020204"/>
                </a:endParaRPr>
              </a:p>
            </p:txBody>
          </p:sp>
        </p:grpSp>
        <p:sp>
          <p:nvSpPr>
            <p:cNvPr id="117" name="Rectangle 116"/>
            <p:cNvSpPr/>
            <p:nvPr/>
          </p:nvSpPr>
          <p:spPr>
            <a:xfrm>
              <a:off x="1331607" y="4012530"/>
              <a:ext cx="765447" cy="363894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213054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456449" y="4012635"/>
              <a:ext cx="765447" cy="363894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213054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3623946" y="4045889"/>
              <a:ext cx="571915" cy="363855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213054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 panose="020B0604020202020204"/>
              </a:endParaRPr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3351708" y="508986"/>
            <a:ext cx="8840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0000"/>
              </a:buClr>
              <a:buFont typeface="Arial" panose="020B0604020202020204"/>
              <a:buNone/>
            </a:pPr>
            <a:r>
              <a:rPr lang="vi-VN" sz="3600" b="1" kern="0" dirty="0">
                <a:solidFill>
                  <a:srgbClr val="17479D"/>
                </a:solidFill>
                <a:latin typeface="+mj-lt"/>
                <a:cs typeface="Arial" panose="020B0604020202020204"/>
                <a:sym typeface="Arial" panose="020B0604020202020204"/>
              </a:rPr>
              <a:t>Chọn a hoặc b </a:t>
            </a:r>
            <a:endParaRPr lang="vi-VN" sz="3600" b="1" kern="0" dirty="0">
              <a:solidFill>
                <a:srgbClr val="17479D"/>
              </a:solidFill>
              <a:latin typeface="+mj-lt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005" y="514401"/>
            <a:ext cx="588703" cy="577175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>
          <a:xfrm>
            <a:off x="1285955" y="1001207"/>
            <a:ext cx="10531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0000"/>
              </a:buClr>
              <a:buFont typeface="Arial" panose="020B0604020202020204"/>
              <a:buNone/>
            </a:pPr>
            <a:r>
              <a:rPr lang="vi-VN" sz="3600" b="1" kern="0" dirty="0">
                <a:solidFill>
                  <a:srgbClr val="FC7D77">
                    <a:lumMod val="75000"/>
                  </a:srgbClr>
                </a:solidFill>
                <a:latin typeface="+mj-lt"/>
                <a:cs typeface="Arial" panose="020B0604020202020204"/>
                <a:sym typeface="Arial" panose="020B0604020202020204"/>
              </a:rPr>
              <a:t>a. </a:t>
            </a:r>
            <a:r>
              <a:rPr lang="vi-VN" sz="3600" kern="0" dirty="0">
                <a:solidFill>
                  <a:srgbClr val="000000"/>
                </a:solidFill>
                <a:latin typeface="+mj-lt"/>
                <a:cs typeface="Arial" panose="020B0604020202020204"/>
                <a:sym typeface="Arial" panose="020B0604020202020204"/>
              </a:rPr>
              <a:t>Chọn từ ngữ thích hợp thay cho ô trống.</a:t>
            </a:r>
            <a:endParaRPr lang="vi-VN" sz="3600" kern="0" dirty="0">
              <a:solidFill>
                <a:srgbClr val="000000"/>
              </a:solidFill>
              <a:latin typeface="+mj-lt"/>
              <a:cs typeface="Arial" panose="020B0604020202020204"/>
              <a:sym typeface="Arial" panose="020B0604020202020204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1285955" y="3732417"/>
            <a:ext cx="10531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0000"/>
              </a:buClr>
              <a:buFont typeface="Arial" panose="020B0604020202020204"/>
              <a:buNone/>
            </a:pPr>
            <a:r>
              <a:rPr lang="vi-VN" sz="3600" b="1" kern="0" dirty="0">
                <a:solidFill>
                  <a:srgbClr val="FC7D77">
                    <a:lumMod val="75000"/>
                  </a:srgbClr>
                </a:solidFill>
                <a:latin typeface="+mj-lt"/>
                <a:cs typeface="Arial" panose="020B0604020202020204"/>
                <a:sym typeface="Arial" panose="020B0604020202020204"/>
              </a:rPr>
              <a:t>b. </a:t>
            </a:r>
            <a:r>
              <a:rPr lang="vi-VN" sz="3600" kern="0" dirty="0">
                <a:solidFill>
                  <a:srgbClr val="000000"/>
                </a:solidFill>
                <a:latin typeface="+mj-lt"/>
                <a:cs typeface="Arial" panose="020B0604020202020204"/>
                <a:sym typeface="Arial" panose="020B0604020202020204"/>
              </a:rPr>
              <a:t>Chọn </a:t>
            </a:r>
            <a:r>
              <a:rPr lang="vi-VN" sz="3600" b="1" kern="0" dirty="0">
                <a:solidFill>
                  <a:srgbClr val="FF0000"/>
                </a:solidFill>
                <a:latin typeface="+mj-lt"/>
                <a:cs typeface="Arial" panose="020B0604020202020204"/>
                <a:sym typeface="Arial" panose="020B0604020202020204"/>
              </a:rPr>
              <a:t>ươn</a:t>
            </a:r>
            <a:r>
              <a:rPr lang="vi-VN" sz="3600" kern="0" dirty="0">
                <a:solidFill>
                  <a:srgbClr val="000000"/>
                </a:solidFill>
                <a:latin typeface="+mj-lt"/>
                <a:cs typeface="Arial" panose="020B0604020202020204"/>
                <a:sym typeface="Arial" panose="020B0604020202020204"/>
              </a:rPr>
              <a:t> hay </a:t>
            </a:r>
            <a:r>
              <a:rPr lang="vi-VN" sz="3600" b="1" kern="0" dirty="0">
                <a:solidFill>
                  <a:srgbClr val="FF0000"/>
                </a:solidFill>
                <a:latin typeface="+mj-lt"/>
                <a:cs typeface="Arial" panose="020B0604020202020204"/>
                <a:sym typeface="Arial" panose="020B0604020202020204"/>
              </a:rPr>
              <a:t>ương</a:t>
            </a:r>
            <a:r>
              <a:rPr lang="vi-VN" sz="3600" kern="0" dirty="0">
                <a:solidFill>
                  <a:srgbClr val="000000"/>
                </a:solidFill>
                <a:latin typeface="+mj-lt"/>
                <a:cs typeface="Arial" panose="020B0604020202020204"/>
                <a:sym typeface="Arial" panose="020B0604020202020204"/>
              </a:rPr>
              <a:t> thay cho ô vuông</a:t>
            </a:r>
            <a:endParaRPr lang="vi-VN" sz="3600" kern="0" dirty="0">
              <a:solidFill>
                <a:srgbClr val="000000"/>
              </a:solidFill>
              <a:latin typeface="+mj-lt"/>
              <a:cs typeface="Arial" panose="020B0604020202020204"/>
              <a:sym typeface="Arial" panose="020B0604020202020204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6940889" y="4438132"/>
            <a:ext cx="14871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">
              <a:spcAft>
                <a:spcPts val="800"/>
              </a:spcAft>
              <a:buClr>
                <a:srgbClr val="000000"/>
              </a:buClr>
              <a:buFont typeface="Arial" panose="020B0604020202020204"/>
              <a:buNone/>
            </a:pPr>
            <a:r>
              <a:rPr lang="en-US" sz="3600" b="1" kern="0" dirty="0" err="1">
                <a:solidFill>
                  <a:srgbClr val="FF0000"/>
                </a:solidFill>
                <a:latin typeface="+mj-lt"/>
                <a:ea typeface="Calibri" panose="020F0502020204030204" charset="0"/>
                <a:cs typeface="Arial" panose="020B0604020202020204"/>
                <a:sym typeface="Arial" panose="020B0604020202020204"/>
              </a:rPr>
              <a:t>ườn</a:t>
            </a:r>
            <a:endParaRPr lang="en-US" sz="3600" b="1" kern="0" dirty="0">
              <a:solidFill>
                <a:srgbClr val="FF0000"/>
              </a:solidFill>
              <a:latin typeface="+mj-lt"/>
              <a:ea typeface="Calibri" panose="020F0502020204030204" charset="0"/>
              <a:cs typeface="Times New Roman" panose="02020603050405020304" charset="0"/>
              <a:sym typeface="Arial" panose="020B0604020202020204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4509770" y="4399280"/>
            <a:ext cx="139827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">
              <a:spcAft>
                <a:spcPts val="800"/>
              </a:spcAft>
              <a:buClr>
                <a:srgbClr val="000000"/>
              </a:buClr>
              <a:buFont typeface="Arial" panose="020B0604020202020204"/>
              <a:buNone/>
            </a:pPr>
            <a:r>
              <a:rPr lang="en-US" sz="3600" b="1" kern="0" dirty="0" err="1">
                <a:solidFill>
                  <a:srgbClr val="FF0000"/>
                </a:solidFill>
                <a:latin typeface="+mj-lt"/>
                <a:ea typeface="Calibri" panose="020F0502020204030204" charset="0"/>
                <a:cs typeface="Arial" panose="020B0604020202020204"/>
                <a:sym typeface="Arial" panose="020B0604020202020204"/>
              </a:rPr>
              <a:t>ượn</a:t>
            </a:r>
            <a:endParaRPr lang="en-US" sz="3600" b="1" kern="0" dirty="0">
              <a:solidFill>
                <a:srgbClr val="FF0000"/>
              </a:solidFill>
              <a:latin typeface="+mj-lt"/>
              <a:ea typeface="Calibri" panose="020F0502020204030204" charset="0"/>
              <a:cs typeface="Times New Roman" panose="02020603050405020304" charset="0"/>
              <a:sym typeface="Arial" panose="020B0604020202020204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876777" y="4441302"/>
            <a:ext cx="1868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">
              <a:spcAft>
                <a:spcPts val="800"/>
              </a:spcAft>
              <a:buClr>
                <a:srgbClr val="000000"/>
              </a:buClr>
              <a:buFont typeface="Arial" panose="020B0604020202020204"/>
              <a:buNone/>
            </a:pPr>
            <a:r>
              <a:rPr lang="en-US" sz="3600" b="1" kern="0" dirty="0" err="1">
                <a:solidFill>
                  <a:srgbClr val="FF0000"/>
                </a:solidFill>
                <a:latin typeface="+mj-lt"/>
                <a:ea typeface="Calibri" panose="020F0502020204030204" charset="0"/>
                <a:cs typeface="Arial" panose="020B0604020202020204"/>
                <a:sym typeface="Arial" panose="020B0604020202020204"/>
              </a:rPr>
              <a:t>ường</a:t>
            </a:r>
            <a:endParaRPr lang="en-US" sz="3600" b="1" kern="0" dirty="0">
              <a:solidFill>
                <a:srgbClr val="FF0000"/>
              </a:solidFill>
              <a:latin typeface="+mj-lt"/>
              <a:ea typeface="Calibri" panose="020F0502020204030204" charset="0"/>
              <a:cs typeface="Times New Roman" panose="02020603050405020304" charset="0"/>
              <a:sym typeface="Arial" panose="020B0604020202020204"/>
            </a:endParaRPr>
          </a:p>
        </p:txBody>
      </p:sp>
      <p:grpSp>
        <p:nvGrpSpPr>
          <p:cNvPr id="132" name="Group 131"/>
          <p:cNvGrpSpPr/>
          <p:nvPr/>
        </p:nvGrpSpPr>
        <p:grpSpPr>
          <a:xfrm>
            <a:off x="792071" y="1600181"/>
            <a:ext cx="10704053" cy="2132346"/>
            <a:chOff x="275880" y="1190303"/>
            <a:chExt cx="6431383" cy="2132346"/>
          </a:xfrm>
        </p:grpSpPr>
        <p:grpSp>
          <p:nvGrpSpPr>
            <p:cNvPr id="133" name="Group 132"/>
            <p:cNvGrpSpPr/>
            <p:nvPr/>
          </p:nvGrpSpPr>
          <p:grpSpPr>
            <a:xfrm>
              <a:off x="275880" y="2721565"/>
              <a:ext cx="3714586" cy="601084"/>
              <a:chOff x="296307" y="2592477"/>
              <a:chExt cx="3714586" cy="601084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296307" y="2592477"/>
                <a:ext cx="3714586" cy="583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r>
                  <a:rPr kumimoji="0" 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 panose="020F0502020204030204" charset="0"/>
                    <a:cs typeface="Times New Roman" panose="02020603050405020304" charset="0"/>
                    <a:sym typeface="Arial" panose="020B0604020202020204"/>
                  </a:rPr>
                  <a:t>Kéo cưa     </a:t>
                </a:r>
                <a:r>
                  <a:rPr kumimoji="0" lang="vi-VN" alt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 panose="020F0502020204030204" charset="0"/>
                    <a:cs typeface="Times New Roman" panose="02020603050405020304" charset="0"/>
                    <a:sym typeface="Arial" panose="020B0604020202020204"/>
                  </a:rPr>
                  <a:t>     </a:t>
                </a:r>
                <a:r>
                  <a:rPr kumimoji="0" 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 panose="020F0502020204030204" charset="0"/>
                    <a:cs typeface="Times New Roman" panose="02020603050405020304" charset="0"/>
                    <a:sym typeface="Arial" panose="020B0604020202020204"/>
                  </a:rPr>
                  <a:t>(lừa sẻ/ lừa xẻ)</a:t>
                </a: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 panose="020F0502020204030204" charset="0"/>
                  <a:cs typeface="Times New Roman" panose="02020603050405020304" charset="0"/>
                  <a:sym typeface="Arial" panose="020B0604020202020204"/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270330" y="2698178"/>
                <a:ext cx="383208" cy="495383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213054"/>
                </a:solidFill>
                <a:prstDash val="solid"/>
              </a:ln>
              <a:effectLst/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endPara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BAE5E4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 panose="020B0604020202020204"/>
                </a:endParaRPr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3728650" y="2639691"/>
              <a:ext cx="2978613" cy="526772"/>
              <a:chOff x="3754652" y="2571901"/>
              <a:chExt cx="2978613" cy="526772"/>
            </a:xfrm>
          </p:grpSpPr>
          <p:sp>
            <p:nvSpPr>
              <p:cNvPr id="137" name="Rectangle 136"/>
              <p:cNvSpPr/>
              <p:nvPr/>
            </p:nvSpPr>
            <p:spPr>
              <a:xfrm>
                <a:off x="3754652" y="2571901"/>
                <a:ext cx="2978613" cy="4583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r>
                  <a:rPr kumimoji="0" lang="en-US" sz="3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 panose="020F0502020204030204" charset="0"/>
                    <a:cs typeface="Times New Roman" panose="02020603050405020304" charset="0"/>
                    <a:sym typeface="Arial" panose="020B0604020202020204"/>
                  </a:rPr>
                  <a:t>Múa</a:t>
                </a:r>
                <a:r>
                  <a:rPr kumimoji="0" 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 panose="020F0502020204030204" charset="0"/>
                    <a:cs typeface="Times New Roman" panose="02020603050405020304" charset="0"/>
                    <a:sym typeface="Arial" panose="020B0604020202020204"/>
                  </a:rPr>
                  <a:t> </a:t>
                </a:r>
                <a:r>
                  <a:rPr kumimoji="0" lang="vi-VN" alt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 panose="020F0502020204030204" charset="0"/>
                    <a:cs typeface="Times New Roman" panose="02020603050405020304" charset="0"/>
                    <a:sym typeface="Arial" panose="020B0604020202020204"/>
                  </a:rPr>
                  <a:t>            </a:t>
                </a:r>
                <a:r>
                  <a:rPr kumimoji="0" 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 panose="020F0502020204030204" charset="0"/>
                    <a:cs typeface="Times New Roman" panose="02020603050405020304" charset="0"/>
                    <a:sym typeface="Arial" panose="020B0604020202020204"/>
                  </a:rPr>
                  <a:t>(</a:t>
                </a:r>
                <a:r>
                  <a:rPr kumimoji="0" lang="en-US" sz="3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 panose="020F0502020204030204" charset="0"/>
                    <a:cs typeface="Times New Roman" panose="02020603050405020304" charset="0"/>
                    <a:sym typeface="Arial" panose="020B0604020202020204"/>
                  </a:rPr>
                  <a:t>sạp</a:t>
                </a:r>
                <a:r>
                  <a:rPr kumimoji="0" 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 panose="020F0502020204030204" charset="0"/>
                    <a:cs typeface="Times New Roman" panose="02020603050405020304" charset="0"/>
                    <a:sym typeface="Arial" panose="020B0604020202020204"/>
                  </a:rPr>
                  <a:t>/ </a:t>
                </a:r>
                <a:r>
                  <a:rPr kumimoji="0" lang="en-US" sz="3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 panose="020F0502020204030204" charset="0"/>
                    <a:cs typeface="Times New Roman" panose="02020603050405020304" charset="0"/>
                    <a:sym typeface="Arial" panose="020B0604020202020204"/>
                  </a:rPr>
                  <a:t>xạp</a:t>
                </a:r>
                <a:r>
                  <a:rPr kumimoji="0" 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 panose="020F0502020204030204" charset="0"/>
                    <a:cs typeface="Times New Roman" panose="02020603050405020304" charset="0"/>
                    <a:sym typeface="Arial" panose="020B0604020202020204"/>
                  </a:rPr>
                  <a:t>)</a:t>
                </a: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 panose="020F0502020204030204" charset="0"/>
                  <a:cs typeface="Times New Roman" panose="02020603050405020304" charset="0"/>
                  <a:sym typeface="Arial" panose="020B0604020202020204"/>
                </a:endParaRP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4798576" y="2734779"/>
                <a:ext cx="383208" cy="363894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213054"/>
                </a:solidFill>
                <a:prstDash val="solid"/>
              </a:ln>
              <a:effectLst/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endPara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BAE5E4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 panose="020B0604020202020204"/>
                </a:endParaRPr>
              </a:p>
            </p:txBody>
          </p:sp>
        </p:grpSp>
        <p:pic>
          <p:nvPicPr>
            <p:cNvPr id="135" name="Picture 134"/>
            <p:cNvPicPr>
              <a:picLocks noChangeAspect="1"/>
            </p:cNvPicPr>
            <p:nvPr/>
          </p:nvPicPr>
          <p:blipFill rotWithShape="1">
            <a:blip r:embed="rId2"/>
            <a:srcRect l="3570" t="3700" r="3324" b="2672"/>
            <a:stretch>
              <a:fillRect/>
            </a:stretch>
          </p:blipFill>
          <p:spPr>
            <a:xfrm>
              <a:off x="576279" y="1190303"/>
              <a:ext cx="2781756" cy="1467800"/>
            </a:xfrm>
            <a:prstGeom prst="roundRect">
              <a:avLst/>
            </a:prstGeom>
          </p:spPr>
        </p:pic>
        <p:pic>
          <p:nvPicPr>
            <p:cNvPr id="136" name="Picture 135"/>
            <p:cNvPicPr>
              <a:picLocks noChangeAspect="1"/>
            </p:cNvPicPr>
            <p:nvPr/>
          </p:nvPicPr>
          <p:blipFill rotWithShape="1">
            <a:blip r:embed="rId3"/>
            <a:srcRect l="2491" t="4937" r="2491" b="3724"/>
            <a:stretch>
              <a:fillRect/>
            </a:stretch>
          </p:blipFill>
          <p:spPr>
            <a:xfrm>
              <a:off x="3640903" y="1207227"/>
              <a:ext cx="2646676" cy="1439512"/>
            </a:xfrm>
            <a:prstGeom prst="roundRect">
              <a:avLst/>
            </a:prstGeom>
          </p:spPr>
        </p:pic>
      </p:grpSp>
      <p:sp>
        <p:nvSpPr>
          <p:cNvPr id="141" name="Oval 140"/>
          <p:cNvSpPr/>
          <p:nvPr/>
        </p:nvSpPr>
        <p:spPr>
          <a:xfrm>
            <a:off x="4337050" y="3228340"/>
            <a:ext cx="1510665" cy="50419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+mj-lt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142" name="Oval 141"/>
          <p:cNvSpPr/>
          <p:nvPr/>
        </p:nvSpPr>
        <p:spPr>
          <a:xfrm>
            <a:off x="9255940" y="3191502"/>
            <a:ext cx="637791" cy="406385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+mj-lt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1727330" y="4975507"/>
            <a:ext cx="1868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">
              <a:spcAft>
                <a:spcPts val="800"/>
              </a:spcAft>
              <a:buClr>
                <a:srgbClr val="000000"/>
              </a:buClr>
              <a:buFont typeface="Arial" panose="020B0604020202020204"/>
              <a:buNone/>
            </a:pPr>
            <a:r>
              <a:rPr lang="en-US" sz="3600" b="1" kern="0" dirty="0" err="1">
                <a:solidFill>
                  <a:srgbClr val="FF0000"/>
                </a:solidFill>
                <a:latin typeface="+mj-lt"/>
                <a:ea typeface="Calibri" panose="020F0502020204030204" charset="0"/>
                <a:cs typeface="Arial" panose="020B0604020202020204"/>
                <a:sym typeface="Arial" panose="020B0604020202020204"/>
              </a:rPr>
              <a:t>ướng</a:t>
            </a:r>
            <a:endParaRPr lang="en-US" sz="3600" b="1" kern="0" dirty="0">
              <a:solidFill>
                <a:srgbClr val="FF0000"/>
              </a:solidFill>
              <a:latin typeface="+mj-lt"/>
              <a:ea typeface="Calibri" panose="020F0502020204030204" charset="0"/>
              <a:cs typeface="Times New Roman" panose="02020603050405020304" charset="0"/>
              <a:sym typeface="Arial" panose="020B0604020202020204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3607189" y="4968771"/>
            <a:ext cx="1868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">
              <a:spcAft>
                <a:spcPts val="800"/>
              </a:spcAft>
              <a:buClr>
                <a:srgbClr val="000000"/>
              </a:buClr>
              <a:buFont typeface="Arial" panose="020B0604020202020204"/>
              <a:buNone/>
            </a:pPr>
            <a:r>
              <a:rPr lang="en-US" sz="3600" b="1" kern="0" dirty="0" err="1">
                <a:solidFill>
                  <a:srgbClr val="FF0000"/>
                </a:solidFill>
                <a:latin typeface="+mj-lt"/>
                <a:ea typeface="Calibri" panose="020F0502020204030204" charset="0"/>
                <a:cs typeface="Arial" panose="020B0604020202020204"/>
                <a:sym typeface="Arial" panose="020B0604020202020204"/>
              </a:rPr>
              <a:t>ương</a:t>
            </a:r>
            <a:endParaRPr lang="en-US" sz="3600" b="1" kern="0" dirty="0">
              <a:solidFill>
                <a:srgbClr val="FF0000"/>
              </a:solidFill>
              <a:latin typeface="+mj-lt"/>
              <a:ea typeface="Calibri" panose="020F0502020204030204" charset="0"/>
              <a:cs typeface="Times New Roman" panose="02020603050405020304" charset="0"/>
              <a:sym typeface="Arial" panose="020B0604020202020204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549483" y="4993094"/>
            <a:ext cx="14871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">
              <a:spcAft>
                <a:spcPts val="800"/>
              </a:spcAft>
              <a:buClr>
                <a:srgbClr val="000000"/>
              </a:buClr>
              <a:buFont typeface="Arial" panose="020B0604020202020204"/>
              <a:buNone/>
            </a:pPr>
            <a:r>
              <a:rPr lang="en-US" sz="3600" b="1" kern="0" dirty="0" err="1">
                <a:solidFill>
                  <a:srgbClr val="FF0000"/>
                </a:solidFill>
                <a:latin typeface="+mj-lt"/>
                <a:ea typeface="Calibri" panose="020F0502020204030204" charset="0"/>
                <a:cs typeface="Arial" panose="020B0604020202020204"/>
                <a:sym typeface="Arial" panose="020B0604020202020204"/>
              </a:rPr>
              <a:t>ươn</a:t>
            </a:r>
            <a:endParaRPr lang="en-US" sz="3600" b="1" kern="0" dirty="0">
              <a:solidFill>
                <a:srgbClr val="FF0000"/>
              </a:solidFill>
              <a:latin typeface="+mj-lt"/>
              <a:ea typeface="Calibri" panose="020F0502020204030204" charset="0"/>
              <a:cs typeface="Times New Roman" panose="02020603050405020304" charset="0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127" grpId="0" build="p"/>
      <p:bldP spid="128" grpId="0"/>
      <p:bldP spid="129" grpId="0"/>
      <p:bldP spid="130" grpId="0"/>
      <p:bldP spid="131" grpId="0"/>
      <p:bldP spid="141" grpId="0" bldLvl="0" animBg="1"/>
      <p:bldP spid="142" grpId="0" bldLvl="0" animBg="1"/>
      <p:bldP spid="143" grpId="0"/>
      <p:bldP spid="144" grpId="0"/>
      <p:bldP spid="1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en-US"/>
          </a:p>
        </p:txBody>
      </p:sp>
      <p:pic>
        <p:nvPicPr>
          <p:cNvPr id="5" name="Picture Placeholder 4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0" y="-8255"/>
            <a:ext cx="12192635" cy="686689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122170" y="1568450"/>
            <a:ext cx="7877810" cy="2701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vi-VN" altLang="en-US" sz="6600" b="1">
                <a:solidFill>
                  <a:srgbClr val="FF0000"/>
                </a:solidFill>
              </a:rPr>
              <a:t>Củng cố, dặn dò</a:t>
            </a:r>
            <a:endParaRPr lang="vi-VN" altLang="en-US" sz="66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972</Words>
  <Application>WPS Presentation</Application>
  <PresentationFormat>Widescreen</PresentationFormat>
  <Paragraphs>85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SimSun</vt:lpstr>
      <vt:lpstr>Wingdings</vt:lpstr>
      <vt:lpstr>Times New Roman</vt:lpstr>
      <vt:lpstr>Arial</vt:lpstr>
      <vt:lpstr>HP001 4 hang 1 ô ly</vt:lpstr>
      <vt:lpstr>Arial-Rounded</vt:lpstr>
      <vt:lpstr>等线</vt:lpstr>
      <vt:lpstr>等线</vt:lpstr>
      <vt:lpstr>Calibri</vt:lpstr>
      <vt:lpstr>Calibri Light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ASUS</cp:lastModifiedBy>
  <cp:revision>3</cp:revision>
  <dcterms:created xsi:type="dcterms:W3CDTF">2023-11-28T08:42:00Z</dcterms:created>
  <dcterms:modified xsi:type="dcterms:W3CDTF">2023-11-28T08:47:41Z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A3E23CE19A594D49B2F317AB7D216A14_11</vt:lpwstr>
  </property>
  <property fmtid="{D5CDD505-2E9C-101B-9397-08002B2CF9AE}" pid="3" name="KSOProductBuildVer">
    <vt:lpwstr>1033-12.2.0.13306</vt:lpwstr>
  </property>
</Properties>
</file>