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Lst>
  <p:notesMasterIdLst>
    <p:notesMasterId r:id="rId24"/>
  </p:notesMasterIdLst>
  <p:sldIdLst>
    <p:sldId id="339" r:id="rId3"/>
    <p:sldId id="319" r:id="rId4"/>
    <p:sldId id="270" r:id="rId5"/>
    <p:sldId id="261" r:id="rId6"/>
    <p:sldId id="318" r:id="rId7"/>
    <p:sldId id="435" r:id="rId8"/>
    <p:sldId id="436" r:id="rId9"/>
    <p:sldId id="437" r:id="rId10"/>
    <p:sldId id="377" r:id="rId11"/>
    <p:sldId id="272" r:id="rId12"/>
    <p:sldId id="440" r:id="rId13"/>
    <p:sldId id="441" r:id="rId14"/>
    <p:sldId id="442" r:id="rId15"/>
    <p:sldId id="277" r:id="rId16"/>
    <p:sldId id="443" r:id="rId17"/>
    <p:sldId id="444" r:id="rId18"/>
    <p:sldId id="445" r:id="rId19"/>
    <p:sldId id="285" r:id="rId20"/>
    <p:sldId id="287" r:id="rId21"/>
    <p:sldId id="446" r:id="rId22"/>
    <p:sldId id="44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840" y="76"/>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82234C-6F35-4C91-B4A4-74BAC071B123}"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F0D95-921D-463A-BB3B-26EB82F48335}" type="slidenum">
              <a:rPr lang="en-US" smtClean="0"/>
              <a:t>‹#›</a:t>
            </a:fld>
            <a:endParaRPr lang="en-US"/>
          </a:p>
        </p:txBody>
      </p:sp>
    </p:spTree>
    <p:extLst>
      <p:ext uri="{BB962C8B-B14F-4D97-AF65-F5344CB8AC3E}">
        <p14:creationId xmlns:p14="http://schemas.microsoft.com/office/powerpoint/2010/main" val="806656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a:t>
            </a:fld>
            <a:endParaRPr lang="en-US"/>
          </a:p>
        </p:txBody>
      </p:sp>
    </p:spTree>
    <p:extLst>
      <p:ext uri="{BB962C8B-B14F-4D97-AF65-F5344CB8AC3E}">
        <p14:creationId xmlns:p14="http://schemas.microsoft.com/office/powerpoint/2010/main" val="2422465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2</a:t>
            </a:fld>
            <a:endParaRPr lang="en-US"/>
          </a:p>
        </p:txBody>
      </p:sp>
    </p:spTree>
    <p:extLst>
      <p:ext uri="{BB962C8B-B14F-4D97-AF65-F5344CB8AC3E}">
        <p14:creationId xmlns:p14="http://schemas.microsoft.com/office/powerpoint/2010/main" val="3360095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3</a:t>
            </a:fld>
            <a:endParaRPr lang="en-US"/>
          </a:p>
        </p:txBody>
      </p:sp>
    </p:spTree>
    <p:extLst>
      <p:ext uri="{BB962C8B-B14F-4D97-AF65-F5344CB8AC3E}">
        <p14:creationId xmlns:p14="http://schemas.microsoft.com/office/powerpoint/2010/main" val="2051158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4</a:t>
            </a:fld>
            <a:endParaRPr lang="en-US"/>
          </a:p>
        </p:txBody>
      </p:sp>
    </p:spTree>
    <p:extLst>
      <p:ext uri="{BB962C8B-B14F-4D97-AF65-F5344CB8AC3E}">
        <p14:creationId xmlns:p14="http://schemas.microsoft.com/office/powerpoint/2010/main" val="4164708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FF0D95-921D-463A-BB3B-26EB82F48335}" type="slidenum">
              <a:rPr lang="en-US" smtClean="0"/>
              <a:t>5</a:t>
            </a:fld>
            <a:endParaRPr lang="en-US"/>
          </a:p>
        </p:txBody>
      </p:sp>
      <p:sp>
        <p:nvSpPr>
          <p:cNvPr id="5" name="Notes Placeholder 4"/>
          <p:cNvSpPr>
            <a:spLocks noGrp="1"/>
          </p:cNvSpPr>
          <p:nvPr>
            <p:ph type="body" sz="quarter" idx="10"/>
          </p:nvPr>
        </p:nvSpPr>
        <p:spPr/>
        <p:txBody>
          <a:bodyPr/>
          <a:lstStyle/>
          <a:p>
            <a:endParaRPr lang="vi-VN"/>
          </a:p>
        </p:txBody>
      </p:sp>
    </p:spTree>
    <p:extLst>
      <p:ext uri="{BB962C8B-B14F-4D97-AF65-F5344CB8AC3E}">
        <p14:creationId xmlns:p14="http://schemas.microsoft.com/office/powerpoint/2010/main" val="62027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6</a:t>
            </a:fld>
            <a:endParaRPr lang="en-US"/>
          </a:p>
        </p:txBody>
      </p:sp>
    </p:spTree>
    <p:extLst>
      <p:ext uri="{BB962C8B-B14F-4D97-AF65-F5344CB8AC3E}">
        <p14:creationId xmlns:p14="http://schemas.microsoft.com/office/powerpoint/2010/main" val="971190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7</a:t>
            </a:fld>
            <a:endParaRPr lang="en-US"/>
          </a:p>
        </p:txBody>
      </p:sp>
    </p:spTree>
    <p:extLst>
      <p:ext uri="{BB962C8B-B14F-4D97-AF65-F5344CB8AC3E}">
        <p14:creationId xmlns:p14="http://schemas.microsoft.com/office/powerpoint/2010/main" val="208351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FF0D95-921D-463A-BB3B-26EB82F48335}" type="slidenum">
              <a:rPr lang="en-US" smtClean="0"/>
              <a:t>8</a:t>
            </a:fld>
            <a:endParaRPr lang="en-US"/>
          </a:p>
        </p:txBody>
      </p:sp>
      <p:sp>
        <p:nvSpPr>
          <p:cNvPr id="5" name="Notes Placeholder 4"/>
          <p:cNvSpPr>
            <a:spLocks noGrp="1"/>
          </p:cNvSpPr>
          <p:nvPr>
            <p:ph type="body" sz="quarter" idx="10"/>
          </p:nvPr>
        </p:nvSpPr>
        <p:spPr/>
        <p:txBody>
          <a:bodyPr/>
          <a:lstStyle/>
          <a:p>
            <a:endParaRPr lang="vi-VN"/>
          </a:p>
        </p:txBody>
      </p:sp>
    </p:spTree>
    <p:extLst>
      <p:ext uri="{BB962C8B-B14F-4D97-AF65-F5344CB8AC3E}">
        <p14:creationId xmlns:p14="http://schemas.microsoft.com/office/powerpoint/2010/main" val="738060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9</a:t>
            </a:fld>
            <a:endParaRPr lang="en-US"/>
          </a:p>
        </p:txBody>
      </p:sp>
    </p:spTree>
    <p:extLst>
      <p:ext uri="{BB962C8B-B14F-4D97-AF65-F5344CB8AC3E}">
        <p14:creationId xmlns:p14="http://schemas.microsoft.com/office/powerpoint/2010/main" val="2762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10</a:t>
            </a:fld>
            <a:endParaRPr lang="en-US"/>
          </a:p>
        </p:txBody>
      </p:sp>
    </p:spTree>
    <p:extLst>
      <p:ext uri="{BB962C8B-B14F-4D97-AF65-F5344CB8AC3E}">
        <p14:creationId xmlns:p14="http://schemas.microsoft.com/office/powerpoint/2010/main" val="252219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11</a:t>
            </a:fld>
            <a:endParaRPr lang="en-US"/>
          </a:p>
        </p:txBody>
      </p:sp>
    </p:spTree>
    <p:extLst>
      <p:ext uri="{BB962C8B-B14F-4D97-AF65-F5344CB8AC3E}">
        <p14:creationId xmlns:p14="http://schemas.microsoft.com/office/powerpoint/2010/main" val="1311085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FFF0D95-921D-463A-BB3B-26EB82F48335}" type="slidenum">
              <a:rPr lang="en-US" smtClean="0"/>
              <a:t>12</a:t>
            </a:fld>
            <a:endParaRPr lang="en-US"/>
          </a:p>
        </p:txBody>
      </p:sp>
    </p:spTree>
    <p:extLst>
      <p:ext uri="{BB962C8B-B14F-4D97-AF65-F5344CB8AC3E}">
        <p14:creationId xmlns:p14="http://schemas.microsoft.com/office/powerpoint/2010/main" val="580812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13</a:t>
            </a:fld>
            <a:endParaRPr lang="en-US"/>
          </a:p>
        </p:txBody>
      </p:sp>
    </p:spTree>
    <p:extLst>
      <p:ext uri="{BB962C8B-B14F-4D97-AF65-F5344CB8AC3E}">
        <p14:creationId xmlns:p14="http://schemas.microsoft.com/office/powerpoint/2010/main" val="256728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14</a:t>
            </a:fld>
            <a:endParaRPr lang="en-US"/>
          </a:p>
        </p:txBody>
      </p:sp>
    </p:spTree>
    <p:extLst>
      <p:ext uri="{BB962C8B-B14F-4D97-AF65-F5344CB8AC3E}">
        <p14:creationId xmlns:p14="http://schemas.microsoft.com/office/powerpoint/2010/main" val="3124132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FF0D95-921D-463A-BB3B-26EB82F48335}" type="slidenum">
              <a:rPr lang="en-US" smtClean="0"/>
              <a:t>15</a:t>
            </a:fld>
            <a:endParaRPr lang="en-US"/>
          </a:p>
        </p:txBody>
      </p:sp>
      <p:sp>
        <p:nvSpPr>
          <p:cNvPr id="5" name="Notes Placeholder 4"/>
          <p:cNvSpPr>
            <a:spLocks noGrp="1"/>
          </p:cNvSpPr>
          <p:nvPr>
            <p:ph type="body" sz="quarter" idx="10"/>
          </p:nvPr>
        </p:nvSpPr>
        <p:spPr/>
        <p:txBody>
          <a:bodyPr/>
          <a:lstStyle/>
          <a:p>
            <a:endParaRPr lang="vi-VN"/>
          </a:p>
        </p:txBody>
      </p:sp>
    </p:spTree>
    <p:extLst>
      <p:ext uri="{BB962C8B-B14F-4D97-AF65-F5344CB8AC3E}">
        <p14:creationId xmlns:p14="http://schemas.microsoft.com/office/powerpoint/2010/main" val="576315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16</a:t>
            </a:fld>
            <a:endParaRPr lang="en-US"/>
          </a:p>
        </p:txBody>
      </p:sp>
    </p:spTree>
    <p:extLst>
      <p:ext uri="{BB962C8B-B14F-4D97-AF65-F5344CB8AC3E}">
        <p14:creationId xmlns:p14="http://schemas.microsoft.com/office/powerpoint/2010/main" val="2003286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17</a:t>
            </a:fld>
            <a:endParaRPr lang="en-US"/>
          </a:p>
        </p:txBody>
      </p:sp>
    </p:spTree>
    <p:extLst>
      <p:ext uri="{BB962C8B-B14F-4D97-AF65-F5344CB8AC3E}">
        <p14:creationId xmlns:p14="http://schemas.microsoft.com/office/powerpoint/2010/main" val="1702797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18</a:t>
            </a:fld>
            <a:endParaRPr lang="en-US"/>
          </a:p>
        </p:txBody>
      </p:sp>
    </p:spTree>
    <p:extLst>
      <p:ext uri="{BB962C8B-B14F-4D97-AF65-F5344CB8AC3E}">
        <p14:creationId xmlns:p14="http://schemas.microsoft.com/office/powerpoint/2010/main" val="104409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19</a:t>
            </a:fld>
            <a:endParaRPr lang="en-US"/>
          </a:p>
        </p:txBody>
      </p:sp>
    </p:spTree>
    <p:extLst>
      <p:ext uri="{BB962C8B-B14F-4D97-AF65-F5344CB8AC3E}">
        <p14:creationId xmlns:p14="http://schemas.microsoft.com/office/powerpoint/2010/main" val="2821837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FF0D95-921D-463A-BB3B-26EB82F48335}" type="slidenum">
              <a:rPr lang="en-US" smtClean="0"/>
              <a:t>20</a:t>
            </a:fld>
            <a:endParaRPr lang="en-US"/>
          </a:p>
        </p:txBody>
      </p:sp>
      <p:sp>
        <p:nvSpPr>
          <p:cNvPr id="5" name="Notes Placeholder 4"/>
          <p:cNvSpPr>
            <a:spLocks noGrp="1"/>
          </p:cNvSpPr>
          <p:nvPr>
            <p:ph type="body" sz="quarter" idx="10"/>
          </p:nvPr>
        </p:nvSpPr>
        <p:spPr/>
        <p:txBody>
          <a:bodyPr/>
          <a:lstStyle/>
          <a:p>
            <a:endParaRPr lang="vi-VN"/>
          </a:p>
        </p:txBody>
      </p:sp>
    </p:spTree>
    <p:extLst>
      <p:ext uri="{BB962C8B-B14F-4D97-AF65-F5344CB8AC3E}">
        <p14:creationId xmlns:p14="http://schemas.microsoft.com/office/powerpoint/2010/main" val="698495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DFFF0D95-921D-463A-BB3B-26EB82F48335}" type="slidenum">
              <a:rPr lang="en-US" smtClean="0"/>
              <a:t>21</a:t>
            </a:fld>
            <a:endParaRPr lang="en-US"/>
          </a:p>
        </p:txBody>
      </p:sp>
    </p:spTree>
    <p:extLst>
      <p:ext uri="{BB962C8B-B14F-4D97-AF65-F5344CB8AC3E}">
        <p14:creationId xmlns:p14="http://schemas.microsoft.com/office/powerpoint/2010/main" val="240390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EF2340-3370-1CD1-CC50-0685CEC02431}"/>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1556967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9007FF-26E4-CE76-20B3-40F78F29FD8A}"/>
              </a:ext>
            </a:extLst>
          </p:cNvPr>
          <p:cNvPicPr>
            <a:picLocks noChangeAspect="1"/>
          </p:cNvPicPr>
          <p:nvPr userDrawn="1"/>
        </p:nvPicPr>
        <p:blipFill>
          <a:blip r:embed="rId2"/>
          <a:stretch>
            <a:fillRect/>
          </a:stretch>
        </p:blipFill>
        <p:spPr>
          <a:xfrm>
            <a:off x="0" y="0"/>
            <a:ext cx="12191999" cy="6922008"/>
          </a:xfrm>
          <a:prstGeom prst="rect">
            <a:avLst/>
          </a:prstGeom>
        </p:spPr>
      </p:pic>
    </p:spTree>
    <p:extLst>
      <p:ext uri="{BB962C8B-B14F-4D97-AF65-F5344CB8AC3E}">
        <p14:creationId xmlns:p14="http://schemas.microsoft.com/office/powerpoint/2010/main" val="40313905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t>2023/12/6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t>‹#›</a:t>
            </a:fld>
            <a:endParaRPr lang="zh-CN" altLang="en-US"/>
          </a:p>
        </p:txBody>
      </p:sp>
      <p:grpSp>
        <p:nvGrpSpPr>
          <p:cNvPr id="7" name="Group 6"/>
          <p:cNvGrpSpPr/>
          <p:nvPr userDrawn="1"/>
        </p:nvGrpSpPr>
        <p:grpSpPr>
          <a:xfrm>
            <a:off x="0" y="0"/>
            <a:ext cx="12192000" cy="6858000"/>
            <a:chOff x="0" y="0"/>
            <a:chExt cx="12192000" cy="6858000"/>
          </a:xfrm>
        </p:grpSpPr>
        <p:pic>
          <p:nvPicPr>
            <p:cNvPr id="5"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6" r="5556"/>
            <a:stretch>
              <a:fillRect/>
            </a:stretch>
          </p:blipFill>
          <p:spPr>
            <a:xfrm>
              <a:off x="0" y="0"/>
              <a:ext cx="12192000" cy="6858000"/>
            </a:xfrm>
            <a:prstGeom prst="rect">
              <a:avLst/>
            </a:prstGeom>
          </p:spPr>
        </p:pic>
        <p:sp>
          <p:nvSpPr>
            <p:cNvPr id="6" name="TextBox 5"/>
            <p:cNvSpPr txBox="1"/>
            <p:nvPr userDrawn="1"/>
          </p:nvSpPr>
          <p:spPr>
            <a:xfrm>
              <a:off x="11353800" y="5987018"/>
              <a:ext cx="781432" cy="369332"/>
            </a:xfrm>
            <a:prstGeom prst="rect">
              <a:avLst/>
            </a:prstGeom>
            <a:noFill/>
          </p:spPr>
          <p:txBody>
            <a:bodyPr wrap="none" rtlCol="0">
              <a:spAutoFit/>
            </a:bodyPr>
            <a:lstStyle/>
            <a:p>
              <a:r>
                <a:rPr lang="en-US">
                  <a:solidFill>
                    <a:schemeClr val="accent4">
                      <a:lumMod val="75000"/>
                    </a:schemeClr>
                  </a:solidFill>
                </a:rPr>
                <a:t>KTUTS</a:t>
              </a:r>
            </a:p>
          </p:txBody>
        </p:sp>
      </p:grpSp>
    </p:spTree>
    <p:extLst>
      <p:ext uri="{BB962C8B-B14F-4D97-AF65-F5344CB8AC3E}">
        <p14:creationId xmlns:p14="http://schemas.microsoft.com/office/powerpoint/2010/main" val="7722182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3A388B-3FC2-26AA-9A84-6F0B3ED04B1F}"/>
              </a:ext>
            </a:extLst>
          </p:cNvPr>
          <p:cNvPicPr>
            <a:picLocks noChangeAspect="1"/>
          </p:cNvPicPr>
          <p:nvPr userDrawn="1"/>
        </p:nvPicPr>
        <p:blipFill>
          <a:blip r:embed="rId2"/>
          <a:stretch>
            <a:fillRect/>
          </a:stretch>
        </p:blipFill>
        <p:spPr>
          <a:xfrm>
            <a:off x="0" y="0"/>
            <a:ext cx="12191999" cy="6922008"/>
          </a:xfrm>
          <a:prstGeom prst="rect">
            <a:avLst/>
          </a:prstGeom>
        </p:spPr>
      </p:pic>
    </p:spTree>
    <p:extLst>
      <p:ext uri="{BB962C8B-B14F-4D97-AF65-F5344CB8AC3E}">
        <p14:creationId xmlns:p14="http://schemas.microsoft.com/office/powerpoint/2010/main" val="28004734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346680"/>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845967"/>
      </p:ext>
    </p:extLst>
  </p:cSld>
  <p:clrMap bg1="lt1" tx1="dk1" bg2="lt2" tx2="dk2" accent1="accent1" accent2="accent2" accent3="accent3" accent4="accent4" accent5="accent5" accent6="accent6" hlink="hlink" folHlink="folHlink"/>
  <p:sldLayoutIdLst>
    <p:sldLayoutId id="2147483665" r:id="rId1"/>
    <p:sldLayoutId id="2147483666" r:id="rId2"/>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17.sv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14.png"/><Relationship Id="rId5" Type="http://schemas.openxmlformats.org/officeDocument/2006/relationships/image" Target="../media/image7.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14.png"/><Relationship Id="rId5" Type="http://schemas.openxmlformats.org/officeDocument/2006/relationships/image" Target="../media/image7.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7.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7.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8.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17.sv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17.sv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9.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9.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6" name="Hình chữ nhật: Góc Tròn 1">
            <a:extLst>
              <a:ext uri="{FF2B5EF4-FFF2-40B4-BE49-F238E27FC236}">
                <a16:creationId xmlns:a16="http://schemas.microsoft.com/office/drawing/2014/main" id="{90813811-C1CD-797B-41B5-9A6331467075}"/>
              </a:ext>
            </a:extLst>
          </p:cNvPr>
          <p:cNvSpPr/>
          <p:nvPr/>
        </p:nvSpPr>
        <p:spPr>
          <a:xfrm>
            <a:off x="562928" y="0"/>
            <a:ext cx="11132886" cy="3538330"/>
          </a:xfrm>
          <a:custGeom>
            <a:avLst/>
            <a:gdLst>
              <a:gd name="connsiteX0" fmla="*/ 0 w 8183203"/>
              <a:gd name="connsiteY0" fmla="*/ 621351 h 3728033"/>
              <a:gd name="connsiteX1" fmla="*/ 621351 w 8183203"/>
              <a:gd name="connsiteY1" fmla="*/ 0 h 3728033"/>
              <a:gd name="connsiteX2" fmla="*/ 7561852 w 8183203"/>
              <a:gd name="connsiteY2" fmla="*/ 0 h 3728033"/>
              <a:gd name="connsiteX3" fmla="*/ 8183203 w 8183203"/>
              <a:gd name="connsiteY3" fmla="*/ 621351 h 3728033"/>
              <a:gd name="connsiteX4" fmla="*/ 8183203 w 8183203"/>
              <a:gd name="connsiteY4" fmla="*/ 3106682 h 3728033"/>
              <a:gd name="connsiteX5" fmla="*/ 7561852 w 8183203"/>
              <a:gd name="connsiteY5" fmla="*/ 3728033 h 3728033"/>
              <a:gd name="connsiteX6" fmla="*/ 621351 w 8183203"/>
              <a:gd name="connsiteY6" fmla="*/ 3728033 h 3728033"/>
              <a:gd name="connsiteX7" fmla="*/ 0 w 8183203"/>
              <a:gd name="connsiteY7" fmla="*/ 3106682 h 3728033"/>
              <a:gd name="connsiteX8" fmla="*/ 0 w 8183203"/>
              <a:gd name="connsiteY8" fmla="*/ 621351 h 3728033"/>
              <a:gd name="connsiteX0" fmla="*/ 0 w 8183203"/>
              <a:gd name="connsiteY0" fmla="*/ 621351 h 3728033"/>
              <a:gd name="connsiteX1" fmla="*/ 621351 w 8183203"/>
              <a:gd name="connsiteY1" fmla="*/ 0 h 3728033"/>
              <a:gd name="connsiteX2" fmla="*/ 7561852 w 8183203"/>
              <a:gd name="connsiteY2" fmla="*/ 0 h 3728033"/>
              <a:gd name="connsiteX3" fmla="*/ 8183203 w 8183203"/>
              <a:gd name="connsiteY3" fmla="*/ 621351 h 3728033"/>
              <a:gd name="connsiteX4" fmla="*/ 8183203 w 8183203"/>
              <a:gd name="connsiteY4" fmla="*/ 3106682 h 3728033"/>
              <a:gd name="connsiteX5" fmla="*/ 7561852 w 8183203"/>
              <a:gd name="connsiteY5" fmla="*/ 3728033 h 3728033"/>
              <a:gd name="connsiteX6" fmla="*/ 621351 w 8183203"/>
              <a:gd name="connsiteY6" fmla="*/ 3728033 h 3728033"/>
              <a:gd name="connsiteX7" fmla="*/ 0 w 8183203"/>
              <a:gd name="connsiteY7" fmla="*/ 3106682 h 3728033"/>
              <a:gd name="connsiteX8" fmla="*/ 0 w 8183203"/>
              <a:gd name="connsiteY8" fmla="*/ 621351 h 372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3203" h="3728033" fill="none" extrusionOk="0">
                <a:moveTo>
                  <a:pt x="0" y="621351"/>
                </a:moveTo>
                <a:cubicBezTo>
                  <a:pt x="3365" y="369249"/>
                  <a:pt x="310271" y="53846"/>
                  <a:pt x="621351" y="0"/>
                </a:cubicBezTo>
                <a:cubicBezTo>
                  <a:pt x="1880422" y="97646"/>
                  <a:pt x="5257818" y="170199"/>
                  <a:pt x="7561852" y="0"/>
                </a:cubicBezTo>
                <a:cubicBezTo>
                  <a:pt x="7892970" y="-82916"/>
                  <a:pt x="8130456" y="262233"/>
                  <a:pt x="8183203" y="621351"/>
                </a:cubicBezTo>
                <a:cubicBezTo>
                  <a:pt x="8361935" y="1040709"/>
                  <a:pt x="7983942" y="2182477"/>
                  <a:pt x="8183203" y="3106682"/>
                </a:cubicBezTo>
                <a:cubicBezTo>
                  <a:pt x="8194230" y="3393878"/>
                  <a:pt x="7877127" y="3696771"/>
                  <a:pt x="7561852" y="3728033"/>
                </a:cubicBezTo>
                <a:cubicBezTo>
                  <a:pt x="4862700" y="3852744"/>
                  <a:pt x="2998659" y="3804167"/>
                  <a:pt x="621351" y="3728033"/>
                </a:cubicBezTo>
                <a:cubicBezTo>
                  <a:pt x="296690" y="3725941"/>
                  <a:pt x="-112469" y="3472085"/>
                  <a:pt x="0" y="3106682"/>
                </a:cubicBezTo>
                <a:cubicBezTo>
                  <a:pt x="90109" y="2162504"/>
                  <a:pt x="-38553" y="1492404"/>
                  <a:pt x="0" y="621351"/>
                </a:cubicBezTo>
                <a:close/>
              </a:path>
              <a:path w="8183203" h="3728033" stroke="0" extrusionOk="0">
                <a:moveTo>
                  <a:pt x="0" y="621351"/>
                </a:moveTo>
                <a:cubicBezTo>
                  <a:pt x="341" y="326022"/>
                  <a:pt x="305253" y="45307"/>
                  <a:pt x="621351" y="0"/>
                </a:cubicBezTo>
                <a:cubicBezTo>
                  <a:pt x="3739476" y="47570"/>
                  <a:pt x="6394684" y="105213"/>
                  <a:pt x="7561852" y="0"/>
                </a:cubicBezTo>
                <a:cubicBezTo>
                  <a:pt x="7873796" y="-8699"/>
                  <a:pt x="8204879" y="248758"/>
                  <a:pt x="8183203" y="621351"/>
                </a:cubicBezTo>
                <a:cubicBezTo>
                  <a:pt x="8242789" y="1455017"/>
                  <a:pt x="8310191" y="2526669"/>
                  <a:pt x="8183203" y="3106682"/>
                </a:cubicBezTo>
                <a:cubicBezTo>
                  <a:pt x="8125279" y="3466355"/>
                  <a:pt x="7881743" y="3718526"/>
                  <a:pt x="7561852" y="3728033"/>
                </a:cubicBezTo>
                <a:cubicBezTo>
                  <a:pt x="6435589" y="3469921"/>
                  <a:pt x="1397358" y="3812806"/>
                  <a:pt x="621351" y="3728033"/>
                </a:cubicBezTo>
                <a:cubicBezTo>
                  <a:pt x="284759" y="3765572"/>
                  <a:pt x="-31939" y="3417967"/>
                  <a:pt x="0" y="3106682"/>
                </a:cubicBezTo>
                <a:cubicBezTo>
                  <a:pt x="33350" y="2175539"/>
                  <a:pt x="58918" y="1618199"/>
                  <a:pt x="0" y="621351"/>
                </a:cubicBezTo>
                <a:close/>
              </a:path>
              <a:path w="8183203" h="3728033" fill="none" stroke="0" extrusionOk="0">
                <a:moveTo>
                  <a:pt x="0" y="621351"/>
                </a:moveTo>
                <a:cubicBezTo>
                  <a:pt x="17308" y="343480"/>
                  <a:pt x="315462" y="66524"/>
                  <a:pt x="621351" y="0"/>
                </a:cubicBezTo>
                <a:cubicBezTo>
                  <a:pt x="2605001" y="273716"/>
                  <a:pt x="4933278" y="385745"/>
                  <a:pt x="7561852" y="0"/>
                </a:cubicBezTo>
                <a:cubicBezTo>
                  <a:pt x="7888097" y="-41532"/>
                  <a:pt x="8173777" y="236637"/>
                  <a:pt x="8183203" y="621351"/>
                </a:cubicBezTo>
                <a:cubicBezTo>
                  <a:pt x="8299640" y="975387"/>
                  <a:pt x="8206003" y="1907333"/>
                  <a:pt x="8183203" y="3106682"/>
                </a:cubicBezTo>
                <a:cubicBezTo>
                  <a:pt x="8155057" y="3442544"/>
                  <a:pt x="7846716" y="3701710"/>
                  <a:pt x="7561852" y="3728033"/>
                </a:cubicBezTo>
                <a:cubicBezTo>
                  <a:pt x="4573890" y="3664854"/>
                  <a:pt x="2856636" y="3715981"/>
                  <a:pt x="621351" y="3728033"/>
                </a:cubicBezTo>
                <a:cubicBezTo>
                  <a:pt x="219913" y="3712900"/>
                  <a:pt x="-90561" y="3440857"/>
                  <a:pt x="0" y="3106682"/>
                </a:cubicBezTo>
                <a:cubicBezTo>
                  <a:pt x="30739" y="2306799"/>
                  <a:pt x="-59979" y="1616376"/>
                  <a:pt x="0" y="621351"/>
                </a:cubicBezTo>
                <a:close/>
              </a:path>
            </a:pathLst>
          </a:custGeom>
          <a:solidFill>
            <a:srgbClr val="FFFFFF">
              <a:alpha val="80000"/>
            </a:srgbClr>
          </a:solidFill>
          <a:ln w="38100">
            <a:solidFill>
              <a:srgbClr val="002060"/>
            </a:solidFill>
            <a:extLst>
              <a:ext uri="{C807C97D-BFC1-408E-A445-0C87EB9F89A2}">
                <ask:lineSketchStyleProps xmlns:ask="http://schemas.microsoft.com/office/drawing/2018/sketchyshapes" xmlns="" sd="852854689">
                  <a:custGeom>
                    <a:avLst/>
                    <a:gdLst>
                      <a:gd name="connsiteX0" fmla="*/ 0 w 8183203"/>
                      <a:gd name="connsiteY0" fmla="*/ 621351 h 3728033"/>
                      <a:gd name="connsiteX1" fmla="*/ 621351 w 8183203"/>
                      <a:gd name="connsiteY1" fmla="*/ 0 h 3728033"/>
                      <a:gd name="connsiteX2" fmla="*/ 7561852 w 8183203"/>
                      <a:gd name="connsiteY2" fmla="*/ 0 h 3728033"/>
                      <a:gd name="connsiteX3" fmla="*/ 8183203 w 8183203"/>
                      <a:gd name="connsiteY3" fmla="*/ 621351 h 3728033"/>
                      <a:gd name="connsiteX4" fmla="*/ 8183203 w 8183203"/>
                      <a:gd name="connsiteY4" fmla="*/ 3106682 h 3728033"/>
                      <a:gd name="connsiteX5" fmla="*/ 7561852 w 8183203"/>
                      <a:gd name="connsiteY5" fmla="*/ 3728033 h 3728033"/>
                      <a:gd name="connsiteX6" fmla="*/ 621351 w 8183203"/>
                      <a:gd name="connsiteY6" fmla="*/ 3728033 h 3728033"/>
                      <a:gd name="connsiteX7" fmla="*/ 0 w 8183203"/>
                      <a:gd name="connsiteY7" fmla="*/ 3106682 h 3728033"/>
                      <a:gd name="connsiteX8" fmla="*/ 0 w 8183203"/>
                      <a:gd name="connsiteY8" fmla="*/ 621351 h 372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3203" h="3728033" fill="none" extrusionOk="0">
                        <a:moveTo>
                          <a:pt x="0" y="621351"/>
                        </a:moveTo>
                        <a:cubicBezTo>
                          <a:pt x="2261" y="339378"/>
                          <a:pt x="305674" y="46131"/>
                          <a:pt x="621351" y="0"/>
                        </a:cubicBezTo>
                        <a:cubicBezTo>
                          <a:pt x="2305334" y="72427"/>
                          <a:pt x="5209004" y="61419"/>
                          <a:pt x="7561852" y="0"/>
                        </a:cubicBezTo>
                        <a:cubicBezTo>
                          <a:pt x="7900337" y="-32204"/>
                          <a:pt x="8157085" y="270288"/>
                          <a:pt x="8183203" y="621351"/>
                        </a:cubicBezTo>
                        <a:cubicBezTo>
                          <a:pt x="8284079" y="988617"/>
                          <a:pt x="8075890" y="2001068"/>
                          <a:pt x="8183203" y="3106682"/>
                        </a:cubicBezTo>
                        <a:cubicBezTo>
                          <a:pt x="8186915" y="3431003"/>
                          <a:pt x="7887485" y="3708382"/>
                          <a:pt x="7561852" y="3728033"/>
                        </a:cubicBezTo>
                        <a:cubicBezTo>
                          <a:pt x="4596794" y="3757860"/>
                          <a:pt x="2986322" y="3648727"/>
                          <a:pt x="621351" y="3728033"/>
                        </a:cubicBezTo>
                        <a:cubicBezTo>
                          <a:pt x="288863" y="3726826"/>
                          <a:pt x="-49232" y="3459580"/>
                          <a:pt x="0" y="3106682"/>
                        </a:cubicBezTo>
                        <a:cubicBezTo>
                          <a:pt x="50037" y="2237106"/>
                          <a:pt x="770" y="1593841"/>
                          <a:pt x="0" y="621351"/>
                        </a:cubicBezTo>
                        <a:close/>
                      </a:path>
                      <a:path w="8183203" h="3728033" stroke="0" extrusionOk="0">
                        <a:moveTo>
                          <a:pt x="0" y="621351"/>
                        </a:moveTo>
                        <a:cubicBezTo>
                          <a:pt x="18238" y="283159"/>
                          <a:pt x="306637" y="59273"/>
                          <a:pt x="621351" y="0"/>
                        </a:cubicBezTo>
                        <a:cubicBezTo>
                          <a:pt x="3732699" y="123000"/>
                          <a:pt x="6246449" y="-96860"/>
                          <a:pt x="7561852" y="0"/>
                        </a:cubicBezTo>
                        <a:cubicBezTo>
                          <a:pt x="7891287" y="-10463"/>
                          <a:pt x="8198486" y="247378"/>
                          <a:pt x="8183203" y="621351"/>
                        </a:cubicBezTo>
                        <a:cubicBezTo>
                          <a:pt x="8186376" y="1461809"/>
                          <a:pt x="8277470" y="2519737"/>
                          <a:pt x="8183203" y="3106682"/>
                        </a:cubicBezTo>
                        <a:cubicBezTo>
                          <a:pt x="8123875" y="3471339"/>
                          <a:pt x="7896350" y="3726615"/>
                          <a:pt x="7561852" y="3728033"/>
                        </a:cubicBezTo>
                        <a:cubicBezTo>
                          <a:pt x="6426184" y="3567326"/>
                          <a:pt x="1403916" y="3767700"/>
                          <a:pt x="621351" y="3728033"/>
                        </a:cubicBezTo>
                        <a:cubicBezTo>
                          <a:pt x="271238" y="3726629"/>
                          <a:pt x="-27957" y="3437180"/>
                          <a:pt x="0" y="3106682"/>
                        </a:cubicBezTo>
                        <a:cubicBezTo>
                          <a:pt x="32216" y="2191339"/>
                          <a:pt x="57206" y="1645274"/>
                          <a:pt x="0" y="621351"/>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r>
              <a:rPr lang="en-US" sz="3200" b="1"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4</a:t>
            </a:r>
          </a:p>
          <a:p>
            <a:pPr algn="ctr"/>
            <a:r>
              <a:rPr lang="en-US" sz="3200" b="1"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LỊCH SỬ VÀ ĐỊA LÝ</a:t>
            </a:r>
          </a:p>
          <a:p>
            <a:pPr algn="ct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Bài</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10: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Một</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số</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nét</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văn</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hóa</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ở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vùng</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đồng</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bằng</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Bắc</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Bộ</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 </a:t>
            </a:r>
            <a:r>
              <a:rPr lang="en-US" sz="3200" b="1" dirty="0" err="1"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Tiết</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1 </a:t>
            </a:r>
            <a:r>
              <a:rPr lang="en-US" sz="3200" b="1" dirty="0" smtClean="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endParaRPr lang="en-US" sz="3200" b="1"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879973" y="1955798"/>
            <a:ext cx="693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4CC3D"/>
                </a:solidFill>
                <a:effectLst/>
                <a:uLnTx/>
                <a:uFillTx/>
                <a:latin typeface="UVN Gia Dinh Hep" panose="02020606070506020304" pitchFamily="18" charset="0"/>
                <a:ea typeface="+mn-ea"/>
                <a:cs typeface="+mn-cs"/>
              </a:rPr>
              <a:t>KTUTS</a:t>
            </a:r>
          </a:p>
        </p:txBody>
      </p:sp>
      <p:pic>
        <p:nvPicPr>
          <p:cNvPr id="6" name="Picture 3"/>
          <p:cNvPicPr>
            <a:picLocks noChangeAspect="1"/>
          </p:cNvPicPr>
          <p:nvPr/>
        </p:nvPicPr>
        <p:blipFill>
          <a:blip r:embed="rId3"/>
          <a:srcRect/>
          <a:stretch>
            <a:fillRect/>
          </a:stretch>
        </p:blipFill>
        <p:spPr>
          <a:xfrm>
            <a:off x="7230533" y="229182"/>
            <a:ext cx="4826722" cy="3933779"/>
          </a:xfrm>
          <a:prstGeom prst="rect">
            <a:avLst/>
          </a:prstGeom>
        </p:spPr>
      </p:pic>
      <p:pic>
        <p:nvPicPr>
          <p:cNvPr id="2" name="Picture 1">
            <a:extLst>
              <a:ext uri="{FF2B5EF4-FFF2-40B4-BE49-F238E27FC236}">
                <a16:creationId xmlns:a16="http://schemas.microsoft.com/office/drawing/2014/main" id="{FB994D7A-D062-11B1-F4DE-F3D280D3EA92}"/>
              </a:ext>
            </a:extLst>
          </p:cNvPr>
          <p:cNvPicPr>
            <a:picLocks noChangeAspect="1"/>
          </p:cNvPicPr>
          <p:nvPr/>
        </p:nvPicPr>
        <p:blipFill>
          <a:blip r:embed="rId4"/>
          <a:stretch>
            <a:fillRect/>
          </a:stretch>
        </p:blipFill>
        <p:spPr>
          <a:xfrm>
            <a:off x="1683792" y="4318139"/>
            <a:ext cx="9858086" cy="18594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32" presetClass="emph" presetSubtype="0" fill="hold" nodeType="withEffect">
                                  <p:stCondLst>
                                    <p:cond delay="0"/>
                                  </p:stCondLst>
                                  <p:childTnLst>
                                    <p:animRot by="120000">
                                      <p:cBhvr>
                                        <p:cTn id="10" dur="100" fill="hold">
                                          <p:stCondLst>
                                            <p:cond delay="0"/>
                                          </p:stCondLst>
                                        </p:cTn>
                                        <p:tgtEl>
                                          <p:spTgt spid="6"/>
                                        </p:tgtEl>
                                        <p:attrNameLst>
                                          <p:attrName>r</p:attrName>
                                        </p:attrNameLst>
                                      </p:cBhvr>
                                    </p:animRot>
                                    <p:animRot by="-240000">
                                      <p:cBhvr>
                                        <p:cTn id="11" dur="200" fill="hold">
                                          <p:stCondLst>
                                            <p:cond delay="200"/>
                                          </p:stCondLst>
                                        </p:cTn>
                                        <p:tgtEl>
                                          <p:spTgt spid="6"/>
                                        </p:tgtEl>
                                        <p:attrNameLst>
                                          <p:attrName>r</p:attrName>
                                        </p:attrNameLst>
                                      </p:cBhvr>
                                    </p:animRot>
                                    <p:animRot by="240000">
                                      <p:cBhvr>
                                        <p:cTn id="12" dur="200" fill="hold">
                                          <p:stCondLst>
                                            <p:cond delay="400"/>
                                          </p:stCondLst>
                                        </p:cTn>
                                        <p:tgtEl>
                                          <p:spTgt spid="6"/>
                                        </p:tgtEl>
                                        <p:attrNameLst>
                                          <p:attrName>r</p:attrName>
                                        </p:attrNameLst>
                                      </p:cBhvr>
                                    </p:animRot>
                                    <p:animRot by="-240000">
                                      <p:cBhvr>
                                        <p:cTn id="13" dur="200" fill="hold">
                                          <p:stCondLst>
                                            <p:cond delay="600"/>
                                          </p:stCondLst>
                                        </p:cTn>
                                        <p:tgtEl>
                                          <p:spTgt spid="6"/>
                                        </p:tgtEl>
                                        <p:attrNameLst>
                                          <p:attrName>r</p:attrName>
                                        </p:attrNameLst>
                                      </p:cBhvr>
                                    </p:animRot>
                                    <p:animRot by="120000">
                                      <p:cBhvr>
                                        <p:cTn id="14" dur="200" fill="hold">
                                          <p:stCondLst>
                                            <p:cond delay="80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73152"/>
            <a:ext cx="12192000" cy="6858000"/>
          </a:xfrm>
          <a:prstGeom prst="rect">
            <a:avLst/>
          </a:prstGeom>
        </p:spPr>
      </p:pic>
      <p:sp>
        <p:nvSpPr>
          <p:cNvPr id="2" name="Rectangle 1"/>
          <p:cNvSpPr/>
          <p:nvPr/>
        </p:nvSpPr>
        <p:spPr>
          <a:xfrm>
            <a:off x="280416" y="30276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图形 1"/>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175856" y="1344958"/>
            <a:ext cx="6892290" cy="3256915"/>
          </a:xfrm>
          <a:prstGeom prst="rect">
            <a:avLst/>
          </a:prstGeom>
          <a:effectLst>
            <a:outerShdw blurRad="63500" sx="102000" sy="102000" algn="ctr" rotWithShape="0">
              <a:prstClr val="black">
                <a:alpha val="40000"/>
              </a:prstClr>
            </a:outerShdw>
          </a:effectLst>
        </p:spPr>
      </p:pic>
      <p:pic>
        <p:nvPicPr>
          <p:cNvPr id="17" name="图片 10"/>
          <p:cNvPicPr>
            <a:picLocks noChangeAspect="1"/>
          </p:cNvPicPr>
          <p:nvPr/>
        </p:nvPicPr>
        <p:blipFill>
          <a:blip r:embed="rId7"/>
          <a:stretch>
            <a:fillRect/>
          </a:stretch>
        </p:blipFill>
        <p:spPr>
          <a:xfrm flipH="1">
            <a:off x="836853" y="2189992"/>
            <a:ext cx="3230880" cy="4521704"/>
          </a:xfrm>
          <a:prstGeom prst="rect">
            <a:avLst/>
          </a:prstGeom>
        </p:spPr>
      </p:pic>
      <p:sp>
        <p:nvSpPr>
          <p:cNvPr id="19" name="TextBox 18"/>
          <p:cNvSpPr txBox="1"/>
          <p:nvPr/>
        </p:nvSpPr>
        <p:spPr>
          <a:xfrm>
            <a:off x="3329811" y="2060627"/>
            <a:ext cx="6604002" cy="1446550"/>
          </a:xfrm>
          <a:prstGeom prst="rect">
            <a:avLst/>
          </a:prstGeom>
          <a:noFill/>
        </p:spPr>
        <p:txBody>
          <a:bodyPr wrap="square">
            <a:spAutoFit/>
          </a:bodyPr>
          <a:lstStyle/>
          <a:p>
            <a:pPr lvl="0" algn="ctr"/>
            <a:r>
              <a:rPr lang="en-US" sz="4400" b="1" i="1" dirty="0" err="1">
                <a:solidFill>
                  <a:srgbClr val="FF0000"/>
                </a:solidFill>
                <a:latin typeface="Arial" panose="020B0604020202020204" pitchFamily="34" charset="0"/>
                <a:cs typeface="Arial" panose="020B0604020202020204" pitchFamily="34" charset="0"/>
              </a:rPr>
              <a:t>Hoạt</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động</a:t>
            </a:r>
            <a:r>
              <a:rPr lang="en-US" sz="4400" b="1" i="1" dirty="0">
                <a:solidFill>
                  <a:srgbClr val="FF0000"/>
                </a:solidFill>
                <a:latin typeface="Arial" panose="020B0604020202020204" pitchFamily="34" charset="0"/>
                <a:cs typeface="Arial" panose="020B0604020202020204" pitchFamily="34" charset="0"/>
              </a:rPr>
              <a:t> 1: </a:t>
            </a:r>
            <a:r>
              <a:rPr lang="en-US" sz="4400" b="1" i="1" dirty="0" err="1">
                <a:solidFill>
                  <a:srgbClr val="FF0000"/>
                </a:solidFill>
                <a:latin typeface="Arial" panose="020B0604020202020204" pitchFamily="34" charset="0"/>
                <a:cs typeface="Arial" panose="020B0604020202020204" pitchFamily="34" charset="0"/>
              </a:rPr>
              <a:t>Tìm</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hiểu</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làng</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quê</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truyền</a:t>
            </a:r>
            <a:r>
              <a:rPr lang="en-US" sz="4400" b="1" i="1" dirty="0">
                <a:solidFill>
                  <a:srgbClr val="FF0000"/>
                </a:solidFill>
                <a:latin typeface="Arial" panose="020B0604020202020204" pitchFamily="34" charset="0"/>
                <a:cs typeface="Arial" panose="020B0604020202020204" pitchFamily="34" charset="0"/>
              </a:rPr>
              <a:t> </a:t>
            </a:r>
            <a:r>
              <a:rPr lang="en-US" sz="4400" b="1" i="1" dirty="0" err="1">
                <a:solidFill>
                  <a:srgbClr val="FF0000"/>
                </a:solidFill>
                <a:latin typeface="Arial" panose="020B0604020202020204" pitchFamily="34" charset="0"/>
                <a:cs typeface="Arial" panose="020B0604020202020204" pitchFamily="34" charset="0"/>
              </a:rPr>
              <a:t>thống</a:t>
            </a:r>
            <a:r>
              <a:rPr lang="en-US" sz="4400" b="1" i="1" dirty="0">
                <a:solidFill>
                  <a:srgbClr val="FF0000"/>
                </a:solidFill>
                <a:latin typeface="Arial" panose="020B0604020202020204" pitchFamily="34" charset="0"/>
                <a:cs typeface="Arial" panose="020B0604020202020204" pitchFamily="34" charset="0"/>
              </a:rPr>
              <a:t>.</a:t>
            </a:r>
            <a:endParaRPr kumimoji="0" lang="en-US" sz="44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20" name="Picture 7"/>
          <p:cNvPicPr>
            <a:picLocks noChangeAspect="1"/>
          </p:cNvPicPr>
          <p:nvPr/>
        </p:nvPicPr>
        <p:blipFill>
          <a:blip r:embed="rId8" cstate="print">
            <a:alphaModFix amt="67000"/>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5998604" y="2706624"/>
            <a:ext cx="6944053" cy="530352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0" y="73152"/>
            <a:ext cx="12192000" cy="6858000"/>
          </a:xfrm>
          <a:prstGeom prst="rect">
            <a:avLst/>
          </a:prstGeom>
        </p:spPr>
      </p:pic>
      <p:sp>
        <p:nvSpPr>
          <p:cNvPr id="2" name="Rectangle 1"/>
          <p:cNvSpPr/>
          <p:nvPr/>
        </p:nvSpPr>
        <p:spPr>
          <a:xfrm>
            <a:off x="280416" y="29260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Speech Bubble: Rectangle with Corners Rounded 4"/>
          <p:cNvSpPr/>
          <p:nvPr/>
        </p:nvSpPr>
        <p:spPr>
          <a:xfrm>
            <a:off x="7225748" y="904461"/>
            <a:ext cx="4333461" cy="3776264"/>
          </a:xfrm>
          <a:prstGeom prst="wedgeRoundRectCallout">
            <a:avLst>
              <a:gd name="adj1" fmla="val 41805"/>
              <a:gd name="adj2" fmla="val 61296"/>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800" b="1" dirty="0" err="1">
                <a:solidFill>
                  <a:srgbClr val="002060"/>
                </a:solidFill>
                <a:latin typeface="+mj-lt"/>
                <a:ea typeface="Cambria" panose="02040503050406030204" pitchFamily="18" charset="0"/>
                <a:cs typeface="Times New Roman" panose="02020603050405020304" pitchFamily="18" charset="0"/>
              </a:rPr>
              <a:t>Đọc</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thông</a:t>
            </a:r>
            <a:r>
              <a:rPr lang="en-US" sz="2800" b="1" dirty="0">
                <a:solidFill>
                  <a:srgbClr val="002060"/>
                </a:solidFill>
                <a:latin typeface="+mj-lt"/>
                <a:ea typeface="Cambria" panose="02040503050406030204" pitchFamily="18" charset="0"/>
                <a:cs typeface="Times New Roman" panose="02020603050405020304" pitchFamily="18" charset="0"/>
              </a:rPr>
              <a:t> tin (SGK tr.47) </a:t>
            </a:r>
            <a:r>
              <a:rPr lang="en-US" sz="2800" b="1" dirty="0" err="1">
                <a:solidFill>
                  <a:srgbClr val="002060"/>
                </a:solidFill>
                <a:latin typeface="+mj-lt"/>
                <a:ea typeface="Cambria" panose="02040503050406030204" pitchFamily="18" charset="0"/>
                <a:cs typeface="Times New Roman" panose="02020603050405020304" pitchFamily="18" charset="0"/>
              </a:rPr>
              <a:t>và</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quan</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sát</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các</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hình</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từ</a:t>
            </a:r>
            <a:r>
              <a:rPr lang="en-US" sz="2800" b="1" dirty="0">
                <a:solidFill>
                  <a:srgbClr val="002060"/>
                </a:solidFill>
                <a:latin typeface="+mj-lt"/>
                <a:ea typeface="Cambria" panose="02040503050406030204" pitchFamily="18" charset="0"/>
                <a:cs typeface="Times New Roman" panose="02020603050405020304" pitchFamily="18" charset="0"/>
              </a:rPr>
              <a:t> 2 </a:t>
            </a:r>
            <a:r>
              <a:rPr lang="en-US" sz="2800" b="1" dirty="0" err="1">
                <a:solidFill>
                  <a:srgbClr val="002060"/>
                </a:solidFill>
                <a:latin typeface="+mj-lt"/>
                <a:ea typeface="Cambria" panose="02040503050406030204" pitchFamily="18" charset="0"/>
                <a:cs typeface="Times New Roman" panose="02020603050405020304" pitchFamily="18" charset="0"/>
              </a:rPr>
              <a:t>đến</a:t>
            </a:r>
            <a:r>
              <a:rPr lang="en-US" sz="2800" b="1" dirty="0">
                <a:solidFill>
                  <a:srgbClr val="002060"/>
                </a:solidFill>
                <a:latin typeface="+mj-lt"/>
                <a:ea typeface="Cambria" panose="02040503050406030204" pitchFamily="18" charset="0"/>
                <a:cs typeface="Times New Roman" panose="02020603050405020304" pitchFamily="18" charset="0"/>
              </a:rPr>
              <a:t> 4, </a:t>
            </a:r>
            <a:r>
              <a:rPr lang="en-US" sz="2800" b="1" dirty="0" err="1">
                <a:solidFill>
                  <a:srgbClr val="002060"/>
                </a:solidFill>
                <a:latin typeface="+mj-lt"/>
                <a:ea typeface="Cambria" panose="02040503050406030204" pitchFamily="18" charset="0"/>
                <a:cs typeface="Times New Roman" panose="02020603050405020304" pitchFamily="18" charset="0"/>
              </a:rPr>
              <a:t>mô</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tả</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một</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số</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nét</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văn</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hoá</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nổi</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bật</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của</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làng</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quê</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truyền</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thống</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vùng</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Đồng</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bằng</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Bắc</a:t>
            </a:r>
            <a:r>
              <a:rPr lang="en-US" sz="2800" b="1" dirty="0">
                <a:solidFill>
                  <a:srgbClr val="002060"/>
                </a:solidFill>
                <a:latin typeface="+mj-lt"/>
                <a:ea typeface="Cambria" panose="02040503050406030204" pitchFamily="18" charset="0"/>
                <a:cs typeface="Times New Roman" panose="02020603050405020304" pitchFamily="18" charset="0"/>
              </a:rPr>
              <a:t> </a:t>
            </a:r>
            <a:r>
              <a:rPr lang="en-US" sz="2800" b="1" dirty="0" err="1">
                <a:solidFill>
                  <a:srgbClr val="002060"/>
                </a:solidFill>
                <a:latin typeface="+mj-lt"/>
                <a:ea typeface="Cambria" panose="02040503050406030204" pitchFamily="18" charset="0"/>
                <a:cs typeface="Times New Roman" panose="02020603050405020304" pitchFamily="18" charset="0"/>
              </a:rPr>
              <a:t>Bộ</a:t>
            </a:r>
            <a:r>
              <a:rPr lang="en-US" sz="2800" b="1" dirty="0">
                <a:solidFill>
                  <a:srgbClr val="002060"/>
                </a:solidFill>
                <a:latin typeface="+mj-lt"/>
                <a:ea typeface="Cambria" panose="02040503050406030204" pitchFamily="18" charset="0"/>
                <a:cs typeface="Times New Roman" panose="02020603050405020304" pitchFamily="18" charset="0"/>
              </a:rPr>
              <a:t>.</a:t>
            </a:r>
            <a:endParaRPr kumimoji="0" lang="en-US" sz="2800" b="1" i="0" u="none" strike="noStrike" kern="1200" cap="none" spc="0" normalizeH="0" baseline="0" noProof="0" dirty="0">
              <a:ln>
                <a:noFill/>
              </a:ln>
              <a:solidFill>
                <a:srgbClr val="002060"/>
              </a:solidFill>
              <a:effectLst/>
              <a:uLnTx/>
              <a:uFillTx/>
              <a:latin typeface="+mj-lt"/>
              <a:ea typeface="Cambria" panose="02040503050406030204" pitchFamily="18" charset="0"/>
              <a:cs typeface="Times New Roman" panose="02020603050405020304" pitchFamily="18" charset="0"/>
            </a:endParaRPr>
          </a:p>
        </p:txBody>
      </p:sp>
      <p:pic>
        <p:nvPicPr>
          <p:cNvPr id="26" name="Picture 25"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747250" y="4881383"/>
            <a:ext cx="2444750" cy="1800860"/>
          </a:xfrm>
          <a:prstGeom prst="rect">
            <a:avLst/>
          </a:prstGeom>
        </p:spPr>
      </p:pic>
      <p:pic>
        <p:nvPicPr>
          <p:cNvPr id="4" name="Picture 3">
            <a:extLst>
              <a:ext uri="{FF2B5EF4-FFF2-40B4-BE49-F238E27FC236}">
                <a16:creationId xmlns:a16="http://schemas.microsoft.com/office/drawing/2014/main" id="{EFDFECAB-64A2-35DA-C5A4-70EF51ABA33C}"/>
              </a:ext>
            </a:extLst>
          </p:cNvPr>
          <p:cNvPicPr>
            <a:picLocks noChangeAspect="1"/>
          </p:cNvPicPr>
          <p:nvPr/>
        </p:nvPicPr>
        <p:blipFill>
          <a:blip r:embed="rId7"/>
          <a:stretch>
            <a:fillRect/>
          </a:stretch>
        </p:blipFill>
        <p:spPr>
          <a:xfrm>
            <a:off x="412472" y="347871"/>
            <a:ext cx="6038023" cy="62977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0" y="73152"/>
            <a:ext cx="12192000" cy="6858000"/>
          </a:xfrm>
          <a:prstGeom prst="rect">
            <a:avLst/>
          </a:prstGeom>
        </p:spPr>
      </p:pic>
      <p:sp>
        <p:nvSpPr>
          <p:cNvPr id="2" name="Rectangle 1"/>
          <p:cNvSpPr/>
          <p:nvPr/>
        </p:nvSpPr>
        <p:spPr>
          <a:xfrm>
            <a:off x="560833" y="24833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4"/>
          <p:cNvSpPr/>
          <p:nvPr/>
        </p:nvSpPr>
        <p:spPr>
          <a:xfrm>
            <a:off x="5585791" y="477078"/>
            <a:ext cx="5883966" cy="3719394"/>
          </a:xfrm>
          <a:prstGeom prst="wedgeRoundRectCallout">
            <a:avLst>
              <a:gd name="adj1" fmla="val 39259"/>
              <a:gd name="adj2" fmla="val 64556"/>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pPr>
            <a:r>
              <a:rPr lang="vi-VN" sz="2800" b="1" dirty="0">
                <a:solidFill>
                  <a:srgbClr val="002060"/>
                </a:solidFill>
                <a:latin typeface="Calibri"/>
              </a:rPr>
              <a:t>Đây là hình ảnh một trong những cổng làng tiêu biểu ở làng quê vùng Đồng bằng Bắc Bộ. </a:t>
            </a:r>
            <a:endParaRPr lang="en-US" sz="2800" b="1" dirty="0">
              <a:solidFill>
                <a:srgbClr val="002060"/>
              </a:solidFill>
              <a:latin typeface="Calibri"/>
            </a:endParaRPr>
          </a:p>
          <a:p>
            <a:pPr marL="457200" lvl="0" indent="-457200" algn="just">
              <a:buFont typeface="Arial" panose="020B0604020202020204" pitchFamily="34" charset="0"/>
              <a:buChar char="•"/>
            </a:pPr>
            <a:r>
              <a:rPr lang="vi-VN" sz="2800" b="1" dirty="0">
                <a:solidFill>
                  <a:srgbClr val="002060"/>
                </a:solidFill>
                <a:latin typeface="Calibri"/>
              </a:rPr>
              <a:t>Cổng làng là cửa ngõ ra vào làng, bên cạnh có cây đa toả bóng mát, nơi người dân dừng chân nghỉ ngơi, cũng là nơi trẻ em tụ tập cùng vui đùa, hóng mát,...</a:t>
            </a:r>
            <a:endParaRPr kumimoji="0" lang="vi-VN" sz="2800" b="1" i="0" u="none" strike="noStrike" kern="1200" cap="none" spc="0" normalizeH="0" baseline="0" noProof="0" dirty="0">
              <a:ln>
                <a:noFill/>
              </a:ln>
              <a:solidFill>
                <a:srgbClr val="002060"/>
              </a:solidFill>
              <a:effectLst/>
              <a:uLnTx/>
              <a:uFillTx/>
              <a:latin typeface="Arial" panose="020B0604020202020204" pitchFamily="34" charset="0"/>
            </a:endParaRPr>
          </a:p>
        </p:txBody>
      </p:sp>
      <p:pic>
        <p:nvPicPr>
          <p:cNvPr id="32" name="Picture 31"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384665" y="4421505"/>
            <a:ext cx="2319020" cy="2289810"/>
          </a:xfrm>
          <a:prstGeom prst="rect">
            <a:avLst/>
          </a:prstGeom>
        </p:spPr>
      </p:pic>
      <p:pic>
        <p:nvPicPr>
          <p:cNvPr id="5" name="Picture 4">
            <a:extLst>
              <a:ext uri="{FF2B5EF4-FFF2-40B4-BE49-F238E27FC236}">
                <a16:creationId xmlns:a16="http://schemas.microsoft.com/office/drawing/2014/main" id="{D52C9309-EABE-BF60-02B1-3CCB67B008DD}"/>
              </a:ext>
            </a:extLst>
          </p:cNvPr>
          <p:cNvPicPr>
            <a:picLocks noChangeAspect="1"/>
          </p:cNvPicPr>
          <p:nvPr/>
        </p:nvPicPr>
        <p:blipFill>
          <a:blip r:embed="rId7"/>
          <a:stretch>
            <a:fillRect/>
          </a:stretch>
        </p:blipFill>
        <p:spPr>
          <a:xfrm>
            <a:off x="1042608" y="1679713"/>
            <a:ext cx="4274201" cy="44129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0" y="73152"/>
            <a:ext cx="12192000" cy="6858000"/>
          </a:xfrm>
          <a:prstGeom prst="rect">
            <a:avLst/>
          </a:prstGeom>
        </p:spPr>
      </p:pic>
      <p:sp>
        <p:nvSpPr>
          <p:cNvPr id="2" name="Rectangle 1"/>
          <p:cNvSpPr/>
          <p:nvPr/>
        </p:nvSpPr>
        <p:spPr>
          <a:xfrm>
            <a:off x="337931" y="248338"/>
            <a:ext cx="11854070"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4"/>
          <p:cNvSpPr/>
          <p:nvPr/>
        </p:nvSpPr>
        <p:spPr>
          <a:xfrm>
            <a:off x="5585791" y="477078"/>
            <a:ext cx="5883966" cy="3719394"/>
          </a:xfrm>
          <a:prstGeom prst="wedgeRoundRectCallout">
            <a:avLst>
              <a:gd name="adj1" fmla="val 39259"/>
              <a:gd name="adj2" fmla="val 64556"/>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pPr>
            <a:r>
              <a:rPr lang="vi-VN" sz="2500" b="1" dirty="0">
                <a:solidFill>
                  <a:srgbClr val="002060"/>
                </a:solidFill>
                <a:latin typeface="Calibri"/>
              </a:rPr>
              <a:t>Đây là hình ảnh một trong những giếng làng truyền thống ở Đồng bằng Bắc Bộ vẫn còn được lưu giữ đến ngày nay. </a:t>
            </a:r>
            <a:endParaRPr lang="en-US" sz="2500" b="1" dirty="0">
              <a:solidFill>
                <a:srgbClr val="002060"/>
              </a:solidFill>
              <a:latin typeface="Calibri"/>
            </a:endParaRPr>
          </a:p>
          <a:p>
            <a:pPr marL="457200" lvl="0" indent="-457200" algn="just">
              <a:buFont typeface="Arial" panose="020B0604020202020204" pitchFamily="34" charset="0"/>
              <a:buChar char="•"/>
            </a:pPr>
            <a:r>
              <a:rPr lang="vi-VN" sz="2500" b="1" dirty="0">
                <a:solidFill>
                  <a:srgbClr val="002060"/>
                </a:solidFill>
                <a:latin typeface="Calibri"/>
              </a:rPr>
              <a:t>Giếng làng thường to, rộng, nằm ở vị trí giao thông thuận tiện của làng. Giếng nước là nơi cung cấp nước sinh hoạt, đồng thời cũng là nơi tắm, giặt của nhiều người dân trong làng.</a:t>
            </a:r>
            <a:endParaRPr kumimoji="0" lang="vi-VN" sz="2500" b="1" i="0" u="none" strike="noStrike" kern="1200" cap="none" spc="0" normalizeH="0" baseline="0" noProof="0" dirty="0">
              <a:ln>
                <a:noFill/>
              </a:ln>
              <a:solidFill>
                <a:srgbClr val="002060"/>
              </a:solidFill>
              <a:effectLst/>
              <a:uLnTx/>
              <a:uFillTx/>
              <a:latin typeface="Arial" panose="020B0604020202020204" pitchFamily="34" charset="0"/>
            </a:endParaRPr>
          </a:p>
        </p:txBody>
      </p:sp>
      <p:pic>
        <p:nvPicPr>
          <p:cNvPr id="32" name="Picture 31"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384665" y="4421505"/>
            <a:ext cx="2319020" cy="2289810"/>
          </a:xfrm>
          <a:prstGeom prst="rect">
            <a:avLst/>
          </a:prstGeom>
        </p:spPr>
      </p:pic>
      <p:pic>
        <p:nvPicPr>
          <p:cNvPr id="4" name="Picture 3">
            <a:extLst>
              <a:ext uri="{FF2B5EF4-FFF2-40B4-BE49-F238E27FC236}">
                <a16:creationId xmlns:a16="http://schemas.microsoft.com/office/drawing/2014/main" id="{483589A8-51ED-CDD1-94D2-D7E0B81EC822}"/>
              </a:ext>
            </a:extLst>
          </p:cNvPr>
          <p:cNvPicPr>
            <a:picLocks noChangeAspect="1"/>
          </p:cNvPicPr>
          <p:nvPr/>
        </p:nvPicPr>
        <p:blipFill>
          <a:blip r:embed="rId7"/>
          <a:stretch>
            <a:fillRect/>
          </a:stretch>
        </p:blipFill>
        <p:spPr>
          <a:xfrm>
            <a:off x="554934" y="1888435"/>
            <a:ext cx="4710948" cy="33973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ustDataLst>
      <p:tags r:id="rId1"/>
    </p:custDataLst>
    <p:extLst>
      <p:ext uri="{BB962C8B-B14F-4D97-AF65-F5344CB8AC3E}">
        <p14:creationId xmlns:p14="http://schemas.microsoft.com/office/powerpoint/2010/main" val="40419541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barn(inVertical)">
                                      <p:cBhvr>
                                        <p:cTn id="14" dur="500"/>
                                        <p:tgtEl>
                                          <p:spTgt spid="31"/>
                                        </p:tgtEl>
                                      </p:cBhvr>
                                    </p:animEffect>
                                  </p:childTnLst>
                                </p:cTn>
                              </p:par>
                              <p:par>
                                <p:cTn id="15" presetID="2" presetClass="exit" presetSubtype="4" fill="hold" nodeType="withEffect">
                                  <p:stCondLst>
                                    <p:cond delay="0"/>
                                  </p:stCondLst>
                                  <p:childTnLst>
                                    <p:anim calcmode="lin" valueType="num">
                                      <p:cBhvr additive="base">
                                        <p:cTn id="16" dur="500"/>
                                        <p:tgtEl>
                                          <p:spTgt spid="32"/>
                                        </p:tgtEl>
                                        <p:attrNameLst>
                                          <p:attrName>ppt_x</p:attrName>
                                        </p:attrNameLst>
                                      </p:cBhvr>
                                      <p:tavLst>
                                        <p:tav tm="0">
                                          <p:val>
                                            <p:strVal val="ppt_x"/>
                                          </p:val>
                                        </p:tav>
                                        <p:tav tm="100000">
                                          <p:val>
                                            <p:strVal val="ppt_x"/>
                                          </p:val>
                                        </p:tav>
                                      </p:tavLst>
                                    </p:anim>
                                    <p:anim calcmode="lin" valueType="num">
                                      <p:cBhvr additive="base">
                                        <p:cTn id="17" dur="500"/>
                                        <p:tgtEl>
                                          <p:spTgt spid="32"/>
                                        </p:tgtEl>
                                        <p:attrNameLst>
                                          <p:attrName>ppt_y</p:attrName>
                                        </p:attrNameLst>
                                      </p:cBhvr>
                                      <p:tavLst>
                                        <p:tav tm="0">
                                          <p:val>
                                            <p:strVal val="ppt_y"/>
                                          </p:val>
                                        </p:tav>
                                        <p:tav tm="100000">
                                          <p:val>
                                            <p:strVal val="1+ppt_h/2"/>
                                          </p:val>
                                        </p:tav>
                                      </p:tavLst>
                                    </p:anim>
                                    <p:set>
                                      <p:cBhvr>
                                        <p:cTn id="18" dur="1" fill="hold">
                                          <p:stCondLst>
                                            <p:cond delay="499"/>
                                          </p:stCondLst>
                                        </p:cTn>
                                        <p:tgtEl>
                                          <p:spTgt spid="32"/>
                                        </p:tgtEl>
                                        <p:attrNameLst>
                                          <p:attrName>style.visibility</p:attrName>
                                        </p:attrNameLst>
                                      </p:cBhvr>
                                      <p:to>
                                        <p:strVal val="hidden"/>
                                      </p:to>
                                    </p:set>
                                  </p:childTnLst>
                                </p:cTn>
                              </p:par>
                              <p:par>
                                <p:cTn id="19" presetID="21" presetClass="entr" presetSubtype="1"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heel(1)">
                                      <p:cBhvr>
                                        <p:cTn id="21"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0" y="73152"/>
            <a:ext cx="12192000" cy="6858000"/>
          </a:xfrm>
          <a:prstGeom prst="rect">
            <a:avLst/>
          </a:prstGeom>
        </p:spPr>
      </p:pic>
      <p:sp>
        <p:nvSpPr>
          <p:cNvPr id="2" name="Rectangle 1"/>
          <p:cNvSpPr/>
          <p:nvPr/>
        </p:nvSpPr>
        <p:spPr>
          <a:xfrm>
            <a:off x="337931" y="248338"/>
            <a:ext cx="11854070"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4"/>
          <p:cNvSpPr/>
          <p:nvPr/>
        </p:nvSpPr>
        <p:spPr>
          <a:xfrm>
            <a:off x="5585790" y="139148"/>
            <a:ext cx="6321287" cy="4057324"/>
          </a:xfrm>
          <a:prstGeom prst="wedgeRoundRectCallout">
            <a:avLst>
              <a:gd name="adj1" fmla="val 28724"/>
              <a:gd name="adj2" fmla="val 65046"/>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pPr>
            <a:r>
              <a:rPr lang="vi-VN" sz="2500" b="1" dirty="0">
                <a:solidFill>
                  <a:srgbClr val="002060"/>
                </a:solidFill>
                <a:latin typeface="Calibri"/>
              </a:rPr>
              <a:t>Đây là một trong những ngôi đình cổ kính nhất của đất Kinh Bắc ở thành phố Từ Sơn (tỉnh Bắc Ninh) vẫn còn giữ được nguyên vẹn cho đến ngày nay. </a:t>
            </a:r>
            <a:endParaRPr lang="en-US" sz="2500" b="1" dirty="0">
              <a:solidFill>
                <a:srgbClr val="002060"/>
              </a:solidFill>
              <a:latin typeface="Calibri"/>
            </a:endParaRPr>
          </a:p>
          <a:p>
            <a:pPr marL="457200" lvl="0" indent="-457200" algn="just">
              <a:buFont typeface="Arial" panose="020B0604020202020204" pitchFamily="34" charset="0"/>
              <a:buChar char="•"/>
            </a:pPr>
            <a:r>
              <a:rPr lang="vi-VN" sz="2500" b="1" dirty="0">
                <a:solidFill>
                  <a:srgbClr val="002060"/>
                </a:solidFill>
                <a:latin typeface="Calibri"/>
              </a:rPr>
              <a:t>Đình được xây dựng </a:t>
            </a:r>
            <a:r>
              <a:rPr lang="en-US" sz="2500" b="1" dirty="0" err="1">
                <a:solidFill>
                  <a:srgbClr val="002060"/>
                </a:solidFill>
                <a:latin typeface="Calibri"/>
              </a:rPr>
              <a:t>để</a:t>
            </a:r>
            <a:r>
              <a:rPr lang="vi-VN" sz="2500" b="1" dirty="0">
                <a:solidFill>
                  <a:srgbClr val="002060"/>
                </a:solidFill>
                <a:latin typeface="Calibri"/>
              </a:rPr>
              <a:t> thờ các vị Thành hoàng</a:t>
            </a:r>
            <a:r>
              <a:rPr lang="en-US" sz="2500" b="1" dirty="0">
                <a:solidFill>
                  <a:srgbClr val="002060"/>
                </a:solidFill>
                <a:latin typeface="Calibri"/>
              </a:rPr>
              <a:t> </a:t>
            </a:r>
            <a:r>
              <a:rPr lang="vi-VN" sz="2500" b="1" dirty="0">
                <a:solidFill>
                  <a:srgbClr val="002060"/>
                </a:solidFill>
                <a:latin typeface="Calibri"/>
              </a:rPr>
              <a:t>cùng các vị thần có công lập làng.</a:t>
            </a:r>
            <a:endParaRPr lang="en-US" sz="2500" b="1" dirty="0">
              <a:solidFill>
                <a:srgbClr val="002060"/>
              </a:solidFill>
              <a:latin typeface="Calibri"/>
            </a:endParaRPr>
          </a:p>
          <a:p>
            <a:pPr marL="457200" lvl="0" indent="-457200" algn="just">
              <a:buFont typeface="Arial" panose="020B0604020202020204" pitchFamily="34" charset="0"/>
              <a:buChar char="•"/>
            </a:pPr>
            <a:r>
              <a:rPr lang="vi-VN" sz="2500" b="1" dirty="0">
                <a:solidFill>
                  <a:srgbClr val="002060"/>
                </a:solidFill>
                <a:latin typeface="Calibri"/>
              </a:rPr>
              <a:t> Đình có sân rất rộng, bằng phẳng, là nơi diễn ra nhiều hoạt động văn hoá chung của làng. </a:t>
            </a:r>
            <a:endParaRPr kumimoji="0" lang="vi-VN" sz="25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32" name="Picture 31" descr="A picture containing text&#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384665" y="4421505"/>
            <a:ext cx="2319020" cy="2289810"/>
          </a:xfrm>
          <a:prstGeom prst="rect">
            <a:avLst/>
          </a:prstGeom>
        </p:spPr>
      </p:pic>
      <p:pic>
        <p:nvPicPr>
          <p:cNvPr id="5" name="Picture 4">
            <a:extLst>
              <a:ext uri="{FF2B5EF4-FFF2-40B4-BE49-F238E27FC236}">
                <a16:creationId xmlns:a16="http://schemas.microsoft.com/office/drawing/2014/main" id="{5F6DDF59-F9D7-7070-E7A7-66DB7856B08D}"/>
              </a:ext>
            </a:extLst>
          </p:cNvPr>
          <p:cNvPicPr>
            <a:picLocks noChangeAspect="1"/>
          </p:cNvPicPr>
          <p:nvPr/>
        </p:nvPicPr>
        <p:blipFill>
          <a:blip r:embed="rId7"/>
          <a:stretch>
            <a:fillRect/>
          </a:stretch>
        </p:blipFill>
        <p:spPr>
          <a:xfrm>
            <a:off x="561353" y="1938131"/>
            <a:ext cx="4732094" cy="33376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ustDataLst>
      <p:tags r:id="rId1"/>
    </p:custDataLst>
    <p:extLst>
      <p:ext uri="{BB962C8B-B14F-4D97-AF65-F5344CB8AC3E}">
        <p14:creationId xmlns:p14="http://schemas.microsoft.com/office/powerpoint/2010/main" val="26328201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73152"/>
            <a:ext cx="12192000" cy="6858000"/>
          </a:xfrm>
          <a:prstGeom prst="rect">
            <a:avLst/>
          </a:prstGeom>
        </p:spPr>
      </p:pic>
      <p:sp>
        <p:nvSpPr>
          <p:cNvPr id="2" name="Rectangle 1"/>
          <p:cNvSpPr/>
          <p:nvPr/>
        </p:nvSpPr>
        <p:spPr>
          <a:xfrm>
            <a:off x="280416" y="30276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图形 1"/>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2957195" y="1374775"/>
            <a:ext cx="6892290" cy="2600877"/>
          </a:xfrm>
          <a:prstGeom prst="rect">
            <a:avLst/>
          </a:prstGeom>
          <a:effectLst>
            <a:outerShdw blurRad="63500" sx="102000" sy="102000" algn="ctr" rotWithShape="0">
              <a:prstClr val="black">
                <a:alpha val="40000"/>
              </a:prstClr>
            </a:outerShdw>
          </a:effectLst>
        </p:spPr>
      </p:pic>
      <p:pic>
        <p:nvPicPr>
          <p:cNvPr id="17" name="图片 10"/>
          <p:cNvPicPr>
            <a:picLocks noChangeAspect="1"/>
          </p:cNvPicPr>
          <p:nvPr/>
        </p:nvPicPr>
        <p:blipFill>
          <a:blip r:embed="rId7"/>
          <a:stretch>
            <a:fillRect/>
          </a:stretch>
        </p:blipFill>
        <p:spPr>
          <a:xfrm flipH="1">
            <a:off x="836853" y="2189992"/>
            <a:ext cx="3230880" cy="4521704"/>
          </a:xfrm>
          <a:prstGeom prst="rect">
            <a:avLst/>
          </a:prstGeom>
        </p:spPr>
      </p:pic>
      <p:sp>
        <p:nvSpPr>
          <p:cNvPr id="19" name="TextBox 18"/>
          <p:cNvSpPr txBox="1"/>
          <p:nvPr/>
        </p:nvSpPr>
        <p:spPr>
          <a:xfrm>
            <a:off x="3101211" y="1802210"/>
            <a:ext cx="6604002" cy="1754326"/>
          </a:xfrm>
          <a:prstGeom prst="rect">
            <a:avLst/>
          </a:prstGeom>
          <a:noFill/>
        </p:spPr>
        <p:txBody>
          <a:bodyPr wrap="square">
            <a:spAutoFit/>
          </a:bodyPr>
          <a:lstStyle/>
          <a:p>
            <a:pPr lvl="0" algn="ctr"/>
            <a:r>
              <a:rPr lang="en-US" sz="5400" b="1" i="1" dirty="0" err="1">
                <a:solidFill>
                  <a:srgbClr val="FF0000"/>
                </a:solidFill>
                <a:latin typeface="Arial" panose="020B0604020202020204" pitchFamily="34" charset="0"/>
                <a:cs typeface="Arial" panose="020B0604020202020204" pitchFamily="34" charset="0"/>
              </a:rPr>
              <a:t>Hoạt</a:t>
            </a:r>
            <a:r>
              <a:rPr lang="en-US" sz="5400" b="1" i="1" dirty="0">
                <a:solidFill>
                  <a:srgbClr val="FF0000"/>
                </a:solidFill>
                <a:latin typeface="Arial" panose="020B0604020202020204" pitchFamily="34" charset="0"/>
                <a:cs typeface="Arial" panose="020B0604020202020204" pitchFamily="34" charset="0"/>
              </a:rPr>
              <a:t> </a:t>
            </a:r>
            <a:r>
              <a:rPr lang="en-US" sz="5400" b="1" i="1" dirty="0" err="1">
                <a:solidFill>
                  <a:srgbClr val="FF0000"/>
                </a:solidFill>
                <a:latin typeface="Arial" panose="020B0604020202020204" pitchFamily="34" charset="0"/>
                <a:cs typeface="Arial" panose="020B0604020202020204" pitchFamily="34" charset="0"/>
              </a:rPr>
              <a:t>động</a:t>
            </a:r>
            <a:r>
              <a:rPr lang="en-US" sz="5400" b="1" i="1" dirty="0">
                <a:solidFill>
                  <a:srgbClr val="FF0000"/>
                </a:solidFill>
                <a:latin typeface="Arial" panose="020B0604020202020204" pitchFamily="34" charset="0"/>
                <a:cs typeface="Arial" panose="020B0604020202020204" pitchFamily="34" charset="0"/>
              </a:rPr>
              <a:t> 2: </a:t>
            </a:r>
            <a:r>
              <a:rPr lang="en-US" sz="5400" b="1" i="1" dirty="0" err="1">
                <a:solidFill>
                  <a:srgbClr val="FF0000"/>
                </a:solidFill>
                <a:latin typeface="Arial" panose="020B0604020202020204" pitchFamily="34" charset="0"/>
                <a:cs typeface="Arial" panose="020B0604020202020204" pitchFamily="34" charset="0"/>
              </a:rPr>
              <a:t>Tìm</a:t>
            </a:r>
            <a:r>
              <a:rPr lang="en-US" sz="5400" b="1" i="1" dirty="0">
                <a:solidFill>
                  <a:srgbClr val="FF0000"/>
                </a:solidFill>
                <a:latin typeface="Arial" panose="020B0604020202020204" pitchFamily="34" charset="0"/>
                <a:cs typeface="Arial" panose="020B0604020202020204" pitchFamily="34" charset="0"/>
              </a:rPr>
              <a:t> </a:t>
            </a:r>
            <a:r>
              <a:rPr lang="en-US" sz="5400" b="1" i="1" dirty="0" err="1">
                <a:solidFill>
                  <a:srgbClr val="FF0000"/>
                </a:solidFill>
                <a:latin typeface="Arial" panose="020B0604020202020204" pitchFamily="34" charset="0"/>
                <a:cs typeface="Arial" panose="020B0604020202020204" pitchFamily="34" charset="0"/>
              </a:rPr>
              <a:t>hiểu</a:t>
            </a:r>
            <a:r>
              <a:rPr lang="en-US" sz="5400" b="1" i="1" dirty="0">
                <a:solidFill>
                  <a:srgbClr val="FF0000"/>
                </a:solidFill>
                <a:latin typeface="Arial" panose="020B0604020202020204" pitchFamily="34" charset="0"/>
                <a:cs typeface="Arial" panose="020B0604020202020204" pitchFamily="34" charset="0"/>
              </a:rPr>
              <a:t> </a:t>
            </a:r>
            <a:r>
              <a:rPr lang="en-US" sz="5400" b="1" i="1" dirty="0" err="1">
                <a:solidFill>
                  <a:srgbClr val="FF0000"/>
                </a:solidFill>
                <a:latin typeface="Arial" panose="020B0604020202020204" pitchFamily="34" charset="0"/>
                <a:cs typeface="Arial" panose="020B0604020202020204" pitchFamily="34" charset="0"/>
              </a:rPr>
              <a:t>về</a:t>
            </a:r>
            <a:r>
              <a:rPr lang="en-US" sz="5400" b="1" i="1" dirty="0">
                <a:solidFill>
                  <a:srgbClr val="FF0000"/>
                </a:solidFill>
                <a:latin typeface="Arial" panose="020B0604020202020204" pitchFamily="34" charset="0"/>
                <a:cs typeface="Arial" panose="020B0604020202020204" pitchFamily="34" charset="0"/>
              </a:rPr>
              <a:t> </a:t>
            </a:r>
            <a:r>
              <a:rPr lang="en-US" sz="5400" b="1" i="1" dirty="0" err="1">
                <a:solidFill>
                  <a:srgbClr val="FF0000"/>
                </a:solidFill>
                <a:latin typeface="Arial" panose="020B0604020202020204" pitchFamily="34" charset="0"/>
                <a:cs typeface="Arial" panose="020B0604020202020204" pitchFamily="34" charset="0"/>
              </a:rPr>
              <a:t>nhà</a:t>
            </a:r>
            <a:r>
              <a:rPr lang="en-US" sz="5400" b="1" i="1" dirty="0">
                <a:solidFill>
                  <a:srgbClr val="FF0000"/>
                </a:solidFill>
                <a:latin typeface="Arial" panose="020B0604020202020204" pitchFamily="34" charset="0"/>
                <a:cs typeface="Arial" panose="020B0604020202020204" pitchFamily="34" charset="0"/>
              </a:rPr>
              <a:t> ở.</a:t>
            </a:r>
            <a:endParaRPr kumimoji="0" lang="en-US" sz="54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4" name="Picture 3" descr="A cartoon house with bushes and a chimney&#10;&#10;Description automatically generated">
            <a:extLst>
              <a:ext uri="{FF2B5EF4-FFF2-40B4-BE49-F238E27FC236}">
                <a16:creationId xmlns:a16="http://schemas.microsoft.com/office/drawing/2014/main" id="{8895D257-07FB-D98F-3BAF-CEEEE8C75BF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13913" y="3607903"/>
            <a:ext cx="3578087" cy="3578087"/>
          </a:xfrm>
          <a:prstGeom prst="rect">
            <a:avLst/>
          </a:prstGeom>
        </p:spPr>
      </p:pic>
    </p:spTree>
    <p:custDataLst>
      <p:tags r:id="rId1"/>
    </p:custDataLst>
    <p:extLst>
      <p:ext uri="{BB962C8B-B14F-4D97-AF65-F5344CB8AC3E}">
        <p14:creationId xmlns:p14="http://schemas.microsoft.com/office/powerpoint/2010/main" val="29624873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88000"/>
            <a:ext cx="11631167" cy="666067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4"/>
          <p:cNvGrpSpPr/>
          <p:nvPr/>
        </p:nvGrpSpPr>
        <p:grpSpPr>
          <a:xfrm>
            <a:off x="496736" y="0"/>
            <a:ext cx="11092289" cy="784754"/>
            <a:chOff x="1383129" y="-103260"/>
            <a:chExt cx="9820731" cy="1602790"/>
          </a:xfrm>
        </p:grpSpPr>
        <p:grpSp>
          <p:nvGrpSpPr>
            <p:cNvPr id="21" name="Group 10"/>
            <p:cNvGrpSpPr/>
            <p:nvPr/>
          </p:nvGrpSpPr>
          <p:grpSpPr>
            <a:xfrm>
              <a:off x="1383129" y="-103260"/>
              <a:ext cx="9583015" cy="1602790"/>
              <a:chOff x="2418506" y="-1777462"/>
              <a:chExt cx="7313812" cy="1884266"/>
            </a:xfrm>
            <a:effectLst>
              <a:outerShdw blurRad="50800" dist="38100" dir="5400000" algn="t" rotWithShape="0">
                <a:prstClr val="black">
                  <a:alpha val="40000"/>
                </a:prstClr>
              </a:outerShdw>
            </a:effectLst>
          </p:grpSpPr>
          <p:sp>
            <p:nvSpPr>
              <p:cNvPr id="28" name="Rectangle: Diagonal Corners Rounded 4"/>
              <p:cNvSpPr/>
              <p:nvPr/>
            </p:nvSpPr>
            <p:spPr>
              <a:xfrm>
                <a:off x="2470251" y="-1777462"/>
                <a:ext cx="7262067" cy="1884266"/>
              </a:xfrm>
              <a:prstGeom prst="round2DiagRect">
                <a:avLst>
                  <a:gd name="adj1" fmla="val 50000"/>
                  <a:gd name="adj2" fmla="val 133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Diagonal Corners Rounded 39"/>
              <p:cNvSpPr/>
              <p:nvPr/>
            </p:nvSpPr>
            <p:spPr>
              <a:xfrm>
                <a:off x="2418506" y="-1777461"/>
                <a:ext cx="7262067" cy="1884265"/>
              </a:xfrm>
              <a:prstGeom prst="round2DiagRect">
                <a:avLst>
                  <a:gd name="adj1" fmla="val 50000"/>
                  <a:gd name="adj2" fmla="val 13343"/>
                </a:avLst>
              </a:prstGeom>
              <a:noFill/>
              <a:ln w="50800">
                <a:solidFill>
                  <a:srgbClr val="FFC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4"/>
            <p:cNvSpPr txBox="1"/>
            <p:nvPr/>
          </p:nvSpPr>
          <p:spPr>
            <a:xfrm>
              <a:off x="1882061" y="-57827"/>
              <a:ext cx="9321799" cy="14457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Đọc</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a:t>
              </a: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thông</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tin </a:t>
              </a: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và</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a:t>
              </a: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quan</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a:t>
              </a: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sát</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a:t>
              </a:r>
              <a:r>
                <a:rPr lang="en-US" sz="4000" b="1" dirty="0" err="1">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hình</a:t>
              </a:r>
              <a:r>
                <a:rPr lang="en-US" sz="4000" b="1" dirty="0">
                  <a:ln>
                    <a:solidFill>
                      <a:srgbClr val="FFC000">
                        <a:lumMod val="60000"/>
                        <a:lumOff val="40000"/>
                      </a:srgbClr>
                    </a:solidFill>
                  </a:ln>
                  <a:solidFill>
                    <a:prstClr val="black"/>
                  </a:solidFill>
                  <a:effectLst>
                    <a:glow rad="63500">
                      <a:srgbClr val="FFC000">
                        <a:satMod val="175000"/>
                        <a:alpha val="40000"/>
                      </a:srgbClr>
                    </a:glow>
                  </a:effectLst>
                  <a:latin typeface="Cambria" panose="02040503050406030204" pitchFamily="18" charset="0"/>
                  <a:ea typeface="Cambria" panose="02040503050406030204" pitchFamily="18" charset="0"/>
                  <a:cs typeface="Times New Roman" panose="02020603050405020304" pitchFamily="18" charset="0"/>
                </a:rPr>
                <a:t> 5, 6</a:t>
              </a:r>
              <a:endParaRPr kumimoji="0" lang="en-US" sz="4000" b="1" i="0" u="none" strike="noStrike" kern="1200" cap="none" spc="0" normalizeH="0" baseline="0" noProof="0" dirty="0">
                <a:ln>
                  <a:solidFill>
                    <a:srgbClr val="FFC000">
                      <a:lumMod val="60000"/>
                      <a:lumOff val="40000"/>
                    </a:srgbClr>
                  </a:solidFill>
                </a:ln>
                <a:solidFill>
                  <a:prstClr val="black"/>
                </a:solidFill>
                <a:effectLst>
                  <a:glow rad="63500">
                    <a:srgbClr val="FFC000">
                      <a:satMod val="175000"/>
                      <a:alpha val="40000"/>
                    </a:srgbClr>
                  </a:glow>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3" name="Picture 2">
            <a:extLst>
              <a:ext uri="{FF2B5EF4-FFF2-40B4-BE49-F238E27FC236}">
                <a16:creationId xmlns:a16="http://schemas.microsoft.com/office/drawing/2014/main" id="{C70FF2D3-C82A-4C78-82DC-EA5B0539BE43}"/>
              </a:ext>
            </a:extLst>
          </p:cNvPr>
          <p:cNvPicPr>
            <a:picLocks noChangeAspect="1"/>
          </p:cNvPicPr>
          <p:nvPr/>
        </p:nvPicPr>
        <p:blipFill>
          <a:blip r:embed="rId4"/>
          <a:stretch>
            <a:fillRect/>
          </a:stretch>
        </p:blipFill>
        <p:spPr>
          <a:xfrm>
            <a:off x="813972" y="839648"/>
            <a:ext cx="6173235" cy="2825707"/>
          </a:xfrm>
          <a:prstGeom prst="rect">
            <a:avLst/>
          </a:prstGeom>
        </p:spPr>
      </p:pic>
      <p:pic>
        <p:nvPicPr>
          <p:cNvPr id="6" name="Picture 5">
            <a:extLst>
              <a:ext uri="{FF2B5EF4-FFF2-40B4-BE49-F238E27FC236}">
                <a16:creationId xmlns:a16="http://schemas.microsoft.com/office/drawing/2014/main" id="{8F776BB0-1BE0-E452-77C8-2EB694DB96C8}"/>
              </a:ext>
            </a:extLst>
          </p:cNvPr>
          <p:cNvPicPr>
            <a:picLocks noChangeAspect="1"/>
          </p:cNvPicPr>
          <p:nvPr/>
        </p:nvPicPr>
        <p:blipFill>
          <a:blip r:embed="rId5"/>
          <a:stretch>
            <a:fillRect/>
          </a:stretch>
        </p:blipFill>
        <p:spPr>
          <a:xfrm>
            <a:off x="5916888" y="3753056"/>
            <a:ext cx="5705475" cy="2790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29260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图片 11"/>
          <p:cNvPicPr>
            <a:picLocks noChangeAspect="1"/>
          </p:cNvPicPr>
          <p:nvPr/>
        </p:nvPicPr>
        <p:blipFill rotWithShape="1">
          <a:blip r:embed="rId4">
            <a:extLst>
              <a:ext uri="{28A0092B-C50C-407E-A947-70E740481C1C}">
                <a14:useLocalDpi xmlns:a14="http://schemas.microsoft.com/office/drawing/2010/main" val="0"/>
              </a:ext>
            </a:extLst>
          </a:blip>
          <a:srcRect l="15357" t="-1" r="20536" b="29206"/>
          <a:stretch>
            <a:fillRect/>
          </a:stretch>
        </p:blipFill>
        <p:spPr>
          <a:xfrm>
            <a:off x="256032" y="465857"/>
            <a:ext cx="9015949" cy="3228319"/>
          </a:xfrm>
          <a:prstGeom prst="rect">
            <a:avLst/>
          </a:prstGeom>
        </p:spPr>
      </p:pic>
      <p:sp>
        <p:nvSpPr>
          <p:cNvPr id="21" name="Text Box 10"/>
          <p:cNvSpPr txBox="1">
            <a:spLocks noChangeArrowheads="1"/>
          </p:cNvSpPr>
          <p:nvPr/>
        </p:nvSpPr>
        <p:spPr bwMode="auto">
          <a:xfrm>
            <a:off x="1536193" y="1082944"/>
            <a:ext cx="605332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eaLnBrk="1" hangingPunct="1">
              <a:spcBef>
                <a:spcPct val="50000"/>
              </a:spcBef>
            </a:pPr>
            <a:r>
              <a:rPr lang="vi-VN" sz="3200" b="1" dirty="0">
                <a:solidFill>
                  <a:prstClr val="black"/>
                </a:solidFill>
                <a:latin typeface="Cambria" panose="02040503050406030204" pitchFamily="18" charset="0"/>
                <a:ea typeface="Cambria" panose="02040503050406030204" pitchFamily="18" charset="0"/>
                <a:cs typeface="Arial" panose="020B0604020202020204" pitchFamily="34" charset="0"/>
              </a:rPr>
              <a:t>Mô tả nét chính về nhà ở truyền thống của người dân vùng Đồng bằng Bắc Bộ.</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2" name="Picture 1">
            <a:extLst>
              <a:ext uri="{FF2B5EF4-FFF2-40B4-BE49-F238E27FC236}">
                <a16:creationId xmlns:a16="http://schemas.microsoft.com/office/drawing/2014/main" id="{3BA221B0-54A2-CE2F-D702-4AA9E6A91D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9395" y="3194360"/>
            <a:ext cx="3524491" cy="3524491"/>
          </a:xfrm>
          <a:prstGeom prst="rect">
            <a:avLst/>
          </a:prstGeom>
        </p:spPr>
      </p:pic>
      <p:sp>
        <p:nvSpPr>
          <p:cNvPr id="3" name="TextBox 2">
            <a:extLst>
              <a:ext uri="{FF2B5EF4-FFF2-40B4-BE49-F238E27FC236}">
                <a16:creationId xmlns:a16="http://schemas.microsoft.com/office/drawing/2014/main" id="{8BAA7640-4696-963D-B85C-680E1DB86F29}"/>
              </a:ext>
            </a:extLst>
          </p:cNvPr>
          <p:cNvSpPr txBox="1"/>
          <p:nvPr/>
        </p:nvSpPr>
        <p:spPr>
          <a:xfrm>
            <a:off x="8741664" y="3246120"/>
            <a:ext cx="2276856" cy="749808"/>
          </a:xfrm>
          <a:prstGeom prst="rect">
            <a:avLst/>
          </a:prstGeom>
          <a:noFill/>
        </p:spPr>
        <p:txBody>
          <a:bodyPr wrap="square" rtlCol="0">
            <a:spAutoFit/>
          </a:bodyPr>
          <a:lstStyle/>
          <a:p>
            <a:endParaRPr lang="en-US" dirty="0"/>
          </a:p>
        </p:txBody>
      </p:sp>
      <p:pic>
        <p:nvPicPr>
          <p:cNvPr id="4" name="图片 11">
            <a:extLst>
              <a:ext uri="{FF2B5EF4-FFF2-40B4-BE49-F238E27FC236}">
                <a16:creationId xmlns:a16="http://schemas.microsoft.com/office/drawing/2014/main" id="{427CE2A9-DF8E-F903-F1F6-32BED02E0AFF}"/>
              </a:ext>
            </a:extLst>
          </p:cNvPr>
          <p:cNvPicPr>
            <a:picLocks noChangeAspect="1"/>
          </p:cNvPicPr>
          <p:nvPr/>
        </p:nvPicPr>
        <p:blipFill rotWithShape="1">
          <a:blip r:embed="rId4">
            <a:extLst>
              <a:ext uri="{28A0092B-C50C-407E-A947-70E740481C1C}">
                <a14:useLocalDpi xmlns:a14="http://schemas.microsoft.com/office/drawing/2010/main" val="0"/>
              </a:ext>
            </a:extLst>
          </a:blip>
          <a:srcRect l="15357" t="-1" r="20536" b="29206"/>
          <a:stretch>
            <a:fillRect/>
          </a:stretch>
        </p:blipFill>
        <p:spPr>
          <a:xfrm>
            <a:off x="-283464" y="2889017"/>
            <a:ext cx="9015949" cy="3228319"/>
          </a:xfrm>
          <a:prstGeom prst="rect">
            <a:avLst/>
          </a:prstGeom>
        </p:spPr>
      </p:pic>
      <p:sp>
        <p:nvSpPr>
          <p:cNvPr id="5" name="Text Box 10">
            <a:extLst>
              <a:ext uri="{FF2B5EF4-FFF2-40B4-BE49-F238E27FC236}">
                <a16:creationId xmlns:a16="http://schemas.microsoft.com/office/drawing/2014/main" id="{4777531B-596D-6788-8B34-B69F4CBC0DF5}"/>
              </a:ext>
            </a:extLst>
          </p:cNvPr>
          <p:cNvSpPr txBox="1">
            <a:spLocks noChangeArrowheads="1"/>
          </p:cNvSpPr>
          <p:nvPr/>
        </p:nvSpPr>
        <p:spPr bwMode="auto">
          <a:xfrm>
            <a:off x="1014985" y="3661552"/>
            <a:ext cx="6053328"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eaLnBrk="1" hangingPunct="1">
              <a:spcBef>
                <a:spcPct val="50000"/>
              </a:spcBef>
            </a:pPr>
            <a:r>
              <a:rPr lang="vi-VN" sz="2800" b="1" dirty="0">
                <a:solidFill>
                  <a:prstClr val="black"/>
                </a:solidFill>
                <a:latin typeface="Cambria" panose="02040503050406030204" pitchFamily="18" charset="0"/>
                <a:ea typeface="Cambria" panose="02040503050406030204" pitchFamily="18" charset="0"/>
                <a:cs typeface="Arial" panose="020B0604020202020204" pitchFamily="34" charset="0"/>
              </a:rPr>
              <a:t>Cho biết nhà ở hiện nay của người dân vùng Đồng bằng Bắc bộ có điểm gì khác với nhà ở truyền thống?</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88000"/>
            <a:ext cx="11631167" cy="666067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9717C80-8600-92C0-813D-7303A0047669}"/>
              </a:ext>
            </a:extLst>
          </p:cNvPr>
          <p:cNvPicPr>
            <a:picLocks noChangeAspect="1"/>
          </p:cNvPicPr>
          <p:nvPr/>
        </p:nvPicPr>
        <p:blipFill>
          <a:blip r:embed="rId4"/>
          <a:stretch>
            <a:fillRect/>
          </a:stretch>
        </p:blipFill>
        <p:spPr>
          <a:xfrm>
            <a:off x="466344" y="1289304"/>
            <a:ext cx="4830240" cy="3834003"/>
          </a:xfrm>
          <a:prstGeom prst="rect">
            <a:avLst/>
          </a:prstGeom>
        </p:spPr>
      </p:pic>
      <p:sp>
        <p:nvSpPr>
          <p:cNvPr id="5" name="圆角矩形 5">
            <a:extLst>
              <a:ext uri="{FF2B5EF4-FFF2-40B4-BE49-F238E27FC236}">
                <a16:creationId xmlns:a16="http://schemas.microsoft.com/office/drawing/2014/main" id="{EF0B2682-6533-B649-9BC0-868273DA4285}"/>
              </a:ext>
            </a:extLst>
          </p:cNvPr>
          <p:cNvSpPr/>
          <p:nvPr/>
        </p:nvSpPr>
        <p:spPr>
          <a:xfrm>
            <a:off x="5312664" y="1299224"/>
            <a:ext cx="6208776" cy="4287760"/>
          </a:xfrm>
          <a:prstGeom prst="roundRect">
            <a:avLst/>
          </a:prstGeom>
          <a:solidFill>
            <a:schemeClr val="accent4">
              <a:lumMod val="20000"/>
              <a:lumOff val="80000"/>
            </a:schemeClr>
          </a:solidFill>
          <a:ln w="571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800" b="1" i="0" u="none" strike="noStrike" kern="1200" cap="none" spc="0" normalizeH="0" baseline="0" noProof="0" dirty="0">
                <a:ln>
                  <a:noFill/>
                </a:ln>
                <a:solidFill>
                  <a:srgbClr val="002060"/>
                </a:solidFill>
                <a:effectLst/>
                <a:uLnTx/>
                <a:uFillTx/>
                <a:latin typeface="Calibri" panose="020F0502020204030204" pitchFamily="34" charset="0"/>
                <a:ea typeface="Cambria" panose="02040503050406030204" pitchFamily="18" charset="0"/>
                <a:cs typeface="Calibri" panose="020F0502020204030204" pitchFamily="34" charset="0"/>
              </a:rPr>
              <a:t>Nhà ở truyền thống của người dân vùng Đồng bằng Bắc Bộ được đắp bằng đất hoặc xây gạch, mái lợp lá hoặc ngói.</a:t>
            </a:r>
            <a:endParaRPr kumimoji="0" lang="en-US" altLang="zh-CN" sz="2800" b="1" i="0" u="none" strike="noStrike" kern="1200" cap="none" spc="0" normalizeH="0" baseline="0" noProof="0" dirty="0">
              <a:ln>
                <a:noFill/>
              </a:ln>
              <a:solidFill>
                <a:srgbClr val="002060"/>
              </a:solidFill>
              <a:effectLst/>
              <a:uLnTx/>
              <a:uFillTx/>
              <a:latin typeface="Calibri" panose="020F0502020204030204" pitchFamily="34" charset="0"/>
              <a:ea typeface="Cambria" panose="02040503050406030204" pitchFamily="18" charset="0"/>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800" b="1" i="0" u="none" strike="noStrike" kern="1200" cap="none" spc="0" normalizeH="0" baseline="0" noProof="0" dirty="0">
                <a:ln>
                  <a:noFill/>
                </a:ln>
                <a:solidFill>
                  <a:srgbClr val="002060"/>
                </a:solidFill>
                <a:effectLst/>
                <a:uLnTx/>
                <a:uFillTx/>
                <a:latin typeface="Calibri" panose="020F0502020204030204" pitchFamily="34" charset="0"/>
                <a:ea typeface="Cambria" panose="02040503050406030204" pitchFamily="18" charset="0"/>
                <a:cs typeface="Calibri" panose="020F0502020204030204" pitchFamily="34" charset="0"/>
              </a:rPr>
              <a:t>Nhà thường có ba gian. Gian chính là nơi thờ cúng và tiếp khách. Hai gi</a:t>
            </a:r>
            <a:r>
              <a:rPr kumimoji="0" lang="en-US" altLang="zh-CN" sz="2800" b="1" i="0" u="none" strike="noStrike" kern="1200" cap="none" spc="0" normalizeH="0" baseline="0" noProof="0" dirty="0">
                <a:ln>
                  <a:noFill/>
                </a:ln>
                <a:solidFill>
                  <a:srgbClr val="002060"/>
                </a:solidFill>
                <a:effectLst/>
                <a:uLnTx/>
                <a:uFillTx/>
                <a:latin typeface="Calibri" panose="020F0502020204030204" pitchFamily="34" charset="0"/>
                <a:ea typeface="Cambria" panose="02040503050406030204" pitchFamily="18" charset="0"/>
                <a:cs typeface="Calibri" panose="020F0502020204030204" pitchFamily="34" charset="0"/>
              </a:rPr>
              <a:t>a</a:t>
            </a:r>
            <a:r>
              <a:rPr kumimoji="0" lang="vi-VN" altLang="zh-CN" sz="2800" b="1" i="0" u="none" strike="noStrike" kern="1200" cap="none" spc="0" normalizeH="0" baseline="0" noProof="0" dirty="0">
                <a:ln>
                  <a:noFill/>
                </a:ln>
                <a:solidFill>
                  <a:srgbClr val="002060"/>
                </a:solidFill>
                <a:effectLst/>
                <a:uLnTx/>
                <a:uFillTx/>
                <a:latin typeface="Calibri" panose="020F0502020204030204" pitchFamily="34" charset="0"/>
                <a:ea typeface="Cambria" panose="02040503050406030204" pitchFamily="18" charset="0"/>
                <a:cs typeface="Calibri" panose="020F0502020204030204" pitchFamily="34" charset="0"/>
              </a:rPr>
              <a:t>n bên gọi là buồng, dùng làm phòng ngủ hoặc chứa thóc, gạo, đồ dùng,...</a:t>
            </a:r>
            <a:endParaRPr kumimoji="0" lang="zh-CN" altLang="en-US" sz="2800" b="1" i="0" u="none" strike="noStrike" kern="1200" cap="none" spc="0" normalizeH="0" baseline="0" noProof="0" dirty="0">
              <a:ln>
                <a:noFill/>
              </a:ln>
              <a:solidFill>
                <a:srgbClr val="002060"/>
              </a:solidFill>
              <a:effectLst/>
              <a:uLnTx/>
              <a:uFillTx/>
              <a:latin typeface="Calibri" panose="020F0502020204030204" pitchFamily="34" charset="0"/>
              <a:ea typeface="等线" panose="02010600030101010101" charset="-122"/>
              <a:cs typeface="Calibri" panose="020F0502020204030204" pitchFamily="34" charset="0"/>
            </a:endParaRPr>
          </a:p>
        </p:txBody>
      </p:sp>
      <p:pic>
        <p:nvPicPr>
          <p:cNvPr id="2" name="Picture 1">
            <a:extLst>
              <a:ext uri="{FF2B5EF4-FFF2-40B4-BE49-F238E27FC236}">
                <a16:creationId xmlns:a16="http://schemas.microsoft.com/office/drawing/2014/main" id="{E23A4A6A-F3C5-8E6F-55CF-BEEE4AB943BC}"/>
              </a:ext>
            </a:extLst>
          </p:cNvPr>
          <p:cNvPicPr>
            <a:picLocks noChangeAspect="1"/>
          </p:cNvPicPr>
          <p:nvPr/>
        </p:nvPicPr>
        <p:blipFill>
          <a:blip r:embed="rId5"/>
          <a:stretch>
            <a:fillRect/>
          </a:stretch>
        </p:blipFill>
        <p:spPr>
          <a:xfrm>
            <a:off x="2551176" y="173736"/>
            <a:ext cx="6553254" cy="882165"/>
          </a:xfrm>
          <a:prstGeom prst="rect">
            <a:avLst/>
          </a:prstGeom>
        </p:spPr>
      </p:pic>
    </p:spTree>
    <p:extLst>
      <p:ext uri="{BB962C8B-B14F-4D97-AF65-F5344CB8AC3E}">
        <p14:creationId xmlns:p14="http://schemas.microsoft.com/office/powerpoint/2010/main" val="16922301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down)">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ipe(down)">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88000"/>
            <a:ext cx="11631167" cy="666067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圆角矩形 5">
            <a:extLst>
              <a:ext uri="{FF2B5EF4-FFF2-40B4-BE49-F238E27FC236}">
                <a16:creationId xmlns:a16="http://schemas.microsoft.com/office/drawing/2014/main" id="{EF0B2682-6533-B649-9BC0-868273DA4285}"/>
              </a:ext>
            </a:extLst>
          </p:cNvPr>
          <p:cNvSpPr/>
          <p:nvPr/>
        </p:nvSpPr>
        <p:spPr>
          <a:xfrm>
            <a:off x="1307592" y="2131328"/>
            <a:ext cx="9829800" cy="1571992"/>
          </a:xfrm>
          <a:prstGeom prst="roundRect">
            <a:avLst/>
          </a:prstGeom>
          <a:solidFill>
            <a:schemeClr val="accent4">
              <a:lumMod val="20000"/>
              <a:lumOff val="80000"/>
            </a:schemeClr>
          </a:solidFill>
          <a:ln w="571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defRPr/>
            </a:pPr>
            <a:r>
              <a:rPr lang="vi-VN" altLang="zh-CN" sz="4000" b="1" dirty="0">
                <a:solidFill>
                  <a:srgbClr val="FF0000"/>
                </a:solidFill>
                <a:latin typeface="Calibri" panose="020F0502020204030204" pitchFamily="34" charset="0"/>
                <a:ea typeface="Cambria" panose="02040503050406030204" pitchFamily="18" charset="0"/>
                <a:cs typeface="Calibri" panose="020F0502020204030204" pitchFamily="34" charset="0"/>
              </a:rPr>
              <a:t>Điểm giống: Xây bằng gạch, mái lợp ngói, vẫn có một gian để thờ và tiếp khách; </a:t>
            </a:r>
            <a:endParaRPr kumimoji="0" lang="zh-CN" altLang="en-US" sz="4000" b="1" i="0" u="none" strike="noStrike" kern="1200" cap="none" spc="0" normalizeH="0" baseline="0" noProof="0" dirty="0">
              <a:ln>
                <a:noFill/>
              </a:ln>
              <a:solidFill>
                <a:srgbClr val="FF0000"/>
              </a:solidFill>
              <a:effectLst/>
              <a:uLnTx/>
              <a:uFillTx/>
              <a:latin typeface="Calibri" panose="020F0502020204030204" pitchFamily="34" charset="0"/>
              <a:ea typeface="等线" panose="02010600030101010101" charset="-122"/>
              <a:cs typeface="Calibri" panose="020F0502020204030204" pitchFamily="34" charset="0"/>
            </a:endParaRPr>
          </a:p>
        </p:txBody>
      </p:sp>
      <p:sp>
        <p:nvSpPr>
          <p:cNvPr id="7" name="TextBox 6">
            <a:extLst>
              <a:ext uri="{FF2B5EF4-FFF2-40B4-BE49-F238E27FC236}">
                <a16:creationId xmlns:a16="http://schemas.microsoft.com/office/drawing/2014/main" id="{30934D0D-FB7A-D745-6905-D62B63109175}"/>
              </a:ext>
            </a:extLst>
          </p:cNvPr>
          <p:cNvSpPr txBox="1"/>
          <p:nvPr/>
        </p:nvSpPr>
        <p:spPr>
          <a:xfrm>
            <a:off x="960120" y="383030"/>
            <a:ext cx="10396728" cy="1077218"/>
          </a:xfrm>
          <a:custGeom>
            <a:avLst/>
            <a:gdLst>
              <a:gd name="connsiteX0" fmla="*/ 0 w 10396728"/>
              <a:gd name="connsiteY0" fmla="*/ 0 h 1077218"/>
              <a:gd name="connsiteX1" fmla="*/ 10396728 w 10396728"/>
              <a:gd name="connsiteY1" fmla="*/ 0 h 1077218"/>
              <a:gd name="connsiteX2" fmla="*/ 10396728 w 10396728"/>
              <a:gd name="connsiteY2" fmla="*/ 1077218 h 1077218"/>
              <a:gd name="connsiteX3" fmla="*/ 0 w 10396728"/>
              <a:gd name="connsiteY3" fmla="*/ 1077218 h 1077218"/>
              <a:gd name="connsiteX4" fmla="*/ 0 w 10396728"/>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6728" h="1077218" fill="none" extrusionOk="0">
                <a:moveTo>
                  <a:pt x="0" y="0"/>
                </a:moveTo>
                <a:cubicBezTo>
                  <a:pt x="1407956" y="5222"/>
                  <a:pt x="5402139" y="24918"/>
                  <a:pt x="10396728" y="0"/>
                </a:cubicBezTo>
                <a:cubicBezTo>
                  <a:pt x="10434590" y="476103"/>
                  <a:pt x="10338125" y="631043"/>
                  <a:pt x="10396728" y="1077218"/>
                </a:cubicBezTo>
                <a:cubicBezTo>
                  <a:pt x="5457726" y="912457"/>
                  <a:pt x="4232692" y="1195368"/>
                  <a:pt x="0" y="1077218"/>
                </a:cubicBezTo>
                <a:cubicBezTo>
                  <a:pt x="-64117" y="630482"/>
                  <a:pt x="88888" y="487727"/>
                  <a:pt x="0" y="0"/>
                </a:cubicBezTo>
                <a:close/>
              </a:path>
              <a:path w="10396728" h="1077218" stroke="0" extrusionOk="0">
                <a:moveTo>
                  <a:pt x="0" y="0"/>
                </a:moveTo>
                <a:cubicBezTo>
                  <a:pt x="4375118" y="11849"/>
                  <a:pt x="9136583" y="-161459"/>
                  <a:pt x="10396728" y="0"/>
                </a:cubicBezTo>
                <a:cubicBezTo>
                  <a:pt x="10448763" y="144312"/>
                  <a:pt x="10488871" y="673209"/>
                  <a:pt x="10396728" y="1077218"/>
                </a:cubicBezTo>
                <a:cubicBezTo>
                  <a:pt x="5649328" y="931358"/>
                  <a:pt x="2302178" y="998894"/>
                  <a:pt x="0" y="1077218"/>
                </a:cubicBezTo>
                <a:cubicBezTo>
                  <a:pt x="7265" y="907874"/>
                  <a:pt x="-51671" y="219525"/>
                  <a:pt x="0" y="0"/>
                </a:cubicBezTo>
                <a:close/>
              </a:path>
            </a:pathLst>
          </a:custGeom>
          <a:solidFill>
            <a:srgbClr val="CCFF99"/>
          </a:solidFill>
          <a:ln w="38100">
            <a:solidFill>
              <a:srgbClr val="1FAE98"/>
            </a:solidFill>
            <a:prstDash val="sysDash"/>
            <a:extLst>
              <a:ext uri="{C807C97D-BFC1-408E-A445-0C87EB9F89A2}">
                <ask:lineSketchStyleProps xmlns="" xmlns:ask="http://schemas.microsoft.com/office/drawing/2018/sketchyshapes" sd="4194945536">
                  <a:prstGeom prst="rect">
                    <a:avLst/>
                  </a:prstGeom>
                  <ask:type>
                    <ask:lineSketchCurved/>
                  </ask:type>
                </ask:lineSketchStyleProps>
              </a:ext>
            </a:extLst>
          </a:ln>
        </p:spPr>
        <p:txBody>
          <a:bodyPr wrap="square">
            <a:spAutoFit/>
          </a:bodyPr>
          <a:lstStyle/>
          <a:p>
            <a:pPr lvl="0" algn="just">
              <a:defRPr/>
            </a:pP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Điểm</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giống</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và</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khác</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nhau</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giữa</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nhà</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truyền</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thống</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và</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nhà</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hiện</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đại</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3200" b="1" dirty="0" err="1">
                <a:solidFill>
                  <a:srgbClr val="002060"/>
                </a:solidFill>
                <a:latin typeface="Cambria" panose="02040503050406030204" pitchFamily="18" charset="0"/>
                <a:ea typeface="Cambria" panose="02040503050406030204" pitchFamily="18" charset="0"/>
                <a:cs typeface="Arial" panose="020B0604020202020204" pitchFamily="34" charset="0"/>
              </a:rPr>
              <a:t>của</a:t>
            </a:r>
            <a:r>
              <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vi-VN" altLang="zh-CN" sz="3200" b="1" dirty="0">
                <a:solidFill>
                  <a:srgbClr val="002060"/>
                </a:solidFill>
                <a:latin typeface="Cambria" panose="02040503050406030204" pitchFamily="18" charset="0"/>
                <a:ea typeface="Cambria" panose="02040503050406030204" pitchFamily="18" charset="0"/>
                <a:cs typeface="Calibri" panose="020F0502020204030204" pitchFamily="34" charset="0"/>
              </a:rPr>
              <a:t>người dân vùng Đồng bằng Bắc Bộ </a:t>
            </a:r>
            <a:endParaRPr lang="vi-VN" sz="32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sp>
        <p:nvSpPr>
          <p:cNvPr id="8" name="圆角矩形 5">
            <a:extLst>
              <a:ext uri="{FF2B5EF4-FFF2-40B4-BE49-F238E27FC236}">
                <a16:creationId xmlns:a16="http://schemas.microsoft.com/office/drawing/2014/main" id="{DE9B3E1C-964E-C238-6C5A-70CF21AF3E68}"/>
              </a:ext>
            </a:extLst>
          </p:cNvPr>
          <p:cNvSpPr/>
          <p:nvPr/>
        </p:nvSpPr>
        <p:spPr>
          <a:xfrm>
            <a:off x="1179576" y="4352544"/>
            <a:ext cx="9829800" cy="1490472"/>
          </a:xfrm>
          <a:prstGeom prst="roundRect">
            <a:avLst/>
          </a:prstGeom>
          <a:solidFill>
            <a:schemeClr val="accent4">
              <a:lumMod val="20000"/>
              <a:lumOff val="80000"/>
            </a:schemeClr>
          </a:solidFill>
          <a:ln w="571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defRPr/>
            </a:pPr>
            <a:r>
              <a:rPr lang="vi-VN" altLang="zh-CN" sz="4000" b="1" dirty="0">
                <a:solidFill>
                  <a:srgbClr val="FF0000"/>
                </a:solidFill>
                <a:latin typeface="Calibri" panose="020F0502020204030204" pitchFamily="34" charset="0"/>
                <a:ea typeface="Cambria" panose="02040503050406030204" pitchFamily="18" charset="0"/>
                <a:cs typeface="Calibri" panose="020F0502020204030204" pitchFamily="34" charset="0"/>
              </a:rPr>
              <a:t>Điểm khác: Nhà ở xây nhiều tầng với nhiều phòng và nhiều tiện nghi hơn.</a:t>
            </a:r>
            <a:endParaRPr kumimoji="0" lang="zh-CN" altLang="en-US" sz="4000" b="1" i="0" u="none" strike="noStrike" kern="1200" cap="none" spc="0" normalizeH="0" baseline="0" noProof="0" dirty="0">
              <a:ln>
                <a:noFill/>
              </a:ln>
              <a:solidFill>
                <a:srgbClr val="FF0000"/>
              </a:solidFill>
              <a:effectLst/>
              <a:uLnTx/>
              <a:uFillTx/>
              <a:latin typeface="Calibri" panose="020F0502020204030204" pitchFamily="34" charset="0"/>
              <a:ea typeface="等线" panose="02010600030101010101" charset="-122"/>
              <a:cs typeface="Calibri" panose="020F0502020204030204" pitchFamily="34" charset="0"/>
            </a:endParaRPr>
          </a:p>
        </p:txBody>
      </p:sp>
    </p:spTree>
    <p:extLst>
      <p:ext uri="{BB962C8B-B14F-4D97-AF65-F5344CB8AC3E}">
        <p14:creationId xmlns:p14="http://schemas.microsoft.com/office/powerpoint/2010/main" val="41804831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88000"/>
            <a:ext cx="11631167" cy="666067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Làng quê đang méo mó: [Bài VI] Chúng ta đang chê oan người nông dân!">
            <a:extLst>
              <a:ext uri="{FF2B5EF4-FFF2-40B4-BE49-F238E27FC236}">
                <a16:creationId xmlns:a16="http://schemas.microsoft.com/office/drawing/2014/main" id="{93349641-66D8-445B-46C4-26D43A4B9A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49831">
            <a:off x="578931" y="259903"/>
            <a:ext cx="5295329" cy="35036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Những Ngôi làng xưa như cổ tích ở Việt Nam">
            <a:extLst>
              <a:ext uri="{FF2B5EF4-FFF2-40B4-BE49-F238E27FC236}">
                <a16:creationId xmlns:a16="http://schemas.microsoft.com/office/drawing/2014/main" id="{361039CC-9120-C255-487E-F882333AE9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37389">
            <a:off x="5935980" y="2292096"/>
            <a:ext cx="5715000" cy="381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90377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down)">
                                      <p:cBhvr>
                                        <p:cTn id="7" dur="500"/>
                                        <p:tgtEl>
                                          <p:spTgt spid="1028"/>
                                        </p:tgtEl>
                                      </p:cBhvr>
                                    </p:animEffect>
                                  </p:childTnLst>
                                </p:cTn>
                              </p:par>
                              <p:par>
                                <p:cTn id="8" presetID="22" presetClass="entr" presetSubtype="4"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wipe(down)">
                                      <p:cBhvr>
                                        <p:cTn id="10"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80416" y="219456"/>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peech Bubble: Rectangle with Corners Rounded 91"/>
          <p:cNvSpPr/>
          <p:nvPr/>
        </p:nvSpPr>
        <p:spPr>
          <a:xfrm>
            <a:off x="5527166" y="1697703"/>
            <a:ext cx="6122290" cy="2384482"/>
          </a:xfrm>
          <a:prstGeom prst="wedgeRoundRectCallout">
            <a:avLst>
              <a:gd name="adj1" fmla="val -66264"/>
              <a:gd name="adj2" fmla="val 39830"/>
              <a:gd name="adj3" fmla="val 16667"/>
            </a:avLst>
          </a:prstGeom>
          <a:solidFill>
            <a:schemeClr val="bg1"/>
          </a:solid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600" b="1" dirty="0">
                <a:solidFill>
                  <a:srgbClr val="ED7D31">
                    <a:lumMod val="50000"/>
                  </a:srgbClr>
                </a:solidFill>
                <a:latin typeface="Calibri" panose="020F0502020204030204" pitchFamily="34" charset="0"/>
                <a:cs typeface="Calibri" panose="020F0502020204030204" pitchFamily="34" charset="0"/>
              </a:rPr>
              <a:t>Nhà ở của người dân vùng Đồng bằng Bắc Bộ có gì giống và khác với nhà nơi em sống?</a:t>
            </a:r>
            <a:endParaRPr kumimoji="0" lang="vi-VN" sz="3600" b="1" i="0" u="none" strike="noStrike" kern="1200" cap="none" spc="0" normalizeH="0" baseline="0" noProof="0" dirty="0">
              <a:ln>
                <a:noFill/>
              </a:ln>
              <a:solidFill>
                <a:srgbClr val="ED7D31">
                  <a:lumMod val="50000"/>
                </a:srgbClr>
              </a:solidFill>
              <a:effectLst/>
              <a:uLnTx/>
              <a:uFillTx/>
              <a:latin typeface="Calibri" panose="020F0502020204030204" pitchFamily="34" charset="0"/>
              <a:cs typeface="Calibri" panose="020F0502020204030204" pitchFamily="34" charset="0"/>
            </a:endParaRPr>
          </a:p>
        </p:txBody>
      </p:sp>
      <p:pic>
        <p:nvPicPr>
          <p:cNvPr id="19" name="Picture 18" descr="A picture containing toy, doll&#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416" y="3549709"/>
            <a:ext cx="5627457" cy="28541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879973" y="1955798"/>
            <a:ext cx="693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4CC3D"/>
                </a:solidFill>
                <a:effectLst/>
                <a:uLnTx/>
                <a:uFillTx/>
                <a:latin typeface="UVN Gia Dinh Hep" panose="02020606070506020304" pitchFamily="18" charset="0"/>
                <a:ea typeface="+mn-ea"/>
                <a:cs typeface="+mn-cs"/>
              </a:rPr>
              <a:t>KTUTS</a:t>
            </a:r>
          </a:p>
        </p:txBody>
      </p:sp>
      <p:pic>
        <p:nvPicPr>
          <p:cNvPr id="6" name="Picture 5" descr="A picture containing toy, doll, vector graphics&#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893" y="1221828"/>
            <a:ext cx="2926080" cy="3657600"/>
          </a:xfrm>
          <a:prstGeom prst="rect">
            <a:avLst/>
          </a:prstGeom>
        </p:spPr>
      </p:pic>
      <p:pic>
        <p:nvPicPr>
          <p:cNvPr id="7" name="Picture 6" descr="A picture containing toy, doll&#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270" y="616171"/>
            <a:ext cx="2227124" cy="3727404"/>
          </a:xfrm>
          <a:prstGeom prst="rect">
            <a:avLst/>
          </a:prstGeom>
        </p:spPr>
      </p:pic>
      <p:pic>
        <p:nvPicPr>
          <p:cNvPr id="4" name="Picture 3">
            <a:extLst>
              <a:ext uri="{FF2B5EF4-FFF2-40B4-BE49-F238E27FC236}">
                <a16:creationId xmlns:a16="http://schemas.microsoft.com/office/drawing/2014/main" id="{69F860B3-34CF-956E-7236-06958CA6EDE4}"/>
              </a:ext>
            </a:extLst>
          </p:cNvPr>
          <p:cNvPicPr>
            <a:picLocks noChangeAspect="1"/>
          </p:cNvPicPr>
          <p:nvPr/>
        </p:nvPicPr>
        <p:blipFill>
          <a:blip r:embed="rId5"/>
          <a:stretch>
            <a:fillRect/>
          </a:stretch>
        </p:blipFill>
        <p:spPr>
          <a:xfrm>
            <a:off x="2279541" y="4498779"/>
            <a:ext cx="8364437" cy="1591194"/>
          </a:xfrm>
          <a:prstGeom prst="rect">
            <a:avLst/>
          </a:prstGeom>
        </p:spPr>
      </p:pic>
    </p:spTree>
    <p:extLst>
      <p:ext uri="{BB962C8B-B14F-4D97-AF65-F5344CB8AC3E}">
        <p14:creationId xmlns:p14="http://schemas.microsoft.com/office/powerpoint/2010/main" val="34566840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73152"/>
            <a:ext cx="12192000" cy="6858000"/>
          </a:xfrm>
          <a:prstGeom prst="rect">
            <a:avLst/>
          </a:prstGeom>
        </p:spPr>
      </p:pic>
      <p:sp>
        <p:nvSpPr>
          <p:cNvPr id="2" name="Rectangle 1"/>
          <p:cNvSpPr/>
          <p:nvPr/>
        </p:nvSpPr>
        <p:spPr>
          <a:xfrm>
            <a:off x="280416" y="30276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图形 1"/>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2993770" y="731521"/>
            <a:ext cx="8454517" cy="3097828"/>
          </a:xfrm>
          <a:prstGeom prst="rect">
            <a:avLst/>
          </a:prstGeom>
          <a:effectLst>
            <a:outerShdw blurRad="63500" sx="102000" sy="102000" algn="ctr" rotWithShape="0">
              <a:prstClr val="black">
                <a:alpha val="40000"/>
              </a:prstClr>
            </a:outerShdw>
          </a:effectLst>
        </p:spPr>
      </p:pic>
      <p:pic>
        <p:nvPicPr>
          <p:cNvPr id="17" name="图片 10"/>
          <p:cNvPicPr>
            <a:picLocks noChangeAspect="1"/>
          </p:cNvPicPr>
          <p:nvPr/>
        </p:nvPicPr>
        <p:blipFill>
          <a:blip r:embed="rId7"/>
          <a:stretch>
            <a:fillRect/>
          </a:stretch>
        </p:blipFill>
        <p:spPr>
          <a:xfrm flipH="1">
            <a:off x="836853" y="2189992"/>
            <a:ext cx="3230880" cy="4521704"/>
          </a:xfrm>
          <a:prstGeom prst="rect">
            <a:avLst/>
          </a:prstGeom>
        </p:spPr>
      </p:pic>
      <p:sp>
        <p:nvSpPr>
          <p:cNvPr id="19" name="TextBox 18"/>
          <p:cNvSpPr txBox="1"/>
          <p:nvPr/>
        </p:nvSpPr>
        <p:spPr>
          <a:xfrm>
            <a:off x="3192650" y="1061546"/>
            <a:ext cx="8109333" cy="2554545"/>
          </a:xfrm>
          <a:prstGeom prst="rect">
            <a:avLst/>
          </a:prstGeom>
          <a:noFill/>
        </p:spPr>
        <p:txBody>
          <a:bodyPr wrap="square">
            <a:spAutoFit/>
          </a:bodyPr>
          <a:lstStyle/>
          <a:p>
            <a:pPr lvl="0" algn="ctr"/>
            <a:r>
              <a:rPr lang="en-US" sz="4000" b="1" i="1" dirty="0" err="1">
                <a:solidFill>
                  <a:srgbClr val="FF0000"/>
                </a:solidFill>
                <a:latin typeface="Arial" panose="020B0604020202020204" pitchFamily="34" charset="0"/>
                <a:cs typeface="Arial" panose="020B0604020202020204" pitchFamily="34" charset="0"/>
              </a:rPr>
              <a:t>Hoạt</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động</a:t>
            </a:r>
            <a:r>
              <a:rPr lang="en-US" sz="4000" b="1" i="1" dirty="0">
                <a:solidFill>
                  <a:srgbClr val="FF0000"/>
                </a:solidFill>
                <a:latin typeface="Arial" panose="020B0604020202020204" pitchFamily="34" charset="0"/>
                <a:cs typeface="Arial" panose="020B0604020202020204" pitchFamily="34" charset="0"/>
              </a:rPr>
              <a:t> 3: </a:t>
            </a:r>
            <a:r>
              <a:rPr lang="en-US" sz="4000" b="1" i="1" dirty="0" err="1">
                <a:solidFill>
                  <a:srgbClr val="FF0000"/>
                </a:solidFill>
                <a:latin typeface="Arial" panose="020B0604020202020204" pitchFamily="34" charset="0"/>
                <a:cs typeface="Arial" panose="020B0604020202020204" pitchFamily="34" charset="0"/>
              </a:rPr>
              <a:t>Lập</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bảng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về</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một</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số</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nét</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văn</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hóa</a:t>
            </a:r>
            <a:r>
              <a:rPr lang="en-US" sz="4000" b="1" i="1" dirty="0">
                <a:solidFill>
                  <a:srgbClr val="FF0000"/>
                </a:solidFill>
                <a:latin typeface="Arial" panose="020B0604020202020204" pitchFamily="34" charset="0"/>
                <a:cs typeface="Arial" panose="020B0604020202020204" pitchFamily="34" charset="0"/>
              </a:rPr>
              <a:t> ở </a:t>
            </a:r>
            <a:r>
              <a:rPr lang="en-US" sz="4000" b="1" i="1" dirty="0" err="1">
                <a:solidFill>
                  <a:srgbClr val="FF0000"/>
                </a:solidFill>
                <a:latin typeface="Arial" panose="020B0604020202020204" pitchFamily="34" charset="0"/>
                <a:cs typeface="Arial" panose="020B0604020202020204" pitchFamily="34" charset="0"/>
              </a:rPr>
              <a:t>vùng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Đồng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bằng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Bắc</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Bộ</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làng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quê</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truyền</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thống</a:t>
            </a:r>
            <a:r>
              <a:rPr lang="en-US" sz="4000" b="1" i="1" dirty="0">
                <a:solidFill>
                  <a:srgbClr val="FF0000"/>
                </a:solidFill>
                <a:latin typeface="Arial" panose="020B0604020202020204" pitchFamily="34" charset="0"/>
                <a:cs typeface="Arial" panose="020B0604020202020204" pitchFamily="34" charset="0"/>
              </a:rPr>
              <a:t>, </a:t>
            </a:r>
            <a:r>
              <a:rPr lang="en-US" sz="4000" b="1" i="1" dirty="0" err="1">
                <a:solidFill>
                  <a:srgbClr val="FF0000"/>
                </a:solidFill>
                <a:latin typeface="Arial" panose="020B0604020202020204" pitchFamily="34" charset="0"/>
                <a:cs typeface="Arial" panose="020B0604020202020204" pitchFamily="34" charset="0"/>
              </a:rPr>
              <a:t>nhà</a:t>
            </a:r>
            <a:r>
              <a:rPr lang="en-US" sz="4000" b="1" i="1" dirty="0">
                <a:solidFill>
                  <a:srgbClr val="FF0000"/>
                </a:solidFill>
                <a:latin typeface="Arial" panose="020B0604020202020204" pitchFamily="34" charset="0"/>
                <a:cs typeface="Arial" panose="020B0604020202020204" pitchFamily="34" charset="0"/>
              </a:rPr>
              <a:t> ở)</a:t>
            </a:r>
            <a:endParaRPr kumimoji="0" lang="en-US" sz="4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570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347472"/>
            <a:ext cx="11631167" cy="628192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7E6DB5C7-3CC3-10C7-9A19-F1BF585D1A0F}"/>
              </a:ext>
            </a:extLst>
          </p:cNvPr>
          <p:cNvGraphicFramePr>
            <a:graphicFrameLocks noGrp="1"/>
          </p:cNvGraphicFramePr>
          <p:nvPr>
            <p:extLst>
              <p:ext uri="{D42A27DB-BD31-4B8C-83A1-F6EECF244321}">
                <p14:modId xmlns:p14="http://schemas.microsoft.com/office/powerpoint/2010/main" val="2535957564"/>
              </p:ext>
            </p:extLst>
          </p:nvPr>
        </p:nvGraphicFramePr>
        <p:xfrm>
          <a:off x="795528" y="813816"/>
          <a:ext cx="10945368" cy="5385816"/>
        </p:xfrm>
        <a:graphic>
          <a:graphicData uri="http://schemas.openxmlformats.org/drawingml/2006/table">
            <a:tbl>
              <a:tblPr firstRow="1" firstCol="1" bandRow="1">
                <a:tableStyleId>{21E4AEA4-8DFA-4A89-87EB-49C32662AFE0}</a:tableStyleId>
              </a:tblPr>
              <a:tblGrid>
                <a:gridCol w="3699270">
                  <a:extLst>
                    <a:ext uri="{9D8B030D-6E8A-4147-A177-3AD203B41FA5}">
                      <a16:colId xmlns:a16="http://schemas.microsoft.com/office/drawing/2014/main" val="622460095"/>
                    </a:ext>
                  </a:extLst>
                </a:gridCol>
                <a:gridCol w="7246098">
                  <a:extLst>
                    <a:ext uri="{9D8B030D-6E8A-4147-A177-3AD203B41FA5}">
                      <a16:colId xmlns:a16="http://schemas.microsoft.com/office/drawing/2014/main" val="155053720"/>
                    </a:ext>
                  </a:extLst>
                </a:gridCol>
              </a:tblGrid>
              <a:tr h="795528">
                <a:tc>
                  <a:txBody>
                    <a:bodyPr/>
                    <a:lstStyle/>
                    <a:p>
                      <a:pPr marL="0" marR="0" algn="ctr">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Một số nét văn hóa</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Đặc điểm</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9350953"/>
                  </a:ext>
                </a:extLst>
              </a:tr>
              <a:tr h="1380744">
                <a:tc>
                  <a:txBody>
                    <a:bodyPr/>
                    <a:lstStyle/>
                    <a:p>
                      <a:pPr marL="0" marR="0" algn="ctr">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Làng quê truyền thống</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 </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7671342"/>
                  </a:ext>
                </a:extLst>
              </a:tr>
              <a:tr h="3209544">
                <a:tc>
                  <a:txBody>
                    <a:bodyPr/>
                    <a:lstStyle/>
                    <a:p>
                      <a:pPr marL="0" marR="0" algn="ctr">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Nhà ở</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240"/>
                        </a:spcBef>
                        <a:spcAft>
                          <a:spcPts val="240"/>
                        </a:spcAft>
                      </a:pPr>
                      <a:r>
                        <a:rPr lang="vi-VN" sz="2800" dirty="0">
                          <a:solidFill>
                            <a:srgbClr val="002060"/>
                          </a:solidFill>
                          <a:effectLst/>
                          <a:latin typeface="Calibri" panose="020F0502020204030204" pitchFamily="34" charset="0"/>
                          <a:cs typeface="Calibri" panose="020F0502020204030204" pitchFamily="34" charset="0"/>
                        </a:rPr>
                        <a:t> </a:t>
                      </a:r>
                      <a:endParaRPr lang="en-US"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3670233"/>
                  </a:ext>
                </a:extLst>
              </a:tr>
            </a:tbl>
          </a:graphicData>
        </a:graphic>
      </p:graphicFrame>
      <p:sp>
        <p:nvSpPr>
          <p:cNvPr id="3" name="TextBox 2">
            <a:extLst>
              <a:ext uri="{FF2B5EF4-FFF2-40B4-BE49-F238E27FC236}">
                <a16:creationId xmlns:a16="http://schemas.microsoft.com/office/drawing/2014/main" id="{775F5111-94D6-EB1C-1F52-3EA438998E34}"/>
              </a:ext>
            </a:extLst>
          </p:cNvPr>
          <p:cNvSpPr txBox="1"/>
          <p:nvPr/>
        </p:nvSpPr>
        <p:spPr>
          <a:xfrm>
            <a:off x="4700016" y="1865376"/>
            <a:ext cx="6885432" cy="1077218"/>
          </a:xfrm>
          <a:prstGeom prst="rect">
            <a:avLst/>
          </a:prstGeom>
          <a:noFill/>
        </p:spPr>
        <p:txBody>
          <a:bodyPr wrap="square" rtlCol="0">
            <a:spAutoFit/>
          </a:bodyPr>
          <a:lstStyle/>
          <a:p>
            <a:pPr algn="just"/>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Thường</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có</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lũy</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tre</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xanh</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cổng</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làng</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cây</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đa</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giếng</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200" b="1" dirty="0">
              <a:solidFill>
                <a:srgbClr val="FF0000"/>
              </a:solidFill>
            </a:endParaRPr>
          </a:p>
        </p:txBody>
      </p:sp>
      <p:sp>
        <p:nvSpPr>
          <p:cNvPr id="4" name="TextBox 3">
            <a:extLst>
              <a:ext uri="{FF2B5EF4-FFF2-40B4-BE49-F238E27FC236}">
                <a16:creationId xmlns:a16="http://schemas.microsoft.com/office/drawing/2014/main" id="{B2627950-91A2-E9DD-7F8B-928223AF8BD8}"/>
              </a:ext>
            </a:extLst>
          </p:cNvPr>
          <p:cNvSpPr txBox="1"/>
          <p:nvPr/>
        </p:nvSpPr>
        <p:spPr>
          <a:xfrm>
            <a:off x="4626864" y="3182112"/>
            <a:ext cx="7004304" cy="2677656"/>
          </a:xfrm>
          <a:prstGeom prst="rect">
            <a:avLst/>
          </a:prstGeom>
          <a:noFill/>
        </p:spPr>
        <p:txBody>
          <a:bodyPr wrap="square" rtlCol="0">
            <a:spAutoFit/>
          </a:bodyPr>
          <a:lstStyle/>
          <a:p>
            <a:pPr algn="just"/>
            <a:r>
              <a:rPr lang="vi-VN"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Nhà ở truyền thống của người dân vùng Đồng bằng Bắc Bộ được đắp bằng đất hoặc xây gạch, mái lợp lá hoặc ngói. Nhà thường có ba gian. Gian chính là nơi thờ cúng và tiếp khách. Hai gin bên gọi là buồng, dùng làm phòng ngủ hoặc chứa thóc, gạo, đồ dùng,...</a:t>
            </a:r>
            <a:endParaRPr lang="en-US" sz="2800" b="1" dirty="0">
              <a:solidFill>
                <a:srgbClr val="FF0000"/>
              </a:solidFill>
            </a:endParaRPr>
          </a:p>
        </p:txBody>
      </p:sp>
    </p:spTree>
    <p:extLst>
      <p:ext uri="{BB962C8B-B14F-4D97-AF65-F5344CB8AC3E}">
        <p14:creationId xmlns:p14="http://schemas.microsoft.com/office/powerpoint/2010/main" val="21989985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879973" y="1955798"/>
            <a:ext cx="693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4CC3D"/>
                </a:solidFill>
                <a:effectLst/>
                <a:uLnTx/>
                <a:uFillTx/>
                <a:latin typeface="UVN Gia Dinh Hep" panose="02020606070506020304" pitchFamily="18" charset="0"/>
                <a:ea typeface="+mn-ea"/>
                <a:cs typeface="+mn-cs"/>
              </a:rPr>
              <a:t>KTUTS</a:t>
            </a:r>
          </a:p>
        </p:txBody>
      </p:sp>
      <p:pic>
        <p:nvPicPr>
          <p:cNvPr id="6" name="Picture 5" descr="A picture containing toy, doll, vector graphics&#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893" y="1221828"/>
            <a:ext cx="2926080" cy="3657600"/>
          </a:xfrm>
          <a:prstGeom prst="rect">
            <a:avLst/>
          </a:prstGeom>
        </p:spPr>
      </p:pic>
      <p:pic>
        <p:nvPicPr>
          <p:cNvPr id="7" name="Picture 6" descr="A picture containing toy, doll&#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270" y="616171"/>
            <a:ext cx="2227124" cy="3727404"/>
          </a:xfrm>
          <a:prstGeom prst="rect">
            <a:avLst/>
          </a:prstGeom>
        </p:spPr>
      </p:pic>
      <p:pic>
        <p:nvPicPr>
          <p:cNvPr id="2" name="Picture 1">
            <a:extLst>
              <a:ext uri="{FF2B5EF4-FFF2-40B4-BE49-F238E27FC236}">
                <a16:creationId xmlns:a16="http://schemas.microsoft.com/office/drawing/2014/main" id="{061311CF-82BF-8A59-1309-C5C400A0A50D}"/>
              </a:ext>
            </a:extLst>
          </p:cNvPr>
          <p:cNvPicPr>
            <a:picLocks noChangeAspect="1"/>
          </p:cNvPicPr>
          <p:nvPr/>
        </p:nvPicPr>
        <p:blipFill>
          <a:blip r:embed="rId5"/>
          <a:stretch>
            <a:fillRect/>
          </a:stretch>
        </p:blipFill>
        <p:spPr>
          <a:xfrm>
            <a:off x="215952" y="4132990"/>
            <a:ext cx="10516511" cy="22496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73152"/>
            <a:ext cx="12192000" cy="6858000"/>
          </a:xfrm>
          <a:prstGeom prst="rect">
            <a:avLst/>
          </a:prstGeom>
        </p:spPr>
      </p:pic>
      <p:sp>
        <p:nvSpPr>
          <p:cNvPr id="3" name="Rectangle 2"/>
          <p:cNvSpPr/>
          <p:nvPr/>
        </p:nvSpPr>
        <p:spPr>
          <a:xfrm>
            <a:off x="280416" y="29260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图片 3"/>
          <p:cNvPicPr>
            <a:picLocks noChangeAspect="1"/>
          </p:cNvPicPr>
          <p:nvPr/>
        </p:nvPicPr>
        <p:blipFill>
          <a:blip r:embed="rId4">
            <a:alphaModFix amt="78000"/>
          </a:blip>
          <a:stretch>
            <a:fillRect/>
          </a:stretch>
        </p:blipFill>
        <p:spPr>
          <a:xfrm>
            <a:off x="1661795" y="1161288"/>
            <a:ext cx="9187815" cy="3982847"/>
          </a:xfrm>
          <a:prstGeom prst="rect">
            <a:avLst/>
          </a:prstGeom>
        </p:spPr>
      </p:pic>
      <p:pic>
        <p:nvPicPr>
          <p:cNvPr id="5" name="图片 10"/>
          <p:cNvPicPr>
            <a:picLocks noChangeAspect="1"/>
          </p:cNvPicPr>
          <p:nvPr/>
        </p:nvPicPr>
        <p:blipFill>
          <a:blip r:embed="rId5"/>
          <a:stretch>
            <a:fillRect/>
          </a:stretch>
        </p:blipFill>
        <p:spPr>
          <a:xfrm flipH="1">
            <a:off x="280416" y="2388308"/>
            <a:ext cx="3089178" cy="4323388"/>
          </a:xfrm>
          <a:prstGeom prst="rect">
            <a:avLst/>
          </a:prstGeom>
          <a:effectLst>
            <a:outerShdw blurRad="50800" dist="38100" dir="2700000" algn="tl" rotWithShape="0">
              <a:prstClr val="black">
                <a:alpha val="40000"/>
              </a:prstClr>
            </a:outerShdw>
          </a:effectLst>
          <a:scene3d>
            <a:camera prst="perspectiveRight"/>
            <a:lightRig rig="threePt" dir="t"/>
          </a:scene3d>
        </p:spPr>
      </p:pic>
      <p:sp>
        <p:nvSpPr>
          <p:cNvPr id="7" name="TextBox 6"/>
          <p:cNvSpPr txBox="1"/>
          <p:nvPr/>
        </p:nvSpPr>
        <p:spPr>
          <a:xfrm>
            <a:off x="2915315" y="2072675"/>
            <a:ext cx="6617957" cy="1938992"/>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Vẽ</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một</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bức</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tranh</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phong</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cảnh</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về</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làng</a:t>
            </a:r>
            <a:r>
              <a:rPr kumimoji="0" lang="en-US"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quê</a:t>
            </a:r>
            <a:r>
              <a:rPr kumimoji="0" lang="en-US"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đồng</a:t>
            </a:r>
            <a:r>
              <a:rPr kumimoji="0" lang="en-US"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bằng</a:t>
            </a:r>
            <a:r>
              <a:rPr kumimoji="0" lang="en-US"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Bắc</a:t>
            </a:r>
            <a:r>
              <a:rPr kumimoji="0" lang="en-US"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mn-ea"/>
              </a:rPr>
              <a:t> </a:t>
            </a:r>
            <a:r>
              <a:rPr kumimoji="0" lang="en-US" sz="4000" b="1"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sym typeface="+mn-ea"/>
              </a:rPr>
              <a:t>Bộ</a:t>
            </a: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7" descr="A picture containing diagram&#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58088" y="4376868"/>
            <a:ext cx="2889503" cy="24268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6" presetClass="entr" presetSubtype="21"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barn(inVertical)">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2" name="Rectangle 11"/>
          <p:cNvSpPr/>
          <p:nvPr/>
        </p:nvSpPr>
        <p:spPr>
          <a:xfrm>
            <a:off x="280416" y="347472"/>
            <a:ext cx="11631167" cy="628192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Vẽ Tranh Quê Hương, Phong Cảnh Làng Quê Thân Thương">
            <a:extLst>
              <a:ext uri="{FF2B5EF4-FFF2-40B4-BE49-F238E27FC236}">
                <a16:creationId xmlns:a16="http://schemas.microsoft.com/office/drawing/2014/main" id="{4AE30C52-2AAD-5DEF-E18E-C3BF6E648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367882"/>
      </p:ext>
    </p:extLst>
  </p:cSld>
  <p:clrMapOvr>
    <a:masterClrMapping/>
  </p:clrMapOvr>
  <p:transition spd="slow">
    <p:comb/>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73152"/>
            <a:ext cx="12192000" cy="6858000"/>
          </a:xfrm>
          <a:prstGeom prst="rect">
            <a:avLst/>
          </a:prstGeom>
        </p:spPr>
      </p:pic>
      <p:sp>
        <p:nvSpPr>
          <p:cNvPr id="3" name="Rectangle 2"/>
          <p:cNvSpPr/>
          <p:nvPr/>
        </p:nvSpPr>
        <p:spPr>
          <a:xfrm>
            <a:off x="280416" y="292608"/>
            <a:ext cx="11631167" cy="6419088"/>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图片 3"/>
          <p:cNvPicPr>
            <a:picLocks noChangeAspect="1"/>
          </p:cNvPicPr>
          <p:nvPr/>
        </p:nvPicPr>
        <p:blipFill>
          <a:blip r:embed="rId4">
            <a:alphaModFix amt="78000"/>
          </a:blip>
          <a:stretch>
            <a:fillRect/>
          </a:stretch>
        </p:blipFill>
        <p:spPr>
          <a:xfrm>
            <a:off x="1661795" y="1161288"/>
            <a:ext cx="9187815" cy="3982847"/>
          </a:xfrm>
          <a:prstGeom prst="rect">
            <a:avLst/>
          </a:prstGeom>
        </p:spPr>
      </p:pic>
      <p:pic>
        <p:nvPicPr>
          <p:cNvPr id="5" name="图片 10"/>
          <p:cNvPicPr>
            <a:picLocks noChangeAspect="1"/>
          </p:cNvPicPr>
          <p:nvPr/>
        </p:nvPicPr>
        <p:blipFill>
          <a:blip r:embed="rId5"/>
          <a:stretch>
            <a:fillRect/>
          </a:stretch>
        </p:blipFill>
        <p:spPr>
          <a:xfrm flipH="1">
            <a:off x="280416" y="2388308"/>
            <a:ext cx="3089178" cy="4323388"/>
          </a:xfrm>
          <a:prstGeom prst="rect">
            <a:avLst/>
          </a:prstGeom>
          <a:effectLst>
            <a:outerShdw blurRad="50800" dist="38100" dir="2700000" algn="tl" rotWithShape="0">
              <a:prstClr val="black">
                <a:alpha val="40000"/>
              </a:prstClr>
            </a:outerShdw>
          </a:effectLst>
          <a:scene3d>
            <a:camera prst="perspectiveRight"/>
            <a:lightRig rig="threePt" dir="t"/>
          </a:scene3d>
        </p:spPr>
      </p:pic>
      <p:sp>
        <p:nvSpPr>
          <p:cNvPr id="7" name="TextBox 6"/>
          <p:cNvSpPr txBox="1"/>
          <p:nvPr/>
        </p:nvSpPr>
        <p:spPr>
          <a:xfrm>
            <a:off x="2915315" y="2072675"/>
            <a:ext cx="7050618" cy="1938992"/>
          </a:xfrm>
          <a:prstGeom prst="rect">
            <a:avLst/>
          </a:prstGeom>
          <a:noFill/>
        </p:spPr>
        <p:txBody>
          <a:bodyPr wrap="square">
            <a:spAutoFit/>
          </a:bodyPr>
          <a:lstStyle/>
          <a:p>
            <a:pPr lvl="0" algn="ctr">
              <a:defRPr/>
            </a:pPr>
            <a:r>
              <a:rPr kumimoji="0" lang="en-US" sz="4000" b="1" i="0" u="sng" strike="noStrike" kern="1200" cap="none" spc="0" normalizeH="0" baseline="0" noProof="0" dirty="0" err="1">
                <a:ln>
                  <a:noFill/>
                </a:ln>
                <a:solidFill>
                  <a:srgbClr val="002060"/>
                </a:solidFill>
                <a:effectLst/>
                <a:uLnTx/>
                <a:uFillTx/>
                <a:cs typeface="Arial" panose="020B0604020202020204" pitchFamily="34" charset="0"/>
                <a:sym typeface="+mn-ea"/>
              </a:rPr>
              <a:t>Về</a:t>
            </a:r>
            <a:r>
              <a:rPr kumimoji="0" lang="en-US" sz="4000" b="1" i="0" u="sng" strike="noStrike" kern="1200" cap="none" spc="0" normalizeH="0" baseline="0" noProof="0" dirty="0">
                <a:ln>
                  <a:noFill/>
                </a:ln>
                <a:solidFill>
                  <a:srgbClr val="002060"/>
                </a:solidFill>
                <a:effectLst/>
                <a:uLnTx/>
                <a:uFillTx/>
                <a:cs typeface="Arial" panose="020B0604020202020204" pitchFamily="34" charset="0"/>
                <a:sym typeface="+mn-ea"/>
              </a:rPr>
              <a:t> </a:t>
            </a:r>
            <a:r>
              <a:rPr kumimoji="0" lang="en-US" sz="4000" b="1" i="0" u="sng" strike="noStrike" kern="1200" cap="none" spc="0" normalizeH="0" baseline="0" noProof="0" dirty="0" err="1">
                <a:ln>
                  <a:noFill/>
                </a:ln>
                <a:solidFill>
                  <a:srgbClr val="002060"/>
                </a:solidFill>
                <a:effectLst/>
                <a:uLnTx/>
                <a:uFillTx/>
                <a:cs typeface="Arial" panose="020B0604020202020204" pitchFamily="34" charset="0"/>
                <a:sym typeface="+mn-ea"/>
              </a:rPr>
              <a:t>nhà</a:t>
            </a:r>
            <a:r>
              <a:rPr kumimoji="0" lang="en-US" sz="4000" b="1" i="0" u="sng" strike="noStrike" kern="1200" cap="none" spc="0" normalizeH="0" baseline="0" noProof="0" dirty="0">
                <a:ln>
                  <a:noFill/>
                </a:ln>
                <a:solidFill>
                  <a:srgbClr val="002060"/>
                </a:solidFill>
                <a:effectLst/>
                <a:uLnTx/>
                <a:uFillTx/>
                <a:cs typeface="Arial" panose="020B0604020202020204" pitchFamily="34" charset="0"/>
                <a:sym typeface="+mn-ea"/>
              </a:rPr>
              <a:t>:</a:t>
            </a:r>
            <a:r>
              <a:rPr kumimoji="0" lang="en-US" sz="4000" b="1" i="0" u="sng" strike="noStrike" kern="1200" cap="none" spc="0" normalizeH="0" noProof="0" dirty="0">
                <a:ln>
                  <a:noFill/>
                </a:ln>
                <a:solidFill>
                  <a:srgbClr val="002060"/>
                </a:solidFill>
                <a:effectLst/>
                <a:uLnTx/>
                <a:uFillTx/>
                <a:cs typeface="Arial" panose="020B0604020202020204" pitchFamily="34" charset="0"/>
                <a:sym typeface="+mn-ea"/>
              </a:rPr>
              <a:t> </a:t>
            </a:r>
            <a:r>
              <a:rPr kumimoji="0" lang="en-US" sz="4000" b="1" i="0" u="none" strike="noStrike" kern="1200" cap="none" spc="0" normalizeH="0" noProof="0" dirty="0" err="1">
                <a:ln>
                  <a:noFill/>
                </a:ln>
                <a:solidFill>
                  <a:srgbClr val="002060"/>
                </a:solidFill>
                <a:effectLst/>
                <a:uLnTx/>
                <a:uFillTx/>
                <a:cs typeface="Arial" panose="020B0604020202020204" pitchFamily="34" charset="0"/>
                <a:sym typeface="+mn-ea"/>
              </a:rPr>
              <a:t>Sưu</a:t>
            </a:r>
            <a:r>
              <a:rPr kumimoji="0" lang="en-US" sz="4000" b="1" i="0" u="none" strike="noStrike" kern="1200" cap="none" spc="0" normalizeH="0" noProof="0" dirty="0">
                <a:ln>
                  <a:noFill/>
                </a:ln>
                <a:solidFill>
                  <a:srgbClr val="002060"/>
                </a:solidFill>
                <a:effectLst/>
                <a:uLnTx/>
                <a:uFillTx/>
                <a:cs typeface="Arial" panose="020B0604020202020204" pitchFamily="34" charset="0"/>
                <a:sym typeface="+mn-ea"/>
              </a:rPr>
              <a:t> </a:t>
            </a:r>
            <a:r>
              <a:rPr kumimoji="0" lang="en-US" sz="4000" b="1" i="0" u="none" strike="noStrike" kern="1200" cap="none" spc="0" normalizeH="0" noProof="0" dirty="0" err="1">
                <a:ln>
                  <a:noFill/>
                </a:ln>
                <a:solidFill>
                  <a:srgbClr val="002060"/>
                </a:solidFill>
                <a:effectLst/>
                <a:uLnTx/>
                <a:uFillTx/>
                <a:cs typeface="Arial" panose="020B0604020202020204" pitchFamily="34" charset="0"/>
                <a:sym typeface="+mn-ea"/>
              </a:rPr>
              <a:t>tầm</a:t>
            </a:r>
            <a:r>
              <a:rPr kumimoji="0" lang="en-US" sz="4000" b="1" i="0" u="none" strike="noStrike" kern="1200" cap="none" spc="0" normalizeH="0" noProof="0" dirty="0">
                <a:ln>
                  <a:noFill/>
                </a:ln>
                <a:solidFill>
                  <a:srgbClr val="002060"/>
                </a:solidFill>
                <a:effectLst/>
                <a:uLnTx/>
                <a:uFillTx/>
                <a:cs typeface="Arial" panose="020B0604020202020204" pitchFamily="34" charset="0"/>
                <a:sym typeface="+mn-ea"/>
              </a:rPr>
              <a:t> </a:t>
            </a:r>
            <a:r>
              <a:rPr kumimoji="0" lang="en-US" sz="4000" b="1" i="0" u="none" strike="noStrike" kern="1200" cap="none" spc="0" normalizeH="0" noProof="0" dirty="0" err="1">
                <a:ln>
                  <a:noFill/>
                </a:ln>
                <a:solidFill>
                  <a:srgbClr val="002060"/>
                </a:solidFill>
                <a:effectLst/>
                <a:uLnTx/>
                <a:uFillTx/>
                <a:cs typeface="Arial" panose="020B0604020202020204" pitchFamily="34" charset="0"/>
                <a:sym typeface="+mn-ea"/>
              </a:rPr>
              <a:t>tranh</a:t>
            </a:r>
            <a:r>
              <a:rPr kumimoji="0" lang="en-US" sz="4000" b="1" i="0" u="none" strike="noStrike" kern="1200" cap="none" spc="0" normalizeH="0" noProof="0" dirty="0">
                <a:ln>
                  <a:noFill/>
                </a:ln>
                <a:solidFill>
                  <a:srgbClr val="002060"/>
                </a:solidFill>
                <a:effectLst/>
                <a:uLnTx/>
                <a:uFillTx/>
                <a:cs typeface="Arial" panose="020B0604020202020204" pitchFamily="34" charset="0"/>
                <a:sym typeface="+mn-ea"/>
              </a:rPr>
              <a:t> </a:t>
            </a:r>
            <a:r>
              <a:rPr kumimoji="0" lang="en-US" sz="4000" b="1" i="0" u="none" strike="noStrike" kern="1200" cap="none" spc="0" normalizeH="0" noProof="0" dirty="0" err="1">
                <a:ln>
                  <a:noFill/>
                </a:ln>
                <a:solidFill>
                  <a:srgbClr val="002060"/>
                </a:solidFill>
                <a:effectLst/>
                <a:uLnTx/>
                <a:uFillTx/>
                <a:cs typeface="Arial" panose="020B0604020202020204" pitchFamily="34" charset="0"/>
                <a:sym typeface="+mn-ea"/>
              </a:rPr>
              <a:t>ảnh</a:t>
            </a:r>
            <a:r>
              <a:rPr kumimoji="0" lang="en-US" sz="4000" b="1" i="0" u="none" strike="noStrike" kern="1200" cap="none" spc="0" normalizeH="0" noProof="0" dirty="0">
                <a:ln>
                  <a:noFill/>
                </a:ln>
                <a:solidFill>
                  <a:srgbClr val="002060"/>
                </a:solidFill>
                <a:effectLst/>
                <a:uLnTx/>
                <a:uFillTx/>
                <a:cs typeface="Arial" panose="020B0604020202020204" pitchFamily="34" charset="0"/>
                <a:sym typeface="+mn-ea"/>
              </a:rPr>
              <a:t> </a:t>
            </a:r>
            <a:r>
              <a:rPr lang="nl-NL" sz="4000" b="1" dirty="0">
                <a:solidFill>
                  <a:srgbClr val="002060"/>
                </a:solidFill>
              </a:rPr>
              <a:t>về làng quê vùng Đồng bằng Bắc bộ ngày nay chuẩn bị cho tiết sau</a:t>
            </a:r>
            <a:endParaRPr kumimoji="0" lang="en-US" sz="4000" b="1" i="0" u="none" strike="noStrike" kern="1200" cap="none" spc="0" normalizeH="0" baseline="0" noProof="0" dirty="0">
              <a:ln>
                <a:noFill/>
              </a:ln>
              <a:solidFill>
                <a:srgbClr val="002060"/>
              </a:solidFill>
              <a:effectLst/>
              <a:uLnTx/>
              <a:uFillTx/>
              <a:cs typeface="Arial" panose="020B0604020202020204" pitchFamily="34" charset="0"/>
            </a:endParaRPr>
          </a:p>
        </p:txBody>
      </p:sp>
      <p:pic>
        <p:nvPicPr>
          <p:cNvPr id="8" name="Picture 7" descr="A picture containing diagram&#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58088" y="4376868"/>
            <a:ext cx="2889503" cy="2426833"/>
          </a:xfrm>
          <a:prstGeom prst="rect">
            <a:avLst/>
          </a:prstGeom>
        </p:spPr>
      </p:pic>
    </p:spTree>
    <p:extLst>
      <p:ext uri="{BB962C8B-B14F-4D97-AF65-F5344CB8AC3E}">
        <p14:creationId xmlns:p14="http://schemas.microsoft.com/office/powerpoint/2010/main" val="27230396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6" presetClass="entr" presetSubtype="21"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barn(inVertical)">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4"/>
</p:tagLst>
</file>

<file path=ppt/tags/tag7.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669</Words>
  <Application>Microsoft Office PowerPoint</Application>
  <PresentationFormat>Widescreen</PresentationFormat>
  <Paragraphs>58</Paragraphs>
  <Slides>21</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微软雅黑</vt:lpstr>
      <vt:lpstr>Arial</vt:lpstr>
      <vt:lpstr>Calibri</vt:lpstr>
      <vt:lpstr>Cambria</vt:lpstr>
      <vt:lpstr>等线</vt:lpstr>
      <vt:lpstr>Times New Roman</vt:lpstr>
      <vt:lpstr>UVN Gia Dinh Hep</vt:lpstr>
      <vt:lpstr>Wingdings</vt:lpstr>
      <vt:lpstr>1_Office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_PAVILION</cp:lastModifiedBy>
  <cp:revision>52</cp:revision>
  <dcterms:created xsi:type="dcterms:W3CDTF">2023-09-13T02:46:22Z</dcterms:created>
  <dcterms:modified xsi:type="dcterms:W3CDTF">2023-12-06T01:45:50Z</dcterms:modified>
</cp:coreProperties>
</file>