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7"/>
  </p:notesMasterIdLst>
  <p:sldIdLst>
    <p:sldId id="256" r:id="rId3"/>
    <p:sldId id="273" r:id="rId4"/>
    <p:sldId id="284" r:id="rId5"/>
    <p:sldId id="285" r:id="rId6"/>
    <p:sldId id="286" r:id="rId7"/>
    <p:sldId id="291" r:id="rId8"/>
    <p:sldId id="257" r:id="rId9"/>
    <p:sldId id="292" r:id="rId10"/>
    <p:sldId id="262" r:id="rId11"/>
    <p:sldId id="258" r:id="rId12"/>
    <p:sldId id="294" r:id="rId13"/>
    <p:sldId id="295" r:id="rId14"/>
    <p:sldId id="296" r:id="rId15"/>
    <p:sldId id="265" r:id="rId16"/>
    <p:sldId id="293" r:id="rId17"/>
    <p:sldId id="298" r:id="rId18"/>
    <p:sldId id="299" r:id="rId19"/>
    <p:sldId id="300" r:id="rId20"/>
    <p:sldId id="261" r:id="rId21"/>
    <p:sldId id="264" r:id="rId22"/>
    <p:sldId id="266" r:id="rId23"/>
    <p:sldId id="267" r:id="rId24"/>
    <p:sldId id="269" r:id="rId25"/>
    <p:sldId id="272" r:id="rId26"/>
  </p:sldIdLst>
  <p:sldSz cx="18288000" cy="10287000"/>
  <p:notesSz cx="6858000" cy="9144000"/>
  <p:embeddedFontLst>
    <p:embeddedFont>
      <p:font typeface="Calibri Light" pitchFamily="34" charset="0"/>
      <p:regular r:id="rId28"/>
      <p:italic r:id="rId29"/>
    </p:embeddedFont>
    <p:embeddedFont>
      <p:font typeface="#9Slide03 SFU Futura_05" charset="0"/>
      <p:bold r:id="rId30"/>
    </p:embeddedFont>
    <p:embeddedFont>
      <p:font typeface="Baloo" charset="0"/>
      <p:regular r:id="rId31"/>
    </p:embeddedFont>
    <p:embeddedFont>
      <p:font typeface="#9Slide03 AllRoundGothic" charset="0"/>
      <p:regular r:id="rId32"/>
    </p:embeddedFont>
    <p:embeddedFont>
      <p:font typeface="Gaegu Bold" charset="0"/>
      <p:regular r:id="rId33"/>
    </p:embeddedFont>
    <p:embeddedFont>
      <p:font typeface="Calibri"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42D05-38A7-4764-8A5B-479D7C4C72B4}"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601FD3-DFF1-4430-A46A-D3E877F457FF}" type="slidenum">
              <a:rPr lang="en-US" smtClean="0"/>
              <a:t>‹#›</a:t>
            </a:fld>
            <a:endParaRPr lang="en-US"/>
          </a:p>
        </p:txBody>
      </p:sp>
    </p:spTree>
    <p:extLst>
      <p:ext uri="{BB962C8B-B14F-4D97-AF65-F5344CB8AC3E}">
        <p14:creationId xmlns:p14="http://schemas.microsoft.com/office/powerpoint/2010/main" val="328195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601FD3-DFF1-4430-A46A-D3E877F457FF}" type="slidenum">
              <a:rPr lang="en-US" smtClean="0"/>
              <a:t>3</a:t>
            </a:fld>
            <a:endParaRPr lang="en-US"/>
          </a:p>
        </p:txBody>
      </p:sp>
    </p:spTree>
    <p:extLst>
      <p:ext uri="{BB962C8B-B14F-4D97-AF65-F5344CB8AC3E}">
        <p14:creationId xmlns:p14="http://schemas.microsoft.com/office/powerpoint/2010/main" val="3964298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685970-6B69-4FDD-8570-D45455331A45}"/>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xmlns="" id="{32984EAF-C678-4115-993C-9028A97F732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xmlns="" id="{C4345C74-7AF3-4CA8-976F-E110CC5A071A}"/>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24D5974-E81B-4FCB-BAC7-E1AEC1D7EEF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BCBBEA6A-71F0-4073-A897-3CDF9E475A1A}"/>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1118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3D4CD5-FBBE-4A6B-8D63-D5A24AA06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AD6F9BC-EF80-4A29-B7DF-F27E458CBB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66C1AD2-CD60-4AA2-8AA7-1D880969A4B2}"/>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9BD7D410-F8E0-479C-8DBE-041BA7197C3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038E3D09-431F-404C-AF84-EA178E8FF8D6}"/>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787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8E04AD-419F-4501-B616-B56013997C47}"/>
              </a:ext>
            </a:extLst>
          </p:cNvPr>
          <p:cNvSpPr>
            <a:spLocks noGrp="1"/>
          </p:cNvSpPr>
          <p:nvPr>
            <p:ph type="title"/>
          </p:nvPr>
        </p:nvSpPr>
        <p:spPr>
          <a:xfrm>
            <a:off x="1247774"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xmlns="" id="{0E3FBCF6-78FC-47B1-A873-AA73FACF424B}"/>
              </a:ext>
            </a:extLst>
          </p:cNvPr>
          <p:cNvSpPr>
            <a:spLocks noGrp="1"/>
          </p:cNvSpPr>
          <p:nvPr>
            <p:ph type="body" idx="1"/>
          </p:nvPr>
        </p:nvSpPr>
        <p:spPr>
          <a:xfrm>
            <a:off x="1247774" y="6884197"/>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17AE637-26D1-45C1-84A3-F3CCC43A373A}"/>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3EC823D-592D-4406-9066-690F6F3442C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968B85E-F3A4-4D2C-971C-1B46C398E018}"/>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593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BCB3F9-1A37-43E0-9AE4-00B5E4389C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FC55933-CB36-4B2A-AFCA-B36E743185A8}"/>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DF35279-1F3F-4713-91E1-2EE19C361CC9}"/>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7FD7854-050B-4E97-9718-3FC152889C63}"/>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BD93ACA3-70BA-4F08-B78A-08E6ADB5E76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55EE5965-4DFC-46A6-9915-CFDABBB094CA}"/>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958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D2BA01-640E-454E-8E40-EB5C67FBC192}"/>
              </a:ext>
            </a:extLst>
          </p:cNvPr>
          <p:cNvSpPr>
            <a:spLocks noGrp="1"/>
          </p:cNvSpPr>
          <p:nvPr>
            <p:ph type="title"/>
          </p:nvPr>
        </p:nvSpPr>
        <p:spPr>
          <a:xfrm>
            <a:off x="1259682" y="547690"/>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FE60700-5EEB-48B8-BF0A-A0EAE45315A8}"/>
              </a:ext>
            </a:extLst>
          </p:cNvPr>
          <p:cNvSpPr>
            <a:spLocks noGrp="1"/>
          </p:cNvSpPr>
          <p:nvPr>
            <p:ph type="body" idx="1"/>
          </p:nvPr>
        </p:nvSpPr>
        <p:spPr>
          <a:xfrm>
            <a:off x="1259684" y="2521745"/>
            <a:ext cx="773668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4C1BBE6-B0C0-4319-80D8-E869CCDB9E1F}"/>
              </a:ext>
            </a:extLst>
          </p:cNvPr>
          <p:cNvSpPr>
            <a:spLocks noGrp="1"/>
          </p:cNvSpPr>
          <p:nvPr>
            <p:ph sz="half" idx="2"/>
          </p:nvPr>
        </p:nvSpPr>
        <p:spPr>
          <a:xfrm>
            <a:off x="1259684" y="3757613"/>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26C811E-E986-4557-A88E-642FF825E1E8}"/>
              </a:ext>
            </a:extLst>
          </p:cNvPr>
          <p:cNvSpPr>
            <a:spLocks noGrp="1"/>
          </p:cNvSpPr>
          <p:nvPr>
            <p:ph type="body" sz="quarter" idx="3"/>
          </p:nvPr>
        </p:nvSpPr>
        <p:spPr>
          <a:xfrm>
            <a:off x="9258301"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E91182A-966F-4C55-9C5C-26DCFF1F7318}"/>
              </a:ext>
            </a:extLst>
          </p:cNvPr>
          <p:cNvSpPr>
            <a:spLocks noGrp="1"/>
          </p:cNvSpPr>
          <p:nvPr>
            <p:ph sz="quarter" idx="4"/>
          </p:nvPr>
        </p:nvSpPr>
        <p:spPr>
          <a:xfrm>
            <a:off x="9258301"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CDCEC5BF-8F1C-4F31-AA06-A54543E1AF73}"/>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A2775AFC-D1B0-4ACC-966C-69EF122ADF45}"/>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09D432B1-1F59-4CB1-9099-3CED5A170CC9}"/>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1569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C5958B-897B-4BF7-BAC6-39E483445E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BCE51B27-7BDC-40B5-98A5-339EB554D0BB}"/>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7DCBBDAC-281F-458A-99AE-708AB6DDD042}"/>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7661B311-6D42-4E85-8006-CC452856C9C4}"/>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3951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58C4BB7-DA49-4807-B294-06C536D95526}"/>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6ACF8137-0AF4-4D74-96F4-B782E9803F1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2A94D8D5-BFEC-4C22-B3BE-EEF099C9621E}"/>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656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DDC796-E9C8-4378-B65D-70FE6B1F8A9E}"/>
              </a:ext>
            </a:extLst>
          </p:cNvPr>
          <p:cNvSpPr>
            <a:spLocks noGrp="1"/>
          </p:cNvSpPr>
          <p:nvPr>
            <p:ph type="title"/>
          </p:nvPr>
        </p:nvSpPr>
        <p:spPr>
          <a:xfrm>
            <a:off x="1259682"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xmlns="" id="{867E0026-0451-41FF-BFB0-493E22ED7980}"/>
              </a:ext>
            </a:extLst>
          </p:cNvPr>
          <p:cNvSpPr>
            <a:spLocks noGrp="1"/>
          </p:cNvSpPr>
          <p:nvPr>
            <p:ph idx="1"/>
          </p:nvPr>
        </p:nvSpPr>
        <p:spPr>
          <a:xfrm>
            <a:off x="7774782" y="1481140"/>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7C6E902-15ED-4AB1-A8E8-077CE1A111BC}"/>
              </a:ext>
            </a:extLst>
          </p:cNvPr>
          <p:cNvSpPr>
            <a:spLocks noGrp="1"/>
          </p:cNvSpPr>
          <p:nvPr>
            <p:ph type="body" sz="half" idx="2"/>
          </p:nvPr>
        </p:nvSpPr>
        <p:spPr>
          <a:xfrm>
            <a:off x="1259682"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xmlns="" id="{12E50A46-2380-4365-8650-CB329E3DA09B}"/>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B499D4D-F6AB-4A3C-8E4C-C03D8738365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00630A3-99BF-4421-ABAD-F56523B0B873}"/>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3742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674291-35CE-46F7-A141-088D9AAE789D}"/>
              </a:ext>
            </a:extLst>
          </p:cNvPr>
          <p:cNvSpPr>
            <a:spLocks noGrp="1"/>
          </p:cNvSpPr>
          <p:nvPr>
            <p:ph type="title"/>
          </p:nvPr>
        </p:nvSpPr>
        <p:spPr>
          <a:xfrm>
            <a:off x="1259682"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xmlns="" id="{81806512-0D0E-4151-AB8E-B7D824EE16AC}"/>
              </a:ext>
            </a:extLst>
          </p:cNvPr>
          <p:cNvSpPr>
            <a:spLocks noGrp="1"/>
          </p:cNvSpPr>
          <p:nvPr>
            <p:ph type="pic" idx="1"/>
          </p:nvPr>
        </p:nvSpPr>
        <p:spPr>
          <a:xfrm>
            <a:off x="7774782" y="1481140"/>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xmlns="" id="{4ABA26BD-8B2F-4F83-92EB-FDBB7FBDFAB1}"/>
              </a:ext>
            </a:extLst>
          </p:cNvPr>
          <p:cNvSpPr>
            <a:spLocks noGrp="1"/>
          </p:cNvSpPr>
          <p:nvPr>
            <p:ph type="body" sz="half" idx="2"/>
          </p:nvPr>
        </p:nvSpPr>
        <p:spPr>
          <a:xfrm>
            <a:off x="1259682"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xmlns="" id="{4CD20613-C09E-4976-90D1-ED4936E360F4}"/>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2D63A6A-4C85-4D1C-9009-E5D996DF0EC0}"/>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DA7CD7D9-9E6C-44B3-8A95-0BBD308521FD}"/>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1012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3B05CD-90C5-43E8-ABF7-D21074F37E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D2B6F11C-F635-44FF-B9EC-687C57807C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5B18F82-7554-4F3F-8812-B4268137DF3B}"/>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1DA424E-7215-4280-8D0C-3991796881F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6C3AEC3-5E54-4B5A-964F-FFDDE19AC5E8}"/>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6444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BEBFDD7-08ED-49FA-A643-F1DB76995850}"/>
              </a:ext>
            </a:extLst>
          </p:cNvPr>
          <p:cNvSpPr>
            <a:spLocks noGrp="1"/>
          </p:cNvSpPr>
          <p:nvPr>
            <p:ph type="title" orient="vert"/>
          </p:nvPr>
        </p:nvSpPr>
        <p:spPr>
          <a:xfrm>
            <a:off x="13087351"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48876FE-4610-4F12-9FF1-34003D0B085C}"/>
              </a:ext>
            </a:extLst>
          </p:cNvPr>
          <p:cNvSpPr>
            <a:spLocks noGrp="1"/>
          </p:cNvSpPr>
          <p:nvPr>
            <p:ph type="body" orient="vert" idx="1"/>
          </p:nvPr>
        </p:nvSpPr>
        <p:spPr>
          <a:xfrm>
            <a:off x="1257301"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AB487D3-4E3D-45BB-B39D-D25A133A5368}"/>
              </a:ext>
            </a:extLst>
          </p:cNvPr>
          <p:cNvSpPr>
            <a:spLocks noGrp="1"/>
          </p:cNvSpPr>
          <p:nvPr>
            <p:ph type="dt" sz="half" idx="10"/>
          </p:nvPr>
        </p:nvSpPr>
        <p:spPr/>
        <p:txBody>
          <a:body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B811244-B4C5-4F29-A673-AB061BBD8DA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2D76A616-FDAA-4558-8A32-1D50A43F248F}"/>
              </a:ext>
            </a:extLst>
          </p:cNvPr>
          <p:cNvSpPr>
            <a:spLocks noGrp="1"/>
          </p:cNvSpPr>
          <p:nvPr>
            <p:ph type="sldNum" sz="quarter" idx="12"/>
          </p:nvPr>
        </p:nvSpPr>
        <p:spPr/>
        <p:txBody>
          <a:body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5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3D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7" name="Picture 6" descr="Diagram, logo&#10;&#10;Description automatically generated">
            <a:extLst>
              <a:ext uri="{FF2B5EF4-FFF2-40B4-BE49-F238E27FC236}">
                <a16:creationId xmlns:a16="http://schemas.microsoft.com/office/drawing/2014/main" xmlns="" id="{4167633F-DD09-4D54-817C-B555DB0276EC}"/>
              </a:ext>
            </a:extLst>
          </p:cNvPr>
          <p:cNvPicPr>
            <a:picLocks noChangeAspect="1"/>
          </p:cNvPicPr>
          <p:nvPr userDrawn="1"/>
        </p:nvPicPr>
        <p:blipFill>
          <a:blip r:embed="rId1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2133600" y="0"/>
            <a:ext cx="1878703" cy="1714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E3D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7DD87E8-A12F-4C4A-A993-729F0864DC63}"/>
              </a:ext>
            </a:extLst>
          </p:cNvPr>
          <p:cNvSpPr>
            <a:spLocks noGrp="1"/>
          </p:cNvSpPr>
          <p:nvPr>
            <p:ph type="title"/>
          </p:nvPr>
        </p:nvSpPr>
        <p:spPr>
          <a:xfrm>
            <a:off x="1257300" y="547690"/>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CBBF7BE-39F7-4287-A177-83D5238ED0F8}"/>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3E6CF74-A109-4CA7-8C68-E536AD624C98}"/>
              </a:ext>
            </a:extLst>
          </p:cNvPr>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86A24088-B0E7-4590-8691-F99230761135}" type="datetimeFigureOut">
              <a:rPr lang="en-US" smtClean="0">
                <a:solidFill>
                  <a:prstClr val="black">
                    <a:tint val="75000"/>
                  </a:prstClr>
                </a:solidFill>
              </a:rPr>
              <a:pPr/>
              <a:t>1/15/2024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296D7C6-E2A4-4088-A83E-9314F93153C6}"/>
              </a:ext>
            </a:extLst>
          </p:cNvPr>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1980FF-68DC-4E61-A8EC-09876249AE58}"/>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D4FD87F5-9F2B-4078-A444-1C5EB07815AC}" type="slidenum">
              <a:rPr lang="en-US" smtClean="0">
                <a:solidFill>
                  <a:prstClr val="black">
                    <a:tint val="75000"/>
                  </a:prstClr>
                </a:solidFill>
              </a:rPr>
              <a:pPr/>
              <a:t>‹#›</a:t>
            </a:fld>
            <a:endParaRPr lang="en-US">
              <a:solidFill>
                <a:prstClr val="black">
                  <a:tint val="75000"/>
                </a:prstClr>
              </a:solidFill>
            </a:endParaRPr>
          </a:p>
        </p:txBody>
      </p:sp>
      <p:pic>
        <p:nvPicPr>
          <p:cNvPr id="8" name="Picture 7" descr="Diagram, logo&#10;&#10;Description automatically generated">
            <a:extLst>
              <a:ext uri="{FF2B5EF4-FFF2-40B4-BE49-F238E27FC236}">
                <a16:creationId xmlns:a16="http://schemas.microsoft.com/office/drawing/2014/main" xmlns="" id="{16B2007A-15A9-4CA2-8C90-62A43B1A7B79}"/>
              </a:ext>
            </a:extLst>
          </p:cNvPr>
          <p:cNvPicPr>
            <a:picLocks noChangeAspect="1"/>
          </p:cNvPicPr>
          <p:nvPr userDrawn="1"/>
        </p:nvPicPr>
        <p:blipFill>
          <a:blip r:embed="rId1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2133600" y="0"/>
            <a:ext cx="1878703" cy="1714500"/>
          </a:xfrm>
          <a:prstGeom prst="rect">
            <a:avLst/>
          </a:prstGeom>
        </p:spPr>
      </p:pic>
    </p:spTree>
    <p:extLst>
      <p:ext uri="{BB962C8B-B14F-4D97-AF65-F5344CB8AC3E}">
        <p14:creationId xmlns:p14="http://schemas.microsoft.com/office/powerpoint/2010/main" val="2512959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4.svg"/><Relationship Id="rId18" Type="http://schemas.openxmlformats.org/officeDocument/2006/relationships/image" Target="../media/image15.png"/><Relationship Id="rId3" Type="http://schemas.openxmlformats.org/officeDocument/2006/relationships/image" Target="../media/image14.svg"/><Relationship Id="rId21" Type="http://schemas.openxmlformats.org/officeDocument/2006/relationships/image" Target="../media/image32.svg"/><Relationship Id="rId7" Type="http://schemas.openxmlformats.org/officeDocument/2006/relationships/image" Target="../media/image18.svg"/><Relationship Id="rId12" Type="http://schemas.openxmlformats.org/officeDocument/2006/relationships/image" Target="../media/image12.png"/><Relationship Id="rId17" Type="http://schemas.openxmlformats.org/officeDocument/2006/relationships/image" Target="../media/image28.svg"/><Relationship Id="rId2" Type="http://schemas.openxmlformats.org/officeDocument/2006/relationships/image" Target="../media/image7.png"/><Relationship Id="rId16" Type="http://schemas.openxmlformats.org/officeDocument/2006/relationships/image" Target="../media/image14.png"/><Relationship Id="rId20"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23" Type="http://schemas.openxmlformats.org/officeDocument/2006/relationships/image" Target="../media/image34.svg"/><Relationship Id="rId10" Type="http://schemas.openxmlformats.org/officeDocument/2006/relationships/image" Target="../media/image11.png"/><Relationship Id="rId19" Type="http://schemas.openxmlformats.org/officeDocument/2006/relationships/image" Target="../media/image30.svg"/><Relationship Id="rId4" Type="http://schemas.openxmlformats.org/officeDocument/2006/relationships/image" Target="../media/image8.png"/><Relationship Id="rId9" Type="http://schemas.openxmlformats.org/officeDocument/2006/relationships/image" Target="../media/image20.svg"/><Relationship Id="rId14" Type="http://schemas.openxmlformats.org/officeDocument/2006/relationships/image" Target="../media/image13.png"/><Relationship Id="rId22"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audio1.wav"/><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audio" Target="../media/audio3.wav"/><Relationship Id="rId4" Type="http://schemas.openxmlformats.org/officeDocument/2006/relationships/audio" Target="../media/audio2.wav"/><Relationship Id="rId9"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audio2.wav"/><Relationship Id="rId7"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audio" Target="../media/audio3.wav"/><Relationship Id="rId9" Type="http://schemas.openxmlformats.org/officeDocument/2006/relationships/slide" Target="slide4.xml"/></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2.wav"/><Relationship Id="rId7"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audio" Target="../media/audio3.wav"/></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2.wav"/><Relationship Id="rId7"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audio" Target="../media/audio3.wav"/></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4.svg"/><Relationship Id="rId18" Type="http://schemas.openxmlformats.org/officeDocument/2006/relationships/image" Target="../media/image28.png"/><Relationship Id="rId3" Type="http://schemas.openxmlformats.org/officeDocument/2006/relationships/image" Target="../media/image56.svg"/><Relationship Id="rId7" Type="http://schemas.openxmlformats.org/officeDocument/2006/relationships/image" Target="../media/image58.svg"/><Relationship Id="rId12" Type="http://schemas.openxmlformats.org/officeDocument/2006/relationships/image" Target="../media/image25.png"/><Relationship Id="rId17" Type="http://schemas.openxmlformats.org/officeDocument/2006/relationships/image" Target="../media/image64.svg"/><Relationship Id="rId2" Type="http://schemas.openxmlformats.org/officeDocument/2006/relationships/image" Target="../media/image22.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32.svg"/><Relationship Id="rId5" Type="http://schemas.openxmlformats.org/officeDocument/2006/relationships/image" Target="../media/image4.svg"/><Relationship Id="rId15" Type="http://schemas.openxmlformats.org/officeDocument/2006/relationships/image" Target="../media/image62.svg"/><Relationship Id="rId10" Type="http://schemas.openxmlformats.org/officeDocument/2006/relationships/image" Target="../media/image16.png"/><Relationship Id="rId19" Type="http://schemas.openxmlformats.org/officeDocument/2006/relationships/image" Target="../media/image66.svg"/><Relationship Id="rId4" Type="http://schemas.openxmlformats.org/officeDocument/2006/relationships/image" Target="../media/image2.png"/><Relationship Id="rId9" Type="http://schemas.openxmlformats.org/officeDocument/2006/relationships/image" Target="../media/image60.sv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34.png"/><Relationship Id="rId18" Type="http://schemas.openxmlformats.org/officeDocument/2006/relationships/image" Target="../media/image80.svg"/><Relationship Id="rId3" Type="http://schemas.openxmlformats.org/officeDocument/2006/relationships/image" Target="../media/image68.svg"/><Relationship Id="rId7" Type="http://schemas.openxmlformats.org/officeDocument/2006/relationships/image" Target="../media/image32.png"/><Relationship Id="rId12" Type="http://schemas.openxmlformats.org/officeDocument/2006/relationships/image" Target="../media/image74.svg"/><Relationship Id="rId17" Type="http://schemas.openxmlformats.org/officeDocument/2006/relationships/image" Target="../media/image36.png"/><Relationship Id="rId2" Type="http://schemas.openxmlformats.org/officeDocument/2006/relationships/image" Target="../media/image29.png"/><Relationship Id="rId16" Type="http://schemas.openxmlformats.org/officeDocument/2006/relationships/image" Target="../media/image78.svg"/><Relationship Id="rId20"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3.png"/><Relationship Id="rId5" Type="http://schemas.openxmlformats.org/officeDocument/2006/relationships/image" Target="../media/image26.svg"/><Relationship Id="rId15" Type="http://schemas.openxmlformats.org/officeDocument/2006/relationships/image" Target="../media/image35.png"/><Relationship Id="rId10" Type="http://schemas.openxmlformats.org/officeDocument/2006/relationships/image" Target="../media/image32.svg"/><Relationship Id="rId19" Type="http://schemas.openxmlformats.org/officeDocument/2006/relationships/image" Target="../media/image37.png"/><Relationship Id="rId4" Type="http://schemas.openxmlformats.org/officeDocument/2006/relationships/image" Target="../media/image30.png"/><Relationship Id="rId9" Type="http://schemas.openxmlformats.org/officeDocument/2006/relationships/image" Target="../media/image16.png"/><Relationship Id="rId14" Type="http://schemas.openxmlformats.org/officeDocument/2006/relationships/image" Target="../media/image76.sv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2.png"/><Relationship Id="rId3" Type="http://schemas.openxmlformats.org/officeDocument/2006/relationships/image" Target="../media/image28.svg"/><Relationship Id="rId7" Type="http://schemas.openxmlformats.org/officeDocument/2006/relationships/image" Target="../media/image85.svg"/><Relationship Id="rId12" Type="http://schemas.openxmlformats.org/officeDocument/2006/relationships/image" Target="../media/image88.svg"/><Relationship Id="rId2" Type="http://schemas.openxmlformats.org/officeDocument/2006/relationships/image" Target="../media/image38.png"/><Relationship Id="rId16" Type="http://schemas.openxmlformats.org/officeDocument/2006/relationships/image" Target="../media/image92.sv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1.png"/><Relationship Id="rId5" Type="http://schemas.openxmlformats.org/officeDocument/2006/relationships/image" Target="../media/image26.svg"/><Relationship Id="rId15" Type="http://schemas.openxmlformats.org/officeDocument/2006/relationships/image" Target="../media/image43.png"/><Relationship Id="rId10" Type="http://schemas.openxmlformats.org/officeDocument/2006/relationships/image" Target="../media/image18.svg"/><Relationship Id="rId4" Type="http://schemas.openxmlformats.org/officeDocument/2006/relationships/image" Target="../media/image31.png"/><Relationship Id="rId9" Type="http://schemas.openxmlformats.org/officeDocument/2006/relationships/image" Target="../media/image9.png"/><Relationship Id="rId14" Type="http://schemas.openxmlformats.org/officeDocument/2006/relationships/image" Target="../media/image90.sv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8.svg"/><Relationship Id="rId3" Type="http://schemas.openxmlformats.org/officeDocument/2006/relationships/image" Target="../media/image94.svg"/><Relationship Id="rId7" Type="http://schemas.openxmlformats.org/officeDocument/2006/relationships/image" Target="../media/image74.svg"/><Relationship Id="rId12"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18.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96.svg"/><Relationship Id="rId14" Type="http://schemas.openxmlformats.org/officeDocument/2006/relationships/image" Target="../media/image47.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3.png"/><Relationship Id="rId3" Type="http://schemas.openxmlformats.org/officeDocument/2006/relationships/image" Target="../media/image94.svg"/><Relationship Id="rId7" Type="http://schemas.openxmlformats.org/officeDocument/2006/relationships/image" Target="../media/image96.svg"/><Relationship Id="rId12" Type="http://schemas.openxmlformats.org/officeDocument/2006/relationships/image" Target="../media/image47.png"/><Relationship Id="rId2" Type="http://schemas.openxmlformats.org/officeDocument/2006/relationships/image" Target="../media/image44.png"/><Relationship Id="rId16" Type="http://schemas.openxmlformats.org/officeDocument/2006/relationships/image" Target="../media/image92.sv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98.svg"/><Relationship Id="rId5" Type="http://schemas.openxmlformats.org/officeDocument/2006/relationships/image" Target="../media/image4.svg"/><Relationship Id="rId15" Type="http://schemas.openxmlformats.org/officeDocument/2006/relationships/image" Target="../media/image43.png"/><Relationship Id="rId10" Type="http://schemas.openxmlformats.org/officeDocument/2006/relationships/image" Target="../media/image46.png"/><Relationship Id="rId4" Type="http://schemas.openxmlformats.org/officeDocument/2006/relationships/image" Target="../media/image2.png"/><Relationship Id="rId9" Type="http://schemas.openxmlformats.org/officeDocument/2006/relationships/image" Target="../media/image18.svg"/><Relationship Id="rId14" Type="http://schemas.openxmlformats.org/officeDocument/2006/relationships/image" Target="../media/image74.sv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6.png"/><Relationship Id="rId18" Type="http://schemas.openxmlformats.org/officeDocument/2006/relationships/image" Target="../media/image82.svg"/><Relationship Id="rId3" Type="http://schemas.openxmlformats.org/officeDocument/2006/relationships/image" Target="../media/image94.svg"/><Relationship Id="rId7" Type="http://schemas.openxmlformats.org/officeDocument/2006/relationships/image" Target="../media/image96.svg"/><Relationship Id="rId12" Type="http://schemas.openxmlformats.org/officeDocument/2006/relationships/image" Target="../media/image74.svg"/><Relationship Id="rId17" Type="http://schemas.openxmlformats.org/officeDocument/2006/relationships/image" Target="../media/image37.png"/><Relationship Id="rId2" Type="http://schemas.openxmlformats.org/officeDocument/2006/relationships/image" Target="../media/image44.png"/><Relationship Id="rId16" Type="http://schemas.openxmlformats.org/officeDocument/2006/relationships/image" Target="../media/image78.sv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33.png"/><Relationship Id="rId5" Type="http://schemas.openxmlformats.org/officeDocument/2006/relationships/image" Target="../media/image4.svg"/><Relationship Id="rId15" Type="http://schemas.openxmlformats.org/officeDocument/2006/relationships/image" Target="../media/image35.png"/><Relationship Id="rId10" Type="http://schemas.openxmlformats.org/officeDocument/2006/relationships/image" Target="../media/image47.png"/><Relationship Id="rId4" Type="http://schemas.openxmlformats.org/officeDocument/2006/relationships/image" Target="../media/image2.png"/><Relationship Id="rId9" Type="http://schemas.openxmlformats.org/officeDocument/2006/relationships/image" Target="../media/image18.svg"/><Relationship Id="rId14" Type="http://schemas.openxmlformats.org/officeDocument/2006/relationships/image" Target="../media/image80.sv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90.svg"/><Relationship Id="rId3" Type="http://schemas.openxmlformats.org/officeDocument/2006/relationships/image" Target="../media/image101.svg"/><Relationship Id="rId7" Type="http://schemas.openxmlformats.org/officeDocument/2006/relationships/image" Target="../media/image26.svg"/><Relationship Id="rId12"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2.svg"/><Relationship Id="rId5" Type="http://schemas.openxmlformats.org/officeDocument/2006/relationships/image" Target="../media/image28.svg"/><Relationship Id="rId10" Type="http://schemas.openxmlformats.org/officeDocument/2006/relationships/image" Target="../media/image16.png"/><Relationship Id="rId4" Type="http://schemas.openxmlformats.org/officeDocument/2006/relationships/image" Target="../media/image38.png"/><Relationship Id="rId9" Type="http://schemas.openxmlformats.org/officeDocument/2006/relationships/image" Target="../media/image103.svg"/></Relationships>
</file>

<file path=ppt/slides/_rels/slide1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4.svg"/><Relationship Id="rId7" Type="http://schemas.openxmlformats.org/officeDocument/2006/relationships/image" Target="../media/image15.png"/><Relationship Id="rId12" Type="http://schemas.openxmlformats.org/officeDocument/2006/relationships/image" Target="../media/image90.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2.jpeg"/><Relationship Id="rId11" Type="http://schemas.openxmlformats.org/officeDocument/2006/relationships/image" Target="../media/image42.png"/><Relationship Id="rId5" Type="http://schemas.openxmlformats.org/officeDocument/2006/relationships/image" Target="../media/image106.svg"/><Relationship Id="rId10" Type="http://schemas.openxmlformats.org/officeDocument/2006/relationships/image" Target="../media/image109.svg"/><Relationship Id="rId4" Type="http://schemas.openxmlformats.org/officeDocument/2006/relationships/image" Target="../media/image51.png"/><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3.png"/><Relationship Id="rId18" Type="http://schemas.openxmlformats.org/officeDocument/2006/relationships/image" Target="../media/image56.png"/><Relationship Id="rId3" Type="http://schemas.openxmlformats.org/officeDocument/2006/relationships/image" Target="../media/image111.svg"/><Relationship Id="rId21" Type="http://schemas.openxmlformats.org/officeDocument/2006/relationships/image" Target="../media/image78.svg"/><Relationship Id="rId7" Type="http://schemas.openxmlformats.org/officeDocument/2006/relationships/image" Target="../media/image26.svg"/><Relationship Id="rId12" Type="http://schemas.openxmlformats.org/officeDocument/2006/relationships/image" Target="../media/image32.svg"/><Relationship Id="rId17" Type="http://schemas.openxmlformats.org/officeDocument/2006/relationships/image" Target="../media/image55.png"/><Relationship Id="rId25" Type="http://schemas.openxmlformats.org/officeDocument/2006/relationships/image" Target="../media/image116.svg"/><Relationship Id="rId2" Type="http://schemas.openxmlformats.org/officeDocument/2006/relationships/image" Target="../media/image54.png"/><Relationship Id="rId16" Type="http://schemas.openxmlformats.org/officeDocument/2006/relationships/image" Target="../media/image76.sv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16.png"/><Relationship Id="rId24" Type="http://schemas.openxmlformats.org/officeDocument/2006/relationships/image" Target="../media/image57.png"/><Relationship Id="rId5" Type="http://schemas.openxmlformats.org/officeDocument/2006/relationships/image" Target="../media/image68.svg"/><Relationship Id="rId15" Type="http://schemas.openxmlformats.org/officeDocument/2006/relationships/image" Target="../media/image34.png"/><Relationship Id="rId23" Type="http://schemas.openxmlformats.org/officeDocument/2006/relationships/image" Target="../media/image101.svg"/><Relationship Id="rId10" Type="http://schemas.openxmlformats.org/officeDocument/2006/relationships/image" Target="../media/image72.svg"/><Relationship Id="rId19" Type="http://schemas.openxmlformats.org/officeDocument/2006/relationships/image" Target="../media/image114.svg"/><Relationship Id="rId4" Type="http://schemas.openxmlformats.org/officeDocument/2006/relationships/image" Target="../media/image29.png"/><Relationship Id="rId9" Type="http://schemas.openxmlformats.org/officeDocument/2006/relationships/image" Target="../media/image32.png"/><Relationship Id="rId14" Type="http://schemas.openxmlformats.org/officeDocument/2006/relationships/image" Target="../media/image74.svg"/><Relationship Id="rId22"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6.svg"/><Relationship Id="rId7" Type="http://schemas.openxmlformats.org/officeDocument/2006/relationships/image" Target="../media/image16.png"/><Relationship Id="rId12" Type="http://schemas.openxmlformats.org/officeDocument/2006/relationships/image" Target="../media/image116.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57.png"/><Relationship Id="rId5" Type="http://schemas.openxmlformats.org/officeDocument/2006/relationships/image" Target="../media/image32.png"/><Relationship Id="rId10" Type="http://schemas.openxmlformats.org/officeDocument/2006/relationships/image" Target="../media/image76.svg"/><Relationship Id="rId4" Type="http://schemas.openxmlformats.org/officeDocument/2006/relationships/image" Target="../media/image31.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58.png"/><Relationship Id="rId3" Type="http://schemas.openxmlformats.org/officeDocument/2006/relationships/image" Target="../media/image26.svg"/><Relationship Id="rId7" Type="http://schemas.openxmlformats.org/officeDocument/2006/relationships/image" Target="../media/image34.png"/><Relationship Id="rId12" Type="http://schemas.openxmlformats.org/officeDocument/2006/relationships/image" Target="../media/image78.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35.png"/><Relationship Id="rId5" Type="http://schemas.openxmlformats.org/officeDocument/2006/relationships/image" Target="../media/image32.png"/><Relationship Id="rId10" Type="http://schemas.openxmlformats.org/officeDocument/2006/relationships/image" Target="../media/image116.svg"/><Relationship Id="rId4" Type="http://schemas.openxmlformats.org/officeDocument/2006/relationships/image" Target="../media/image31.png"/><Relationship Id="rId9" Type="http://schemas.openxmlformats.org/officeDocument/2006/relationships/image" Target="../media/image57.png"/><Relationship Id="rId14" Type="http://schemas.openxmlformats.org/officeDocument/2006/relationships/image" Target="../media/image118.svg"/></Relationships>
</file>

<file path=ppt/slides/_rels/slide18.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55.png"/><Relationship Id="rId3" Type="http://schemas.openxmlformats.org/officeDocument/2006/relationships/image" Target="../media/image26.svg"/><Relationship Id="rId7" Type="http://schemas.openxmlformats.org/officeDocument/2006/relationships/image" Target="../media/image16.png"/><Relationship Id="rId12" Type="http://schemas.openxmlformats.org/officeDocument/2006/relationships/image" Target="../media/image116.svg"/><Relationship Id="rId17" Type="http://schemas.openxmlformats.org/officeDocument/2006/relationships/image" Target="../media/image101.svg"/><Relationship Id="rId2" Type="http://schemas.openxmlformats.org/officeDocument/2006/relationships/image" Target="../media/image30.png"/><Relationship Id="rId16"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57.png"/><Relationship Id="rId5" Type="http://schemas.openxmlformats.org/officeDocument/2006/relationships/image" Target="../media/image32.png"/><Relationship Id="rId15" Type="http://schemas.openxmlformats.org/officeDocument/2006/relationships/image" Target="../media/image114.svg"/><Relationship Id="rId10" Type="http://schemas.openxmlformats.org/officeDocument/2006/relationships/image" Target="../media/image76.svg"/><Relationship Id="rId4" Type="http://schemas.openxmlformats.org/officeDocument/2006/relationships/image" Target="../media/image31.png"/><Relationship Id="rId9" Type="http://schemas.openxmlformats.org/officeDocument/2006/relationships/image" Target="../media/image34.png"/><Relationship Id="rId14"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64.png"/><Relationship Id="rId3" Type="http://schemas.openxmlformats.org/officeDocument/2006/relationships/image" Target="../media/image4.svg"/><Relationship Id="rId7" Type="http://schemas.openxmlformats.org/officeDocument/2006/relationships/image" Target="../media/image61.png"/><Relationship Id="rId12" Type="http://schemas.openxmlformats.org/officeDocument/2006/relationships/image" Target="../media/image127.svg"/><Relationship Id="rId2" Type="http://schemas.openxmlformats.org/officeDocument/2006/relationships/image" Target="../media/image2.png"/><Relationship Id="rId16" Type="http://schemas.openxmlformats.org/officeDocument/2006/relationships/image" Target="../media/image131.svg"/><Relationship Id="rId1" Type="http://schemas.openxmlformats.org/officeDocument/2006/relationships/slideLayout" Target="../slideLayouts/slideLayout7.xml"/><Relationship Id="rId6" Type="http://schemas.openxmlformats.org/officeDocument/2006/relationships/image" Target="../media/image121.svg"/><Relationship Id="rId11" Type="http://schemas.openxmlformats.org/officeDocument/2006/relationships/image" Target="../media/image63.png"/><Relationship Id="rId5" Type="http://schemas.openxmlformats.org/officeDocument/2006/relationships/image" Target="../media/image60.png"/><Relationship Id="rId15" Type="http://schemas.openxmlformats.org/officeDocument/2006/relationships/image" Target="../media/image65.png"/><Relationship Id="rId10" Type="http://schemas.openxmlformats.org/officeDocument/2006/relationships/image" Target="../media/image125.svg"/><Relationship Id="rId4" Type="http://schemas.openxmlformats.org/officeDocument/2006/relationships/image" Target="../media/image59.png"/><Relationship Id="rId9" Type="http://schemas.openxmlformats.org/officeDocument/2006/relationships/image" Target="../media/image62.png"/><Relationship Id="rId14" Type="http://schemas.openxmlformats.org/officeDocument/2006/relationships/image" Target="../media/image129.sv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35.svg"/><Relationship Id="rId3" Type="http://schemas.openxmlformats.org/officeDocument/2006/relationships/image" Target="../media/image12.svg"/><Relationship Id="rId7" Type="http://schemas.openxmlformats.org/officeDocument/2006/relationships/image" Target="../media/image26.svg"/><Relationship Id="rId12" Type="http://schemas.openxmlformats.org/officeDocument/2006/relationships/image" Target="../media/image6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133.svg"/><Relationship Id="rId5" Type="http://schemas.openxmlformats.org/officeDocument/2006/relationships/image" Target="../media/image28.svg"/><Relationship Id="rId15" Type="http://schemas.openxmlformats.org/officeDocument/2006/relationships/image" Target="../media/image137.svg"/><Relationship Id="rId10" Type="http://schemas.openxmlformats.org/officeDocument/2006/relationships/image" Target="../media/image66.png"/><Relationship Id="rId4" Type="http://schemas.openxmlformats.org/officeDocument/2006/relationships/image" Target="../media/image14.png"/><Relationship Id="rId9" Type="http://schemas.openxmlformats.org/officeDocument/2006/relationships/image" Target="../media/image8.svg"/><Relationship Id="rId14" Type="http://schemas.openxmlformats.org/officeDocument/2006/relationships/image" Target="../media/image68.png"/></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68.svg"/><Relationship Id="rId3" Type="http://schemas.openxmlformats.org/officeDocument/2006/relationships/image" Target="../media/image28.svg"/><Relationship Id="rId7" Type="http://schemas.openxmlformats.org/officeDocument/2006/relationships/image" Target="../media/image101.svg"/><Relationship Id="rId12" Type="http://schemas.openxmlformats.org/officeDocument/2006/relationships/image" Target="../media/image29.png"/><Relationship Id="rId17" Type="http://schemas.openxmlformats.org/officeDocument/2006/relationships/image" Target="../media/image143.svg"/><Relationship Id="rId2" Type="http://schemas.openxmlformats.org/officeDocument/2006/relationships/image" Target="../media/image14.png"/><Relationship Id="rId16"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94.svg"/><Relationship Id="rId5" Type="http://schemas.openxmlformats.org/officeDocument/2006/relationships/image" Target="../media/image26.svg"/><Relationship Id="rId15" Type="http://schemas.openxmlformats.org/officeDocument/2006/relationships/image" Target="../media/image141.svg"/><Relationship Id="rId10" Type="http://schemas.openxmlformats.org/officeDocument/2006/relationships/image" Target="../media/image47.png"/><Relationship Id="rId4" Type="http://schemas.openxmlformats.org/officeDocument/2006/relationships/image" Target="../media/image31.png"/><Relationship Id="rId9" Type="http://schemas.openxmlformats.org/officeDocument/2006/relationships/image" Target="../media/image139.svg"/><Relationship Id="rId14" Type="http://schemas.openxmlformats.org/officeDocument/2006/relationships/image" Target="../media/image70.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svg"/><Relationship Id="rId7" Type="http://schemas.openxmlformats.org/officeDocument/2006/relationships/image" Target="../media/image14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145.svg"/><Relationship Id="rId4" Type="http://schemas.openxmlformats.org/officeDocument/2006/relationships/image" Target="../media/image72.png"/><Relationship Id="rId9" Type="http://schemas.openxmlformats.org/officeDocument/2006/relationships/image" Target="../media/image10.svg"/></Relationships>
</file>

<file path=ppt/slides/_rels/slide23.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27.png"/><Relationship Id="rId3" Type="http://schemas.openxmlformats.org/officeDocument/2006/relationships/image" Target="../media/image4.svg"/><Relationship Id="rId7" Type="http://schemas.openxmlformats.org/officeDocument/2006/relationships/image" Target="../media/image41.png"/><Relationship Id="rId12" Type="http://schemas.openxmlformats.org/officeDocument/2006/relationships/image" Target="../media/image6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image" Target="../media/image150.svg"/><Relationship Id="rId4" Type="http://schemas.openxmlformats.org/officeDocument/2006/relationships/image" Target="../media/image74.jpeg"/><Relationship Id="rId9" Type="http://schemas.openxmlformats.org/officeDocument/2006/relationships/image" Target="../media/image75.png"/><Relationship Id="rId14" Type="http://schemas.openxmlformats.org/officeDocument/2006/relationships/image" Target="../media/image64.svg"/></Relationships>
</file>

<file path=ppt/slides/_rels/slide2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33.png"/><Relationship Id="rId3" Type="http://schemas.openxmlformats.org/officeDocument/2006/relationships/image" Target="../media/image48.png"/><Relationship Id="rId7" Type="http://schemas.openxmlformats.org/officeDocument/2006/relationships/image" Target="../media/image6.png"/><Relationship Id="rId12" Type="http://schemas.openxmlformats.org/officeDocument/2006/relationships/image" Target="../media/image129.sv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64.png"/><Relationship Id="rId5" Type="http://schemas.openxmlformats.org/officeDocument/2006/relationships/image" Target="../media/image3.png"/><Relationship Id="rId10" Type="http://schemas.openxmlformats.org/officeDocument/2006/relationships/image" Target="../media/image103.svg"/><Relationship Id="rId4" Type="http://schemas.openxmlformats.org/officeDocument/2006/relationships/image" Target="../media/image101.svg"/><Relationship Id="rId9" Type="http://schemas.openxmlformats.org/officeDocument/2006/relationships/image" Target="../media/image49.png"/><Relationship Id="rId14" Type="http://schemas.openxmlformats.org/officeDocument/2006/relationships/image" Target="../media/image74.sv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82" r="559" b="36052"/>
          <a:stretch>
            <a:fillRect/>
          </a:stretch>
        </p:blipFill>
        <p:spPr>
          <a:xfrm>
            <a:off x="0" y="8935342"/>
            <a:ext cx="18288000" cy="1351658"/>
          </a:xfrm>
          <a:prstGeom prst="rect">
            <a:avLst/>
          </a:prstGeom>
        </p:spPr>
      </p:pic>
      <p:grpSp>
        <p:nvGrpSpPr>
          <p:cNvPr id="3" name="Group 3"/>
          <p:cNvGrpSpPr/>
          <p:nvPr/>
        </p:nvGrpSpPr>
        <p:grpSpPr>
          <a:xfrm>
            <a:off x="1028700" y="1348733"/>
            <a:ext cx="16230600" cy="7798574"/>
            <a:chOff x="0" y="0"/>
            <a:chExt cx="7533409" cy="3619697"/>
          </a:xfrm>
        </p:grpSpPr>
        <p:sp>
          <p:nvSpPr>
            <p:cNvPr id="4" name="Freeform 4"/>
            <p:cNvSpPr/>
            <p:nvPr/>
          </p:nvSpPr>
          <p:spPr>
            <a:xfrm>
              <a:off x="26670" y="26670"/>
              <a:ext cx="7480069" cy="3524447"/>
            </a:xfrm>
            <a:custGeom>
              <a:avLst/>
              <a:gdLst/>
              <a:ahLst/>
              <a:cxnLst/>
              <a:rect l="l" t="t" r="r" b="b"/>
              <a:pathLst>
                <a:path w="7480069" h="3524447">
                  <a:moveTo>
                    <a:pt x="0" y="0"/>
                  </a:moveTo>
                  <a:lnTo>
                    <a:pt x="0" y="107950"/>
                  </a:lnTo>
                  <a:lnTo>
                    <a:pt x="0" y="148590"/>
                  </a:lnTo>
                  <a:lnTo>
                    <a:pt x="0" y="3078677"/>
                  </a:lnTo>
                  <a:lnTo>
                    <a:pt x="0" y="3153607"/>
                  </a:lnTo>
                  <a:lnTo>
                    <a:pt x="0" y="3238697"/>
                  </a:lnTo>
                  <a:lnTo>
                    <a:pt x="3641090" y="3238697"/>
                  </a:lnTo>
                  <a:lnTo>
                    <a:pt x="3759200" y="3524447"/>
                  </a:lnTo>
                  <a:lnTo>
                    <a:pt x="3877310" y="3238697"/>
                  </a:lnTo>
                  <a:lnTo>
                    <a:pt x="7480069" y="3238697"/>
                  </a:lnTo>
                  <a:lnTo>
                    <a:pt x="7480069" y="3153607"/>
                  </a:lnTo>
                  <a:lnTo>
                    <a:pt x="7480069" y="3078677"/>
                  </a:lnTo>
                  <a:lnTo>
                    <a:pt x="7480069" y="148590"/>
                  </a:lnTo>
                  <a:lnTo>
                    <a:pt x="7480069" y="107950"/>
                  </a:lnTo>
                  <a:lnTo>
                    <a:pt x="7480069" y="0"/>
                  </a:lnTo>
                  <a:lnTo>
                    <a:pt x="0" y="0"/>
                  </a:lnTo>
                  <a:close/>
                </a:path>
              </a:pathLst>
            </a:custGeom>
            <a:solidFill>
              <a:srgbClr val="FFFFFF"/>
            </a:solidFill>
          </p:spPr>
        </p:sp>
      </p:gr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404134" y="5728228"/>
            <a:ext cx="4188372" cy="4558772"/>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8384" t="9330"/>
          <a:stretch>
            <a:fillRect/>
          </a:stretch>
        </p:blipFill>
        <p:spPr>
          <a:xfrm>
            <a:off x="0" y="0"/>
            <a:ext cx="2511433" cy="3957500"/>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4817066">
            <a:off x="-798572" y="4121747"/>
            <a:ext cx="2405413" cy="2764842"/>
          </a:xfrm>
          <a:prstGeom prst="rect">
            <a:avLst/>
          </a:prstGeom>
        </p:spPr>
      </p:pic>
      <p:pic>
        <p:nvPicPr>
          <p:cNvPr id="8" name="Picture 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r="2333" b="3053"/>
          <a:stretch>
            <a:fillRect/>
          </a:stretch>
        </p:blipFill>
        <p:spPr>
          <a:xfrm>
            <a:off x="13861401" y="8007614"/>
            <a:ext cx="4426599" cy="2279386"/>
          </a:xfrm>
          <a:prstGeom prst="rect">
            <a:avLst/>
          </a:prstGeom>
        </p:spPr>
      </p:pic>
      <p:sp>
        <p:nvSpPr>
          <p:cNvPr id="9" name="TextBox 9"/>
          <p:cNvSpPr txBox="1"/>
          <p:nvPr/>
        </p:nvSpPr>
        <p:spPr>
          <a:xfrm>
            <a:off x="2828616" y="1654213"/>
            <a:ext cx="13265134" cy="5674995"/>
          </a:xfrm>
          <a:prstGeom prst="rect">
            <a:avLst/>
          </a:prstGeom>
        </p:spPr>
        <p:txBody>
          <a:bodyPr lIns="0" tIns="0" rIns="0" bIns="0" rtlCol="0" anchor="t">
            <a:spAutoFit/>
          </a:bodyPr>
          <a:lstStyle/>
          <a:p>
            <a:pPr algn="ctr">
              <a:lnSpc>
                <a:spcPts val="22620"/>
              </a:lnSpc>
            </a:pPr>
            <a:r>
              <a:rPr lang="en-US" sz="17400">
                <a:solidFill>
                  <a:srgbClr val="BB332A"/>
                </a:solidFill>
                <a:latin typeface="UVN Thang Vu"/>
              </a:rPr>
              <a:t>CÁCH NỐI CÁC VẾ CÂU</a:t>
            </a:r>
          </a:p>
        </p:txBody>
      </p:sp>
      <p:grpSp>
        <p:nvGrpSpPr>
          <p:cNvPr id="10" name="Group 10"/>
          <p:cNvGrpSpPr/>
          <p:nvPr/>
        </p:nvGrpSpPr>
        <p:grpSpPr>
          <a:xfrm>
            <a:off x="4647898" y="890311"/>
            <a:ext cx="8992204" cy="895972"/>
            <a:chOff x="0" y="0"/>
            <a:chExt cx="60875131" cy="6065520"/>
          </a:xfrm>
        </p:grpSpPr>
        <p:sp>
          <p:nvSpPr>
            <p:cNvPr id="11" name="Freeform 11"/>
            <p:cNvSpPr/>
            <p:nvPr/>
          </p:nvSpPr>
          <p:spPr>
            <a:xfrm>
              <a:off x="-50800" y="0"/>
              <a:ext cx="60976731" cy="6066790"/>
            </a:xfrm>
            <a:custGeom>
              <a:avLst/>
              <a:gdLst/>
              <a:ahLst/>
              <a:cxnLst/>
              <a:rect l="l" t="t" r="r" b="b"/>
              <a:pathLst>
                <a:path w="60976731" h="6066790">
                  <a:moveTo>
                    <a:pt x="1692910" y="0"/>
                  </a:moveTo>
                  <a:lnTo>
                    <a:pt x="1692910" y="6065520"/>
                  </a:lnTo>
                  <a:cubicBezTo>
                    <a:pt x="1710690" y="6066790"/>
                    <a:pt x="1728470" y="6066790"/>
                    <a:pt x="1746250" y="6066790"/>
                  </a:cubicBezTo>
                  <a:lnTo>
                    <a:pt x="59220323" y="6066790"/>
                  </a:lnTo>
                  <a:lnTo>
                    <a:pt x="59220323" y="0"/>
                  </a:lnTo>
                  <a:lnTo>
                    <a:pt x="1692910" y="0"/>
                  </a:lnTo>
                  <a:close/>
                  <a:moveTo>
                    <a:pt x="59677523" y="0"/>
                  </a:moveTo>
                  <a:lnTo>
                    <a:pt x="59220323" y="0"/>
                  </a:lnTo>
                  <a:lnTo>
                    <a:pt x="59220323" y="6065520"/>
                  </a:lnTo>
                  <a:lnTo>
                    <a:pt x="59230481" y="6065520"/>
                  </a:lnTo>
                  <a:cubicBezTo>
                    <a:pt x="59969623" y="6065520"/>
                    <a:pt x="60618588" y="5462270"/>
                    <a:pt x="60671931" y="4725670"/>
                  </a:cubicBezTo>
                  <a:lnTo>
                    <a:pt x="60922123" y="1338580"/>
                  </a:lnTo>
                  <a:cubicBezTo>
                    <a:pt x="60976731" y="603250"/>
                    <a:pt x="60416660" y="0"/>
                    <a:pt x="59677523" y="0"/>
                  </a:cubicBezTo>
                  <a:close/>
                  <a:moveTo>
                    <a:pt x="1299210" y="0"/>
                  </a:moveTo>
                  <a:cubicBezTo>
                    <a:pt x="560070" y="0"/>
                    <a:pt x="0" y="603250"/>
                    <a:pt x="54610" y="1339850"/>
                  </a:cubicBezTo>
                  <a:lnTo>
                    <a:pt x="304800" y="4726940"/>
                  </a:lnTo>
                  <a:cubicBezTo>
                    <a:pt x="358140" y="5445760"/>
                    <a:pt x="977900" y="6037580"/>
                    <a:pt x="1694180" y="6065520"/>
                  </a:cubicBezTo>
                  <a:lnTo>
                    <a:pt x="1694180" y="0"/>
                  </a:lnTo>
                  <a:lnTo>
                    <a:pt x="1299210" y="0"/>
                  </a:lnTo>
                  <a:close/>
                </a:path>
              </a:pathLst>
            </a:custGeom>
            <a:solidFill>
              <a:srgbClr val="6A9221"/>
            </a:solidFill>
          </p:spPr>
        </p:sp>
      </p:gr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8384" t="9330"/>
          <a:stretch>
            <a:fillRect/>
          </a:stretch>
        </p:blipFill>
        <p:spPr>
          <a:xfrm flipH="1">
            <a:off x="15733881" y="0"/>
            <a:ext cx="2511433" cy="3957500"/>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4777401" flipH="1">
            <a:off x="16670278" y="4144557"/>
            <a:ext cx="2405413" cy="2764842"/>
          </a:xfrm>
          <a:prstGeom prst="rect">
            <a:avLst/>
          </a:prstGeom>
        </p:spPr>
      </p:pic>
      <p:sp>
        <p:nvSpPr>
          <p:cNvPr id="15" name="TextBox 15"/>
          <p:cNvSpPr txBox="1"/>
          <p:nvPr/>
        </p:nvSpPr>
        <p:spPr>
          <a:xfrm>
            <a:off x="5373766" y="900105"/>
            <a:ext cx="7540468" cy="811530"/>
          </a:xfrm>
          <a:prstGeom prst="rect">
            <a:avLst/>
          </a:prstGeom>
        </p:spPr>
        <p:txBody>
          <a:bodyPr lIns="0" tIns="0" rIns="0" bIns="0" rtlCol="0" anchor="t">
            <a:spAutoFit/>
          </a:bodyPr>
          <a:lstStyle/>
          <a:p>
            <a:pPr algn="ctr">
              <a:lnSpc>
                <a:spcPts val="6719"/>
              </a:lnSpc>
            </a:pPr>
            <a:r>
              <a:rPr lang="en-US" sz="4800">
                <a:solidFill>
                  <a:srgbClr val="FFFFFF"/>
                </a:solidFill>
                <a:latin typeface="Baloo"/>
              </a:rPr>
              <a:t>LUYỆN TỪ VÀ CÂU</a:t>
            </a:r>
          </a:p>
        </p:txBody>
      </p:sp>
      <p:sp>
        <p:nvSpPr>
          <p:cNvPr id="16" name="TextBox 16"/>
          <p:cNvSpPr txBox="1"/>
          <p:nvPr/>
        </p:nvSpPr>
        <p:spPr>
          <a:xfrm>
            <a:off x="5145166" y="7511361"/>
            <a:ext cx="7997668" cy="935355"/>
          </a:xfrm>
          <a:prstGeom prst="rect">
            <a:avLst/>
          </a:prstGeom>
        </p:spPr>
        <p:txBody>
          <a:bodyPr lIns="0" tIns="0" rIns="0" bIns="0" rtlCol="0" anchor="t">
            <a:spAutoFit/>
          </a:bodyPr>
          <a:lstStyle/>
          <a:p>
            <a:pPr algn="ctr">
              <a:lnSpc>
                <a:spcPts val="6719"/>
              </a:lnSpc>
            </a:pPr>
            <a:r>
              <a:rPr lang="en-US" sz="4800">
                <a:solidFill>
                  <a:srgbClr val="065928"/>
                </a:solidFill>
                <a:latin typeface="Gaegu Bold"/>
              </a:rPr>
              <a:t>Trang 12</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408340" y="8935481"/>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942130" y="7671288"/>
            <a:ext cx="3589979" cy="2050776"/>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634263" y="2769528"/>
            <a:ext cx="3375895" cy="5326856"/>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4640750" y="8175452"/>
            <a:ext cx="1740919" cy="1481957"/>
          </a:xfrm>
          <a:prstGeom prst="rect">
            <a:avLst/>
          </a:prstGeom>
        </p:spPr>
      </p:pic>
      <p:sp>
        <p:nvSpPr>
          <p:cNvPr id="7" name="TextBox 7"/>
          <p:cNvSpPr txBox="1"/>
          <p:nvPr/>
        </p:nvSpPr>
        <p:spPr>
          <a:xfrm>
            <a:off x="2943225" y="840543"/>
            <a:ext cx="12401550" cy="969496"/>
          </a:xfrm>
          <a:prstGeom prst="rect">
            <a:avLst/>
          </a:prstGeom>
        </p:spPr>
        <p:txBody>
          <a:bodyPr lIns="0" tIns="0" rIns="0" bIns="0" rtlCol="0" anchor="t">
            <a:spAutoFit/>
          </a:bodyPr>
          <a:lstStyle/>
          <a:p>
            <a:pPr marL="0" lvl="0" indent="0" algn="ctr">
              <a:lnSpc>
                <a:spcPts val="7200"/>
              </a:lnSpc>
              <a:spcBef>
                <a:spcPct val="0"/>
              </a:spcBef>
            </a:pPr>
            <a:r>
              <a:rPr lang="en-US" sz="7200" u="none">
                <a:solidFill>
                  <a:srgbClr val="D1581F"/>
                </a:solidFill>
                <a:latin typeface="Baloo" panose="020B0604020202020204" charset="0"/>
                <a:cs typeface="Baloo" panose="020B0604020202020204" charset="0"/>
              </a:rPr>
              <a:t>Mục tiêu bài học</a:t>
            </a:r>
          </a:p>
        </p:txBody>
      </p:sp>
      <p:grpSp>
        <p:nvGrpSpPr>
          <p:cNvPr id="9" name="Group 9"/>
          <p:cNvGrpSpPr/>
          <p:nvPr/>
        </p:nvGrpSpPr>
        <p:grpSpPr>
          <a:xfrm>
            <a:off x="7974863" y="7753102"/>
            <a:ext cx="8960587" cy="1124198"/>
            <a:chOff x="0" y="0"/>
            <a:chExt cx="39579840" cy="4965700"/>
          </a:xfrm>
        </p:grpSpPr>
        <p:sp>
          <p:nvSpPr>
            <p:cNvPr id="10" name="Freeform 10"/>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sp>
      </p:grpSp>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6381669" y="4732221"/>
            <a:ext cx="1124198" cy="1124198"/>
          </a:xfrm>
          <a:prstGeom prst="rect">
            <a:avLst/>
          </a:prstGeom>
        </p:spPr>
      </p:pic>
      <p:grpSp>
        <p:nvGrpSpPr>
          <p:cNvPr id="13" name="Group 13"/>
          <p:cNvGrpSpPr/>
          <p:nvPr/>
        </p:nvGrpSpPr>
        <p:grpSpPr>
          <a:xfrm>
            <a:off x="7974863" y="4732221"/>
            <a:ext cx="8960587" cy="1124198"/>
            <a:chOff x="0" y="0"/>
            <a:chExt cx="39579840" cy="4965700"/>
          </a:xfrm>
        </p:grpSpPr>
        <p:sp>
          <p:nvSpPr>
            <p:cNvPr id="14" name="Freeform 14"/>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sp>
      </p:grpSp>
      <p:sp>
        <p:nvSpPr>
          <p:cNvPr id="15" name="TextBox 15"/>
          <p:cNvSpPr txBox="1"/>
          <p:nvPr/>
        </p:nvSpPr>
        <p:spPr>
          <a:xfrm>
            <a:off x="8742376" y="4901176"/>
            <a:ext cx="10079024" cy="615553"/>
          </a:xfrm>
          <a:prstGeom prst="rect">
            <a:avLst/>
          </a:prstGeom>
        </p:spPr>
        <p:txBody>
          <a:bodyPr wrap="square" lIns="0" tIns="0" rIns="0" bIns="0" rtlCol="0" anchor="t">
            <a:spAutoFit/>
          </a:bodyPr>
          <a:lstStyle/>
          <a:p>
            <a:pPr marL="0" lvl="0" indent="0">
              <a:lnSpc>
                <a:spcPts val="4800"/>
              </a:lnSpc>
              <a:spcBef>
                <a:spcPct val="0"/>
              </a:spcBef>
            </a:pPr>
            <a:r>
              <a:rPr lang="en-US" sz="4800" u="none" dirty="0" err="1">
                <a:solidFill>
                  <a:srgbClr val="065928"/>
                </a:solidFill>
                <a:latin typeface="Baloo" panose="020B0604020202020204" charset="0"/>
                <a:cs typeface="Baloo" panose="020B0604020202020204" charset="0"/>
              </a:rPr>
              <a:t>Phân</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tích</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được</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cấu</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tạo</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câu</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ghép</a:t>
            </a:r>
            <a:r>
              <a:rPr lang="en-US" sz="4800" u="none" dirty="0">
                <a:solidFill>
                  <a:srgbClr val="065928"/>
                </a:solidFill>
                <a:latin typeface="Baloo" panose="020B0604020202020204" charset="0"/>
                <a:cs typeface="Baloo" panose="020B0604020202020204" charset="0"/>
              </a:rPr>
              <a:t>.</a:t>
            </a:r>
          </a:p>
        </p:txBody>
      </p:sp>
      <p:pic>
        <p:nvPicPr>
          <p:cNvPr id="16" name="Picture 1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6381669" y="6242662"/>
            <a:ext cx="1124198" cy="1124198"/>
          </a:xfrm>
          <a:prstGeom prst="rect">
            <a:avLst/>
          </a:prstGeom>
        </p:spPr>
      </p:pic>
      <p:grpSp>
        <p:nvGrpSpPr>
          <p:cNvPr id="17" name="Group 17"/>
          <p:cNvGrpSpPr/>
          <p:nvPr/>
        </p:nvGrpSpPr>
        <p:grpSpPr>
          <a:xfrm>
            <a:off x="7974863" y="6242662"/>
            <a:ext cx="8960587" cy="1124198"/>
            <a:chOff x="0" y="0"/>
            <a:chExt cx="39579840" cy="4965700"/>
          </a:xfrm>
        </p:grpSpPr>
        <p:sp>
          <p:nvSpPr>
            <p:cNvPr id="18" name="Freeform 18"/>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sp>
      </p:grpSp>
      <p:sp>
        <p:nvSpPr>
          <p:cNvPr id="19" name="TextBox 19"/>
          <p:cNvSpPr txBox="1"/>
          <p:nvPr/>
        </p:nvSpPr>
        <p:spPr>
          <a:xfrm>
            <a:off x="8742376" y="6411616"/>
            <a:ext cx="9545624" cy="615553"/>
          </a:xfrm>
          <a:prstGeom prst="rect">
            <a:avLst/>
          </a:prstGeom>
        </p:spPr>
        <p:txBody>
          <a:bodyPr wrap="square" lIns="0" tIns="0" rIns="0" bIns="0" rtlCol="0" anchor="t">
            <a:spAutoFit/>
          </a:bodyPr>
          <a:lstStyle/>
          <a:p>
            <a:pPr marL="0" lvl="0" indent="0">
              <a:lnSpc>
                <a:spcPts val="4800"/>
              </a:lnSpc>
              <a:spcBef>
                <a:spcPct val="0"/>
              </a:spcBef>
            </a:pPr>
            <a:r>
              <a:rPr lang="en-US" sz="4800" dirty="0" err="1">
                <a:solidFill>
                  <a:srgbClr val="065928"/>
                </a:solidFill>
                <a:latin typeface="Baloo" panose="020B0604020202020204" charset="0"/>
                <a:cs typeface="Baloo" panose="020B0604020202020204" charset="0"/>
              </a:rPr>
              <a:t>Đặt</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được</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câu</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ghép</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theo</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yêu</a:t>
            </a:r>
            <a:r>
              <a:rPr lang="en-US" sz="4800" dirty="0">
                <a:solidFill>
                  <a:srgbClr val="065928"/>
                </a:solidFill>
                <a:latin typeface="Baloo" panose="020B0604020202020204" charset="0"/>
                <a:cs typeface="Baloo" panose="020B0604020202020204" charset="0"/>
              </a:rPr>
              <a:t> </a:t>
            </a:r>
            <a:r>
              <a:rPr lang="en-US" sz="4800" dirty="0" err="1">
                <a:solidFill>
                  <a:srgbClr val="065928"/>
                </a:solidFill>
                <a:latin typeface="Baloo" panose="020B0604020202020204" charset="0"/>
                <a:cs typeface="Baloo" panose="020B0604020202020204" charset="0"/>
              </a:rPr>
              <a:t>cầu</a:t>
            </a:r>
            <a:r>
              <a:rPr lang="en-US" sz="4800" dirty="0">
                <a:solidFill>
                  <a:srgbClr val="065928"/>
                </a:solidFill>
                <a:latin typeface="Baloo" panose="020B0604020202020204" charset="0"/>
                <a:cs typeface="Baloo" panose="020B0604020202020204" charset="0"/>
              </a:rPr>
              <a:t>.  </a:t>
            </a:r>
            <a:endParaRPr lang="en-US" sz="4800" u="none" dirty="0">
              <a:solidFill>
                <a:srgbClr val="065928"/>
              </a:solidFill>
              <a:latin typeface="Baloo" panose="020B0604020202020204" charset="0"/>
              <a:cs typeface="Baloo" panose="020B0604020202020204" charset="0"/>
            </a:endParaRPr>
          </a:p>
        </p:txBody>
      </p:sp>
      <p:pic>
        <p:nvPicPr>
          <p:cNvPr id="20" name="Picture 20"/>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6381669" y="3221780"/>
            <a:ext cx="1124198" cy="1124198"/>
          </a:xfrm>
          <a:prstGeom prst="rect">
            <a:avLst/>
          </a:prstGeom>
        </p:spPr>
      </p:pic>
      <p:grpSp>
        <p:nvGrpSpPr>
          <p:cNvPr id="21" name="Group 21"/>
          <p:cNvGrpSpPr/>
          <p:nvPr/>
        </p:nvGrpSpPr>
        <p:grpSpPr>
          <a:xfrm>
            <a:off x="7974863" y="3221780"/>
            <a:ext cx="8960587" cy="1124198"/>
            <a:chOff x="0" y="0"/>
            <a:chExt cx="39579840" cy="4965700"/>
          </a:xfrm>
        </p:grpSpPr>
        <p:sp>
          <p:nvSpPr>
            <p:cNvPr id="22" name="Freeform 22"/>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sp>
      </p:grpSp>
      <p:sp>
        <p:nvSpPr>
          <p:cNvPr id="23" name="TextBox 23"/>
          <p:cNvSpPr txBox="1"/>
          <p:nvPr/>
        </p:nvSpPr>
        <p:spPr>
          <a:xfrm>
            <a:off x="8742376" y="3390735"/>
            <a:ext cx="8193074" cy="615553"/>
          </a:xfrm>
          <a:prstGeom prst="rect">
            <a:avLst/>
          </a:prstGeom>
        </p:spPr>
        <p:txBody>
          <a:bodyPr lIns="0" tIns="0" rIns="0" bIns="0" rtlCol="0" anchor="t">
            <a:spAutoFit/>
          </a:bodyPr>
          <a:lstStyle/>
          <a:p>
            <a:pPr marL="0" lvl="0" indent="0">
              <a:lnSpc>
                <a:spcPts val="4800"/>
              </a:lnSpc>
              <a:spcBef>
                <a:spcPct val="0"/>
              </a:spcBef>
            </a:pPr>
            <a:r>
              <a:rPr lang="en-US" sz="4800" u="none" dirty="0" err="1">
                <a:solidFill>
                  <a:srgbClr val="065928"/>
                </a:solidFill>
                <a:latin typeface="Baloo" panose="020B0604020202020204" charset="0"/>
                <a:cs typeface="Baloo" panose="020B0604020202020204" charset="0"/>
              </a:rPr>
              <a:t>Biết</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cách</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nối</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các</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về</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câu</a:t>
            </a:r>
            <a:r>
              <a:rPr lang="en-US" sz="4800" u="none" dirty="0">
                <a:solidFill>
                  <a:srgbClr val="065928"/>
                </a:solidFill>
                <a:latin typeface="Baloo" panose="020B0604020202020204" charset="0"/>
                <a:cs typeface="Baloo" panose="020B0604020202020204" charset="0"/>
              </a:rPr>
              <a:t> </a:t>
            </a:r>
            <a:r>
              <a:rPr lang="en-US" sz="4800" u="none" dirty="0" err="1">
                <a:solidFill>
                  <a:srgbClr val="065928"/>
                </a:solidFill>
                <a:latin typeface="Baloo" panose="020B0604020202020204" charset="0"/>
                <a:cs typeface="Baloo" panose="020B0604020202020204" charset="0"/>
              </a:rPr>
              <a:t>ghép</a:t>
            </a:r>
            <a:r>
              <a:rPr lang="en-US" sz="4800" u="none" dirty="0">
                <a:solidFill>
                  <a:srgbClr val="065928"/>
                </a:solidFill>
                <a:latin typeface="Baloo" panose="020B0604020202020204" charset="0"/>
                <a:cs typeface="Baloo" panose="020B0604020202020204" charset="0"/>
              </a:rPr>
              <a:t>.</a:t>
            </a:r>
          </a:p>
        </p:txBody>
      </p:sp>
      <p:pic>
        <p:nvPicPr>
          <p:cNvPr id="24" name="Picture 24"/>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16037419" y="9107373"/>
            <a:ext cx="1221881" cy="917521"/>
          </a:xfrm>
          <a:prstGeom prst="rect">
            <a:avLst/>
          </a:prstGeom>
        </p:spPr>
      </p:pic>
      <p:pic>
        <p:nvPicPr>
          <p:cNvPr id="25" name="Picture 25"/>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10246986" y="9469457"/>
            <a:ext cx="1829867" cy="288603"/>
          </a:xfrm>
          <a:prstGeom prst="rect">
            <a:avLst/>
          </a:prstGeom>
        </p:spPr>
      </p:pic>
      <p:pic>
        <p:nvPicPr>
          <p:cNvPr id="26" name="Picture 26"/>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a:off x="16037419" y="471288"/>
            <a:ext cx="1847769" cy="1902465"/>
          </a:xfrm>
          <a:prstGeom prst="rect">
            <a:avLst/>
          </a:prstGeom>
        </p:spPr>
      </p:pic>
      <p:pic>
        <p:nvPicPr>
          <p:cNvPr id="27" name="Picture 27"/>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rcRect l="26329"/>
          <a:stretch>
            <a:fillRect/>
          </a:stretch>
        </p:blipFill>
        <p:spPr>
          <a:xfrm>
            <a:off x="0" y="707633"/>
            <a:ext cx="1779256" cy="1629124"/>
          </a:xfrm>
          <a:prstGeom prst="rect">
            <a:avLst/>
          </a:prstGeom>
        </p:spPr>
      </p:pic>
      <p:pic>
        <p:nvPicPr>
          <p:cNvPr id="28" name="Picture 28"/>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xmlns="" r:embed="rId23"/>
              </a:ext>
            </a:extLst>
          </a:blip>
          <a:srcRect/>
          <a:stretch>
            <a:fillRect/>
          </a:stretch>
        </p:blipFill>
        <p:spPr>
          <a:xfrm>
            <a:off x="1186752" y="1316786"/>
            <a:ext cx="1185009" cy="676936"/>
          </a:xfrm>
          <a:prstGeom prst="rect">
            <a:avLst/>
          </a:prstGeom>
        </p:spPr>
      </p:pic>
    </p:spTree>
    <p:extLst>
      <p:ext uri="{BB962C8B-B14F-4D97-AF65-F5344CB8AC3E}">
        <p14:creationId xmlns:p14="http://schemas.microsoft.com/office/powerpoint/2010/main" val="2158366013"/>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12FFDAC-CCE0-4DB3-8CCC-8863174314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0550" y="-592297"/>
            <a:ext cx="12220988" cy="7498893"/>
          </a:xfrm>
          <a:prstGeom prst="rect">
            <a:avLst/>
          </a:prstGeom>
        </p:spPr>
      </p:pic>
      <p:sp>
        <p:nvSpPr>
          <p:cNvPr id="6" name="Rectangle 5">
            <a:extLst>
              <a:ext uri="{FF2B5EF4-FFF2-40B4-BE49-F238E27FC236}">
                <a16:creationId xmlns:a16="http://schemas.microsoft.com/office/drawing/2014/main" xmlns="" id="{CE6368BA-91F3-464D-B0E1-636070DBB6BB}"/>
              </a:ext>
            </a:extLst>
          </p:cNvPr>
          <p:cNvSpPr/>
          <p:nvPr/>
        </p:nvSpPr>
        <p:spPr>
          <a:xfrm>
            <a:off x="3651296" y="6935945"/>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000" dirty="0">
                <a:solidFill>
                  <a:prstClr val="black"/>
                </a:solidFill>
                <a:latin typeface="#9Slide03 AllRoundGothic" panose="020B0703020202020104" pitchFamily="34" charset="0"/>
                <a:cs typeface="Times New Roman" pitchFamily="18" charset="0"/>
              </a:rPr>
              <a:t>A</a:t>
            </a:r>
            <a:r>
              <a:rPr lang="vi-VN" sz="4000">
                <a:solidFill>
                  <a:prstClr val="black"/>
                </a:solidFill>
                <a:latin typeface="#9Slide03 AllRoundGothic" panose="020B0703020202020104" pitchFamily="34" charset="0"/>
                <a:cs typeface="Times New Roman" pitchFamily="18" charset="0"/>
              </a:rPr>
              <a:t>. </a:t>
            </a:r>
            <a:r>
              <a:rPr lang="en-US" sz="4000">
                <a:solidFill>
                  <a:prstClr val="black"/>
                </a:solidFill>
                <a:latin typeface="#9Slide03 AllRoundGothic" panose="020B0703020202020104" pitchFamily="34" charset="0"/>
                <a:cs typeface="Times New Roman" pitchFamily="18" charset="0"/>
              </a:rPr>
              <a:t>hai từ ghép lại</a:t>
            </a:r>
            <a:endParaRPr lang="vi-VN" sz="4000" dirty="0">
              <a:solidFill>
                <a:prstClr val="black"/>
              </a:solidFill>
              <a:latin typeface="#9Slide03 AllRoundGothic" panose="020B0703020202020104" pitchFamily="34" charset="0"/>
              <a:cs typeface="Times New Roman" pitchFamily="18" charset="0"/>
            </a:endParaRPr>
          </a:p>
        </p:txBody>
      </p:sp>
      <p:sp>
        <p:nvSpPr>
          <p:cNvPr id="7" name="Rectangle 6">
            <a:extLst>
              <a:ext uri="{FF2B5EF4-FFF2-40B4-BE49-F238E27FC236}">
                <a16:creationId xmlns:a16="http://schemas.microsoft.com/office/drawing/2014/main" xmlns="" id="{57129CBA-AB00-46D9-BA65-557E4E278E95}"/>
              </a:ext>
            </a:extLst>
          </p:cNvPr>
          <p:cNvSpPr/>
          <p:nvPr/>
        </p:nvSpPr>
        <p:spPr>
          <a:xfrm>
            <a:off x="9299240" y="6942228"/>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000" dirty="0">
                <a:solidFill>
                  <a:prstClr val="black"/>
                </a:solidFill>
                <a:latin typeface="#9Slide03 AllRoundGothic" panose="020B0703020202020104" pitchFamily="34" charset="0"/>
                <a:cs typeface="Times New Roman" pitchFamily="18" charset="0"/>
              </a:rPr>
              <a:t>B</a:t>
            </a:r>
            <a:r>
              <a:rPr lang="vi-VN" sz="4000">
                <a:solidFill>
                  <a:prstClr val="black"/>
                </a:solidFill>
                <a:latin typeface="#9Slide03 AllRoundGothic" panose="020B0703020202020104" pitchFamily="34" charset="0"/>
                <a:cs typeface="Times New Roman" pitchFamily="18" charset="0"/>
              </a:rPr>
              <a:t>. </a:t>
            </a:r>
            <a:r>
              <a:rPr lang="en-US" sz="4000">
                <a:solidFill>
                  <a:prstClr val="black"/>
                </a:solidFill>
                <a:latin typeface="#9Slide03 AllRoundGothic" panose="020B0703020202020104" pitchFamily="34" charset="0"/>
                <a:cs typeface="Times New Roman" pitchFamily="18" charset="0"/>
              </a:rPr>
              <a:t>hai cụm chủ vị trở lên ghép lại</a:t>
            </a:r>
            <a:endParaRPr lang="vi-VN" sz="4000" dirty="0">
              <a:solidFill>
                <a:prstClr val="black"/>
              </a:solidFill>
              <a:latin typeface="#9Slide03 AllRoundGothic" panose="020B0703020202020104" pitchFamily="34" charset="0"/>
              <a:cs typeface="Times New Roman" pitchFamily="18" charset="0"/>
            </a:endParaRPr>
          </a:p>
        </p:txBody>
      </p:sp>
      <p:sp>
        <p:nvSpPr>
          <p:cNvPr id="8" name="Rectangle 7">
            <a:extLst>
              <a:ext uri="{FF2B5EF4-FFF2-40B4-BE49-F238E27FC236}">
                <a16:creationId xmlns:a16="http://schemas.microsoft.com/office/drawing/2014/main" xmlns="" id="{6ABCEE7A-EA91-4D1A-99A8-B825AF6CD9ED}"/>
              </a:ext>
            </a:extLst>
          </p:cNvPr>
          <p:cNvSpPr/>
          <p:nvPr/>
        </p:nvSpPr>
        <p:spPr>
          <a:xfrm>
            <a:off x="3651296" y="8350800"/>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000">
                <a:solidFill>
                  <a:prstClr val="black"/>
                </a:solidFill>
                <a:latin typeface="#9Slide03 AllRoundGothic" panose="020B0703020202020104" pitchFamily="34" charset="0"/>
                <a:cs typeface="Times New Roman" pitchFamily="18" charset="0"/>
              </a:rPr>
              <a:t>C.</a:t>
            </a:r>
            <a:r>
              <a:rPr lang="en-US" sz="4000">
                <a:solidFill>
                  <a:prstClr val="black"/>
                </a:solidFill>
                <a:latin typeface="#9Slide03 AllRoundGothic" panose="020B0703020202020104" pitchFamily="34" charset="0"/>
                <a:cs typeface="Times New Roman" pitchFamily="18" charset="0"/>
              </a:rPr>
              <a:t> hai câu ghép lại</a:t>
            </a:r>
            <a:endParaRPr lang="vi-VN" sz="4000" dirty="0">
              <a:solidFill>
                <a:prstClr val="black"/>
              </a:solidFill>
              <a:latin typeface="#9Slide03 AllRoundGothic" panose="020B0703020202020104" pitchFamily="34" charset="0"/>
              <a:cs typeface="Times New Roman" pitchFamily="18" charset="0"/>
            </a:endParaRPr>
          </a:p>
        </p:txBody>
      </p:sp>
      <p:sp>
        <p:nvSpPr>
          <p:cNvPr id="9" name="Rectangle 8">
            <a:extLst>
              <a:ext uri="{FF2B5EF4-FFF2-40B4-BE49-F238E27FC236}">
                <a16:creationId xmlns:a16="http://schemas.microsoft.com/office/drawing/2014/main" xmlns="" id="{8565BC8A-4762-432C-A0A3-39D72E6C2A3C}"/>
              </a:ext>
            </a:extLst>
          </p:cNvPr>
          <p:cNvSpPr/>
          <p:nvPr/>
        </p:nvSpPr>
        <p:spPr>
          <a:xfrm>
            <a:off x="9299240" y="8357084"/>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000">
                <a:solidFill>
                  <a:prstClr val="black"/>
                </a:solidFill>
                <a:latin typeface="#9Slide03 AllRoundGothic" panose="020B0703020202020104" pitchFamily="34" charset="0"/>
                <a:cs typeface="Times New Roman" pitchFamily="18" charset="0"/>
              </a:rPr>
              <a:t>D.</a:t>
            </a:r>
            <a:r>
              <a:rPr lang="en-US" sz="4000">
                <a:solidFill>
                  <a:prstClr val="black"/>
                </a:solidFill>
                <a:latin typeface="#9Slide03 AllRoundGothic" panose="020B0703020202020104" pitchFamily="34" charset="0"/>
                <a:cs typeface="Times New Roman" pitchFamily="18" charset="0"/>
              </a:rPr>
              <a:t> các từ ghép </a:t>
            </a:r>
            <a:endParaRPr lang="vi-VN" sz="4000" dirty="0">
              <a:solidFill>
                <a:prstClr val="black"/>
              </a:solidFill>
              <a:latin typeface="#9Slide03 AllRoundGothic" panose="020B0703020202020104" pitchFamily="34" charset="0"/>
              <a:cs typeface="Times New Roman" pitchFamily="18" charset="0"/>
            </a:endParaRPr>
          </a:p>
        </p:txBody>
      </p:sp>
      <p:pic>
        <p:nvPicPr>
          <p:cNvPr id="10" name="Picture 9">
            <a:extLst>
              <a:ext uri="{FF2B5EF4-FFF2-40B4-BE49-F238E27FC236}">
                <a16:creationId xmlns:a16="http://schemas.microsoft.com/office/drawing/2014/main" xmlns="" id="{89C6C7FD-6157-40D3-87C1-0E86E69776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65006" y="6974162"/>
            <a:ext cx="906438" cy="1062089"/>
          </a:xfrm>
          <a:prstGeom prst="rect">
            <a:avLst/>
          </a:prstGeom>
        </p:spPr>
      </p:pic>
      <p:pic>
        <p:nvPicPr>
          <p:cNvPr id="11" name="Picture 10">
            <a:extLst>
              <a:ext uri="{FF2B5EF4-FFF2-40B4-BE49-F238E27FC236}">
                <a16:creationId xmlns:a16="http://schemas.microsoft.com/office/drawing/2014/main" xmlns="" id="{42CF35B7-5844-4DF7-A8A8-604390DF4C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14053" y="8418247"/>
            <a:ext cx="905336" cy="1060796"/>
          </a:xfrm>
          <a:prstGeom prst="rect">
            <a:avLst/>
          </a:prstGeom>
        </p:spPr>
      </p:pic>
      <p:pic>
        <p:nvPicPr>
          <p:cNvPr id="12" name="Picture 11">
            <a:extLst>
              <a:ext uri="{FF2B5EF4-FFF2-40B4-BE49-F238E27FC236}">
                <a16:creationId xmlns:a16="http://schemas.microsoft.com/office/drawing/2014/main" xmlns="" id="{C8B8D869-04FF-499B-A1EE-9CFEF6688D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14053" y="7132768"/>
            <a:ext cx="905336" cy="965690"/>
          </a:xfrm>
          <a:prstGeom prst="rect">
            <a:avLst/>
          </a:prstGeom>
        </p:spPr>
      </p:pic>
      <p:pic>
        <p:nvPicPr>
          <p:cNvPr id="13" name="Picture 12">
            <a:extLst>
              <a:ext uri="{FF2B5EF4-FFF2-40B4-BE49-F238E27FC236}">
                <a16:creationId xmlns:a16="http://schemas.microsoft.com/office/drawing/2014/main" xmlns="" id="{E3E105B9-7950-449A-81AE-2DDEFC69A0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5035" y="8398519"/>
            <a:ext cx="905336" cy="1060796"/>
          </a:xfrm>
          <a:prstGeom prst="rect">
            <a:avLst/>
          </a:prstGeom>
        </p:spPr>
      </p:pic>
      <p:sp>
        <p:nvSpPr>
          <p:cNvPr id="14" name="Arrow: Right 13">
            <a:hlinkClick r:id="rId9" action="ppaction://hlinksldjump"/>
            <a:extLst>
              <a:ext uri="{FF2B5EF4-FFF2-40B4-BE49-F238E27FC236}">
                <a16:creationId xmlns:a16="http://schemas.microsoft.com/office/drawing/2014/main" xmlns="" id="{7F210FEF-4F32-4DC7-9B9F-A7ABF004CDD0}"/>
              </a:ext>
            </a:extLst>
          </p:cNvPr>
          <p:cNvSpPr/>
          <p:nvPr/>
        </p:nvSpPr>
        <p:spPr>
          <a:xfrm rot="10605222" flipH="1">
            <a:off x="15244366" y="9459309"/>
            <a:ext cx="757637" cy="82769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9Slide03 AllRoundGothic" panose="020B0703020202020104" pitchFamily="34" charset="0"/>
            </a:endParaRPr>
          </a:p>
        </p:txBody>
      </p:sp>
      <p:sp>
        <p:nvSpPr>
          <p:cNvPr id="15" name="TextBox 14"/>
          <p:cNvSpPr txBox="1"/>
          <p:nvPr/>
        </p:nvSpPr>
        <p:spPr>
          <a:xfrm>
            <a:off x="4232035" y="1567378"/>
            <a:ext cx="10134410" cy="1938992"/>
          </a:xfrm>
          <a:prstGeom prst="rect">
            <a:avLst/>
          </a:prstGeom>
          <a:noFill/>
        </p:spPr>
        <p:txBody>
          <a:bodyPr wrap="square" rtlCol="0">
            <a:spAutoFit/>
          </a:bodyPr>
          <a:lstStyle/>
          <a:p>
            <a:pPr algn="ctr">
              <a:defRPr/>
            </a:pPr>
            <a:r>
              <a:rPr lang="vi-VN" sz="4000" b="1" kern="0" dirty="0">
                <a:solidFill>
                  <a:srgbClr val="FFFF00"/>
                </a:solidFill>
                <a:latin typeface="#9Slide03 AllRoundGothic" panose="020B0703020202020104" pitchFamily="34" charset="0"/>
              </a:rPr>
              <a:t>Câu 1</a:t>
            </a:r>
            <a:r>
              <a:rPr lang="vi-VN" sz="4000" b="1" kern="0">
                <a:solidFill>
                  <a:srgbClr val="FFFF00"/>
                </a:solidFill>
                <a:latin typeface="#9Slide03 AllRoundGothic" panose="020B0703020202020104" pitchFamily="34" charset="0"/>
              </a:rPr>
              <a:t>: </a:t>
            </a:r>
            <a:r>
              <a:rPr lang="en-US" sz="4000" b="1" kern="0">
                <a:solidFill>
                  <a:srgbClr val="FFFF00"/>
                </a:solidFill>
                <a:latin typeface="#9Slide03 AllRoundGothic" panose="020B0703020202020104" pitchFamily="34" charset="0"/>
              </a:rPr>
              <a:t>Chọn đáp án điền vào chỗ trống để được phát biểu hoàn chỉnh</a:t>
            </a:r>
            <a:r>
              <a:rPr lang="vi-VN" sz="4000" b="1" kern="0">
                <a:solidFill>
                  <a:srgbClr val="FFFF00"/>
                </a:solidFill>
                <a:latin typeface="#9Slide03 AllRoundGothic" panose="020B0703020202020104" pitchFamily="34" charset="0"/>
              </a:rPr>
              <a:t>:</a:t>
            </a:r>
            <a:endParaRPr lang="en-US" sz="4000" b="1" kern="0" dirty="0">
              <a:solidFill>
                <a:srgbClr val="FFFF00"/>
              </a:solidFill>
              <a:latin typeface="#9Slide03 AllRoundGothic" panose="020B0703020202020104" pitchFamily="34" charset="0"/>
            </a:endParaRPr>
          </a:p>
          <a:p>
            <a:pPr>
              <a:defRPr/>
            </a:pPr>
            <a:endParaRPr lang="en-US" sz="4000" kern="0" dirty="0">
              <a:solidFill>
                <a:srgbClr val="FFFF00"/>
              </a:solidFill>
              <a:latin typeface="#9Slide03 AllRoundGothic" panose="020B0703020202020104" pitchFamily="34" charset="0"/>
            </a:endParaRPr>
          </a:p>
        </p:txBody>
      </p:sp>
      <p:sp>
        <p:nvSpPr>
          <p:cNvPr id="23" name="TextBox 22"/>
          <p:cNvSpPr txBox="1"/>
          <p:nvPr/>
        </p:nvSpPr>
        <p:spPr>
          <a:xfrm>
            <a:off x="4988330" y="3265513"/>
            <a:ext cx="9076928" cy="707886"/>
          </a:xfrm>
          <a:prstGeom prst="rect">
            <a:avLst/>
          </a:prstGeom>
          <a:noFill/>
        </p:spPr>
        <p:txBody>
          <a:bodyPr wrap="square" rtlCol="0">
            <a:spAutoFit/>
          </a:bodyPr>
          <a:lstStyle/>
          <a:p>
            <a:pPr>
              <a:defRPr/>
            </a:pPr>
            <a:r>
              <a:rPr lang="en-US" sz="4000" b="1" kern="0">
                <a:solidFill>
                  <a:schemeClr val="bg1"/>
                </a:solidFill>
                <a:latin typeface="#9Slide03 AllRoundGothic" panose="020B0703020202020104" pitchFamily="34" charset="0"/>
              </a:rPr>
              <a:t>Câu ghép là câu do ….... tạo thành.</a:t>
            </a:r>
            <a:endParaRPr lang="en-US" sz="4000" kern="0" dirty="0">
              <a:solidFill>
                <a:srgbClr val="FFFF00"/>
              </a:solidFill>
              <a:latin typeface="#9Slide03 AllRoundGothic" panose="020B0703020202020104" pitchFamily="34" charset="0"/>
            </a:endParaRPr>
          </a:p>
        </p:txBody>
      </p:sp>
    </p:spTree>
    <p:extLst>
      <p:ext uri="{BB962C8B-B14F-4D97-AF65-F5344CB8AC3E}">
        <p14:creationId xmlns:p14="http://schemas.microsoft.com/office/powerpoint/2010/main" val="336180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50" fill="hold"/>
                                        <p:tgtEl>
                                          <p:spTgt spid="6"/>
                                        </p:tgtEl>
                                        <p:attrNameLst>
                                          <p:attrName>fillcolor</p:attrName>
                                        </p:attrNameLst>
                                      </p:cBhvr>
                                      <p:to>
                                        <a:srgbClr val="FFF2CC"/>
                                      </p:to>
                                    </p:animClr>
                                    <p:set>
                                      <p:cBhvr>
                                        <p:cTn id="30" dur="250" fill="hold"/>
                                        <p:tgtEl>
                                          <p:spTgt spid="6"/>
                                        </p:tgtEl>
                                        <p:attrNameLst>
                                          <p:attrName>fill.type</p:attrName>
                                        </p:attrNameLst>
                                      </p:cBhvr>
                                      <p:to>
                                        <p:strVal val="solid"/>
                                      </p:to>
                                    </p:set>
                                    <p:set>
                                      <p:cBhvr>
                                        <p:cTn id="31" dur="250" fill="hold"/>
                                        <p:tgtEl>
                                          <p:spTgt spid="6"/>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3" name="click.wav"/>
                                        </p:tgtEl>
                                      </p:cMediaNode>
                                    </p:audio>
                                  </p:subTnLst>
                                </p:cTn>
                              </p:par>
                              <p:par>
                                <p:cTn id="32" presetID="23" presetClass="entr" presetSubtype="32" fill="hold" nodeType="withEffect">
                                  <p:stCondLst>
                                    <p:cond delay="10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250" fill="hold"/>
                                        <p:tgtEl>
                                          <p:spTgt spid="10"/>
                                        </p:tgtEl>
                                        <p:attrNameLst>
                                          <p:attrName>ppt_w</p:attrName>
                                        </p:attrNameLst>
                                      </p:cBhvr>
                                      <p:tavLst>
                                        <p:tav tm="0">
                                          <p:val>
                                            <p:strVal val="4*#ppt_w"/>
                                          </p:val>
                                        </p:tav>
                                        <p:tav tm="100000">
                                          <p:val>
                                            <p:strVal val="#ppt_w"/>
                                          </p:val>
                                        </p:tav>
                                      </p:tavLst>
                                    </p:anim>
                                    <p:anim calcmode="lin" valueType="num">
                                      <p:cBhvr>
                                        <p:cTn id="35" dur="250" fill="hold"/>
                                        <p:tgtEl>
                                          <p:spTgt spid="1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2"/>
                                            </p:cond>
                                          </p:stCondLst>
                                          <p:endCondLst>
                                            <p:cond evt="onStopAudio" delay="0">
                                              <p:tgtEl>
                                                <p:sldTgt/>
                                              </p:tgtEl>
                                            </p:cond>
                                          </p:endCondLst>
                                        </p:cTn>
                                        <p:tgtEl>
                                          <p:sndTgt r:embed="rId4" name="Wrong Buzzer.wav"/>
                                        </p:tgtEl>
                                      </p:cMediaNode>
                                    </p:audio>
                                  </p:subTnLst>
                                </p:cTn>
                              </p:par>
                              <p:par>
                                <p:cTn id="36" presetID="1" presetClass="emph" presetSubtype="2" fill="hold" nodeType="withEffect">
                                  <p:stCondLst>
                                    <p:cond delay="1000"/>
                                  </p:stCondLst>
                                  <p:childTnLst>
                                    <p:animClr clrSpc="rgb" dir="cw">
                                      <p:cBhvr>
                                        <p:cTn id="37" dur="250" fill="hold"/>
                                        <p:tgtEl>
                                          <p:spTgt spid="6"/>
                                        </p:tgtEl>
                                        <p:attrNameLst>
                                          <p:attrName>fillcolor</p:attrName>
                                        </p:attrNameLst>
                                      </p:cBhvr>
                                      <p:to>
                                        <a:srgbClr val="FFFF00"/>
                                      </p:to>
                                    </p:animClr>
                                    <p:set>
                                      <p:cBhvr>
                                        <p:cTn id="38" dur="250" fill="hold"/>
                                        <p:tgtEl>
                                          <p:spTgt spid="6"/>
                                        </p:tgtEl>
                                        <p:attrNameLst>
                                          <p:attrName>fill.type</p:attrName>
                                        </p:attrNameLst>
                                      </p:cBhvr>
                                      <p:to>
                                        <p:strVal val="solid"/>
                                      </p:to>
                                    </p:set>
                                    <p:set>
                                      <p:cBhvr>
                                        <p:cTn id="39" dur="25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7"/>
                                        </p:tgtEl>
                                        <p:attrNameLst>
                                          <p:attrName>fillcolor</p:attrName>
                                        </p:attrNameLst>
                                      </p:cBhvr>
                                      <p:to>
                                        <a:srgbClr val="FFF2CC"/>
                                      </p:to>
                                    </p:animClr>
                                    <p:set>
                                      <p:cBhvr>
                                        <p:cTn id="45" dur="250" fill="hold"/>
                                        <p:tgtEl>
                                          <p:spTgt spid="7"/>
                                        </p:tgtEl>
                                        <p:attrNameLst>
                                          <p:attrName>fill.type</p:attrName>
                                        </p:attrNameLst>
                                      </p:cBhvr>
                                      <p:to>
                                        <p:strVal val="solid"/>
                                      </p:to>
                                    </p:set>
                                    <p:set>
                                      <p:cBhvr>
                                        <p:cTn id="46" dur="25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2"/>
                                        </p:tgtEl>
                                        <p:attrNameLst>
                                          <p:attrName>style.visibility</p:attrName>
                                        </p:attrNameLst>
                                      </p:cBhvr>
                                      <p:to>
                                        <p:strVal val="visible"/>
                                      </p:to>
                                    </p:set>
                                    <p:anim calcmode="lin" valueType="num">
                                      <p:cBhvr>
                                        <p:cTn id="49" dur="250" fill="hold"/>
                                        <p:tgtEl>
                                          <p:spTgt spid="12"/>
                                        </p:tgtEl>
                                        <p:attrNameLst>
                                          <p:attrName>ppt_w</p:attrName>
                                        </p:attrNameLst>
                                      </p:cBhvr>
                                      <p:tavLst>
                                        <p:tav tm="0">
                                          <p:val>
                                            <p:strVal val="4*#ppt_w"/>
                                          </p:val>
                                        </p:tav>
                                        <p:tav tm="100000">
                                          <p:val>
                                            <p:strVal val="#ppt_w"/>
                                          </p:val>
                                        </p:tav>
                                      </p:tavLst>
                                    </p:anim>
                                    <p:anim calcmode="lin" valueType="num">
                                      <p:cBhvr>
                                        <p:cTn id="50"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5" name="Check mark.wav"/>
                                        </p:tgtEl>
                                      </p:cMediaNode>
                                    </p:audio>
                                  </p:subTnLst>
                                </p:cTn>
                              </p:par>
                              <p:par>
                                <p:cTn id="51" presetID="1" presetClass="emph" presetSubtype="2" fill="hold" nodeType="withEffect">
                                  <p:stCondLst>
                                    <p:cond delay="1000"/>
                                  </p:stCondLst>
                                  <p:childTnLst>
                                    <p:animClr clrSpc="rgb" dir="cw">
                                      <p:cBhvr>
                                        <p:cTn id="52" dur="250" fill="hold"/>
                                        <p:tgtEl>
                                          <p:spTgt spid="7"/>
                                        </p:tgtEl>
                                        <p:attrNameLst>
                                          <p:attrName>fillcolor</p:attrName>
                                        </p:attrNameLst>
                                      </p:cBhvr>
                                      <p:to>
                                        <a:srgbClr val="00B050"/>
                                      </p:to>
                                    </p:animClr>
                                    <p:set>
                                      <p:cBhvr>
                                        <p:cTn id="53" dur="250" fill="hold"/>
                                        <p:tgtEl>
                                          <p:spTgt spid="7"/>
                                        </p:tgtEl>
                                        <p:attrNameLst>
                                          <p:attrName>fill.type</p:attrName>
                                        </p:attrNameLst>
                                      </p:cBhvr>
                                      <p:to>
                                        <p:strVal val="solid"/>
                                      </p:to>
                                    </p:set>
                                    <p:set>
                                      <p:cBhvr>
                                        <p:cTn id="54" dur="25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8"/>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8"/>
                                        </p:tgtEl>
                                        <p:attrNameLst>
                                          <p:attrName>fillcolor</p:attrName>
                                        </p:attrNameLst>
                                      </p:cBhvr>
                                      <p:to>
                                        <a:srgbClr val="FFF2CC"/>
                                      </p:to>
                                    </p:animClr>
                                    <p:set>
                                      <p:cBhvr>
                                        <p:cTn id="60" dur="250" fill="hold"/>
                                        <p:tgtEl>
                                          <p:spTgt spid="8"/>
                                        </p:tgtEl>
                                        <p:attrNameLst>
                                          <p:attrName>fill.type</p:attrName>
                                        </p:attrNameLst>
                                      </p:cBhvr>
                                      <p:to>
                                        <p:strVal val="solid"/>
                                      </p:to>
                                    </p:set>
                                    <p:set>
                                      <p:cBhvr>
                                        <p:cTn id="61" dur="250" fill="hold"/>
                                        <p:tgtEl>
                                          <p:spTgt spid="8"/>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250" fill="hold"/>
                                        <p:tgtEl>
                                          <p:spTgt spid="13"/>
                                        </p:tgtEl>
                                        <p:attrNameLst>
                                          <p:attrName>ppt_w</p:attrName>
                                        </p:attrNameLst>
                                      </p:cBhvr>
                                      <p:tavLst>
                                        <p:tav tm="0">
                                          <p:val>
                                            <p:strVal val="4*#ppt_w"/>
                                          </p:val>
                                        </p:tav>
                                        <p:tav tm="100000">
                                          <p:val>
                                            <p:strVal val="#ppt_w"/>
                                          </p:val>
                                        </p:tav>
                                      </p:tavLst>
                                    </p:anim>
                                    <p:anim calcmode="lin" valueType="num">
                                      <p:cBhvr>
                                        <p:cTn id="65"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4" name="Wrong Buzzer.wav"/>
                                        </p:tgtEl>
                                      </p:cMediaNode>
                                    </p:audio>
                                  </p:subTnLst>
                                </p:cTn>
                              </p:par>
                              <p:par>
                                <p:cTn id="66" presetID="1" presetClass="emph" presetSubtype="2" fill="hold" nodeType="withEffect">
                                  <p:stCondLst>
                                    <p:cond delay="0"/>
                                  </p:stCondLst>
                                  <p:childTnLst>
                                    <p:animClr clrSpc="rgb" dir="cw">
                                      <p:cBhvr>
                                        <p:cTn id="67" dur="250" fill="hold"/>
                                        <p:tgtEl>
                                          <p:spTgt spid="8"/>
                                        </p:tgtEl>
                                        <p:attrNameLst>
                                          <p:attrName>fillcolor</p:attrName>
                                        </p:attrNameLst>
                                      </p:cBhvr>
                                      <p:to>
                                        <a:srgbClr val="FFFF00"/>
                                      </p:to>
                                    </p:animClr>
                                    <p:set>
                                      <p:cBhvr>
                                        <p:cTn id="68" dur="250" fill="hold"/>
                                        <p:tgtEl>
                                          <p:spTgt spid="8"/>
                                        </p:tgtEl>
                                        <p:attrNameLst>
                                          <p:attrName>fill.type</p:attrName>
                                        </p:attrNameLst>
                                      </p:cBhvr>
                                      <p:to>
                                        <p:strVal val="solid"/>
                                      </p:to>
                                    </p:set>
                                    <p:set>
                                      <p:cBhvr>
                                        <p:cTn id="69"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0" restart="whenNotActive" fill="hold" evtFilter="cancelBubble" nodeType="interactiveSeq">
                <p:stCondLst>
                  <p:cond evt="onClick" delay="0">
                    <p:tgtEl>
                      <p:spTgt spid="9"/>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9"/>
                                        </p:tgtEl>
                                        <p:attrNameLst>
                                          <p:attrName>fillcolor</p:attrName>
                                        </p:attrNameLst>
                                      </p:cBhvr>
                                      <p:to>
                                        <a:srgbClr val="FFF2CC"/>
                                      </p:to>
                                    </p:animClr>
                                    <p:set>
                                      <p:cBhvr>
                                        <p:cTn id="75" dur="250" fill="hold"/>
                                        <p:tgtEl>
                                          <p:spTgt spid="9"/>
                                        </p:tgtEl>
                                        <p:attrNameLst>
                                          <p:attrName>fill.type</p:attrName>
                                        </p:attrNameLst>
                                      </p:cBhvr>
                                      <p:to>
                                        <p:strVal val="solid"/>
                                      </p:to>
                                    </p:set>
                                    <p:set>
                                      <p:cBhvr>
                                        <p:cTn id="76" dur="250" fill="hold"/>
                                        <p:tgtEl>
                                          <p:spTgt spid="9"/>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250" fill="hold"/>
                                        <p:tgtEl>
                                          <p:spTgt spid="11"/>
                                        </p:tgtEl>
                                        <p:attrNameLst>
                                          <p:attrName>ppt_w</p:attrName>
                                        </p:attrNameLst>
                                      </p:cBhvr>
                                      <p:tavLst>
                                        <p:tav tm="0">
                                          <p:val>
                                            <p:strVal val="4*#ppt_w"/>
                                          </p:val>
                                        </p:tav>
                                        <p:tav tm="100000">
                                          <p:val>
                                            <p:strVal val="#ppt_w"/>
                                          </p:val>
                                        </p:tav>
                                      </p:tavLst>
                                    </p:anim>
                                    <p:anim calcmode="lin" valueType="num">
                                      <p:cBhvr>
                                        <p:cTn id="80" dur="250" fill="hold"/>
                                        <p:tgtEl>
                                          <p:spTgt spid="1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4" name="Wrong Buzzer.wav"/>
                                        </p:tgtEl>
                                      </p:cMediaNode>
                                    </p:audio>
                                  </p:subTnLst>
                                </p:cTn>
                              </p:par>
                              <p:par>
                                <p:cTn id="81" presetID="1" presetClass="emph" presetSubtype="2" fill="hold" nodeType="withEffect">
                                  <p:stCondLst>
                                    <p:cond delay="1000"/>
                                  </p:stCondLst>
                                  <p:childTnLst>
                                    <p:animClr clrSpc="rgb" dir="cw">
                                      <p:cBhvr>
                                        <p:cTn id="82" dur="250" fill="hold"/>
                                        <p:tgtEl>
                                          <p:spTgt spid="9"/>
                                        </p:tgtEl>
                                        <p:attrNameLst>
                                          <p:attrName>fillcolor</p:attrName>
                                        </p:attrNameLst>
                                      </p:cBhvr>
                                      <p:to>
                                        <a:srgbClr val="FFFF00"/>
                                      </p:to>
                                    </p:animClr>
                                    <p:set>
                                      <p:cBhvr>
                                        <p:cTn id="83" dur="250" fill="hold"/>
                                        <p:tgtEl>
                                          <p:spTgt spid="9"/>
                                        </p:tgtEl>
                                        <p:attrNameLst>
                                          <p:attrName>fill.type</p:attrName>
                                        </p:attrNameLst>
                                      </p:cBhvr>
                                      <p:to>
                                        <p:strVal val="solid"/>
                                      </p:to>
                                    </p:set>
                                    <p:set>
                                      <p:cBhvr>
                                        <p:cTn id="84"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4CF8E18-12B2-4D28-B056-C61B514E9B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1442033"/>
            <a:ext cx="10394129" cy="8541569"/>
          </a:xfrm>
          <a:prstGeom prst="rect">
            <a:avLst/>
          </a:prstGeom>
        </p:spPr>
      </p:pic>
      <p:sp>
        <p:nvSpPr>
          <p:cNvPr id="6" name="Rectangle 5">
            <a:extLst>
              <a:ext uri="{FF2B5EF4-FFF2-40B4-BE49-F238E27FC236}">
                <a16:creationId xmlns:a16="http://schemas.microsoft.com/office/drawing/2014/main" xmlns="" id="{13B92D8D-3F72-436A-99AB-56DACF40B753}"/>
              </a:ext>
            </a:extLst>
          </p:cNvPr>
          <p:cNvSpPr/>
          <p:nvPr/>
        </p:nvSpPr>
        <p:spPr>
          <a:xfrm>
            <a:off x="3124200" y="6896100"/>
            <a:ext cx="6089295" cy="144842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400" dirty="0">
                <a:solidFill>
                  <a:prstClr val="black"/>
                </a:solidFill>
                <a:latin typeface="#9Slide03 AllRoundGothic" panose="020B0703020202020104" pitchFamily="34" charset="0"/>
                <a:cs typeface="Times New Roman" pitchFamily="18" charset="0"/>
              </a:rPr>
              <a:t>A</a:t>
            </a:r>
            <a:r>
              <a:rPr lang="vi-VN" sz="4400">
                <a:solidFill>
                  <a:prstClr val="black"/>
                </a:solidFill>
                <a:latin typeface="#9Slide03 AllRoundGothic" panose="020B0703020202020104" pitchFamily="34" charset="0"/>
                <a:cs typeface="Times New Roman" pitchFamily="18" charset="0"/>
              </a:rPr>
              <a:t>. </a:t>
            </a:r>
            <a:r>
              <a:rPr lang="en-US" sz="4400">
                <a:solidFill>
                  <a:prstClr val="black"/>
                </a:solidFill>
                <a:latin typeface="#9Slide03 AllRoundGothic" panose="020B0703020202020104" pitchFamily="34" charset="0"/>
                <a:cs typeface="Times New Roman" pitchFamily="18" charset="0"/>
              </a:rPr>
              <a:t>Có mối quan hệ về nội dung.</a:t>
            </a:r>
            <a:endParaRPr lang="vi-VN" sz="4400" dirty="0">
              <a:solidFill>
                <a:prstClr val="black"/>
              </a:solidFill>
              <a:latin typeface="#9Slide03 AllRoundGothic" panose="020B0703020202020104" pitchFamily="34" charset="0"/>
              <a:cs typeface="Times New Roman" pitchFamily="18" charset="0"/>
            </a:endParaRPr>
          </a:p>
        </p:txBody>
      </p:sp>
      <p:sp>
        <p:nvSpPr>
          <p:cNvPr id="7" name="Rectangle 6">
            <a:extLst>
              <a:ext uri="{FF2B5EF4-FFF2-40B4-BE49-F238E27FC236}">
                <a16:creationId xmlns:a16="http://schemas.microsoft.com/office/drawing/2014/main" xmlns="" id="{566CFBB1-FD8B-4792-AB2A-BD0CACA18994}"/>
              </a:ext>
            </a:extLst>
          </p:cNvPr>
          <p:cNvSpPr/>
          <p:nvPr/>
        </p:nvSpPr>
        <p:spPr>
          <a:xfrm>
            <a:off x="9341289" y="6896100"/>
            <a:ext cx="6683541" cy="145471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400" dirty="0">
                <a:solidFill>
                  <a:prstClr val="black"/>
                </a:solidFill>
                <a:latin typeface="#9Slide03 AllRoundGothic" panose="020B0703020202020104" pitchFamily="34" charset="0"/>
              </a:rPr>
              <a:t>B</a:t>
            </a:r>
            <a:r>
              <a:rPr lang="vi-VN" sz="4400">
                <a:solidFill>
                  <a:prstClr val="black"/>
                </a:solidFill>
                <a:latin typeface="#9Slide03 AllRoundGothic" panose="020B0703020202020104" pitchFamily="34" charset="0"/>
              </a:rPr>
              <a:t>.</a:t>
            </a:r>
            <a:r>
              <a:rPr lang="en-US" sz="4400">
                <a:solidFill>
                  <a:prstClr val="black"/>
                </a:solidFill>
                <a:latin typeface="#9Slide03 AllRoundGothic" panose="020B0703020202020104" pitchFamily="34" charset="0"/>
              </a:rPr>
              <a:t> </a:t>
            </a:r>
            <a:r>
              <a:rPr lang="en-US" sz="4400">
                <a:solidFill>
                  <a:prstClr val="black"/>
                </a:solidFill>
                <a:latin typeface="#9Slide03 AllRoundGothic" panose="020B0703020202020104" pitchFamily="34" charset="0"/>
                <a:cs typeface="Times New Roman" pitchFamily="18" charset="0"/>
              </a:rPr>
              <a:t>Có mối quan hệ chặt chẽ với nhau về nghĩa.</a:t>
            </a:r>
            <a:endParaRPr lang="vi-VN" sz="4400" dirty="0">
              <a:solidFill>
                <a:prstClr val="black"/>
              </a:solidFill>
              <a:latin typeface="#9Slide03 AllRoundGothic" panose="020B0703020202020104" pitchFamily="34" charset="0"/>
            </a:endParaRPr>
          </a:p>
        </p:txBody>
      </p:sp>
      <p:sp>
        <p:nvSpPr>
          <p:cNvPr id="8" name="Rectangle 7">
            <a:extLst>
              <a:ext uri="{FF2B5EF4-FFF2-40B4-BE49-F238E27FC236}">
                <a16:creationId xmlns:a16="http://schemas.microsoft.com/office/drawing/2014/main" xmlns="" id="{5835CD8A-9743-4465-98F5-F25788915FFF}"/>
              </a:ext>
            </a:extLst>
          </p:cNvPr>
          <p:cNvSpPr/>
          <p:nvPr/>
        </p:nvSpPr>
        <p:spPr>
          <a:xfrm>
            <a:off x="3124200" y="8522060"/>
            <a:ext cx="6089295" cy="149823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400" dirty="0">
                <a:solidFill>
                  <a:prstClr val="black"/>
                </a:solidFill>
                <a:latin typeface="#9Slide03 AllRoundGothic" panose="020B0703020202020104" pitchFamily="34" charset="0"/>
                <a:cs typeface="Times New Roman" pitchFamily="18" charset="0"/>
              </a:rPr>
              <a:t>C</a:t>
            </a:r>
            <a:r>
              <a:rPr lang="vi-VN" sz="4400">
                <a:solidFill>
                  <a:prstClr val="black"/>
                </a:solidFill>
                <a:latin typeface="#9Slide03 AllRoundGothic" panose="020B0703020202020104" pitchFamily="34" charset="0"/>
                <a:cs typeface="Times New Roman" pitchFamily="18" charset="0"/>
              </a:rPr>
              <a:t>. </a:t>
            </a:r>
            <a:r>
              <a:rPr lang="en-US" sz="4400">
                <a:solidFill>
                  <a:prstClr val="black"/>
                </a:solidFill>
                <a:latin typeface="#9Slide03 AllRoundGothic" panose="020B0703020202020104" pitchFamily="34" charset="0"/>
                <a:cs typeface="Times New Roman" pitchFamily="18" charset="0"/>
              </a:rPr>
              <a:t>Có mối quan hệ mở.</a:t>
            </a:r>
            <a:endParaRPr lang="vi-VN" sz="4400" dirty="0">
              <a:solidFill>
                <a:prstClr val="black"/>
              </a:solidFill>
              <a:latin typeface="#9Slide03 AllRoundGothic" panose="020B0703020202020104" pitchFamily="34" charset="0"/>
              <a:cs typeface="Times New Roman" pitchFamily="18" charset="0"/>
            </a:endParaRPr>
          </a:p>
        </p:txBody>
      </p:sp>
      <p:sp>
        <p:nvSpPr>
          <p:cNvPr id="9" name="Rectangle 8">
            <a:extLst>
              <a:ext uri="{FF2B5EF4-FFF2-40B4-BE49-F238E27FC236}">
                <a16:creationId xmlns:a16="http://schemas.microsoft.com/office/drawing/2014/main" xmlns="" id="{2E110877-5420-4CE1-AC4A-AF493A926B98}"/>
              </a:ext>
            </a:extLst>
          </p:cNvPr>
          <p:cNvSpPr/>
          <p:nvPr/>
        </p:nvSpPr>
        <p:spPr>
          <a:xfrm>
            <a:off x="9457441" y="8522061"/>
            <a:ext cx="6577549" cy="1498238"/>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vi-VN" sz="4400" dirty="0">
                <a:solidFill>
                  <a:prstClr val="black"/>
                </a:solidFill>
                <a:latin typeface="#9Slide03 AllRoundGothic" panose="020B0703020202020104" pitchFamily="34" charset="0"/>
                <a:cs typeface="Times New Roman" pitchFamily="18" charset="0"/>
              </a:rPr>
              <a:t>D</a:t>
            </a:r>
            <a:r>
              <a:rPr lang="vi-VN" sz="4400">
                <a:solidFill>
                  <a:prstClr val="black"/>
                </a:solidFill>
                <a:latin typeface="#9Slide03 AllRoundGothic" panose="020B0703020202020104" pitchFamily="34" charset="0"/>
                <a:cs typeface="Times New Roman" pitchFamily="18" charset="0"/>
              </a:rPr>
              <a:t>. </a:t>
            </a:r>
            <a:r>
              <a:rPr lang="en-US" sz="4400">
                <a:solidFill>
                  <a:prstClr val="black"/>
                </a:solidFill>
                <a:latin typeface="#9Slide03 AllRoundGothic" panose="020B0703020202020104" pitchFamily="34" charset="0"/>
                <a:cs typeface="Times New Roman" pitchFamily="18" charset="0"/>
              </a:rPr>
              <a:t>Có mối quan hệ liên kết từ.</a:t>
            </a:r>
            <a:endParaRPr lang="vi-VN" sz="4400" dirty="0">
              <a:solidFill>
                <a:prstClr val="black"/>
              </a:solidFill>
              <a:latin typeface="#9Slide03 AllRoundGothic" panose="020B0703020202020104" pitchFamily="34" charset="0"/>
              <a:cs typeface="Times New Roman" pitchFamily="18" charset="0"/>
            </a:endParaRPr>
          </a:p>
        </p:txBody>
      </p:sp>
      <p:pic>
        <p:nvPicPr>
          <p:cNvPr id="10" name="Picture 9">
            <a:extLst>
              <a:ext uri="{FF2B5EF4-FFF2-40B4-BE49-F238E27FC236}">
                <a16:creationId xmlns:a16="http://schemas.microsoft.com/office/drawing/2014/main" xmlns="" id="{275C58CA-F1BE-46AD-8731-F8B8E23797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7056" y="7226521"/>
            <a:ext cx="906438" cy="1062089"/>
          </a:xfrm>
          <a:prstGeom prst="rect">
            <a:avLst/>
          </a:prstGeom>
        </p:spPr>
      </p:pic>
      <p:pic>
        <p:nvPicPr>
          <p:cNvPr id="11" name="Picture 10">
            <a:extLst>
              <a:ext uri="{FF2B5EF4-FFF2-40B4-BE49-F238E27FC236}">
                <a16:creationId xmlns:a16="http://schemas.microsoft.com/office/drawing/2014/main" xmlns="" id="{10E21229-DE6B-4CDF-831B-155E3958E62D}"/>
              </a:ext>
            </a:extLst>
          </p:cNvPr>
          <p:cNvPicPr>
            <a:picLocks noChangeAspect="1"/>
          </p:cNvPicPr>
          <p:nvPr/>
        </p:nvPicPr>
        <p:blipFill rotWithShape="1">
          <a:blip r:embed="rId7"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8391705" y="8735228"/>
            <a:ext cx="905103" cy="1056132"/>
          </a:xfrm>
          <a:prstGeom prst="rect">
            <a:avLst/>
          </a:prstGeom>
        </p:spPr>
      </p:pic>
      <p:pic>
        <p:nvPicPr>
          <p:cNvPr id="12" name="Picture 11">
            <a:extLst>
              <a:ext uri="{FF2B5EF4-FFF2-40B4-BE49-F238E27FC236}">
                <a16:creationId xmlns:a16="http://schemas.microsoft.com/office/drawing/2014/main" xmlns="" id="{29D90EBD-EDCD-47F5-89B8-F116CFAB65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11378" y="8635322"/>
            <a:ext cx="905336" cy="1060796"/>
          </a:xfrm>
          <a:prstGeom prst="rect">
            <a:avLst/>
          </a:prstGeom>
        </p:spPr>
      </p:pic>
      <p:pic>
        <p:nvPicPr>
          <p:cNvPr id="13" name="Picture 12">
            <a:extLst>
              <a:ext uri="{FF2B5EF4-FFF2-40B4-BE49-F238E27FC236}">
                <a16:creationId xmlns:a16="http://schemas.microsoft.com/office/drawing/2014/main" xmlns="" id="{930D61D1-5F6C-4EF2-AFB4-D63BC548DB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70516" y="7283570"/>
            <a:ext cx="905336" cy="965690"/>
          </a:xfrm>
          <a:prstGeom prst="rect">
            <a:avLst/>
          </a:prstGeom>
        </p:spPr>
      </p:pic>
      <p:sp>
        <p:nvSpPr>
          <p:cNvPr id="14" name="Arrow: Right 13">
            <a:hlinkClick r:id="rId9" action="ppaction://hlinksldjump"/>
            <a:extLst>
              <a:ext uri="{FF2B5EF4-FFF2-40B4-BE49-F238E27FC236}">
                <a16:creationId xmlns:a16="http://schemas.microsoft.com/office/drawing/2014/main" xmlns="" id="{BEC3EFAA-89B2-46AD-9C99-B9511D32FE3D}"/>
              </a:ext>
            </a:extLst>
          </p:cNvPr>
          <p:cNvSpPr/>
          <p:nvPr/>
        </p:nvSpPr>
        <p:spPr>
          <a:xfrm rot="10605222" flipH="1">
            <a:off x="15244366" y="9459309"/>
            <a:ext cx="757637" cy="82769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9Slide03 AllRoundGothic" panose="020B0703020202020104" pitchFamily="34" charset="0"/>
            </a:endParaRPr>
          </a:p>
        </p:txBody>
      </p:sp>
      <p:sp>
        <p:nvSpPr>
          <p:cNvPr id="15" name="TextBox 14"/>
          <p:cNvSpPr txBox="1"/>
          <p:nvPr/>
        </p:nvSpPr>
        <p:spPr>
          <a:xfrm>
            <a:off x="4734513" y="1957507"/>
            <a:ext cx="8219488" cy="1446550"/>
          </a:xfrm>
          <a:prstGeom prst="rect">
            <a:avLst/>
          </a:prstGeom>
          <a:noFill/>
        </p:spPr>
        <p:txBody>
          <a:bodyPr wrap="square" rtlCol="0">
            <a:spAutoFit/>
          </a:bodyPr>
          <a:lstStyle/>
          <a:p>
            <a:pPr algn="ctr"/>
            <a:r>
              <a:rPr lang="en-US" sz="4400" b="1" dirty="0" err="1">
                <a:solidFill>
                  <a:srgbClr val="FFFF00"/>
                </a:solidFill>
                <a:latin typeface="#9Slide03 AllRoundGothic" panose="020B0703020202020104" pitchFamily="34" charset="0"/>
                <a:cs typeface="Times New Roman" pitchFamily="18" charset="0"/>
              </a:rPr>
              <a:t>Câu</a:t>
            </a:r>
            <a:r>
              <a:rPr lang="en-US" sz="4400" b="1" dirty="0">
                <a:solidFill>
                  <a:srgbClr val="FFFF00"/>
                </a:solidFill>
                <a:latin typeface="#9Slide03 AllRoundGothic" panose="020B0703020202020104" pitchFamily="34" charset="0"/>
                <a:cs typeface="Times New Roman" pitchFamily="18" charset="0"/>
              </a:rPr>
              <a:t> 2</a:t>
            </a:r>
            <a:r>
              <a:rPr lang="en-US" sz="4400" b="1">
                <a:solidFill>
                  <a:srgbClr val="FFFF00"/>
                </a:solidFill>
                <a:latin typeface="#9Slide03 AllRoundGothic" panose="020B0703020202020104" pitchFamily="34" charset="0"/>
                <a:cs typeface="Times New Roman" pitchFamily="18" charset="0"/>
              </a:rPr>
              <a:t>: Các vế của câu ghép có mối liên hệ nào với nhau?</a:t>
            </a:r>
            <a:endParaRPr lang="en-US" sz="4400" dirty="0">
              <a:solidFill>
                <a:srgbClr val="FFFF00"/>
              </a:solidFill>
              <a:latin typeface="#9Slide03 AllRoundGothic" panose="020B0703020202020104" pitchFamily="34" charset="0"/>
              <a:cs typeface="Times New Roman" pitchFamily="18" charset="0"/>
            </a:endParaRPr>
          </a:p>
        </p:txBody>
      </p:sp>
    </p:spTree>
    <p:extLst>
      <p:ext uri="{BB962C8B-B14F-4D97-AF65-F5344CB8AC3E}">
        <p14:creationId xmlns:p14="http://schemas.microsoft.com/office/powerpoint/2010/main" val="5285660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50" fill="hold"/>
                                        <p:tgtEl>
                                          <p:spTgt spid="6"/>
                                        </p:tgtEl>
                                        <p:attrNameLst>
                                          <p:attrName>fillcolor</p:attrName>
                                        </p:attrNameLst>
                                      </p:cBhvr>
                                      <p:to>
                                        <a:srgbClr val="FFF2CC"/>
                                      </p:to>
                                    </p:animClr>
                                    <p:set>
                                      <p:cBhvr>
                                        <p:cTn id="30" dur="250" fill="hold"/>
                                        <p:tgtEl>
                                          <p:spTgt spid="6"/>
                                        </p:tgtEl>
                                        <p:attrNameLst>
                                          <p:attrName>fill.type</p:attrName>
                                        </p:attrNameLst>
                                      </p:cBhvr>
                                      <p:to>
                                        <p:strVal val="solid"/>
                                      </p:to>
                                    </p:set>
                                    <p:set>
                                      <p:cBhvr>
                                        <p:cTn id="31" dur="250" fill="hold"/>
                                        <p:tgtEl>
                                          <p:spTgt spid="6"/>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23" presetClass="entr" presetSubtype="32" fill="hold" nodeType="withEffect">
                                  <p:stCondLst>
                                    <p:cond delay="10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250" fill="hold"/>
                                        <p:tgtEl>
                                          <p:spTgt spid="10"/>
                                        </p:tgtEl>
                                        <p:attrNameLst>
                                          <p:attrName>ppt_w</p:attrName>
                                        </p:attrNameLst>
                                      </p:cBhvr>
                                      <p:tavLst>
                                        <p:tav tm="0">
                                          <p:val>
                                            <p:strVal val="4*#ppt_w"/>
                                          </p:val>
                                        </p:tav>
                                        <p:tav tm="100000">
                                          <p:val>
                                            <p:strVal val="#ppt_w"/>
                                          </p:val>
                                        </p:tav>
                                      </p:tavLst>
                                    </p:anim>
                                    <p:anim calcmode="lin" valueType="num">
                                      <p:cBhvr>
                                        <p:cTn id="35" dur="250" fill="hold"/>
                                        <p:tgtEl>
                                          <p:spTgt spid="1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2"/>
                                            </p:cond>
                                          </p:stCondLst>
                                          <p:endCondLst>
                                            <p:cond evt="onStopAudio" delay="0">
                                              <p:tgtEl>
                                                <p:sldTgt/>
                                              </p:tgtEl>
                                            </p:cond>
                                          </p:endCondLst>
                                        </p:cTn>
                                        <p:tgtEl>
                                          <p:sndTgt r:embed="rId3" name="Wrong Buzzer.wav"/>
                                        </p:tgtEl>
                                      </p:cMediaNode>
                                    </p:audio>
                                  </p:subTnLst>
                                </p:cTn>
                              </p:par>
                              <p:par>
                                <p:cTn id="36" presetID="1" presetClass="emph" presetSubtype="2" fill="hold" nodeType="withEffect">
                                  <p:stCondLst>
                                    <p:cond delay="1000"/>
                                  </p:stCondLst>
                                  <p:childTnLst>
                                    <p:animClr clrSpc="rgb" dir="cw">
                                      <p:cBhvr>
                                        <p:cTn id="37" dur="250" fill="hold"/>
                                        <p:tgtEl>
                                          <p:spTgt spid="6"/>
                                        </p:tgtEl>
                                        <p:attrNameLst>
                                          <p:attrName>fillcolor</p:attrName>
                                        </p:attrNameLst>
                                      </p:cBhvr>
                                      <p:to>
                                        <a:srgbClr val="FFFF00"/>
                                      </p:to>
                                    </p:animClr>
                                    <p:set>
                                      <p:cBhvr>
                                        <p:cTn id="38" dur="250" fill="hold"/>
                                        <p:tgtEl>
                                          <p:spTgt spid="6"/>
                                        </p:tgtEl>
                                        <p:attrNameLst>
                                          <p:attrName>fill.type</p:attrName>
                                        </p:attrNameLst>
                                      </p:cBhvr>
                                      <p:to>
                                        <p:strVal val="solid"/>
                                      </p:to>
                                    </p:set>
                                    <p:set>
                                      <p:cBhvr>
                                        <p:cTn id="39" dur="25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7"/>
                                        </p:tgtEl>
                                        <p:attrNameLst>
                                          <p:attrName>fillcolor</p:attrName>
                                        </p:attrNameLst>
                                      </p:cBhvr>
                                      <p:to>
                                        <a:srgbClr val="FFF2CC"/>
                                      </p:to>
                                    </p:animClr>
                                    <p:set>
                                      <p:cBhvr>
                                        <p:cTn id="45" dur="250" fill="hold"/>
                                        <p:tgtEl>
                                          <p:spTgt spid="7"/>
                                        </p:tgtEl>
                                        <p:attrNameLst>
                                          <p:attrName>fill.type</p:attrName>
                                        </p:attrNameLst>
                                      </p:cBhvr>
                                      <p:to>
                                        <p:strVal val="solid"/>
                                      </p:to>
                                    </p:set>
                                    <p:set>
                                      <p:cBhvr>
                                        <p:cTn id="46" dur="25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250" fill="hold"/>
                                        <p:tgtEl>
                                          <p:spTgt spid="13"/>
                                        </p:tgtEl>
                                        <p:attrNameLst>
                                          <p:attrName>ppt_w</p:attrName>
                                        </p:attrNameLst>
                                      </p:cBhvr>
                                      <p:tavLst>
                                        <p:tav tm="0">
                                          <p:val>
                                            <p:strVal val="4*#ppt_w"/>
                                          </p:val>
                                        </p:tav>
                                        <p:tav tm="100000">
                                          <p:val>
                                            <p:strVal val="#ppt_w"/>
                                          </p:val>
                                        </p:tav>
                                      </p:tavLst>
                                    </p:anim>
                                    <p:anim calcmode="lin" valueType="num">
                                      <p:cBhvr>
                                        <p:cTn id="50"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7"/>
                                        </p:tgtEl>
                                        <p:attrNameLst>
                                          <p:attrName>fillcolor</p:attrName>
                                        </p:attrNameLst>
                                      </p:cBhvr>
                                      <p:to>
                                        <a:srgbClr val="00B050"/>
                                      </p:to>
                                    </p:animClr>
                                    <p:set>
                                      <p:cBhvr>
                                        <p:cTn id="53" dur="250" fill="hold"/>
                                        <p:tgtEl>
                                          <p:spTgt spid="7"/>
                                        </p:tgtEl>
                                        <p:attrNameLst>
                                          <p:attrName>fill.type</p:attrName>
                                        </p:attrNameLst>
                                      </p:cBhvr>
                                      <p:to>
                                        <p:strVal val="solid"/>
                                      </p:to>
                                    </p:set>
                                    <p:set>
                                      <p:cBhvr>
                                        <p:cTn id="54" dur="25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8"/>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8"/>
                                        </p:tgtEl>
                                        <p:attrNameLst>
                                          <p:attrName>fillcolor</p:attrName>
                                        </p:attrNameLst>
                                      </p:cBhvr>
                                      <p:to>
                                        <a:srgbClr val="FFF2CC"/>
                                      </p:to>
                                    </p:animClr>
                                    <p:set>
                                      <p:cBhvr>
                                        <p:cTn id="60" dur="250" fill="hold"/>
                                        <p:tgtEl>
                                          <p:spTgt spid="8"/>
                                        </p:tgtEl>
                                        <p:attrNameLst>
                                          <p:attrName>fill.type</p:attrName>
                                        </p:attrNameLst>
                                      </p:cBhvr>
                                      <p:to>
                                        <p:strVal val="solid"/>
                                      </p:to>
                                    </p:set>
                                    <p:set>
                                      <p:cBhvr>
                                        <p:cTn id="61" dur="250" fill="hold"/>
                                        <p:tgtEl>
                                          <p:spTgt spid="8"/>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23" presetClass="entr" presetSubtype="32" fill="hold" nodeType="withEffect">
                                  <p:stCondLst>
                                    <p:cond delay="1000"/>
                                  </p:stCondLst>
                                  <p:childTnLst>
                                    <p:set>
                                      <p:cBhvr>
                                        <p:cTn id="63" dur="1" fill="hold">
                                          <p:stCondLst>
                                            <p:cond delay="0"/>
                                          </p:stCondLst>
                                        </p:cTn>
                                        <p:tgtEl>
                                          <p:spTgt spid="11"/>
                                        </p:tgtEl>
                                        <p:attrNameLst>
                                          <p:attrName>style.visibility</p:attrName>
                                        </p:attrNameLst>
                                      </p:cBhvr>
                                      <p:to>
                                        <p:strVal val="visible"/>
                                      </p:to>
                                    </p:set>
                                    <p:anim calcmode="lin" valueType="num">
                                      <p:cBhvr>
                                        <p:cTn id="64" dur="250" fill="hold"/>
                                        <p:tgtEl>
                                          <p:spTgt spid="11"/>
                                        </p:tgtEl>
                                        <p:attrNameLst>
                                          <p:attrName>ppt_w</p:attrName>
                                        </p:attrNameLst>
                                      </p:cBhvr>
                                      <p:tavLst>
                                        <p:tav tm="0">
                                          <p:val>
                                            <p:strVal val="4*#ppt_w"/>
                                          </p:val>
                                        </p:tav>
                                        <p:tav tm="100000">
                                          <p:val>
                                            <p:strVal val="#ppt_w"/>
                                          </p:val>
                                        </p:tav>
                                      </p:tavLst>
                                    </p:anim>
                                    <p:anim calcmode="lin" valueType="num">
                                      <p:cBhvr>
                                        <p:cTn id="65" dur="250" fill="hold"/>
                                        <p:tgtEl>
                                          <p:spTgt spid="1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3" name="Wrong Buzzer.wav"/>
                                        </p:tgtEl>
                                      </p:cMediaNode>
                                    </p:audio>
                                  </p:subTnLst>
                                </p:cTn>
                              </p:par>
                              <p:par>
                                <p:cTn id="66" presetID="1" presetClass="emph" presetSubtype="2" fill="hold" nodeType="withEffect">
                                  <p:stCondLst>
                                    <p:cond delay="1000"/>
                                  </p:stCondLst>
                                  <p:childTnLst>
                                    <p:animClr clrSpc="rgb" dir="cw">
                                      <p:cBhvr>
                                        <p:cTn id="67" dur="250" fill="hold"/>
                                        <p:tgtEl>
                                          <p:spTgt spid="8"/>
                                        </p:tgtEl>
                                        <p:attrNameLst>
                                          <p:attrName>fillcolor</p:attrName>
                                        </p:attrNameLst>
                                      </p:cBhvr>
                                      <p:to>
                                        <a:srgbClr val="FFFF00"/>
                                      </p:to>
                                    </p:animClr>
                                    <p:set>
                                      <p:cBhvr>
                                        <p:cTn id="68" dur="250" fill="hold"/>
                                        <p:tgtEl>
                                          <p:spTgt spid="8"/>
                                        </p:tgtEl>
                                        <p:attrNameLst>
                                          <p:attrName>fill.type</p:attrName>
                                        </p:attrNameLst>
                                      </p:cBhvr>
                                      <p:to>
                                        <p:strVal val="solid"/>
                                      </p:to>
                                    </p:set>
                                    <p:set>
                                      <p:cBhvr>
                                        <p:cTn id="69"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0" restart="whenNotActive" fill="hold" evtFilter="cancelBubble" nodeType="interactiveSeq">
                <p:stCondLst>
                  <p:cond evt="onClick" delay="0">
                    <p:tgtEl>
                      <p:spTgt spid="9"/>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9"/>
                                        </p:tgtEl>
                                        <p:attrNameLst>
                                          <p:attrName>fillcolor</p:attrName>
                                        </p:attrNameLst>
                                      </p:cBhvr>
                                      <p:to>
                                        <a:srgbClr val="FFF2CC"/>
                                      </p:to>
                                    </p:animClr>
                                    <p:set>
                                      <p:cBhvr>
                                        <p:cTn id="75" dur="250" fill="hold"/>
                                        <p:tgtEl>
                                          <p:spTgt spid="9"/>
                                        </p:tgtEl>
                                        <p:attrNameLst>
                                          <p:attrName>fill.type</p:attrName>
                                        </p:attrNameLst>
                                      </p:cBhvr>
                                      <p:to>
                                        <p:strVal val="solid"/>
                                      </p:to>
                                    </p:set>
                                    <p:set>
                                      <p:cBhvr>
                                        <p:cTn id="76" dur="250" fill="hold"/>
                                        <p:tgtEl>
                                          <p:spTgt spid="9"/>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2"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12"/>
                                        </p:tgtEl>
                                        <p:attrNameLst>
                                          <p:attrName>style.visibility</p:attrName>
                                        </p:attrNameLst>
                                      </p:cBhvr>
                                      <p:to>
                                        <p:strVal val="visible"/>
                                      </p:to>
                                    </p:set>
                                    <p:anim calcmode="lin" valueType="num">
                                      <p:cBhvr>
                                        <p:cTn id="79" dur="250" fill="hold"/>
                                        <p:tgtEl>
                                          <p:spTgt spid="12"/>
                                        </p:tgtEl>
                                        <p:attrNameLst>
                                          <p:attrName>ppt_w</p:attrName>
                                        </p:attrNameLst>
                                      </p:cBhvr>
                                      <p:tavLst>
                                        <p:tav tm="0">
                                          <p:val>
                                            <p:strVal val="4*#ppt_w"/>
                                          </p:val>
                                        </p:tav>
                                        <p:tav tm="100000">
                                          <p:val>
                                            <p:strVal val="#ppt_w"/>
                                          </p:val>
                                        </p:tav>
                                      </p:tavLst>
                                    </p:anim>
                                    <p:anim calcmode="lin" valueType="num">
                                      <p:cBhvr>
                                        <p:cTn id="80"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3" name="Wrong Buzzer.wav"/>
                                        </p:tgtEl>
                                      </p:cMediaNode>
                                    </p:audio>
                                  </p:subTnLst>
                                </p:cTn>
                              </p:par>
                              <p:par>
                                <p:cTn id="81" presetID="1" presetClass="emph" presetSubtype="2" fill="hold" nodeType="withEffect">
                                  <p:stCondLst>
                                    <p:cond delay="1000"/>
                                  </p:stCondLst>
                                  <p:childTnLst>
                                    <p:animClr clrSpc="rgb" dir="cw">
                                      <p:cBhvr>
                                        <p:cTn id="82" dur="250" fill="hold"/>
                                        <p:tgtEl>
                                          <p:spTgt spid="9"/>
                                        </p:tgtEl>
                                        <p:attrNameLst>
                                          <p:attrName>fillcolor</p:attrName>
                                        </p:attrNameLst>
                                      </p:cBhvr>
                                      <p:to>
                                        <a:srgbClr val="FFFF00"/>
                                      </p:to>
                                    </p:animClr>
                                    <p:set>
                                      <p:cBhvr>
                                        <p:cTn id="83" dur="250" fill="hold"/>
                                        <p:tgtEl>
                                          <p:spTgt spid="9"/>
                                        </p:tgtEl>
                                        <p:attrNameLst>
                                          <p:attrName>fill.type</p:attrName>
                                        </p:attrNameLst>
                                      </p:cBhvr>
                                      <p:to>
                                        <p:strVal val="solid"/>
                                      </p:to>
                                    </p:set>
                                    <p:set>
                                      <p:cBhvr>
                                        <p:cTn id="84"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662D3EB-5EBB-44D0-A2EB-5C399E12C6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5867" y="-723900"/>
            <a:ext cx="11430894" cy="7261513"/>
          </a:xfrm>
          <a:prstGeom prst="rect">
            <a:avLst/>
          </a:prstGeom>
        </p:spPr>
      </p:pic>
      <p:sp>
        <p:nvSpPr>
          <p:cNvPr id="6" name="Rectangle 5">
            <a:extLst>
              <a:ext uri="{FF2B5EF4-FFF2-40B4-BE49-F238E27FC236}">
                <a16:creationId xmlns:a16="http://schemas.microsoft.com/office/drawing/2014/main" xmlns="" id="{742AA8DC-A8EC-499D-BE4A-F52DE9BFA108}"/>
              </a:ext>
            </a:extLst>
          </p:cNvPr>
          <p:cNvSpPr/>
          <p:nvPr/>
        </p:nvSpPr>
        <p:spPr>
          <a:xfrm>
            <a:off x="6281557" y="6770206"/>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400">
                <a:solidFill>
                  <a:prstClr val="black"/>
                </a:solidFill>
                <a:latin typeface="#9Slide03 AllRoundGothic" panose="020B0703020202020104" pitchFamily="34" charset="0"/>
                <a:cs typeface="Times New Roman" pitchFamily="18" charset="0"/>
              </a:rPr>
              <a:t>Không là câu ghép</a:t>
            </a:r>
            <a:endParaRPr lang="vi-VN" sz="4400" dirty="0">
              <a:solidFill>
                <a:prstClr val="black"/>
              </a:solidFill>
              <a:latin typeface="#9Slide03 AllRoundGothic" panose="020B0703020202020104" pitchFamily="34" charset="0"/>
              <a:cs typeface="Times New Roman" pitchFamily="18" charset="0"/>
            </a:endParaRPr>
          </a:p>
        </p:txBody>
      </p:sp>
      <p:sp>
        <p:nvSpPr>
          <p:cNvPr id="8" name="Rectangle 7">
            <a:extLst>
              <a:ext uri="{FF2B5EF4-FFF2-40B4-BE49-F238E27FC236}">
                <a16:creationId xmlns:a16="http://schemas.microsoft.com/office/drawing/2014/main" xmlns="" id="{73E9677F-3325-4145-812C-41BC5102ECAF}"/>
              </a:ext>
            </a:extLst>
          </p:cNvPr>
          <p:cNvSpPr/>
          <p:nvPr/>
        </p:nvSpPr>
        <p:spPr>
          <a:xfrm>
            <a:off x="6281557" y="8103964"/>
            <a:ext cx="5520149"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400">
                <a:solidFill>
                  <a:prstClr val="black"/>
                </a:solidFill>
                <a:latin typeface="#9Slide03 AllRoundGothic" panose="020B0703020202020104" pitchFamily="34" charset="0"/>
                <a:cs typeface="Times New Roman" pitchFamily="18" charset="0"/>
              </a:rPr>
              <a:t>Là câu ghép</a:t>
            </a:r>
            <a:endParaRPr lang="vi-VN" sz="4400" dirty="0">
              <a:solidFill>
                <a:prstClr val="black"/>
              </a:solidFill>
              <a:latin typeface="#9Slide03 AllRoundGothic" panose="020B0703020202020104" pitchFamily="34" charset="0"/>
              <a:cs typeface="Times New Roman" pitchFamily="18" charset="0"/>
            </a:endParaRPr>
          </a:p>
        </p:txBody>
      </p:sp>
      <p:pic>
        <p:nvPicPr>
          <p:cNvPr id="10" name="Picture 9">
            <a:extLst>
              <a:ext uri="{FF2B5EF4-FFF2-40B4-BE49-F238E27FC236}">
                <a16:creationId xmlns:a16="http://schemas.microsoft.com/office/drawing/2014/main" xmlns="" id="{5ACB5494-1D84-4AB1-AFC9-2D23BA910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5267" y="6808424"/>
            <a:ext cx="906438" cy="1062089"/>
          </a:xfrm>
          <a:prstGeom prst="rect">
            <a:avLst/>
          </a:prstGeom>
        </p:spPr>
      </p:pic>
      <p:pic>
        <p:nvPicPr>
          <p:cNvPr id="11" name="Picture 10">
            <a:extLst>
              <a:ext uri="{FF2B5EF4-FFF2-40B4-BE49-F238E27FC236}">
                <a16:creationId xmlns:a16="http://schemas.microsoft.com/office/drawing/2014/main" xmlns="" id="{8C73202A-DFDA-497D-B377-24F8C66DD6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96600" y="8199355"/>
            <a:ext cx="905103" cy="965442"/>
          </a:xfrm>
          <a:prstGeom prst="rect">
            <a:avLst/>
          </a:prstGeom>
        </p:spPr>
      </p:pic>
      <p:sp>
        <p:nvSpPr>
          <p:cNvPr id="14" name="Arrow: Right 13">
            <a:hlinkClick r:id="rId8" action="ppaction://hlinksldjump"/>
            <a:extLst>
              <a:ext uri="{FF2B5EF4-FFF2-40B4-BE49-F238E27FC236}">
                <a16:creationId xmlns:a16="http://schemas.microsoft.com/office/drawing/2014/main" xmlns="" id="{CF396730-0CE3-468E-8508-FA0668788824}"/>
              </a:ext>
            </a:extLst>
          </p:cNvPr>
          <p:cNvSpPr/>
          <p:nvPr/>
        </p:nvSpPr>
        <p:spPr>
          <a:xfrm rot="10605222" flipH="1">
            <a:off x="15244366" y="9459309"/>
            <a:ext cx="757637" cy="82769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9Slide03 AllRoundGothic" panose="020B0703020202020104" pitchFamily="34" charset="0"/>
            </a:endParaRPr>
          </a:p>
        </p:txBody>
      </p:sp>
      <p:sp>
        <p:nvSpPr>
          <p:cNvPr id="15" name="TextBox 14"/>
          <p:cNvSpPr txBox="1"/>
          <p:nvPr/>
        </p:nvSpPr>
        <p:spPr>
          <a:xfrm>
            <a:off x="4512203" y="1104900"/>
            <a:ext cx="8933227" cy="1323439"/>
          </a:xfrm>
          <a:prstGeom prst="rect">
            <a:avLst/>
          </a:prstGeom>
          <a:noFill/>
        </p:spPr>
        <p:txBody>
          <a:bodyPr wrap="square" rtlCol="0">
            <a:spAutoFit/>
          </a:bodyPr>
          <a:lstStyle/>
          <a:p>
            <a:pPr algn="ctr"/>
            <a:r>
              <a:rPr lang="en-US" sz="4000" b="1" dirty="0" err="1">
                <a:solidFill>
                  <a:srgbClr val="FFFF00"/>
                </a:solidFill>
                <a:latin typeface="#9Slide03 AllRoundGothic" panose="020B0703020202020104" pitchFamily="34" charset="0"/>
                <a:cs typeface="Times New Roman" pitchFamily="18" charset="0"/>
              </a:rPr>
              <a:t>Câu</a:t>
            </a:r>
            <a:r>
              <a:rPr lang="en-US" sz="4000" b="1" dirty="0">
                <a:solidFill>
                  <a:srgbClr val="FFFF00"/>
                </a:solidFill>
                <a:latin typeface="#9Slide03 AllRoundGothic" panose="020B0703020202020104" pitchFamily="34" charset="0"/>
                <a:cs typeface="Times New Roman" pitchFamily="18" charset="0"/>
              </a:rPr>
              <a:t> 3</a:t>
            </a:r>
            <a:r>
              <a:rPr lang="en-US" sz="4000" b="1">
                <a:solidFill>
                  <a:srgbClr val="FFFF00"/>
                </a:solidFill>
                <a:latin typeface="#9Slide03 AllRoundGothic" panose="020B0703020202020104" pitchFamily="34" charset="0"/>
                <a:cs typeface="Times New Roman" pitchFamily="18" charset="0"/>
              </a:rPr>
              <a:t>: Câu dưới đây có phải là câu ghép hay không?</a:t>
            </a:r>
            <a:endParaRPr lang="en-US" sz="4000" b="1" dirty="0">
              <a:solidFill>
                <a:srgbClr val="FFFF00"/>
              </a:solidFill>
              <a:latin typeface="#9Slide03 AllRoundGothic" panose="020B0703020202020104" pitchFamily="34" charset="0"/>
              <a:cs typeface="Times New Roman" pitchFamily="18" charset="0"/>
            </a:endParaRPr>
          </a:p>
        </p:txBody>
      </p:sp>
      <p:sp>
        <p:nvSpPr>
          <p:cNvPr id="16" name="TextBox 15"/>
          <p:cNvSpPr txBox="1"/>
          <p:nvPr/>
        </p:nvSpPr>
        <p:spPr>
          <a:xfrm>
            <a:off x="4640001" y="2652082"/>
            <a:ext cx="8933227" cy="1323439"/>
          </a:xfrm>
          <a:prstGeom prst="rect">
            <a:avLst/>
          </a:prstGeom>
          <a:noFill/>
        </p:spPr>
        <p:txBody>
          <a:bodyPr wrap="square" rtlCol="0">
            <a:spAutoFit/>
          </a:bodyPr>
          <a:lstStyle/>
          <a:p>
            <a:r>
              <a:rPr lang="en-US" sz="4000" b="1">
                <a:solidFill>
                  <a:schemeClr val="bg1"/>
                </a:solidFill>
                <a:latin typeface="#9Slide03 AllRoundGothic" panose="020B0703020202020104" pitchFamily="34" charset="0"/>
                <a:cs typeface="Times New Roman" pitchFamily="18" charset="0"/>
              </a:rPr>
              <a:t>Vì Tuấn chưa chăm học nên bạn ấy đã bị điểm kém.</a:t>
            </a:r>
            <a:endParaRPr lang="en-US" sz="4000" b="1" dirty="0">
              <a:solidFill>
                <a:schemeClr val="bg1"/>
              </a:solidFill>
              <a:latin typeface="#9Slide03 AllRoundGothic" panose="020B0703020202020104" pitchFamily="34" charset="0"/>
              <a:cs typeface="Times New Roman" pitchFamily="18" charset="0"/>
            </a:endParaRPr>
          </a:p>
        </p:txBody>
      </p:sp>
    </p:spTree>
    <p:extLst>
      <p:ext uri="{BB962C8B-B14F-4D97-AF65-F5344CB8AC3E}">
        <p14:creationId xmlns:p14="http://schemas.microsoft.com/office/powerpoint/2010/main" val="19432048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50" fill="hold"/>
                                        <p:tgtEl>
                                          <p:spTgt spid="6"/>
                                        </p:tgtEl>
                                        <p:attrNameLst>
                                          <p:attrName>fillcolor</p:attrName>
                                        </p:attrNameLst>
                                      </p:cBhvr>
                                      <p:to>
                                        <a:srgbClr val="FFF2CC"/>
                                      </p:to>
                                    </p:animClr>
                                    <p:set>
                                      <p:cBhvr>
                                        <p:cTn id="20" dur="250" fill="hold"/>
                                        <p:tgtEl>
                                          <p:spTgt spid="6"/>
                                        </p:tgtEl>
                                        <p:attrNameLst>
                                          <p:attrName>fill.type</p:attrName>
                                        </p:attrNameLst>
                                      </p:cBhvr>
                                      <p:to>
                                        <p:strVal val="solid"/>
                                      </p:to>
                                    </p:set>
                                    <p:set>
                                      <p:cBhvr>
                                        <p:cTn id="21" dur="250" fill="hold"/>
                                        <p:tgtEl>
                                          <p:spTgt spid="6"/>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2" name="click.wav"/>
                                        </p:tgtEl>
                                      </p:cMediaNode>
                                    </p:audio>
                                  </p:subTnLst>
                                </p:cTn>
                              </p:par>
                              <p:par>
                                <p:cTn id="22" presetID="23" presetClass="entr" presetSubtype="32" fill="hold" nodeType="withEffect">
                                  <p:stCondLst>
                                    <p:cond delay="10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ppt_w</p:attrName>
                                        </p:attrNameLst>
                                      </p:cBhvr>
                                      <p:tavLst>
                                        <p:tav tm="0">
                                          <p:val>
                                            <p:strVal val="4*#ppt_w"/>
                                          </p:val>
                                        </p:tav>
                                        <p:tav tm="100000">
                                          <p:val>
                                            <p:strVal val="#ppt_w"/>
                                          </p:val>
                                        </p:tav>
                                      </p:tavLst>
                                    </p:anim>
                                    <p:anim calcmode="lin" valueType="num">
                                      <p:cBhvr>
                                        <p:cTn id="25" dur="250" fill="hold"/>
                                        <p:tgtEl>
                                          <p:spTgt spid="1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2"/>
                                            </p:cond>
                                          </p:stCondLst>
                                          <p:endCondLst>
                                            <p:cond evt="onStopAudio" delay="0">
                                              <p:tgtEl>
                                                <p:sldTgt/>
                                              </p:tgtEl>
                                            </p:cond>
                                          </p:endCondLst>
                                        </p:cTn>
                                        <p:tgtEl>
                                          <p:sndTgt r:embed="rId3" name="Wrong Buzzer.wav"/>
                                        </p:tgtEl>
                                      </p:cMediaNode>
                                    </p:audio>
                                  </p:subTnLst>
                                </p:cTn>
                              </p:par>
                              <p:par>
                                <p:cTn id="26" presetID="1" presetClass="emph" presetSubtype="2" fill="hold" nodeType="withEffect">
                                  <p:stCondLst>
                                    <p:cond delay="1000"/>
                                  </p:stCondLst>
                                  <p:childTnLst>
                                    <p:animClr clrSpc="rgb" dir="cw">
                                      <p:cBhvr>
                                        <p:cTn id="27" dur="250" fill="hold"/>
                                        <p:tgtEl>
                                          <p:spTgt spid="6"/>
                                        </p:tgtEl>
                                        <p:attrNameLst>
                                          <p:attrName>fillcolor</p:attrName>
                                        </p:attrNameLst>
                                      </p:cBhvr>
                                      <p:to>
                                        <a:srgbClr val="FFFF00"/>
                                      </p:to>
                                    </p:animClr>
                                    <p:set>
                                      <p:cBhvr>
                                        <p:cTn id="28" dur="250" fill="hold"/>
                                        <p:tgtEl>
                                          <p:spTgt spid="6"/>
                                        </p:tgtEl>
                                        <p:attrNameLst>
                                          <p:attrName>fill.type</p:attrName>
                                        </p:attrNameLst>
                                      </p:cBhvr>
                                      <p:to>
                                        <p:strVal val="solid"/>
                                      </p:to>
                                    </p:set>
                                    <p:set>
                                      <p:cBhvr>
                                        <p:cTn id="29" dur="25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50" fill="hold"/>
                                        <p:tgtEl>
                                          <p:spTgt spid="8"/>
                                        </p:tgtEl>
                                        <p:attrNameLst>
                                          <p:attrName>fillcolor</p:attrName>
                                        </p:attrNameLst>
                                      </p:cBhvr>
                                      <p:to>
                                        <a:srgbClr val="FFF2CC"/>
                                      </p:to>
                                    </p:animClr>
                                    <p:set>
                                      <p:cBhvr>
                                        <p:cTn id="35" dur="250" fill="hold"/>
                                        <p:tgtEl>
                                          <p:spTgt spid="8"/>
                                        </p:tgtEl>
                                        <p:attrNameLst>
                                          <p:attrName>fill.type</p:attrName>
                                        </p:attrNameLst>
                                      </p:cBhvr>
                                      <p:to>
                                        <p:strVal val="solid"/>
                                      </p:to>
                                    </p:set>
                                    <p:set>
                                      <p:cBhvr>
                                        <p:cTn id="36" dur="250" fill="hold"/>
                                        <p:tgtEl>
                                          <p:spTgt spid="8"/>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2" name="click.wav"/>
                                        </p:tgtEl>
                                      </p:cMediaNode>
                                    </p:audio>
                                  </p:subTnLst>
                                </p:cTn>
                              </p:par>
                              <p:par>
                                <p:cTn id="37" presetID="23" presetClass="entr" presetSubtype="32" fill="hold" nodeType="withEffect">
                                  <p:stCondLst>
                                    <p:cond delay="10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250" fill="hold"/>
                                        <p:tgtEl>
                                          <p:spTgt spid="11"/>
                                        </p:tgtEl>
                                        <p:attrNameLst>
                                          <p:attrName>ppt_w</p:attrName>
                                        </p:attrNameLst>
                                      </p:cBhvr>
                                      <p:tavLst>
                                        <p:tav tm="0">
                                          <p:val>
                                            <p:strVal val="4*#ppt_w"/>
                                          </p:val>
                                        </p:tav>
                                        <p:tav tm="100000">
                                          <p:val>
                                            <p:strVal val="#ppt_w"/>
                                          </p:val>
                                        </p:tav>
                                      </p:tavLst>
                                    </p:anim>
                                    <p:anim calcmode="lin" valueType="num">
                                      <p:cBhvr>
                                        <p:cTn id="40" dur="250" fill="hold"/>
                                        <p:tgtEl>
                                          <p:spTgt spid="1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7"/>
                                            </p:cond>
                                          </p:stCondLst>
                                          <p:endCondLst>
                                            <p:cond evt="onStopAudio" delay="0">
                                              <p:tgtEl>
                                                <p:sldTgt/>
                                              </p:tgtEl>
                                            </p:cond>
                                          </p:endCondLst>
                                        </p:cTn>
                                        <p:tgtEl>
                                          <p:sndTgt r:embed="rId4" name="Check mark.wav"/>
                                        </p:tgtEl>
                                      </p:cMediaNode>
                                    </p:audio>
                                  </p:subTnLst>
                                </p:cTn>
                              </p:par>
                              <p:par>
                                <p:cTn id="41" presetID="1" presetClass="emph" presetSubtype="2" fill="hold" nodeType="withEffect">
                                  <p:stCondLst>
                                    <p:cond delay="1000"/>
                                  </p:stCondLst>
                                  <p:childTnLst>
                                    <p:animClr clrSpc="rgb" dir="cw">
                                      <p:cBhvr>
                                        <p:cTn id="42" dur="250" fill="hold"/>
                                        <p:tgtEl>
                                          <p:spTgt spid="8"/>
                                        </p:tgtEl>
                                        <p:attrNameLst>
                                          <p:attrName>fillcolor</p:attrName>
                                        </p:attrNameLst>
                                      </p:cBhvr>
                                      <p:to>
                                        <a:srgbClr val="00B050"/>
                                      </p:to>
                                    </p:animClr>
                                    <p:set>
                                      <p:cBhvr>
                                        <p:cTn id="43" dur="250" fill="hold"/>
                                        <p:tgtEl>
                                          <p:spTgt spid="8"/>
                                        </p:tgtEl>
                                        <p:attrNameLst>
                                          <p:attrName>fill.type</p:attrName>
                                        </p:attrNameLst>
                                      </p:cBhvr>
                                      <p:to>
                                        <p:strVal val="solid"/>
                                      </p:to>
                                    </p:set>
                                    <p:set>
                                      <p:cBhvr>
                                        <p:cTn id="44"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662D3EB-5EBB-44D0-A2EB-5C399E12C6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5867" y="-723900"/>
            <a:ext cx="11430894" cy="7261513"/>
          </a:xfrm>
          <a:prstGeom prst="rect">
            <a:avLst/>
          </a:prstGeom>
        </p:spPr>
      </p:pic>
      <p:sp>
        <p:nvSpPr>
          <p:cNvPr id="6" name="Rectangle 5">
            <a:extLst>
              <a:ext uri="{FF2B5EF4-FFF2-40B4-BE49-F238E27FC236}">
                <a16:creationId xmlns:a16="http://schemas.microsoft.com/office/drawing/2014/main" xmlns="" id="{742AA8DC-A8EC-499D-BE4A-F52DE9BFA108}"/>
              </a:ext>
            </a:extLst>
          </p:cNvPr>
          <p:cNvSpPr/>
          <p:nvPr/>
        </p:nvSpPr>
        <p:spPr>
          <a:xfrm>
            <a:off x="6281554" y="8116846"/>
            <a:ext cx="6121212"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400">
                <a:solidFill>
                  <a:prstClr val="black"/>
                </a:solidFill>
                <a:latin typeface="#9Slide03 AllRoundGothic" panose="020B0703020202020104" pitchFamily="34" charset="0"/>
                <a:cs typeface="Times New Roman" pitchFamily="18" charset="0"/>
              </a:rPr>
              <a:t>Là câu ghép</a:t>
            </a:r>
            <a:endParaRPr lang="vi-VN" sz="4400" dirty="0">
              <a:solidFill>
                <a:prstClr val="black"/>
              </a:solidFill>
              <a:latin typeface="#9Slide03 AllRoundGothic" panose="020B0703020202020104" pitchFamily="34" charset="0"/>
              <a:cs typeface="Times New Roman" pitchFamily="18" charset="0"/>
            </a:endParaRPr>
          </a:p>
        </p:txBody>
      </p:sp>
      <p:sp>
        <p:nvSpPr>
          <p:cNvPr id="8" name="Rectangle 7">
            <a:extLst>
              <a:ext uri="{FF2B5EF4-FFF2-40B4-BE49-F238E27FC236}">
                <a16:creationId xmlns:a16="http://schemas.microsoft.com/office/drawing/2014/main" xmlns="" id="{73E9677F-3325-4145-812C-41BC5102ECAF}"/>
              </a:ext>
            </a:extLst>
          </p:cNvPr>
          <p:cNvSpPr/>
          <p:nvPr/>
        </p:nvSpPr>
        <p:spPr>
          <a:xfrm>
            <a:off x="6286634" y="6740719"/>
            <a:ext cx="6121212" cy="11562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400">
                <a:solidFill>
                  <a:prstClr val="black"/>
                </a:solidFill>
                <a:latin typeface="#9Slide03 AllRoundGothic" panose="020B0703020202020104" pitchFamily="34" charset="0"/>
                <a:cs typeface="Times New Roman" pitchFamily="18" charset="0"/>
              </a:rPr>
              <a:t>Không là câu ghép</a:t>
            </a:r>
            <a:endParaRPr lang="vi-VN" sz="4400">
              <a:solidFill>
                <a:prstClr val="black"/>
              </a:solidFill>
              <a:latin typeface="#9Slide03 AllRoundGothic" panose="020B0703020202020104" pitchFamily="34" charset="0"/>
              <a:cs typeface="Times New Roman" pitchFamily="18" charset="0"/>
            </a:endParaRPr>
          </a:p>
        </p:txBody>
      </p:sp>
      <p:pic>
        <p:nvPicPr>
          <p:cNvPr id="10" name="Picture 9">
            <a:extLst>
              <a:ext uri="{FF2B5EF4-FFF2-40B4-BE49-F238E27FC236}">
                <a16:creationId xmlns:a16="http://schemas.microsoft.com/office/drawing/2014/main" xmlns="" id="{5ACB5494-1D84-4AB1-AFC9-2D23BA910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1408" y="8210981"/>
            <a:ext cx="906438" cy="1062089"/>
          </a:xfrm>
          <a:prstGeom prst="rect">
            <a:avLst/>
          </a:prstGeom>
        </p:spPr>
      </p:pic>
      <p:pic>
        <p:nvPicPr>
          <p:cNvPr id="11" name="Picture 10">
            <a:extLst>
              <a:ext uri="{FF2B5EF4-FFF2-40B4-BE49-F238E27FC236}">
                <a16:creationId xmlns:a16="http://schemas.microsoft.com/office/drawing/2014/main" xmlns="" id="{8C73202A-DFDA-497D-B377-24F8C66DD6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6200" y="6931501"/>
            <a:ext cx="905103" cy="965442"/>
          </a:xfrm>
          <a:prstGeom prst="rect">
            <a:avLst/>
          </a:prstGeom>
        </p:spPr>
      </p:pic>
      <p:sp>
        <p:nvSpPr>
          <p:cNvPr id="14" name="Arrow: Right 13">
            <a:hlinkClick r:id="rId8" action="ppaction://hlinksldjump"/>
            <a:extLst>
              <a:ext uri="{FF2B5EF4-FFF2-40B4-BE49-F238E27FC236}">
                <a16:creationId xmlns:a16="http://schemas.microsoft.com/office/drawing/2014/main" xmlns="" id="{CF396730-0CE3-468E-8508-FA0668788824}"/>
              </a:ext>
            </a:extLst>
          </p:cNvPr>
          <p:cNvSpPr/>
          <p:nvPr/>
        </p:nvSpPr>
        <p:spPr>
          <a:xfrm rot="10605222" flipH="1">
            <a:off x="15244366" y="9459309"/>
            <a:ext cx="757637" cy="82769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9Slide03 AllRoundGothic" panose="020B0703020202020104" pitchFamily="34" charset="0"/>
            </a:endParaRPr>
          </a:p>
        </p:txBody>
      </p:sp>
      <p:sp>
        <p:nvSpPr>
          <p:cNvPr id="15" name="TextBox 14"/>
          <p:cNvSpPr txBox="1"/>
          <p:nvPr/>
        </p:nvSpPr>
        <p:spPr>
          <a:xfrm>
            <a:off x="4512203" y="1104900"/>
            <a:ext cx="8933227" cy="1323439"/>
          </a:xfrm>
          <a:prstGeom prst="rect">
            <a:avLst/>
          </a:prstGeom>
          <a:noFill/>
        </p:spPr>
        <p:txBody>
          <a:bodyPr wrap="square" rtlCol="0">
            <a:spAutoFit/>
          </a:bodyPr>
          <a:lstStyle/>
          <a:p>
            <a:pPr algn="ctr"/>
            <a:r>
              <a:rPr lang="en-US" sz="4000" b="1" dirty="0" err="1">
                <a:solidFill>
                  <a:srgbClr val="FFFF00"/>
                </a:solidFill>
                <a:latin typeface="#9Slide03 AllRoundGothic" panose="020B0703020202020104" pitchFamily="34" charset="0"/>
                <a:cs typeface="Times New Roman" pitchFamily="18" charset="0"/>
              </a:rPr>
              <a:t>Câu</a:t>
            </a:r>
            <a:r>
              <a:rPr lang="en-US" sz="4000" b="1" dirty="0">
                <a:solidFill>
                  <a:srgbClr val="FFFF00"/>
                </a:solidFill>
                <a:latin typeface="#9Slide03 AllRoundGothic" panose="020B0703020202020104" pitchFamily="34" charset="0"/>
                <a:cs typeface="Times New Roman" pitchFamily="18" charset="0"/>
              </a:rPr>
              <a:t> 3</a:t>
            </a:r>
            <a:r>
              <a:rPr lang="en-US" sz="4000" b="1">
                <a:solidFill>
                  <a:srgbClr val="FFFF00"/>
                </a:solidFill>
                <a:latin typeface="#9Slide03 AllRoundGothic" panose="020B0703020202020104" pitchFamily="34" charset="0"/>
                <a:cs typeface="Times New Roman" pitchFamily="18" charset="0"/>
              </a:rPr>
              <a:t>: Câu văn dưới đây có phải là câu ghép hay không?</a:t>
            </a:r>
            <a:endParaRPr lang="en-US" sz="4000" b="1" dirty="0">
              <a:solidFill>
                <a:srgbClr val="FFFF00"/>
              </a:solidFill>
              <a:latin typeface="#9Slide03 AllRoundGothic" panose="020B0703020202020104" pitchFamily="34" charset="0"/>
              <a:cs typeface="Times New Roman" pitchFamily="18" charset="0"/>
            </a:endParaRPr>
          </a:p>
        </p:txBody>
      </p:sp>
      <p:sp>
        <p:nvSpPr>
          <p:cNvPr id="16" name="TextBox 15"/>
          <p:cNvSpPr txBox="1"/>
          <p:nvPr/>
        </p:nvSpPr>
        <p:spPr>
          <a:xfrm>
            <a:off x="4640001" y="2652082"/>
            <a:ext cx="8933227" cy="707886"/>
          </a:xfrm>
          <a:prstGeom prst="rect">
            <a:avLst/>
          </a:prstGeom>
          <a:noFill/>
        </p:spPr>
        <p:txBody>
          <a:bodyPr wrap="square" rtlCol="0">
            <a:spAutoFit/>
          </a:bodyPr>
          <a:lstStyle/>
          <a:p>
            <a:pPr algn="ctr"/>
            <a:r>
              <a:rPr lang="en-US" sz="4000" b="1">
                <a:solidFill>
                  <a:schemeClr val="bg1"/>
                </a:solidFill>
                <a:latin typeface="#9Slide03 AllRoundGothic" panose="020B0703020202020104" pitchFamily="34" charset="0"/>
                <a:cs typeface="Times New Roman" pitchFamily="18" charset="0"/>
              </a:rPr>
              <a:t>Trời cao, trong xanh thật!</a:t>
            </a:r>
            <a:endParaRPr lang="en-US" sz="4000" b="1" dirty="0">
              <a:solidFill>
                <a:schemeClr val="bg1"/>
              </a:solidFill>
              <a:latin typeface="#9Slide03 AllRoundGothic" panose="020B0703020202020104" pitchFamily="34" charset="0"/>
              <a:cs typeface="Times New Roman" pitchFamily="18" charset="0"/>
            </a:endParaRPr>
          </a:p>
        </p:txBody>
      </p:sp>
    </p:spTree>
    <p:extLst>
      <p:ext uri="{BB962C8B-B14F-4D97-AF65-F5344CB8AC3E}">
        <p14:creationId xmlns:p14="http://schemas.microsoft.com/office/powerpoint/2010/main" val="3543744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50" fill="hold"/>
                                        <p:tgtEl>
                                          <p:spTgt spid="6"/>
                                        </p:tgtEl>
                                        <p:attrNameLst>
                                          <p:attrName>fillcolor</p:attrName>
                                        </p:attrNameLst>
                                      </p:cBhvr>
                                      <p:to>
                                        <a:srgbClr val="FFF2CC"/>
                                      </p:to>
                                    </p:animClr>
                                    <p:set>
                                      <p:cBhvr>
                                        <p:cTn id="20" dur="250" fill="hold"/>
                                        <p:tgtEl>
                                          <p:spTgt spid="6"/>
                                        </p:tgtEl>
                                        <p:attrNameLst>
                                          <p:attrName>fill.type</p:attrName>
                                        </p:attrNameLst>
                                      </p:cBhvr>
                                      <p:to>
                                        <p:strVal val="solid"/>
                                      </p:to>
                                    </p:set>
                                    <p:set>
                                      <p:cBhvr>
                                        <p:cTn id="21" dur="250" fill="hold"/>
                                        <p:tgtEl>
                                          <p:spTgt spid="6"/>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2" name="click.wav"/>
                                        </p:tgtEl>
                                      </p:cMediaNode>
                                    </p:audio>
                                  </p:subTnLst>
                                </p:cTn>
                              </p:par>
                              <p:par>
                                <p:cTn id="22" presetID="23" presetClass="entr" presetSubtype="32" fill="hold" nodeType="withEffect">
                                  <p:stCondLst>
                                    <p:cond delay="10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ppt_w</p:attrName>
                                        </p:attrNameLst>
                                      </p:cBhvr>
                                      <p:tavLst>
                                        <p:tav tm="0">
                                          <p:val>
                                            <p:strVal val="4*#ppt_w"/>
                                          </p:val>
                                        </p:tav>
                                        <p:tav tm="100000">
                                          <p:val>
                                            <p:strVal val="#ppt_w"/>
                                          </p:val>
                                        </p:tav>
                                      </p:tavLst>
                                    </p:anim>
                                    <p:anim calcmode="lin" valueType="num">
                                      <p:cBhvr>
                                        <p:cTn id="25" dur="250" fill="hold"/>
                                        <p:tgtEl>
                                          <p:spTgt spid="1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2"/>
                                            </p:cond>
                                          </p:stCondLst>
                                          <p:endCondLst>
                                            <p:cond evt="onStopAudio" delay="0">
                                              <p:tgtEl>
                                                <p:sldTgt/>
                                              </p:tgtEl>
                                            </p:cond>
                                          </p:endCondLst>
                                        </p:cTn>
                                        <p:tgtEl>
                                          <p:sndTgt r:embed="rId3" name="Wrong Buzzer.wav"/>
                                        </p:tgtEl>
                                      </p:cMediaNode>
                                    </p:audio>
                                  </p:subTnLst>
                                </p:cTn>
                              </p:par>
                              <p:par>
                                <p:cTn id="26" presetID="1" presetClass="emph" presetSubtype="2" fill="hold" nodeType="withEffect">
                                  <p:stCondLst>
                                    <p:cond delay="1000"/>
                                  </p:stCondLst>
                                  <p:childTnLst>
                                    <p:animClr clrSpc="rgb" dir="cw">
                                      <p:cBhvr>
                                        <p:cTn id="27" dur="250" fill="hold"/>
                                        <p:tgtEl>
                                          <p:spTgt spid="6"/>
                                        </p:tgtEl>
                                        <p:attrNameLst>
                                          <p:attrName>fillcolor</p:attrName>
                                        </p:attrNameLst>
                                      </p:cBhvr>
                                      <p:to>
                                        <a:srgbClr val="FFFF00"/>
                                      </p:to>
                                    </p:animClr>
                                    <p:set>
                                      <p:cBhvr>
                                        <p:cTn id="28" dur="250" fill="hold"/>
                                        <p:tgtEl>
                                          <p:spTgt spid="6"/>
                                        </p:tgtEl>
                                        <p:attrNameLst>
                                          <p:attrName>fill.type</p:attrName>
                                        </p:attrNameLst>
                                      </p:cBhvr>
                                      <p:to>
                                        <p:strVal val="solid"/>
                                      </p:to>
                                    </p:set>
                                    <p:set>
                                      <p:cBhvr>
                                        <p:cTn id="29" dur="25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50" fill="hold"/>
                                        <p:tgtEl>
                                          <p:spTgt spid="8"/>
                                        </p:tgtEl>
                                        <p:attrNameLst>
                                          <p:attrName>fillcolor</p:attrName>
                                        </p:attrNameLst>
                                      </p:cBhvr>
                                      <p:to>
                                        <a:srgbClr val="FFF2CC"/>
                                      </p:to>
                                    </p:animClr>
                                    <p:set>
                                      <p:cBhvr>
                                        <p:cTn id="35" dur="250" fill="hold"/>
                                        <p:tgtEl>
                                          <p:spTgt spid="8"/>
                                        </p:tgtEl>
                                        <p:attrNameLst>
                                          <p:attrName>fill.type</p:attrName>
                                        </p:attrNameLst>
                                      </p:cBhvr>
                                      <p:to>
                                        <p:strVal val="solid"/>
                                      </p:to>
                                    </p:set>
                                    <p:set>
                                      <p:cBhvr>
                                        <p:cTn id="36" dur="250" fill="hold"/>
                                        <p:tgtEl>
                                          <p:spTgt spid="8"/>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2" name="click.wav"/>
                                        </p:tgtEl>
                                      </p:cMediaNode>
                                    </p:audio>
                                  </p:subTnLst>
                                </p:cTn>
                              </p:par>
                              <p:par>
                                <p:cTn id="37" presetID="23" presetClass="entr" presetSubtype="32" fill="hold" nodeType="withEffect">
                                  <p:stCondLst>
                                    <p:cond delay="10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250" fill="hold"/>
                                        <p:tgtEl>
                                          <p:spTgt spid="11"/>
                                        </p:tgtEl>
                                        <p:attrNameLst>
                                          <p:attrName>ppt_w</p:attrName>
                                        </p:attrNameLst>
                                      </p:cBhvr>
                                      <p:tavLst>
                                        <p:tav tm="0">
                                          <p:val>
                                            <p:strVal val="4*#ppt_w"/>
                                          </p:val>
                                        </p:tav>
                                        <p:tav tm="100000">
                                          <p:val>
                                            <p:strVal val="#ppt_w"/>
                                          </p:val>
                                        </p:tav>
                                      </p:tavLst>
                                    </p:anim>
                                    <p:anim calcmode="lin" valueType="num">
                                      <p:cBhvr>
                                        <p:cTn id="40" dur="250" fill="hold"/>
                                        <p:tgtEl>
                                          <p:spTgt spid="1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7"/>
                                            </p:cond>
                                          </p:stCondLst>
                                          <p:endCondLst>
                                            <p:cond evt="onStopAudio" delay="0">
                                              <p:tgtEl>
                                                <p:sldTgt/>
                                              </p:tgtEl>
                                            </p:cond>
                                          </p:endCondLst>
                                        </p:cTn>
                                        <p:tgtEl>
                                          <p:sndTgt r:embed="rId4" name="Check mark.wav"/>
                                        </p:tgtEl>
                                      </p:cMediaNode>
                                    </p:audio>
                                  </p:subTnLst>
                                </p:cTn>
                              </p:par>
                              <p:par>
                                <p:cTn id="41" presetID="1" presetClass="emph" presetSubtype="2" fill="hold" nodeType="withEffect">
                                  <p:stCondLst>
                                    <p:cond delay="1000"/>
                                  </p:stCondLst>
                                  <p:childTnLst>
                                    <p:animClr clrSpc="rgb" dir="cw">
                                      <p:cBhvr>
                                        <p:cTn id="42" dur="250" fill="hold"/>
                                        <p:tgtEl>
                                          <p:spTgt spid="8"/>
                                        </p:tgtEl>
                                        <p:attrNameLst>
                                          <p:attrName>fillcolor</p:attrName>
                                        </p:attrNameLst>
                                      </p:cBhvr>
                                      <p:to>
                                        <a:srgbClr val="00B050"/>
                                      </p:to>
                                    </p:animClr>
                                    <p:set>
                                      <p:cBhvr>
                                        <p:cTn id="43" dur="250" fill="hold"/>
                                        <p:tgtEl>
                                          <p:spTgt spid="8"/>
                                        </p:tgtEl>
                                        <p:attrNameLst>
                                          <p:attrName>fill.type</p:attrName>
                                        </p:attrNameLst>
                                      </p:cBhvr>
                                      <p:to>
                                        <p:strVal val="solid"/>
                                      </p:to>
                                    </p:set>
                                    <p:set>
                                      <p:cBhvr>
                                        <p:cTn id="44"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b="10284"/>
          <a:stretch>
            <a:fillRect/>
          </a:stretch>
        </p:blipFill>
        <p:spPr>
          <a:xfrm>
            <a:off x="5340992" y="1795901"/>
            <a:ext cx="7606015" cy="8491099"/>
          </a:xfrm>
          <a:prstGeom prst="rect">
            <a:avLst/>
          </a:prstGeom>
        </p:spPr>
      </p:pic>
      <p:pic>
        <p:nvPicPr>
          <p:cNvPr id="20"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82" r="559" b="36052"/>
          <a:stretch>
            <a:fillRect/>
          </a:stretch>
        </p:blipFill>
        <p:spPr>
          <a:xfrm>
            <a:off x="0" y="8935342"/>
            <a:ext cx="18288000" cy="1351658"/>
          </a:xfrm>
          <a:prstGeom prst="rect">
            <a:avLst/>
          </a:prstGeom>
        </p:spPr>
      </p:pic>
      <p:pic>
        <p:nvPicPr>
          <p:cNvPr id="21"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57300"/>
          <a:stretch>
            <a:fillRect/>
          </a:stretch>
        </p:blipFill>
        <p:spPr>
          <a:xfrm rot="-10800000">
            <a:off x="14954877" y="0"/>
            <a:ext cx="3333123" cy="1936344"/>
          </a:xfrm>
          <a:prstGeom prst="rect">
            <a:avLst/>
          </a:prstGeom>
        </p:spPr>
      </p:pic>
      <p:pic>
        <p:nvPicPr>
          <p:cNvPr id="22"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b="10788"/>
          <a:stretch>
            <a:fillRect/>
          </a:stretch>
        </p:blipFill>
        <p:spPr>
          <a:xfrm>
            <a:off x="5340992" y="8805533"/>
            <a:ext cx="1629491" cy="1481467"/>
          </a:xfrm>
          <a:prstGeom prst="rect">
            <a:avLst/>
          </a:prstGeom>
        </p:spPr>
      </p:pic>
      <p:pic>
        <p:nvPicPr>
          <p:cNvPr id="23"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b="10788"/>
          <a:stretch>
            <a:fillRect/>
          </a:stretch>
        </p:blipFill>
        <p:spPr>
          <a:xfrm>
            <a:off x="11317517" y="8805533"/>
            <a:ext cx="1629491" cy="1481467"/>
          </a:xfrm>
          <a:prstGeom prst="rect">
            <a:avLst/>
          </a:prstGeom>
        </p:spPr>
      </p:pic>
      <p:pic>
        <p:nvPicPr>
          <p:cNvPr id="24"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l="26329"/>
          <a:stretch>
            <a:fillRect/>
          </a:stretch>
        </p:blipFill>
        <p:spPr>
          <a:xfrm>
            <a:off x="0" y="0"/>
            <a:ext cx="2217803" cy="2030666"/>
          </a:xfrm>
          <a:prstGeom prst="rect">
            <a:avLst/>
          </a:prstGeom>
        </p:spPr>
      </p:pic>
      <p:pic>
        <p:nvPicPr>
          <p:cNvPr id="25" name="Picture 8"/>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1513768" y="786232"/>
            <a:ext cx="1408071" cy="804361"/>
          </a:xfrm>
          <a:prstGeom prst="rect">
            <a:avLst/>
          </a:prstGeom>
        </p:spPr>
      </p:pic>
      <p:sp>
        <p:nvSpPr>
          <p:cNvPr id="26" name="TextBox 9"/>
          <p:cNvSpPr txBox="1"/>
          <p:nvPr/>
        </p:nvSpPr>
        <p:spPr>
          <a:xfrm>
            <a:off x="6193254" y="2778366"/>
            <a:ext cx="4247148" cy="969496"/>
          </a:xfrm>
          <a:prstGeom prst="rect">
            <a:avLst/>
          </a:prstGeom>
        </p:spPr>
        <p:txBody>
          <a:bodyPr lIns="0" tIns="0" rIns="0" bIns="0" rtlCol="0" anchor="t">
            <a:spAutoFit/>
          </a:bodyPr>
          <a:lstStyle/>
          <a:p>
            <a:pPr marL="0" lvl="0" indent="0" algn="ctr">
              <a:lnSpc>
                <a:spcPts val="7200"/>
              </a:lnSpc>
              <a:spcBef>
                <a:spcPct val="0"/>
              </a:spcBef>
            </a:pPr>
            <a:r>
              <a:rPr lang="en-US" sz="7200" u="none">
                <a:solidFill>
                  <a:srgbClr val="FFFFFF"/>
                </a:solidFill>
                <a:latin typeface="Baloo"/>
              </a:rPr>
              <a:t>NHẬN XÉT</a:t>
            </a:r>
          </a:p>
        </p:txBody>
      </p:sp>
      <p:sp>
        <p:nvSpPr>
          <p:cNvPr id="27" name="TextBox 10"/>
          <p:cNvSpPr txBox="1"/>
          <p:nvPr/>
        </p:nvSpPr>
        <p:spPr>
          <a:xfrm>
            <a:off x="7793454" y="4728210"/>
            <a:ext cx="4247148" cy="969496"/>
          </a:xfrm>
          <a:prstGeom prst="rect">
            <a:avLst/>
          </a:prstGeom>
        </p:spPr>
        <p:txBody>
          <a:bodyPr lIns="0" tIns="0" rIns="0" bIns="0" rtlCol="0" anchor="t">
            <a:spAutoFit/>
          </a:bodyPr>
          <a:lstStyle/>
          <a:p>
            <a:pPr marL="0" lvl="0" indent="0" algn="ctr">
              <a:lnSpc>
                <a:spcPts val="7200"/>
              </a:lnSpc>
              <a:spcBef>
                <a:spcPct val="0"/>
              </a:spcBef>
            </a:pPr>
            <a:r>
              <a:rPr lang="en-US" sz="7200" u="none">
                <a:solidFill>
                  <a:srgbClr val="FFFFFF"/>
                </a:solidFill>
                <a:latin typeface="Baloo"/>
              </a:rPr>
              <a:t>GHI NHỚ</a:t>
            </a:r>
          </a:p>
        </p:txBody>
      </p:sp>
      <p:sp>
        <p:nvSpPr>
          <p:cNvPr id="28" name="TextBox 11"/>
          <p:cNvSpPr txBox="1"/>
          <p:nvPr/>
        </p:nvSpPr>
        <p:spPr>
          <a:xfrm>
            <a:off x="6164678" y="6481528"/>
            <a:ext cx="4655721" cy="923330"/>
          </a:xfrm>
          <a:prstGeom prst="rect">
            <a:avLst/>
          </a:prstGeom>
        </p:spPr>
        <p:txBody>
          <a:bodyPr wrap="square" lIns="0" tIns="0" rIns="0" bIns="0" rtlCol="0" anchor="t">
            <a:spAutoFit/>
          </a:bodyPr>
          <a:lstStyle/>
          <a:p>
            <a:pPr marL="0" lvl="0" indent="0" algn="ctr">
              <a:lnSpc>
                <a:spcPts val="7200"/>
              </a:lnSpc>
              <a:spcBef>
                <a:spcPct val="0"/>
              </a:spcBef>
            </a:pPr>
            <a:r>
              <a:rPr lang="en-US" sz="7200">
                <a:solidFill>
                  <a:srgbClr val="FFFFFF"/>
                </a:solidFill>
                <a:latin typeface="Baloo"/>
              </a:rPr>
              <a:t>LUYỆN TẬP</a:t>
            </a:r>
            <a:endParaRPr lang="en-US" sz="7200" u="none">
              <a:solidFill>
                <a:srgbClr val="FFFFFF"/>
              </a:solidFill>
              <a:latin typeface="Baloo"/>
            </a:endParaRPr>
          </a:p>
        </p:txBody>
      </p:sp>
      <p:sp>
        <p:nvSpPr>
          <p:cNvPr id="35" name="TextBox 7"/>
          <p:cNvSpPr txBox="1"/>
          <p:nvPr/>
        </p:nvSpPr>
        <p:spPr>
          <a:xfrm>
            <a:off x="2943225" y="840543"/>
            <a:ext cx="12401550" cy="969496"/>
          </a:xfrm>
          <a:prstGeom prst="rect">
            <a:avLst/>
          </a:prstGeom>
        </p:spPr>
        <p:txBody>
          <a:bodyPr lIns="0" tIns="0" rIns="0" bIns="0" rtlCol="0" anchor="t">
            <a:spAutoFit/>
          </a:bodyPr>
          <a:lstStyle/>
          <a:p>
            <a:pPr marL="0" lvl="0" indent="0" algn="ctr">
              <a:lnSpc>
                <a:spcPts val="7200"/>
              </a:lnSpc>
              <a:spcBef>
                <a:spcPct val="0"/>
              </a:spcBef>
            </a:pPr>
            <a:r>
              <a:rPr lang="en-US" sz="7200">
                <a:solidFill>
                  <a:srgbClr val="D1581F"/>
                </a:solidFill>
                <a:latin typeface="Baloo" panose="020B0604020202020204" charset="0"/>
                <a:cs typeface="Baloo" panose="020B0604020202020204" charset="0"/>
              </a:rPr>
              <a:t>NỘI DUNG</a:t>
            </a:r>
            <a:endParaRPr lang="en-US" sz="7200" u="none">
              <a:solidFill>
                <a:srgbClr val="D1581F"/>
              </a:solidFill>
              <a:latin typeface="Baloo" panose="020B0604020202020204" charset="0"/>
              <a:cs typeface="Baloo" panose="020B0604020202020204" charset="0"/>
            </a:endParaRPr>
          </a:p>
        </p:txBody>
      </p:sp>
      <p:pic>
        <p:nvPicPr>
          <p:cNvPr id="38" name="Picture 1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r="15852"/>
          <a:stretch>
            <a:fillRect/>
          </a:stretch>
        </p:blipFill>
        <p:spPr>
          <a:xfrm rot="4074441">
            <a:off x="15811446" y="6208080"/>
            <a:ext cx="3355240" cy="2382431"/>
          </a:xfrm>
          <a:prstGeom prst="rect">
            <a:avLst/>
          </a:prstGeom>
        </p:spPr>
      </p:pic>
      <p:pic>
        <p:nvPicPr>
          <p:cNvPr id="39" name="Picture 17"/>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3599415" y="-74953"/>
            <a:ext cx="1163084" cy="2086248"/>
          </a:xfrm>
          <a:prstGeom prst="rect">
            <a:avLst/>
          </a:prstGeom>
        </p:spPr>
      </p:pic>
      <p:pic>
        <p:nvPicPr>
          <p:cNvPr id="40" name="Picture 18"/>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flipH="1">
            <a:off x="12606123" y="-74953"/>
            <a:ext cx="1163084" cy="2086248"/>
          </a:xfrm>
          <a:prstGeom prst="rect">
            <a:avLst/>
          </a:prstGeom>
        </p:spPr>
      </p:pic>
      <p:pic>
        <p:nvPicPr>
          <p:cNvPr id="41" name="Picture 20"/>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r="15852"/>
          <a:stretch>
            <a:fillRect/>
          </a:stretch>
        </p:blipFill>
        <p:spPr>
          <a:xfrm rot="17486070" flipH="1">
            <a:off x="13667154" y="6213642"/>
            <a:ext cx="3355240" cy="2382431"/>
          </a:xfrm>
          <a:prstGeom prst="rect">
            <a:avLst/>
          </a:prstGeom>
        </p:spPr>
      </p:pic>
      <p:pic>
        <p:nvPicPr>
          <p:cNvPr id="42" name="Picture 8"/>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a:off x="467163" y="3238832"/>
            <a:ext cx="3248328" cy="6307434"/>
          </a:xfrm>
          <a:prstGeom prst="rect">
            <a:avLst/>
          </a:prstGeom>
        </p:spPr>
      </p:pic>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408340" y="8935481"/>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738264" y="1054997"/>
            <a:ext cx="3042072" cy="2186489"/>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5474207" y="9286875"/>
            <a:ext cx="920337" cy="691089"/>
          </a:xfrm>
          <a:prstGeom prst="rect">
            <a:avLst/>
          </a:prstGeom>
        </p:spPr>
      </p:pic>
      <p:pic>
        <p:nvPicPr>
          <p:cNvPr id="8"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859282" y="9316756"/>
            <a:ext cx="905913" cy="680259"/>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r="23631" b="16083"/>
          <a:stretch>
            <a:fillRect/>
          </a:stretch>
        </p:blipFill>
        <p:spPr>
          <a:xfrm rot="-5400000">
            <a:off x="1034874" y="-889394"/>
            <a:ext cx="2637500" cy="4416288"/>
          </a:xfrm>
          <a:prstGeom prst="rect">
            <a:avLst/>
          </a:prstGeom>
        </p:spPr>
      </p:pic>
      <p:pic>
        <p:nvPicPr>
          <p:cNvPr id="10" name="Picture 1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489003" y="3114615"/>
            <a:ext cx="1079393" cy="728100"/>
          </a:xfrm>
          <a:prstGeom prst="rect">
            <a:avLst/>
          </a:prstGeom>
        </p:spPr>
      </p:pic>
      <p:pic>
        <p:nvPicPr>
          <p:cNvPr id="11" name="Picture 1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b="77966"/>
          <a:stretch>
            <a:fillRect/>
          </a:stretch>
        </p:blipFill>
        <p:spPr>
          <a:xfrm>
            <a:off x="5859562" y="2699299"/>
            <a:ext cx="6986672" cy="109159"/>
          </a:xfrm>
          <a:prstGeom prst="rect">
            <a:avLst/>
          </a:prstGeom>
        </p:spPr>
      </p:pic>
      <p:pic>
        <p:nvPicPr>
          <p:cNvPr id="12" name="Picture 1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10584" y="79675"/>
            <a:ext cx="2978116" cy="2609913"/>
          </a:xfrm>
          <a:prstGeom prst="rect">
            <a:avLst/>
          </a:prstGeom>
        </p:spPr>
      </p:pic>
      <p:sp>
        <p:nvSpPr>
          <p:cNvPr id="16" name="TextBox 16"/>
          <p:cNvSpPr txBox="1"/>
          <p:nvPr/>
        </p:nvSpPr>
        <p:spPr>
          <a:xfrm>
            <a:off x="5650662" y="1481666"/>
            <a:ext cx="6986672" cy="1000274"/>
          </a:xfrm>
          <a:prstGeom prst="rect">
            <a:avLst/>
          </a:prstGeom>
        </p:spPr>
        <p:txBody>
          <a:bodyPr lIns="0" tIns="0" rIns="0" bIns="0" rtlCol="0" anchor="t">
            <a:spAutoFit/>
          </a:bodyPr>
          <a:lstStyle/>
          <a:p>
            <a:pPr algn="ctr">
              <a:lnSpc>
                <a:spcPts val="7840"/>
              </a:lnSpc>
              <a:spcBef>
                <a:spcPct val="0"/>
              </a:spcBef>
            </a:pPr>
            <a:r>
              <a:rPr lang="en-US" sz="5600">
                <a:solidFill>
                  <a:srgbClr val="065928"/>
                </a:solidFill>
                <a:latin typeface="Baloo"/>
              </a:rPr>
              <a:t>I. NHẬN XÉT</a:t>
            </a:r>
          </a:p>
        </p:txBody>
      </p:sp>
      <p:pic>
        <p:nvPicPr>
          <p:cNvPr id="17" name="Picture 14"/>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4662094" y="5413270"/>
            <a:ext cx="4094226" cy="4114800"/>
          </a:xfrm>
          <a:prstGeom prst="rect">
            <a:avLst/>
          </a:prstGeom>
        </p:spPr>
      </p:pic>
      <p:pic>
        <p:nvPicPr>
          <p:cNvPr id="18" name="Picture 19"/>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028699" y="6164935"/>
            <a:ext cx="4114800" cy="4114800"/>
          </a:xfrm>
          <a:prstGeom prst="rect">
            <a:avLst/>
          </a:prstGeom>
        </p:spPr>
      </p:pic>
      <p:pic>
        <p:nvPicPr>
          <p:cNvPr id="19" name="Picture 20"/>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13030200" y="6556960"/>
            <a:ext cx="4022217" cy="4114800"/>
          </a:xfrm>
          <a:prstGeom prst="rect">
            <a:avLst/>
          </a:prstGeom>
        </p:spPr>
      </p:pic>
      <p:sp>
        <p:nvSpPr>
          <p:cNvPr id="20" name="TextBox 23"/>
          <p:cNvSpPr txBox="1"/>
          <p:nvPr/>
        </p:nvSpPr>
        <p:spPr>
          <a:xfrm>
            <a:off x="2931400" y="4193731"/>
            <a:ext cx="12926597" cy="615553"/>
          </a:xfrm>
          <a:prstGeom prst="rect">
            <a:avLst/>
          </a:prstGeom>
        </p:spPr>
        <p:txBody>
          <a:bodyPr wrap="square" lIns="0" tIns="0" rIns="0" bIns="0" rtlCol="0" anchor="t">
            <a:spAutoFit/>
          </a:bodyPr>
          <a:lstStyle/>
          <a:p>
            <a:pPr marL="0" lvl="0" indent="0">
              <a:lnSpc>
                <a:spcPts val="4800"/>
              </a:lnSpc>
              <a:spcBef>
                <a:spcPct val="0"/>
              </a:spcBef>
            </a:pPr>
            <a:r>
              <a:rPr lang="en-US" sz="4800" u="none">
                <a:solidFill>
                  <a:schemeClr val="accent6">
                    <a:lumMod val="75000"/>
                  </a:schemeClr>
                </a:solidFill>
                <a:latin typeface="Baloo" panose="020B0604020202020204" charset="0"/>
                <a:cs typeface="Baloo" panose="020B0604020202020204" charset="0"/>
              </a:rPr>
              <a:t>1. Tìm các vế câu trong mỗi câu ghép dưới đây: </a:t>
            </a:r>
          </a:p>
        </p:txBody>
      </p:sp>
    </p:spTree>
    <p:extLst>
      <p:ext uri="{BB962C8B-B14F-4D97-AF65-F5344CB8AC3E}">
        <p14:creationId xmlns:p14="http://schemas.microsoft.com/office/powerpoint/2010/main" val="3523771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4"/>
          <p:cNvGrpSpPr/>
          <p:nvPr/>
        </p:nvGrpSpPr>
        <p:grpSpPr>
          <a:xfrm>
            <a:off x="-408340" y="8935481"/>
            <a:ext cx="19104680" cy="2293127"/>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231185">
            <a:off x="2609696" y="9550083"/>
            <a:ext cx="2247711" cy="354505"/>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7315983" y="9258300"/>
            <a:ext cx="905913" cy="680259"/>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19771"/>
          <a:stretch>
            <a:fillRect/>
          </a:stretch>
        </p:blipFill>
        <p:spPr>
          <a:xfrm flipH="1">
            <a:off x="10671101" y="7844978"/>
            <a:ext cx="1621126" cy="2465611"/>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4298682" y="9474962"/>
            <a:ext cx="808463" cy="607082"/>
          </a:xfrm>
          <a:prstGeom prst="rect">
            <a:avLst/>
          </a:prstGeom>
        </p:spPr>
      </p:pic>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6991814" y="8835180"/>
            <a:ext cx="1296186" cy="1103378"/>
          </a:xfrm>
          <a:prstGeom prst="rect">
            <a:avLst/>
          </a:prstGeom>
        </p:spPr>
      </p:pic>
      <p:pic>
        <p:nvPicPr>
          <p:cNvPr id="16" name="Picture 1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rot="-450475">
            <a:off x="16619157" y="-49681"/>
            <a:ext cx="2723078" cy="2127404"/>
          </a:xfrm>
          <a:prstGeom prst="rect">
            <a:avLst/>
          </a:prstGeom>
        </p:spPr>
      </p:pic>
      <p:pic>
        <p:nvPicPr>
          <p:cNvPr id="17"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rot="492410" flipH="1">
            <a:off x="-1072227" y="-35002"/>
            <a:ext cx="2723078" cy="2127404"/>
          </a:xfrm>
          <a:prstGeom prst="rect">
            <a:avLst/>
          </a:prstGeom>
        </p:spPr>
      </p:pic>
      <p:pic>
        <p:nvPicPr>
          <p:cNvPr id="18" name="Picture 1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t="11764"/>
          <a:stretch>
            <a:fillRect/>
          </a:stretch>
        </p:blipFill>
        <p:spPr>
          <a:xfrm>
            <a:off x="208919" y="7610252"/>
            <a:ext cx="1639562" cy="1012667"/>
          </a:xfrm>
          <a:prstGeom prst="rect">
            <a:avLst/>
          </a:prstGeom>
        </p:spPr>
      </p:pic>
      <p:pic>
        <p:nvPicPr>
          <p:cNvPr id="21" name="Picture 21"/>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6063039" y="5243007"/>
            <a:ext cx="4253023" cy="4114800"/>
          </a:xfrm>
          <a:prstGeom prst="rect">
            <a:avLst/>
          </a:prstGeom>
        </p:spPr>
      </p:pic>
      <p:sp>
        <p:nvSpPr>
          <p:cNvPr id="23" name="TextBox 23"/>
          <p:cNvSpPr txBox="1"/>
          <p:nvPr/>
        </p:nvSpPr>
        <p:spPr>
          <a:xfrm>
            <a:off x="2490199" y="1714500"/>
            <a:ext cx="14350001" cy="3200876"/>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a. </a:t>
            </a:r>
            <a:r>
              <a:rPr lang="vi-VN" sz="4000">
                <a:solidFill>
                  <a:srgbClr val="065928"/>
                </a:solidFill>
                <a:latin typeface="Baloo"/>
              </a:rPr>
              <a:t>Súng kíp của ta mới bắn một phát thì súng của họ đã bắn được năm, sáu mươi phát.</a:t>
            </a:r>
            <a:r>
              <a:rPr lang="en-US" sz="4000">
                <a:solidFill>
                  <a:srgbClr val="065928"/>
                </a:solidFill>
                <a:latin typeface="Baloo"/>
              </a:rPr>
              <a:t> </a:t>
            </a:r>
            <a:r>
              <a:rPr lang="vi-VN" sz="4000">
                <a:solidFill>
                  <a:srgbClr val="065928"/>
                </a:solidFill>
                <a:latin typeface="Baloo"/>
              </a:rPr>
              <a:t>Quân ta lạy súng thần công bốn lạy rồi mới bắn, trong khi ấy đại bác của họ đã bắn được hai mươi viên.</a:t>
            </a:r>
            <a:endParaRPr lang="en-US" sz="4000">
              <a:solidFill>
                <a:srgbClr val="065928"/>
              </a:solidFill>
              <a:latin typeface="Baloo"/>
            </a:endParaRPr>
          </a:p>
        </p:txBody>
      </p:sp>
      <p:sp>
        <p:nvSpPr>
          <p:cNvPr id="24" name="TextBox 23"/>
          <p:cNvSpPr txBox="1"/>
          <p:nvPr/>
        </p:nvSpPr>
        <p:spPr>
          <a:xfrm>
            <a:off x="3102766" y="535961"/>
            <a:ext cx="12926597" cy="615553"/>
          </a:xfrm>
          <a:prstGeom prst="rect">
            <a:avLst/>
          </a:prstGeom>
        </p:spPr>
        <p:txBody>
          <a:bodyPr wrap="square" lIns="0" tIns="0" rIns="0" bIns="0" rtlCol="0" anchor="t">
            <a:spAutoFit/>
          </a:bodyPr>
          <a:lstStyle/>
          <a:p>
            <a:pPr marL="0" lvl="0" indent="0">
              <a:lnSpc>
                <a:spcPts val="4800"/>
              </a:lnSpc>
              <a:spcBef>
                <a:spcPct val="0"/>
              </a:spcBef>
            </a:pPr>
            <a:r>
              <a:rPr lang="en-US" sz="4800" u="none">
                <a:solidFill>
                  <a:schemeClr val="accent6">
                    <a:lumMod val="75000"/>
                  </a:schemeClr>
                </a:solidFill>
                <a:latin typeface="Baloo" panose="020B0604020202020204" charset="0"/>
                <a:cs typeface="Baloo" panose="020B0604020202020204" charset="0"/>
              </a:rPr>
              <a:t>1. Tìm các vế câu trong mỗi câu ghép dưới đây: </a:t>
            </a:r>
          </a:p>
        </p:txBody>
      </p:sp>
      <p:sp>
        <p:nvSpPr>
          <p:cNvPr id="25" name="TextBox 23"/>
          <p:cNvSpPr txBox="1"/>
          <p:nvPr/>
        </p:nvSpPr>
        <p:spPr>
          <a:xfrm>
            <a:off x="2490198" y="5219700"/>
            <a:ext cx="14350001" cy="1600438"/>
          </a:xfrm>
          <a:prstGeom prst="rect">
            <a:avLst/>
          </a:prstGeom>
          <a:ln>
            <a:noFill/>
          </a:ln>
        </p:spPr>
        <p:txBody>
          <a:bodyPr wrap="square" lIns="0" tIns="0" rIns="0" bIns="0" rtlCol="0" anchor="t">
            <a:spAutoFit/>
          </a:bodyPr>
          <a:lstStyle/>
          <a:p>
            <a:pPr lvl="0" algn="just">
              <a:lnSpc>
                <a:spcPct val="130000"/>
              </a:lnSpc>
              <a:spcBef>
                <a:spcPct val="0"/>
              </a:spcBef>
            </a:pPr>
            <a:r>
              <a:rPr lang="en-US" sz="4000">
                <a:solidFill>
                  <a:schemeClr val="accent3">
                    <a:lumMod val="50000"/>
                  </a:schemeClr>
                </a:solidFill>
                <a:latin typeface="Baloo"/>
              </a:rPr>
              <a:t>b. Cảnh vật xung quanh tôi đang có sự thay đổi lớn: hôm nay tôi đi học. </a:t>
            </a:r>
          </a:p>
        </p:txBody>
      </p:sp>
      <p:sp>
        <p:nvSpPr>
          <p:cNvPr id="28" name="TextBox 23"/>
          <p:cNvSpPr txBox="1"/>
          <p:nvPr/>
        </p:nvSpPr>
        <p:spPr>
          <a:xfrm>
            <a:off x="2391063" y="7119081"/>
            <a:ext cx="14350001" cy="1600438"/>
          </a:xfrm>
          <a:prstGeom prst="rect">
            <a:avLst/>
          </a:prstGeom>
          <a:ln>
            <a:noFill/>
          </a:ln>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c. </a:t>
            </a:r>
            <a:r>
              <a:rPr lang="vi-VN" sz="4000">
                <a:solidFill>
                  <a:srgbClr val="065928"/>
                </a:solidFill>
                <a:latin typeface="Baloo"/>
              </a:rPr>
              <a:t>Kia là những mái nhà đứng sau lũy tre; đây là mái đình cong cong; kia nữa là sân phơi.</a:t>
            </a:r>
            <a:endParaRPr lang="en-US" sz="4000">
              <a:solidFill>
                <a:srgbClr val="065928"/>
              </a:solidFill>
              <a:latin typeface="Baloo"/>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944214" y="179293"/>
            <a:ext cx="2630171" cy="1205097"/>
          </a:xfrm>
          <a:prstGeom prst="rect">
            <a:avLst/>
          </a:prstGeom>
        </p:spPr>
      </p:pic>
      <p:grpSp>
        <p:nvGrpSpPr>
          <p:cNvPr id="4" name="Group 4"/>
          <p:cNvGrpSpPr/>
          <p:nvPr/>
        </p:nvGrpSpPr>
        <p:grpSpPr>
          <a:xfrm>
            <a:off x="4144957" y="4280684"/>
            <a:ext cx="6697235" cy="4392660"/>
            <a:chOff x="26670" y="95250"/>
            <a:chExt cx="7687971" cy="4048338"/>
          </a:xfrm>
        </p:grpSpPr>
        <p:sp>
          <p:nvSpPr>
            <p:cNvPr id="5" name="Freeform 5"/>
            <p:cNvSpPr/>
            <p:nvPr/>
          </p:nvSpPr>
          <p:spPr>
            <a:xfrm>
              <a:off x="26670" y="9525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grpSp>
        <p:nvGrpSpPr>
          <p:cNvPr id="6" name="Group 6"/>
          <p:cNvGrpSpPr/>
          <p:nvPr/>
        </p:nvGrpSpPr>
        <p:grpSpPr>
          <a:xfrm>
            <a:off x="11056501" y="4229100"/>
            <a:ext cx="6803941" cy="4519037"/>
            <a:chOff x="0" y="0"/>
            <a:chExt cx="7741310" cy="4143588"/>
          </a:xfrm>
        </p:grpSpPr>
        <p:sp>
          <p:nvSpPr>
            <p:cNvPr id="7" name="Freeform 7"/>
            <p:cNvSpPr/>
            <p:nvPr/>
          </p:nvSpPr>
          <p:spPr>
            <a:xfrm>
              <a:off x="26670" y="2667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82" r="559" b="36052"/>
          <a:stretch>
            <a:fillRect/>
          </a:stretch>
        </p:blipFill>
        <p:spPr>
          <a:xfrm>
            <a:off x="0" y="8935342"/>
            <a:ext cx="18288000" cy="1351658"/>
          </a:xfrm>
          <a:prstGeom prst="rect">
            <a:avLst/>
          </a:prstGeom>
        </p:spPr>
      </p:pic>
      <p:sp>
        <p:nvSpPr>
          <p:cNvPr id="12" name="TextBox 12"/>
          <p:cNvSpPr txBox="1"/>
          <p:nvPr/>
        </p:nvSpPr>
        <p:spPr>
          <a:xfrm>
            <a:off x="11629632" y="4419130"/>
            <a:ext cx="5896368"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2</a:t>
            </a:r>
            <a:endParaRPr lang="en-US" sz="7200" u="none">
              <a:solidFill>
                <a:srgbClr val="D1581F"/>
              </a:solidFill>
              <a:latin typeface="Baloo"/>
            </a:endParaRPr>
          </a:p>
        </p:txBody>
      </p:sp>
      <p:sp>
        <p:nvSpPr>
          <p:cNvPr id="13" name="TextBox 13"/>
          <p:cNvSpPr txBox="1"/>
          <p:nvPr/>
        </p:nvSpPr>
        <p:spPr>
          <a:xfrm>
            <a:off x="4452968" y="4323835"/>
            <a:ext cx="5844162"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1</a:t>
            </a:r>
          </a:p>
        </p:txBody>
      </p:sp>
      <p:sp>
        <p:nvSpPr>
          <p:cNvPr id="14" name="TextBox 14"/>
          <p:cNvSpPr txBox="1"/>
          <p:nvPr/>
        </p:nvSpPr>
        <p:spPr>
          <a:xfrm>
            <a:off x="4135118" y="5781627"/>
            <a:ext cx="7652063" cy="461665"/>
          </a:xfrm>
          <a:prstGeom prst="rect">
            <a:avLst/>
          </a:prstGeom>
        </p:spPr>
        <p:txBody>
          <a:bodyPr wrap="square" lIns="0" tIns="0" rIns="0" bIns="0" rtlCol="0" anchor="t">
            <a:spAutoFit/>
          </a:bodyPr>
          <a:lstStyle/>
          <a:p>
            <a:pPr marL="302259" lvl="1">
              <a:lnSpc>
                <a:spcPts val="3639"/>
              </a:lnSpc>
              <a:spcBef>
                <a:spcPct val="0"/>
              </a:spcBef>
            </a:pPr>
            <a:r>
              <a:rPr lang="vi-VN" sz="3200">
                <a:solidFill>
                  <a:srgbClr val="065928"/>
                </a:solidFill>
                <a:latin typeface="Baloo"/>
              </a:rPr>
              <a:t>Súng kíp của ta mới bắn một phát</a:t>
            </a:r>
            <a:endParaRPr lang="en-US" sz="2800" u="none">
              <a:solidFill>
                <a:srgbClr val="065928"/>
              </a:solidFill>
              <a:latin typeface="Baloo"/>
            </a:endParaRPr>
          </a:p>
        </p:txBody>
      </p:sp>
      <p:sp>
        <p:nvSpPr>
          <p:cNvPr id="16" name="TextBox 16"/>
          <p:cNvSpPr txBox="1"/>
          <p:nvPr/>
        </p:nvSpPr>
        <p:spPr>
          <a:xfrm>
            <a:off x="16274392" y="179293"/>
            <a:ext cx="1914267" cy="424180"/>
          </a:xfrm>
          <a:prstGeom prst="rect">
            <a:avLst/>
          </a:prstGeom>
        </p:spPr>
        <p:txBody>
          <a:bodyPr lIns="0" tIns="0" rIns="0" bIns="0" rtlCol="0" anchor="t">
            <a:spAutoFit/>
          </a:bodyPr>
          <a:lstStyle/>
          <a:p>
            <a:pPr marL="0" lvl="0" indent="0" algn="ctr">
              <a:lnSpc>
                <a:spcPts val="3200"/>
              </a:lnSpc>
              <a:spcBef>
                <a:spcPct val="0"/>
              </a:spcBef>
            </a:pPr>
            <a:r>
              <a:rPr lang="en-US" sz="3200" u="none">
                <a:solidFill>
                  <a:srgbClr val="BB332A"/>
                </a:solidFill>
                <a:latin typeface="Baloo"/>
              </a:rPr>
              <a:t>OCTOBER</a:t>
            </a:r>
          </a:p>
        </p:txBody>
      </p:sp>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a:off x="4613007" y="6653686"/>
            <a:ext cx="5844162" cy="109159"/>
          </a:xfrm>
          <a:prstGeom prst="rect">
            <a:avLst/>
          </a:prstGeom>
        </p:spPr>
      </p:pic>
      <p:pic>
        <p:nvPicPr>
          <p:cNvPr id="18" name="Picture 1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a:off x="11614551" y="6777994"/>
            <a:ext cx="5581270" cy="87201"/>
          </a:xfrm>
          <a:prstGeom prst="rect">
            <a:avLst/>
          </a:prstGeom>
        </p:spPr>
      </p:pic>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689615" y="0"/>
            <a:ext cx="3802269" cy="1563683"/>
          </a:xfrm>
          <a:prstGeom prst="rect">
            <a:avLst/>
          </a:prstGeom>
        </p:spPr>
      </p:pic>
      <p:pic>
        <p:nvPicPr>
          <p:cNvPr id="20" name="Picture 2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173737" y="7915996"/>
            <a:ext cx="2785320" cy="2371004"/>
          </a:xfrm>
          <a:prstGeom prst="rect">
            <a:avLst/>
          </a:prstGeom>
        </p:spPr>
      </p:pic>
      <p:pic>
        <p:nvPicPr>
          <p:cNvPr id="21"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b="7007"/>
          <a:stretch>
            <a:fillRect/>
          </a:stretch>
        </p:blipFill>
        <p:spPr>
          <a:xfrm>
            <a:off x="15825856" y="8184914"/>
            <a:ext cx="2659408" cy="2102086"/>
          </a:xfrm>
          <a:prstGeom prst="rect">
            <a:avLst/>
          </a:prstGeom>
        </p:spPr>
      </p:pic>
      <p:pic>
        <p:nvPicPr>
          <p:cNvPr id="22" name="Picture 22"/>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603734" y="3364548"/>
            <a:ext cx="1632434" cy="747952"/>
          </a:xfrm>
          <a:prstGeom prst="rect">
            <a:avLst/>
          </a:prstGeom>
        </p:spPr>
      </p:pic>
      <p:sp>
        <p:nvSpPr>
          <p:cNvPr id="23" name="TextBox 23"/>
          <p:cNvSpPr txBox="1"/>
          <p:nvPr/>
        </p:nvSpPr>
        <p:spPr>
          <a:xfrm>
            <a:off x="1887991" y="571500"/>
            <a:ext cx="14350001" cy="3200876"/>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a. (1) </a:t>
            </a:r>
            <a:r>
              <a:rPr lang="vi-VN" sz="4000">
                <a:solidFill>
                  <a:srgbClr val="065928"/>
                </a:solidFill>
                <a:latin typeface="Baloo"/>
              </a:rPr>
              <a:t>Súng kíp của ta mới bắn một phát thì súng của họ đã bắn được năm, sáu mươi phát.</a:t>
            </a:r>
            <a:r>
              <a:rPr lang="en-US" sz="4000">
                <a:solidFill>
                  <a:srgbClr val="065928"/>
                </a:solidFill>
                <a:latin typeface="Baloo"/>
              </a:rPr>
              <a:t> </a:t>
            </a:r>
          </a:p>
          <a:p>
            <a:pPr lvl="0" algn="just">
              <a:lnSpc>
                <a:spcPct val="130000"/>
              </a:lnSpc>
              <a:spcBef>
                <a:spcPct val="0"/>
              </a:spcBef>
            </a:pPr>
            <a:r>
              <a:rPr lang="en-US" sz="4000">
                <a:solidFill>
                  <a:srgbClr val="065928"/>
                </a:solidFill>
                <a:latin typeface="Baloo"/>
              </a:rPr>
              <a:t> (2) </a:t>
            </a:r>
            <a:r>
              <a:rPr lang="vi-VN" sz="4000">
                <a:solidFill>
                  <a:srgbClr val="065928"/>
                </a:solidFill>
                <a:latin typeface="Baloo"/>
              </a:rPr>
              <a:t>Quân ta lạy súng thần công bốn lạy rồi mới bắn, trong khi ấy đại bác của họ đã bắn được hai mươi viên.</a:t>
            </a:r>
            <a:endParaRPr lang="en-US" sz="4000">
              <a:solidFill>
                <a:srgbClr val="065928"/>
              </a:solidFill>
              <a:latin typeface="Baloo"/>
            </a:endParaRPr>
          </a:p>
        </p:txBody>
      </p:sp>
      <p:grpSp>
        <p:nvGrpSpPr>
          <p:cNvPr id="29" name="Group 4"/>
          <p:cNvGrpSpPr/>
          <p:nvPr/>
        </p:nvGrpSpPr>
        <p:grpSpPr>
          <a:xfrm>
            <a:off x="149979" y="4307133"/>
            <a:ext cx="3784586" cy="4374559"/>
            <a:chOff x="26670" y="102976"/>
            <a:chExt cx="7687972" cy="4048338"/>
          </a:xfrm>
        </p:grpSpPr>
        <p:sp>
          <p:nvSpPr>
            <p:cNvPr id="30" name="Freeform 5"/>
            <p:cNvSpPr/>
            <p:nvPr/>
          </p:nvSpPr>
          <p:spPr>
            <a:xfrm>
              <a:off x="26670" y="102976"/>
              <a:ext cx="7687972"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sp>
        <p:nvSpPr>
          <p:cNvPr id="31" name="TextBox 13"/>
          <p:cNvSpPr txBox="1"/>
          <p:nvPr/>
        </p:nvSpPr>
        <p:spPr>
          <a:xfrm>
            <a:off x="-891162" y="4432090"/>
            <a:ext cx="5844162"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Câu</a:t>
            </a:r>
          </a:p>
        </p:txBody>
      </p:sp>
      <p:pic>
        <p:nvPicPr>
          <p:cNvPr id="32"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a:off x="828893" y="6774181"/>
            <a:ext cx="2447707" cy="45719"/>
          </a:xfrm>
          <a:prstGeom prst="rect">
            <a:avLst/>
          </a:prstGeom>
        </p:spPr>
      </p:pic>
      <p:sp>
        <p:nvSpPr>
          <p:cNvPr id="33" name="TextBox 13"/>
          <p:cNvSpPr txBox="1"/>
          <p:nvPr/>
        </p:nvSpPr>
        <p:spPr>
          <a:xfrm>
            <a:off x="-891162" y="5562130"/>
            <a:ext cx="5844162"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(1)</a:t>
            </a:r>
          </a:p>
        </p:txBody>
      </p:sp>
      <p:sp>
        <p:nvSpPr>
          <p:cNvPr id="34" name="TextBox 14"/>
          <p:cNvSpPr txBox="1"/>
          <p:nvPr/>
        </p:nvSpPr>
        <p:spPr>
          <a:xfrm>
            <a:off x="10922322" y="5748078"/>
            <a:ext cx="6908831" cy="923330"/>
          </a:xfrm>
          <a:prstGeom prst="rect">
            <a:avLst/>
          </a:prstGeom>
        </p:spPr>
        <p:txBody>
          <a:bodyPr wrap="square" lIns="0" tIns="0" rIns="0" bIns="0" rtlCol="0" anchor="t">
            <a:spAutoFit/>
          </a:bodyPr>
          <a:lstStyle/>
          <a:p>
            <a:pPr marL="302259" lvl="1">
              <a:lnSpc>
                <a:spcPts val="3639"/>
              </a:lnSpc>
              <a:spcBef>
                <a:spcPct val="0"/>
              </a:spcBef>
            </a:pPr>
            <a:r>
              <a:rPr lang="vi-VN" sz="3200">
                <a:solidFill>
                  <a:srgbClr val="065928"/>
                </a:solidFill>
                <a:latin typeface="Baloo"/>
              </a:rPr>
              <a:t>thì súng của họ đã bắn được năm, sáu mươi phát.</a:t>
            </a:r>
            <a:endParaRPr lang="en-US" sz="2800" u="none">
              <a:solidFill>
                <a:srgbClr val="065928"/>
              </a:solidFill>
              <a:latin typeface="Baloo"/>
            </a:endParaRPr>
          </a:p>
        </p:txBody>
      </p:sp>
      <p:sp>
        <p:nvSpPr>
          <p:cNvPr id="35" name="TextBox 13"/>
          <p:cNvSpPr txBox="1"/>
          <p:nvPr/>
        </p:nvSpPr>
        <p:spPr>
          <a:xfrm>
            <a:off x="-879809" y="7129338"/>
            <a:ext cx="5844162"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(2)</a:t>
            </a:r>
          </a:p>
        </p:txBody>
      </p:sp>
      <p:sp>
        <p:nvSpPr>
          <p:cNvPr id="36" name="TextBox 14"/>
          <p:cNvSpPr txBox="1"/>
          <p:nvPr/>
        </p:nvSpPr>
        <p:spPr>
          <a:xfrm>
            <a:off x="4144957" y="7099515"/>
            <a:ext cx="6697235" cy="923330"/>
          </a:xfrm>
          <a:prstGeom prst="rect">
            <a:avLst/>
          </a:prstGeom>
        </p:spPr>
        <p:txBody>
          <a:bodyPr wrap="square" lIns="0" tIns="0" rIns="0" bIns="0" rtlCol="0" anchor="t">
            <a:spAutoFit/>
          </a:bodyPr>
          <a:lstStyle/>
          <a:p>
            <a:pPr marL="302259" lvl="1">
              <a:lnSpc>
                <a:spcPts val="3639"/>
              </a:lnSpc>
              <a:spcBef>
                <a:spcPct val="0"/>
              </a:spcBef>
            </a:pPr>
            <a:r>
              <a:rPr lang="vi-VN" sz="3200">
                <a:solidFill>
                  <a:srgbClr val="065928"/>
                </a:solidFill>
                <a:latin typeface="Baloo"/>
              </a:rPr>
              <a:t>Quân ta lạy súng thần công bốn lạy rồi mới bắn</a:t>
            </a:r>
            <a:endParaRPr lang="en-US" sz="2800" u="none">
              <a:solidFill>
                <a:srgbClr val="065928"/>
              </a:solidFill>
              <a:latin typeface="Baloo"/>
            </a:endParaRPr>
          </a:p>
        </p:txBody>
      </p:sp>
      <p:sp>
        <p:nvSpPr>
          <p:cNvPr id="37" name="TextBox 14"/>
          <p:cNvSpPr txBox="1"/>
          <p:nvPr/>
        </p:nvSpPr>
        <p:spPr>
          <a:xfrm>
            <a:off x="10979219" y="7151701"/>
            <a:ext cx="6851934" cy="923330"/>
          </a:xfrm>
          <a:prstGeom prst="rect">
            <a:avLst/>
          </a:prstGeom>
        </p:spPr>
        <p:txBody>
          <a:bodyPr wrap="square" lIns="0" tIns="0" rIns="0" bIns="0" rtlCol="0" anchor="t">
            <a:spAutoFit/>
          </a:bodyPr>
          <a:lstStyle/>
          <a:p>
            <a:pPr marL="302259" lvl="1">
              <a:lnSpc>
                <a:spcPts val="3639"/>
              </a:lnSpc>
              <a:spcBef>
                <a:spcPct val="0"/>
              </a:spcBef>
            </a:pPr>
            <a:r>
              <a:rPr lang="vi-VN" sz="3200">
                <a:solidFill>
                  <a:srgbClr val="065928"/>
                </a:solidFill>
                <a:latin typeface="Baloo"/>
              </a:rPr>
              <a:t>trong khi ấy đại bác của họ đã bắn được hai mươi viên.</a:t>
            </a:r>
            <a:endParaRPr lang="en-US" sz="2800" u="none">
              <a:solidFill>
                <a:srgbClr val="065928"/>
              </a:solidFill>
              <a:latin typeface="Baloo"/>
            </a:endParaRPr>
          </a:p>
        </p:txBody>
      </p:sp>
      <p:pic>
        <p:nvPicPr>
          <p:cNvPr id="38"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flipV="1">
            <a:off x="12952" y="5335434"/>
            <a:ext cx="3852344" cy="51425"/>
          </a:xfrm>
          <a:prstGeom prst="rect">
            <a:avLst/>
          </a:prstGeom>
        </p:spPr>
      </p:pic>
      <p:pic>
        <p:nvPicPr>
          <p:cNvPr id="39"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flipV="1">
            <a:off x="4218192" y="5291206"/>
            <a:ext cx="6624000" cy="88457"/>
          </a:xfrm>
          <a:prstGeom prst="rect">
            <a:avLst/>
          </a:prstGeom>
        </p:spPr>
      </p:pic>
      <p:pic>
        <p:nvPicPr>
          <p:cNvPr id="40"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b="77966"/>
          <a:stretch>
            <a:fillRect/>
          </a:stretch>
        </p:blipFill>
        <p:spPr>
          <a:xfrm flipV="1">
            <a:off x="11207153" y="5277270"/>
            <a:ext cx="6624000" cy="88457"/>
          </a:xfrm>
          <a:prstGeom prst="rect">
            <a:avLst/>
          </a:prstGeom>
        </p:spPr>
      </p:pic>
      <p:cxnSp>
        <p:nvCxnSpPr>
          <p:cNvPr id="42" name="Straight Connector 41"/>
          <p:cNvCxnSpPr/>
          <p:nvPr/>
        </p:nvCxnSpPr>
        <p:spPr>
          <a:xfrm flipH="1">
            <a:off x="10768723" y="561661"/>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13792200" y="2112895"/>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par>
                                <p:cTn id="20" presetID="16" presetClass="entr" presetSubtype="21"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par>
                                <p:cTn id="23" presetID="16" presetClass="entr" presetSubtype="21"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par>
                                <p:cTn id="29" presetID="16" presetClass="entr" presetSubtype="21"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arn(inVertical)">
                                      <p:cBhvr>
                                        <p:cTn id="31" dur="500"/>
                                        <p:tgtEl>
                                          <p:spTgt spid="32"/>
                                        </p:tgtEl>
                                      </p:cBhvr>
                                    </p:animEffect>
                                  </p:childTnLst>
                                </p:cTn>
                              </p:par>
                              <p:par>
                                <p:cTn id="32" presetID="16" presetClass="entr" presetSubtype="21"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barn(inVertical)">
                                      <p:cBhvr>
                                        <p:cTn id="34" dur="500"/>
                                        <p:tgtEl>
                                          <p:spTgt spid="38"/>
                                        </p:tgtEl>
                                      </p:cBhvr>
                                    </p:animEffect>
                                  </p:childTnLst>
                                </p:cTn>
                              </p:par>
                              <p:par>
                                <p:cTn id="35" presetID="16" presetClass="entr" presetSubtype="2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barn(inVertical)">
                                      <p:cBhvr>
                                        <p:cTn id="37" dur="500"/>
                                        <p:tgtEl>
                                          <p:spTgt spid="39"/>
                                        </p:tgtEl>
                                      </p:cBhvr>
                                    </p:animEffect>
                                  </p:childTnLst>
                                </p:cTn>
                              </p:par>
                              <p:par>
                                <p:cTn id="38" presetID="16" presetClass="entr" presetSubtype="21"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barn(inVertical)">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barn(inVertical)">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barn(inVertical)">
                                      <p:cBhvr>
                                        <p:cTn id="63" dur="500"/>
                                        <p:tgtEl>
                                          <p:spTgt spid="43"/>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1000"/>
                                        <p:tgtEl>
                                          <p:spTgt spid="37"/>
                                        </p:tgtEl>
                                      </p:cBhvr>
                                    </p:animEffect>
                                    <p:anim calcmode="lin" valueType="num">
                                      <p:cBhvr>
                                        <p:cTn id="76" dur="1000" fill="hold"/>
                                        <p:tgtEl>
                                          <p:spTgt spid="37"/>
                                        </p:tgtEl>
                                        <p:attrNameLst>
                                          <p:attrName>ppt_x</p:attrName>
                                        </p:attrNameLst>
                                      </p:cBhvr>
                                      <p:tavLst>
                                        <p:tav tm="0">
                                          <p:val>
                                            <p:strVal val="#ppt_x"/>
                                          </p:val>
                                        </p:tav>
                                        <p:tav tm="100000">
                                          <p:val>
                                            <p:strVal val="#ppt_x"/>
                                          </p:val>
                                        </p:tav>
                                      </p:tavLst>
                                    </p:anim>
                                    <p:anim calcmode="lin" valueType="num">
                                      <p:cBhvr>
                                        <p:cTn id="7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34"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944214" y="179293"/>
            <a:ext cx="2630171" cy="1205097"/>
          </a:xfrm>
          <a:prstGeom prst="rect">
            <a:avLst/>
          </a:prstGeom>
        </p:spPr>
      </p:pic>
      <p:grpSp>
        <p:nvGrpSpPr>
          <p:cNvPr id="4" name="Group 4"/>
          <p:cNvGrpSpPr/>
          <p:nvPr/>
        </p:nvGrpSpPr>
        <p:grpSpPr>
          <a:xfrm>
            <a:off x="2905439" y="3341640"/>
            <a:ext cx="6697235" cy="4392660"/>
            <a:chOff x="26670" y="95250"/>
            <a:chExt cx="7687971" cy="4048338"/>
          </a:xfrm>
        </p:grpSpPr>
        <p:sp>
          <p:nvSpPr>
            <p:cNvPr id="5" name="Freeform 5"/>
            <p:cNvSpPr/>
            <p:nvPr/>
          </p:nvSpPr>
          <p:spPr>
            <a:xfrm>
              <a:off x="26670" y="9525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grpSp>
        <p:nvGrpSpPr>
          <p:cNvPr id="6" name="Group 6"/>
          <p:cNvGrpSpPr/>
          <p:nvPr/>
        </p:nvGrpSpPr>
        <p:grpSpPr>
          <a:xfrm>
            <a:off x="9859974" y="3319144"/>
            <a:ext cx="6757061" cy="4415156"/>
            <a:chOff x="48914" y="26671"/>
            <a:chExt cx="7687971" cy="4048338"/>
          </a:xfrm>
        </p:grpSpPr>
        <p:sp>
          <p:nvSpPr>
            <p:cNvPr id="7" name="Freeform 7"/>
            <p:cNvSpPr/>
            <p:nvPr/>
          </p:nvSpPr>
          <p:spPr>
            <a:xfrm>
              <a:off x="48914" y="26671"/>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82" r="559" b="36052"/>
          <a:stretch>
            <a:fillRect/>
          </a:stretch>
        </p:blipFill>
        <p:spPr>
          <a:xfrm>
            <a:off x="0" y="8973442"/>
            <a:ext cx="18288000" cy="1351658"/>
          </a:xfrm>
          <a:prstGeom prst="rect">
            <a:avLst/>
          </a:prstGeom>
        </p:spPr>
      </p:pic>
      <p:sp>
        <p:nvSpPr>
          <p:cNvPr id="12" name="TextBox 12"/>
          <p:cNvSpPr txBox="1"/>
          <p:nvPr/>
        </p:nvSpPr>
        <p:spPr>
          <a:xfrm>
            <a:off x="10390114" y="3480086"/>
            <a:ext cx="5896368"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2</a:t>
            </a:r>
            <a:endParaRPr lang="en-US" sz="7200" u="none">
              <a:solidFill>
                <a:srgbClr val="D1581F"/>
              </a:solidFill>
              <a:latin typeface="Baloo"/>
            </a:endParaRPr>
          </a:p>
        </p:txBody>
      </p:sp>
      <p:sp>
        <p:nvSpPr>
          <p:cNvPr id="13" name="TextBox 13"/>
          <p:cNvSpPr txBox="1"/>
          <p:nvPr/>
        </p:nvSpPr>
        <p:spPr>
          <a:xfrm>
            <a:off x="3213450" y="3384791"/>
            <a:ext cx="5844162" cy="833562"/>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1</a:t>
            </a:r>
          </a:p>
        </p:txBody>
      </p:sp>
      <p:sp>
        <p:nvSpPr>
          <p:cNvPr id="14" name="TextBox 14"/>
          <p:cNvSpPr txBox="1"/>
          <p:nvPr/>
        </p:nvSpPr>
        <p:spPr>
          <a:xfrm>
            <a:off x="2895601" y="4711504"/>
            <a:ext cx="6707074" cy="1760482"/>
          </a:xfrm>
          <a:prstGeom prst="rect">
            <a:avLst/>
          </a:prstGeom>
        </p:spPr>
        <p:txBody>
          <a:bodyPr wrap="square" lIns="0" tIns="0" rIns="0" bIns="0" rtlCol="0" anchor="t">
            <a:spAutoFit/>
          </a:bodyPr>
          <a:lstStyle/>
          <a:p>
            <a:pPr marL="302259" lvl="1">
              <a:lnSpc>
                <a:spcPct val="130000"/>
              </a:lnSpc>
              <a:spcBef>
                <a:spcPct val="0"/>
              </a:spcBef>
            </a:pPr>
            <a:r>
              <a:rPr lang="en-US" sz="4400">
                <a:solidFill>
                  <a:schemeClr val="accent3">
                    <a:lumMod val="50000"/>
                  </a:schemeClr>
                </a:solidFill>
                <a:latin typeface="Baloo"/>
              </a:rPr>
              <a:t>Cảnh vật xung quanh tôi đang có sự thay đổi lớn</a:t>
            </a:r>
            <a:endParaRPr lang="en-US" sz="4000" u="none">
              <a:solidFill>
                <a:srgbClr val="065928"/>
              </a:solidFill>
              <a:latin typeface="Baloo"/>
            </a:endParaRPr>
          </a:p>
        </p:txBody>
      </p:sp>
      <p:sp>
        <p:nvSpPr>
          <p:cNvPr id="16" name="TextBox 16"/>
          <p:cNvSpPr txBox="1"/>
          <p:nvPr/>
        </p:nvSpPr>
        <p:spPr>
          <a:xfrm>
            <a:off x="16274392" y="179293"/>
            <a:ext cx="1914267" cy="424180"/>
          </a:xfrm>
          <a:prstGeom prst="rect">
            <a:avLst/>
          </a:prstGeom>
        </p:spPr>
        <p:txBody>
          <a:bodyPr lIns="0" tIns="0" rIns="0" bIns="0" rtlCol="0" anchor="t">
            <a:spAutoFit/>
          </a:bodyPr>
          <a:lstStyle/>
          <a:p>
            <a:pPr marL="0" lvl="0" indent="0" algn="ctr">
              <a:lnSpc>
                <a:spcPts val="3200"/>
              </a:lnSpc>
              <a:spcBef>
                <a:spcPct val="0"/>
              </a:spcBef>
            </a:pPr>
            <a:r>
              <a:rPr lang="en-US" sz="3200" u="none">
                <a:solidFill>
                  <a:srgbClr val="BB332A"/>
                </a:solidFill>
                <a:latin typeface="Baloo"/>
              </a:rPr>
              <a:t>OCTOBER</a:t>
            </a:r>
          </a:p>
        </p:txBody>
      </p:sp>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689615" y="0"/>
            <a:ext cx="3802269" cy="1563683"/>
          </a:xfrm>
          <a:prstGeom prst="rect">
            <a:avLst/>
          </a:prstGeom>
        </p:spPr>
      </p:pic>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73737" y="7420696"/>
            <a:ext cx="2785320" cy="2371004"/>
          </a:xfrm>
          <a:prstGeom prst="rect">
            <a:avLst/>
          </a:prstGeom>
        </p:spPr>
      </p:pic>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b="7007"/>
          <a:stretch>
            <a:fillRect/>
          </a:stretch>
        </p:blipFill>
        <p:spPr>
          <a:xfrm>
            <a:off x="15825856" y="7765814"/>
            <a:ext cx="2659408" cy="2102086"/>
          </a:xfrm>
          <a:prstGeom prst="rect">
            <a:avLst/>
          </a:prstGeom>
        </p:spPr>
      </p:pic>
      <p:pic>
        <p:nvPicPr>
          <p:cNvPr id="22" name="Picture 22"/>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5412" y="2111153"/>
            <a:ext cx="1632434" cy="747952"/>
          </a:xfrm>
          <a:prstGeom prst="rect">
            <a:avLst/>
          </a:prstGeom>
        </p:spPr>
      </p:pic>
      <p:sp>
        <p:nvSpPr>
          <p:cNvPr id="34" name="TextBox 14"/>
          <p:cNvSpPr txBox="1"/>
          <p:nvPr/>
        </p:nvSpPr>
        <p:spPr>
          <a:xfrm>
            <a:off x="10390114" y="5280207"/>
            <a:ext cx="6908831" cy="515526"/>
          </a:xfrm>
          <a:prstGeom prst="rect">
            <a:avLst/>
          </a:prstGeom>
        </p:spPr>
        <p:txBody>
          <a:bodyPr wrap="square" lIns="0" tIns="0" rIns="0" bIns="0" rtlCol="0" anchor="t">
            <a:spAutoFit/>
          </a:bodyPr>
          <a:lstStyle/>
          <a:p>
            <a:pPr marL="302259" lvl="1">
              <a:lnSpc>
                <a:spcPts val="3639"/>
              </a:lnSpc>
              <a:spcBef>
                <a:spcPct val="0"/>
              </a:spcBef>
            </a:pPr>
            <a:r>
              <a:rPr lang="en-US" sz="4400">
                <a:solidFill>
                  <a:schemeClr val="accent3">
                    <a:lumMod val="50000"/>
                  </a:schemeClr>
                </a:solidFill>
                <a:latin typeface="Baloo"/>
              </a:rPr>
              <a:t>hôm nay tôi đi học. </a:t>
            </a:r>
            <a:endParaRPr lang="en-US" sz="4000" u="none">
              <a:solidFill>
                <a:srgbClr val="065928"/>
              </a:solidFill>
              <a:latin typeface="Baloo"/>
            </a:endParaRPr>
          </a:p>
        </p:txBody>
      </p:sp>
      <p:pic>
        <p:nvPicPr>
          <p:cNvPr id="39" name="Picture 1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b="77966"/>
          <a:stretch>
            <a:fillRect/>
          </a:stretch>
        </p:blipFill>
        <p:spPr>
          <a:xfrm flipV="1">
            <a:off x="2978674" y="4352162"/>
            <a:ext cx="6624000" cy="88457"/>
          </a:xfrm>
          <a:prstGeom prst="rect">
            <a:avLst/>
          </a:prstGeom>
        </p:spPr>
      </p:pic>
      <p:pic>
        <p:nvPicPr>
          <p:cNvPr id="40" name="Picture 1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b="77966"/>
          <a:stretch>
            <a:fillRect/>
          </a:stretch>
        </p:blipFill>
        <p:spPr>
          <a:xfrm flipV="1">
            <a:off x="9967635" y="4338226"/>
            <a:ext cx="6624000" cy="88457"/>
          </a:xfrm>
          <a:prstGeom prst="rect">
            <a:avLst/>
          </a:prstGeom>
        </p:spPr>
      </p:pic>
      <p:sp>
        <p:nvSpPr>
          <p:cNvPr id="41" name="TextBox 23"/>
          <p:cNvSpPr txBox="1"/>
          <p:nvPr/>
        </p:nvSpPr>
        <p:spPr>
          <a:xfrm>
            <a:off x="2209800" y="1104900"/>
            <a:ext cx="14350001" cy="1600438"/>
          </a:xfrm>
          <a:prstGeom prst="rect">
            <a:avLst/>
          </a:prstGeom>
          <a:ln>
            <a:noFill/>
          </a:ln>
        </p:spPr>
        <p:txBody>
          <a:bodyPr wrap="square" lIns="0" tIns="0" rIns="0" bIns="0" rtlCol="0" anchor="t">
            <a:spAutoFit/>
          </a:bodyPr>
          <a:lstStyle/>
          <a:p>
            <a:pPr lvl="0" algn="just">
              <a:lnSpc>
                <a:spcPct val="130000"/>
              </a:lnSpc>
              <a:spcBef>
                <a:spcPct val="0"/>
              </a:spcBef>
            </a:pPr>
            <a:r>
              <a:rPr lang="en-US" sz="4000">
                <a:solidFill>
                  <a:schemeClr val="accent3">
                    <a:lumMod val="50000"/>
                  </a:schemeClr>
                </a:solidFill>
                <a:latin typeface="Baloo"/>
              </a:rPr>
              <a:t>b. Cảnh vật xung quanh tôi đang có sự thay đổi lớn: hôm nay tôi đi học. </a:t>
            </a:r>
          </a:p>
        </p:txBody>
      </p:sp>
      <p:cxnSp>
        <p:nvCxnSpPr>
          <p:cNvPr id="42" name="Straight Connector 41"/>
          <p:cNvCxnSpPr/>
          <p:nvPr/>
        </p:nvCxnSpPr>
        <p:spPr>
          <a:xfrm flipH="1">
            <a:off x="14183287" y="1030609"/>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3" name="Picture 21"/>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7733461" y="6179416"/>
            <a:ext cx="4253023" cy="4114800"/>
          </a:xfrm>
          <a:prstGeom prst="rect">
            <a:avLst/>
          </a:prstGeom>
        </p:spPr>
      </p:pic>
    </p:spTree>
    <p:extLst>
      <p:ext uri="{BB962C8B-B14F-4D97-AF65-F5344CB8AC3E}">
        <p14:creationId xmlns:p14="http://schemas.microsoft.com/office/powerpoint/2010/main" val="37889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down)">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944214" y="179293"/>
            <a:ext cx="2630171" cy="1205097"/>
          </a:xfrm>
          <a:prstGeom prst="rect">
            <a:avLst/>
          </a:prstGeom>
        </p:spPr>
      </p:pic>
      <p:grpSp>
        <p:nvGrpSpPr>
          <p:cNvPr id="4" name="Group 4"/>
          <p:cNvGrpSpPr/>
          <p:nvPr/>
        </p:nvGrpSpPr>
        <p:grpSpPr>
          <a:xfrm>
            <a:off x="619439" y="3341639"/>
            <a:ext cx="5030292" cy="4544283"/>
            <a:chOff x="26670" y="95250"/>
            <a:chExt cx="7687971" cy="4048338"/>
          </a:xfrm>
        </p:grpSpPr>
        <p:sp>
          <p:nvSpPr>
            <p:cNvPr id="5" name="Freeform 5"/>
            <p:cNvSpPr/>
            <p:nvPr/>
          </p:nvSpPr>
          <p:spPr>
            <a:xfrm>
              <a:off x="26670" y="9525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grpSp>
        <p:nvGrpSpPr>
          <p:cNvPr id="6" name="Group 6"/>
          <p:cNvGrpSpPr/>
          <p:nvPr/>
        </p:nvGrpSpPr>
        <p:grpSpPr>
          <a:xfrm>
            <a:off x="6110885" y="3341639"/>
            <a:ext cx="5075227" cy="4567556"/>
            <a:chOff x="48914" y="26671"/>
            <a:chExt cx="7687971" cy="4048338"/>
          </a:xfrm>
        </p:grpSpPr>
        <p:sp>
          <p:nvSpPr>
            <p:cNvPr id="7" name="Freeform 7"/>
            <p:cNvSpPr/>
            <p:nvPr/>
          </p:nvSpPr>
          <p:spPr>
            <a:xfrm>
              <a:off x="48914" y="26671"/>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82" r="559" b="36052"/>
          <a:stretch>
            <a:fillRect/>
          </a:stretch>
        </p:blipFill>
        <p:spPr>
          <a:xfrm>
            <a:off x="0" y="8973442"/>
            <a:ext cx="18288000" cy="1351658"/>
          </a:xfrm>
          <a:prstGeom prst="rect">
            <a:avLst/>
          </a:prstGeom>
        </p:spPr>
      </p:pic>
      <p:sp>
        <p:nvSpPr>
          <p:cNvPr id="12" name="TextBox 12"/>
          <p:cNvSpPr txBox="1"/>
          <p:nvPr/>
        </p:nvSpPr>
        <p:spPr>
          <a:xfrm>
            <a:off x="6269962" y="3549622"/>
            <a:ext cx="4428761" cy="862334"/>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2</a:t>
            </a:r>
            <a:endParaRPr lang="en-US" sz="7200" u="none">
              <a:solidFill>
                <a:srgbClr val="D1581F"/>
              </a:solidFill>
              <a:latin typeface="Baloo"/>
            </a:endParaRPr>
          </a:p>
        </p:txBody>
      </p:sp>
      <p:sp>
        <p:nvSpPr>
          <p:cNvPr id="13" name="TextBox 13"/>
          <p:cNvSpPr txBox="1"/>
          <p:nvPr/>
        </p:nvSpPr>
        <p:spPr>
          <a:xfrm>
            <a:off x="927449" y="3384791"/>
            <a:ext cx="4389549" cy="862334"/>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1</a:t>
            </a:r>
          </a:p>
        </p:txBody>
      </p:sp>
      <p:sp>
        <p:nvSpPr>
          <p:cNvPr id="14" name="TextBox 14"/>
          <p:cNvSpPr txBox="1"/>
          <p:nvPr/>
        </p:nvSpPr>
        <p:spPr>
          <a:xfrm>
            <a:off x="609600" y="4711503"/>
            <a:ext cx="5037682" cy="2640723"/>
          </a:xfrm>
          <a:prstGeom prst="rect">
            <a:avLst/>
          </a:prstGeom>
        </p:spPr>
        <p:txBody>
          <a:bodyPr wrap="square" lIns="0" tIns="0" rIns="0" bIns="0" rtlCol="0" anchor="t">
            <a:spAutoFit/>
          </a:bodyPr>
          <a:lstStyle/>
          <a:p>
            <a:pPr marL="302259" lvl="1">
              <a:lnSpc>
                <a:spcPct val="130000"/>
              </a:lnSpc>
              <a:spcBef>
                <a:spcPct val="0"/>
              </a:spcBef>
            </a:pPr>
            <a:r>
              <a:rPr lang="vi-VN" sz="4400">
                <a:solidFill>
                  <a:srgbClr val="065928"/>
                </a:solidFill>
                <a:latin typeface="Baloo"/>
              </a:rPr>
              <a:t>Kia là những mái nhà đứng sau lũy tre</a:t>
            </a:r>
            <a:endParaRPr lang="en-US" sz="4000" u="none">
              <a:solidFill>
                <a:srgbClr val="065928"/>
              </a:solidFill>
              <a:latin typeface="Baloo"/>
            </a:endParaRPr>
          </a:p>
        </p:txBody>
      </p:sp>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689615" y="0"/>
            <a:ext cx="3802269" cy="1563683"/>
          </a:xfrm>
          <a:prstGeom prst="rect">
            <a:avLst/>
          </a:prstGeom>
        </p:spPr>
      </p:pic>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73737" y="7420696"/>
            <a:ext cx="2785320" cy="2371004"/>
          </a:xfrm>
          <a:prstGeom prst="rect">
            <a:avLst/>
          </a:prstGeom>
        </p:spPr>
      </p:pic>
      <p:pic>
        <p:nvPicPr>
          <p:cNvPr id="22" name="Picture 2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5412" y="2111153"/>
            <a:ext cx="1632434" cy="747952"/>
          </a:xfrm>
          <a:prstGeom prst="rect">
            <a:avLst/>
          </a:prstGeom>
        </p:spPr>
      </p:pic>
      <p:sp>
        <p:nvSpPr>
          <p:cNvPr id="34" name="TextBox 14"/>
          <p:cNvSpPr txBox="1"/>
          <p:nvPr/>
        </p:nvSpPr>
        <p:spPr>
          <a:xfrm>
            <a:off x="6019800" y="5351206"/>
            <a:ext cx="5189221" cy="977191"/>
          </a:xfrm>
          <a:prstGeom prst="rect">
            <a:avLst/>
          </a:prstGeom>
        </p:spPr>
        <p:txBody>
          <a:bodyPr wrap="square" lIns="0" tIns="0" rIns="0" bIns="0" rtlCol="0" anchor="t">
            <a:spAutoFit/>
          </a:bodyPr>
          <a:lstStyle/>
          <a:p>
            <a:pPr marL="302259" lvl="1" algn="just">
              <a:lnSpc>
                <a:spcPts val="3639"/>
              </a:lnSpc>
              <a:spcBef>
                <a:spcPct val="0"/>
              </a:spcBef>
            </a:pPr>
            <a:r>
              <a:rPr lang="vi-VN" sz="4400">
                <a:solidFill>
                  <a:srgbClr val="065928"/>
                </a:solidFill>
                <a:latin typeface="Baloo"/>
              </a:rPr>
              <a:t>đây là mái đình cong cong</a:t>
            </a:r>
            <a:endParaRPr lang="en-US" sz="4000" u="none">
              <a:solidFill>
                <a:srgbClr val="065928"/>
              </a:solidFill>
              <a:latin typeface="Baloo"/>
            </a:endParaRPr>
          </a:p>
        </p:txBody>
      </p:sp>
      <p:pic>
        <p:nvPicPr>
          <p:cNvPr id="39"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b="77966"/>
          <a:stretch>
            <a:fillRect/>
          </a:stretch>
        </p:blipFill>
        <p:spPr>
          <a:xfrm flipV="1">
            <a:off x="692673" y="4381917"/>
            <a:ext cx="4624325" cy="61753"/>
          </a:xfrm>
          <a:prstGeom prst="rect">
            <a:avLst/>
          </a:prstGeom>
        </p:spPr>
      </p:pic>
      <p:pic>
        <p:nvPicPr>
          <p:cNvPr id="40"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b="77966"/>
          <a:stretch>
            <a:fillRect/>
          </a:stretch>
        </p:blipFill>
        <p:spPr>
          <a:xfrm>
            <a:off x="6324712" y="4426237"/>
            <a:ext cx="4851240" cy="64784"/>
          </a:xfrm>
          <a:prstGeom prst="rect">
            <a:avLst/>
          </a:prstGeom>
        </p:spPr>
      </p:pic>
      <p:sp>
        <p:nvSpPr>
          <p:cNvPr id="41" name="TextBox 23"/>
          <p:cNvSpPr txBox="1"/>
          <p:nvPr/>
        </p:nvSpPr>
        <p:spPr>
          <a:xfrm>
            <a:off x="2209800" y="1104900"/>
            <a:ext cx="14350001" cy="1760482"/>
          </a:xfrm>
          <a:prstGeom prst="rect">
            <a:avLst/>
          </a:prstGeom>
          <a:ln>
            <a:noFill/>
          </a:ln>
        </p:spPr>
        <p:txBody>
          <a:bodyPr wrap="square" lIns="0" tIns="0" rIns="0" bIns="0" rtlCol="0" anchor="t">
            <a:spAutoFit/>
          </a:bodyPr>
          <a:lstStyle/>
          <a:p>
            <a:pPr lvl="0" algn="just">
              <a:lnSpc>
                <a:spcPct val="130000"/>
              </a:lnSpc>
              <a:spcBef>
                <a:spcPct val="0"/>
              </a:spcBef>
            </a:pPr>
            <a:r>
              <a:rPr lang="en-US" sz="4400">
                <a:solidFill>
                  <a:srgbClr val="BB332A"/>
                </a:solidFill>
                <a:latin typeface="Baloo"/>
              </a:rPr>
              <a:t>C . </a:t>
            </a:r>
            <a:r>
              <a:rPr lang="vi-VN" sz="4400">
                <a:solidFill>
                  <a:srgbClr val="BB332A"/>
                </a:solidFill>
                <a:latin typeface="Baloo"/>
              </a:rPr>
              <a:t>Kia là những mái nhà đứng sau lũy tre; đây là mái đình cong cong; kia nữa là sân phơi.</a:t>
            </a:r>
            <a:endParaRPr lang="en-US" sz="4400">
              <a:solidFill>
                <a:srgbClr val="BB332A"/>
              </a:solidFill>
              <a:latin typeface="Baloo"/>
            </a:endParaRPr>
          </a:p>
        </p:txBody>
      </p:sp>
      <p:pic>
        <p:nvPicPr>
          <p:cNvPr id="24" name="Picture 19"/>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600208" y="7238161"/>
            <a:ext cx="3061680" cy="3061680"/>
          </a:xfrm>
          <a:prstGeom prst="rect">
            <a:avLst/>
          </a:prstGeom>
        </p:spPr>
      </p:pic>
      <p:grpSp>
        <p:nvGrpSpPr>
          <p:cNvPr id="26" name="Group 6"/>
          <p:cNvGrpSpPr/>
          <p:nvPr/>
        </p:nvGrpSpPr>
        <p:grpSpPr>
          <a:xfrm>
            <a:off x="11738007" y="3341639"/>
            <a:ext cx="5075227" cy="4567556"/>
            <a:chOff x="48914" y="26671"/>
            <a:chExt cx="7687971" cy="4048338"/>
          </a:xfrm>
        </p:grpSpPr>
        <p:sp>
          <p:nvSpPr>
            <p:cNvPr id="27" name="Freeform 7"/>
            <p:cNvSpPr/>
            <p:nvPr/>
          </p:nvSpPr>
          <p:spPr>
            <a:xfrm>
              <a:off x="48914" y="26671"/>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FFFFFF"/>
            </a:solidFill>
          </p:spPr>
        </p:sp>
      </p:grpSp>
      <p:sp>
        <p:nvSpPr>
          <p:cNvPr id="28" name="TextBox 12"/>
          <p:cNvSpPr txBox="1"/>
          <p:nvPr/>
        </p:nvSpPr>
        <p:spPr>
          <a:xfrm>
            <a:off x="11897084" y="3549622"/>
            <a:ext cx="4428761" cy="862334"/>
          </a:xfrm>
          <a:prstGeom prst="rect">
            <a:avLst/>
          </a:prstGeom>
        </p:spPr>
        <p:txBody>
          <a:bodyPr wrap="square" lIns="0" tIns="0" rIns="0" bIns="0" rtlCol="0" anchor="t">
            <a:spAutoFit/>
          </a:bodyPr>
          <a:lstStyle/>
          <a:p>
            <a:pPr marL="0" lvl="0" indent="0" algn="ctr">
              <a:lnSpc>
                <a:spcPts val="6480"/>
              </a:lnSpc>
              <a:spcBef>
                <a:spcPct val="0"/>
              </a:spcBef>
            </a:pPr>
            <a:r>
              <a:rPr lang="en-US" sz="5400">
                <a:solidFill>
                  <a:srgbClr val="D1581F"/>
                </a:solidFill>
                <a:latin typeface="Baloo"/>
              </a:rPr>
              <a:t>Vế 3</a:t>
            </a:r>
            <a:endParaRPr lang="en-US" sz="7200" u="none">
              <a:solidFill>
                <a:srgbClr val="D1581F"/>
              </a:solidFill>
              <a:latin typeface="Baloo"/>
            </a:endParaRPr>
          </a:p>
        </p:txBody>
      </p:sp>
      <p:sp>
        <p:nvSpPr>
          <p:cNvPr id="29" name="TextBox 14"/>
          <p:cNvSpPr txBox="1"/>
          <p:nvPr/>
        </p:nvSpPr>
        <p:spPr>
          <a:xfrm>
            <a:off x="11613853" y="5351206"/>
            <a:ext cx="5189221" cy="515526"/>
          </a:xfrm>
          <a:prstGeom prst="rect">
            <a:avLst/>
          </a:prstGeom>
        </p:spPr>
        <p:txBody>
          <a:bodyPr wrap="square" lIns="0" tIns="0" rIns="0" bIns="0" rtlCol="0" anchor="t">
            <a:spAutoFit/>
          </a:bodyPr>
          <a:lstStyle/>
          <a:p>
            <a:pPr marL="302259" lvl="1">
              <a:lnSpc>
                <a:spcPts val="3639"/>
              </a:lnSpc>
              <a:spcBef>
                <a:spcPct val="0"/>
              </a:spcBef>
            </a:pPr>
            <a:r>
              <a:rPr lang="vi-VN" sz="4400">
                <a:solidFill>
                  <a:srgbClr val="065928"/>
                </a:solidFill>
                <a:latin typeface="Baloo"/>
              </a:rPr>
              <a:t>kia nữa là sân phơi</a:t>
            </a:r>
            <a:endParaRPr lang="en-US" sz="4000" u="none">
              <a:solidFill>
                <a:srgbClr val="065928"/>
              </a:solidFill>
              <a:latin typeface="Baloo"/>
            </a:endParaRPr>
          </a:p>
        </p:txBody>
      </p:sp>
      <p:pic>
        <p:nvPicPr>
          <p:cNvPr id="30"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b="77966"/>
          <a:stretch>
            <a:fillRect/>
          </a:stretch>
        </p:blipFill>
        <p:spPr>
          <a:xfrm>
            <a:off x="11951834" y="4426237"/>
            <a:ext cx="4851240" cy="64784"/>
          </a:xfrm>
          <a:prstGeom prst="rect">
            <a:avLst/>
          </a:prstGeom>
        </p:spPr>
      </p:pic>
      <p:pic>
        <p:nvPicPr>
          <p:cNvPr id="23" name="Picture 14"/>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5593701" y="4961496"/>
            <a:ext cx="4094226" cy="5363604"/>
          </a:xfrm>
          <a:prstGeom prst="rect">
            <a:avLst/>
          </a:prstGeom>
        </p:spPr>
      </p:pic>
      <p:pic>
        <p:nvPicPr>
          <p:cNvPr id="25" name="Picture 20"/>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4706600" y="6652819"/>
            <a:ext cx="3591238" cy="3673901"/>
          </a:xfrm>
          <a:prstGeom prst="rect">
            <a:avLst/>
          </a:prstGeom>
        </p:spPr>
      </p:pic>
      <p:cxnSp>
        <p:nvCxnSpPr>
          <p:cNvPr id="31" name="Straight Connector 30"/>
          <p:cNvCxnSpPr/>
          <p:nvPr/>
        </p:nvCxnSpPr>
        <p:spPr>
          <a:xfrm flipH="1">
            <a:off x="12420600" y="1197992"/>
            <a:ext cx="311219" cy="96021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724400" y="2005024"/>
            <a:ext cx="311219" cy="96021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9593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in)">
                                      <p:cBhvr>
                                        <p:cTn id="22" dur="2000"/>
                                        <p:tgtEl>
                                          <p:spTgt spid="13"/>
                                        </p:tgtEl>
                                      </p:cBhvr>
                                    </p:animEffect>
                                  </p:childTnLst>
                                </p:cTn>
                              </p:par>
                              <p:par>
                                <p:cTn id="23" presetID="6" presetClass="entr" presetSubtype="16"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circle(in)">
                                      <p:cBhvr>
                                        <p:cTn id="25" dur="2000"/>
                                        <p:tgtEl>
                                          <p:spTgt spid="39"/>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ircle(in)">
                                      <p:cBhvr>
                                        <p:cTn id="28" dur="2000"/>
                                        <p:tgtEl>
                                          <p:spTgt spid="12"/>
                                        </p:tgtEl>
                                      </p:cBhvr>
                                    </p:animEffect>
                                  </p:childTnLst>
                                </p:cTn>
                              </p:par>
                              <p:par>
                                <p:cTn id="29" presetID="6" presetClass="entr" presetSubtype="16"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circle(in)">
                                      <p:cBhvr>
                                        <p:cTn id="31" dur="2000"/>
                                        <p:tgtEl>
                                          <p:spTgt spid="26"/>
                                        </p:tgtEl>
                                      </p:cBhvr>
                                    </p:animEffect>
                                  </p:childTnLst>
                                </p:cTn>
                              </p:par>
                              <p:par>
                                <p:cTn id="32" presetID="6" presetClass="entr" presetSubtype="16"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circle(in)">
                                      <p:cBhvr>
                                        <p:cTn id="34" dur="2000"/>
                                        <p:tgtEl>
                                          <p:spTgt spid="30"/>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ircle(in)">
                                      <p:cBhvr>
                                        <p:cTn id="37" dur="2000"/>
                                        <p:tgtEl>
                                          <p:spTgt spid="28"/>
                                        </p:tgtEl>
                                      </p:cBhvr>
                                    </p:animEffect>
                                  </p:childTnLst>
                                </p:cTn>
                              </p:par>
                              <p:par>
                                <p:cTn id="38" presetID="6" presetClass="entr" presetSubtype="16"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ircle(in)">
                                      <p:cBhvr>
                                        <p:cTn id="40" dur="2000"/>
                                        <p:tgtEl>
                                          <p:spTgt spid="6"/>
                                        </p:tgtEl>
                                      </p:cBhvr>
                                    </p:animEffect>
                                  </p:childTnLst>
                                </p:cTn>
                              </p:par>
                              <p:par>
                                <p:cTn id="41" presetID="6" presetClass="entr" presetSubtype="16"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circle(in)">
                                      <p:cBhvr>
                                        <p:cTn id="43" dur="20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down)">
                                      <p:cBhvr>
                                        <p:cTn id="53" dur="5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34"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
          <p:cNvSpPr txBox="1"/>
          <p:nvPr/>
        </p:nvSpPr>
        <p:spPr>
          <a:xfrm>
            <a:off x="1028700" y="557213"/>
            <a:ext cx="15648430" cy="1760482"/>
          </a:xfrm>
          <a:prstGeom prst="rect">
            <a:avLst/>
          </a:prstGeom>
        </p:spPr>
        <p:txBody>
          <a:bodyPr wrap="square" lIns="0" tIns="0" rIns="0" bIns="0" rtlCol="0" anchor="t">
            <a:spAutoFit/>
          </a:bodyPr>
          <a:lstStyle/>
          <a:p>
            <a:pPr marL="0" lvl="0" indent="0" algn="ctr">
              <a:lnSpc>
                <a:spcPct val="130000"/>
              </a:lnSpc>
              <a:spcBef>
                <a:spcPct val="0"/>
              </a:spcBef>
            </a:pPr>
            <a:r>
              <a:rPr lang="en-US" sz="4400">
                <a:solidFill>
                  <a:srgbClr val="D1581F"/>
                </a:solidFill>
                <a:latin typeface="Baloo"/>
              </a:rPr>
              <a:t>Ranh giới giữa các vế câu  được đánh dấu bằng những từ ngữ hoặc dấu câu nào?</a:t>
            </a:r>
          </a:p>
        </p:txBody>
      </p:sp>
      <p:grpSp>
        <p:nvGrpSpPr>
          <p:cNvPr id="13" name="Group 13"/>
          <p:cNvGrpSpPr/>
          <p:nvPr/>
        </p:nvGrpSpPr>
        <p:grpSpPr>
          <a:xfrm rot="5400000" flipH="1">
            <a:off x="13457947" y="1028981"/>
            <a:ext cx="2497304" cy="5943601"/>
            <a:chOff x="0" y="0"/>
            <a:chExt cx="7741310" cy="4143588"/>
          </a:xfrm>
        </p:grpSpPr>
        <p:sp>
          <p:nvSpPr>
            <p:cNvPr id="14" name="Freeform 14"/>
            <p:cNvSpPr/>
            <p:nvPr/>
          </p:nvSpPr>
          <p:spPr>
            <a:xfrm>
              <a:off x="26670" y="2667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6A9221"/>
            </a:solidFill>
          </p:spPr>
        </p:sp>
      </p:grpSp>
      <p:sp>
        <p:nvSpPr>
          <p:cNvPr id="16" name="TextBox 16"/>
          <p:cNvSpPr txBox="1"/>
          <p:nvPr/>
        </p:nvSpPr>
        <p:spPr>
          <a:xfrm>
            <a:off x="12507569" y="2688733"/>
            <a:ext cx="4972477" cy="1920526"/>
          </a:xfrm>
          <a:prstGeom prst="rect">
            <a:avLst/>
          </a:prstGeom>
        </p:spPr>
        <p:txBody>
          <a:bodyPr wrap="square" lIns="0" tIns="0" rIns="0" bIns="0" rtlCol="0" anchor="t">
            <a:spAutoFit/>
          </a:bodyPr>
          <a:lstStyle/>
          <a:p>
            <a:pPr marL="0" lvl="0" indent="0" algn="just">
              <a:lnSpc>
                <a:spcPct val="130000"/>
              </a:lnSpc>
            </a:pPr>
            <a:r>
              <a:rPr lang="en-US" sz="3200" u="none">
                <a:solidFill>
                  <a:srgbClr val="FFFFFF"/>
                </a:solidFill>
                <a:latin typeface="Baloo"/>
              </a:rPr>
              <a:t>. Ranh giới giữa 2 vế của câu 1 là từ “thì “.</a:t>
            </a:r>
          </a:p>
          <a:p>
            <a:pPr marL="0" lvl="0" indent="0" algn="just">
              <a:lnSpc>
                <a:spcPct val="130000"/>
              </a:lnSpc>
            </a:pPr>
            <a:endParaRPr lang="en-US" sz="3200" u="none">
              <a:solidFill>
                <a:srgbClr val="FFFFFF"/>
              </a:solidFill>
              <a:latin typeface="Baloo"/>
            </a:endParaRPr>
          </a:p>
        </p:txBody>
      </p:sp>
      <p:pic>
        <p:nvPicPr>
          <p:cNvPr id="19" name="Picture 1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7480046" y="7557918"/>
            <a:ext cx="1243317" cy="2176484"/>
          </a:xfrm>
          <a:prstGeom prst="rect">
            <a:avLst/>
          </a:prstGeom>
        </p:spPr>
      </p:pic>
      <p:pic>
        <p:nvPicPr>
          <p:cNvPr id="20" name="Picture 2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413040">
            <a:off x="9842944" y="9913367"/>
            <a:ext cx="2247711" cy="354505"/>
          </a:xfrm>
          <a:prstGeom prst="rect">
            <a:avLst/>
          </a:prstGeom>
        </p:spPr>
      </p:pic>
      <p:pic>
        <p:nvPicPr>
          <p:cNvPr id="21" name="Picture 21"/>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7535932" y="9532018"/>
            <a:ext cx="905913" cy="680259"/>
          </a:xfrm>
          <a:prstGeom prst="rect">
            <a:avLst/>
          </a:prstGeom>
        </p:spPr>
      </p:pic>
      <p:pic>
        <p:nvPicPr>
          <p:cNvPr id="22" name="Picture 2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6677130" y="273718"/>
            <a:ext cx="1610870" cy="2915602"/>
          </a:xfrm>
          <a:prstGeom prst="rect">
            <a:avLst/>
          </a:prstGeom>
        </p:spPr>
      </p:pic>
      <p:pic>
        <p:nvPicPr>
          <p:cNvPr id="23" name="Picture 2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435661" y="6078717"/>
            <a:ext cx="1186079" cy="800064"/>
          </a:xfrm>
          <a:prstGeom prst="rect">
            <a:avLst/>
          </a:prstGeom>
        </p:spPr>
      </p:pic>
      <p:pic>
        <p:nvPicPr>
          <p:cNvPr id="24" name="Picture 24"/>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4396975" y="4837971"/>
            <a:ext cx="951716" cy="666201"/>
          </a:xfrm>
          <a:prstGeom prst="rect">
            <a:avLst/>
          </a:prstGeom>
        </p:spPr>
      </p:pic>
      <p:sp>
        <p:nvSpPr>
          <p:cNvPr id="25" name="TextBox 23"/>
          <p:cNvSpPr txBox="1"/>
          <p:nvPr/>
        </p:nvSpPr>
        <p:spPr>
          <a:xfrm>
            <a:off x="914400" y="2612629"/>
            <a:ext cx="10638693" cy="2880789"/>
          </a:xfrm>
          <a:prstGeom prst="rect">
            <a:avLst/>
          </a:prstGeom>
        </p:spPr>
        <p:txBody>
          <a:bodyPr wrap="square" lIns="0" tIns="0" rIns="0" bIns="0" rtlCol="0" anchor="t">
            <a:spAutoFit/>
          </a:bodyPr>
          <a:lstStyle/>
          <a:p>
            <a:pPr lvl="0" algn="just">
              <a:lnSpc>
                <a:spcPct val="130000"/>
              </a:lnSpc>
              <a:spcBef>
                <a:spcPct val="0"/>
              </a:spcBef>
            </a:pPr>
            <a:r>
              <a:rPr lang="en-US" sz="3600">
                <a:solidFill>
                  <a:srgbClr val="065928"/>
                </a:solidFill>
                <a:latin typeface="Baloo"/>
              </a:rPr>
              <a:t>a. </a:t>
            </a:r>
            <a:r>
              <a:rPr lang="vi-VN" sz="3600">
                <a:solidFill>
                  <a:srgbClr val="065928"/>
                </a:solidFill>
                <a:latin typeface="Baloo"/>
              </a:rPr>
              <a:t>Súng kíp của ta mới bắn một phát thì súng của họ đã bắn được năm, sáu mươi phát.</a:t>
            </a:r>
            <a:r>
              <a:rPr lang="en-US" sz="3600">
                <a:solidFill>
                  <a:srgbClr val="065928"/>
                </a:solidFill>
                <a:latin typeface="Baloo"/>
              </a:rPr>
              <a:t> </a:t>
            </a:r>
            <a:r>
              <a:rPr lang="vi-VN" sz="3600">
                <a:solidFill>
                  <a:srgbClr val="065928"/>
                </a:solidFill>
                <a:latin typeface="Baloo"/>
              </a:rPr>
              <a:t>Quân ta lạy súng thần công bốn lạy rồi mới bắn, trong khi ấy đại bác của họ đã bắn được hai mươi viên.</a:t>
            </a:r>
            <a:endParaRPr lang="en-US" sz="3600">
              <a:solidFill>
                <a:srgbClr val="065928"/>
              </a:solidFill>
              <a:latin typeface="Baloo"/>
            </a:endParaRPr>
          </a:p>
        </p:txBody>
      </p:sp>
      <p:sp>
        <p:nvSpPr>
          <p:cNvPr id="26" name="TextBox 23"/>
          <p:cNvSpPr txBox="1"/>
          <p:nvPr/>
        </p:nvSpPr>
        <p:spPr>
          <a:xfrm>
            <a:off x="914400" y="5958024"/>
            <a:ext cx="10638694" cy="1440394"/>
          </a:xfrm>
          <a:prstGeom prst="rect">
            <a:avLst/>
          </a:prstGeom>
          <a:ln>
            <a:noFill/>
          </a:ln>
        </p:spPr>
        <p:txBody>
          <a:bodyPr wrap="square" lIns="0" tIns="0" rIns="0" bIns="0" rtlCol="0" anchor="t">
            <a:spAutoFit/>
          </a:bodyPr>
          <a:lstStyle/>
          <a:p>
            <a:pPr lvl="0" algn="just">
              <a:lnSpc>
                <a:spcPct val="130000"/>
              </a:lnSpc>
              <a:spcBef>
                <a:spcPct val="0"/>
              </a:spcBef>
            </a:pPr>
            <a:r>
              <a:rPr lang="en-US" sz="3600">
                <a:solidFill>
                  <a:schemeClr val="accent3">
                    <a:lumMod val="50000"/>
                  </a:schemeClr>
                </a:solidFill>
                <a:latin typeface="Baloo"/>
              </a:rPr>
              <a:t>b. Cảnh vật xung quanh tôi đang có sự thay đổi lớn: hôm nay tôi đi học. </a:t>
            </a:r>
          </a:p>
        </p:txBody>
      </p:sp>
      <p:sp>
        <p:nvSpPr>
          <p:cNvPr id="27" name="TextBox 23"/>
          <p:cNvSpPr txBox="1"/>
          <p:nvPr/>
        </p:nvSpPr>
        <p:spPr>
          <a:xfrm>
            <a:off x="914400" y="7779418"/>
            <a:ext cx="10737829" cy="1440394"/>
          </a:xfrm>
          <a:prstGeom prst="rect">
            <a:avLst/>
          </a:prstGeom>
          <a:ln>
            <a:noFill/>
          </a:ln>
        </p:spPr>
        <p:txBody>
          <a:bodyPr wrap="square" lIns="0" tIns="0" rIns="0" bIns="0" rtlCol="0" anchor="t">
            <a:spAutoFit/>
          </a:bodyPr>
          <a:lstStyle/>
          <a:p>
            <a:pPr lvl="0" algn="just">
              <a:lnSpc>
                <a:spcPct val="130000"/>
              </a:lnSpc>
              <a:spcBef>
                <a:spcPct val="0"/>
              </a:spcBef>
            </a:pPr>
            <a:r>
              <a:rPr lang="en-US" sz="3600">
                <a:solidFill>
                  <a:srgbClr val="065928"/>
                </a:solidFill>
                <a:latin typeface="Baloo"/>
              </a:rPr>
              <a:t>c. </a:t>
            </a:r>
            <a:r>
              <a:rPr lang="vi-VN" sz="3600">
                <a:solidFill>
                  <a:srgbClr val="065928"/>
                </a:solidFill>
                <a:latin typeface="Baloo"/>
              </a:rPr>
              <a:t>Kia là những mái nhà đứng sau lũy tre; đây là mái đình cong cong; kia nữa là sân phơi.</a:t>
            </a:r>
            <a:endParaRPr lang="en-US" sz="3600">
              <a:solidFill>
                <a:srgbClr val="065928"/>
              </a:solidFill>
              <a:latin typeface="Baloo"/>
            </a:endParaRPr>
          </a:p>
        </p:txBody>
      </p:sp>
      <p:sp>
        <p:nvSpPr>
          <p:cNvPr id="28" name="Oval 27"/>
          <p:cNvSpPr/>
          <p:nvPr/>
        </p:nvSpPr>
        <p:spPr>
          <a:xfrm>
            <a:off x="8229600" y="2612629"/>
            <a:ext cx="838200"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010400" y="4121818"/>
            <a:ext cx="373132"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1366527" y="6078717"/>
            <a:ext cx="373132"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9143998" y="7898067"/>
            <a:ext cx="373132"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886200" y="8553633"/>
            <a:ext cx="373132"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13"/>
          <p:cNvGrpSpPr/>
          <p:nvPr/>
        </p:nvGrpSpPr>
        <p:grpSpPr>
          <a:xfrm rot="5400000" flipH="1">
            <a:off x="13884024" y="3635372"/>
            <a:ext cx="1582491" cy="5943601"/>
            <a:chOff x="0" y="0"/>
            <a:chExt cx="7741310" cy="4143588"/>
          </a:xfrm>
        </p:grpSpPr>
        <p:sp>
          <p:nvSpPr>
            <p:cNvPr id="35" name="Freeform 14"/>
            <p:cNvSpPr/>
            <p:nvPr/>
          </p:nvSpPr>
          <p:spPr>
            <a:xfrm>
              <a:off x="26670" y="2667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6A9221"/>
            </a:solidFill>
          </p:spPr>
        </p:sp>
      </p:grpSp>
      <p:sp>
        <p:nvSpPr>
          <p:cNvPr id="36" name="TextBox 16"/>
          <p:cNvSpPr txBox="1"/>
          <p:nvPr/>
        </p:nvSpPr>
        <p:spPr>
          <a:xfrm>
            <a:off x="12507568" y="5950618"/>
            <a:ext cx="4972477" cy="1280351"/>
          </a:xfrm>
          <a:prstGeom prst="rect">
            <a:avLst/>
          </a:prstGeom>
        </p:spPr>
        <p:txBody>
          <a:bodyPr wrap="square" lIns="0" tIns="0" rIns="0" bIns="0" rtlCol="0" anchor="t">
            <a:spAutoFit/>
          </a:bodyPr>
          <a:lstStyle/>
          <a:p>
            <a:pPr marL="0" lvl="0" indent="0" algn="just">
              <a:lnSpc>
                <a:spcPct val="130000"/>
              </a:lnSpc>
            </a:pPr>
            <a:r>
              <a:rPr lang="en-US" sz="3200" u="none">
                <a:solidFill>
                  <a:srgbClr val="FFFFFF"/>
                </a:solidFill>
                <a:latin typeface="Baloo"/>
              </a:rPr>
              <a:t>. Ranh giới giữa 2 vế câu  là dấu  hai chấm.</a:t>
            </a:r>
          </a:p>
        </p:txBody>
      </p:sp>
      <p:grpSp>
        <p:nvGrpSpPr>
          <p:cNvPr id="37" name="Group 13"/>
          <p:cNvGrpSpPr/>
          <p:nvPr/>
        </p:nvGrpSpPr>
        <p:grpSpPr>
          <a:xfrm rot="5400000" flipH="1">
            <a:off x="13884463" y="5616038"/>
            <a:ext cx="1582491" cy="5943601"/>
            <a:chOff x="0" y="0"/>
            <a:chExt cx="7741310" cy="4143588"/>
          </a:xfrm>
        </p:grpSpPr>
        <p:sp>
          <p:nvSpPr>
            <p:cNvPr id="38" name="Freeform 14"/>
            <p:cNvSpPr/>
            <p:nvPr/>
          </p:nvSpPr>
          <p:spPr>
            <a:xfrm>
              <a:off x="26670" y="26670"/>
              <a:ext cx="7687971" cy="4048338"/>
            </a:xfrm>
            <a:custGeom>
              <a:avLst/>
              <a:gdLst/>
              <a:ahLst/>
              <a:cxnLst/>
              <a:rect l="l" t="t" r="r" b="b"/>
              <a:pathLst>
                <a:path w="7687971" h="4048338">
                  <a:moveTo>
                    <a:pt x="0" y="0"/>
                  </a:moveTo>
                  <a:lnTo>
                    <a:pt x="0" y="107950"/>
                  </a:lnTo>
                  <a:lnTo>
                    <a:pt x="0" y="148590"/>
                  </a:lnTo>
                  <a:lnTo>
                    <a:pt x="0" y="3602568"/>
                  </a:lnTo>
                  <a:lnTo>
                    <a:pt x="0" y="3677498"/>
                  </a:lnTo>
                  <a:lnTo>
                    <a:pt x="0" y="3762588"/>
                  </a:lnTo>
                  <a:lnTo>
                    <a:pt x="3641090" y="3762588"/>
                  </a:lnTo>
                  <a:lnTo>
                    <a:pt x="3759200" y="4048338"/>
                  </a:lnTo>
                  <a:lnTo>
                    <a:pt x="3877310" y="3762588"/>
                  </a:lnTo>
                  <a:lnTo>
                    <a:pt x="7687971" y="3762588"/>
                  </a:lnTo>
                  <a:lnTo>
                    <a:pt x="7687971" y="3677498"/>
                  </a:lnTo>
                  <a:lnTo>
                    <a:pt x="7687971" y="3602568"/>
                  </a:lnTo>
                  <a:lnTo>
                    <a:pt x="7687971" y="148590"/>
                  </a:lnTo>
                  <a:lnTo>
                    <a:pt x="7687971" y="107950"/>
                  </a:lnTo>
                  <a:lnTo>
                    <a:pt x="7687971" y="0"/>
                  </a:lnTo>
                  <a:lnTo>
                    <a:pt x="0" y="0"/>
                  </a:lnTo>
                  <a:close/>
                </a:path>
              </a:pathLst>
            </a:custGeom>
            <a:solidFill>
              <a:srgbClr val="6A9221"/>
            </a:solidFill>
          </p:spPr>
        </p:sp>
      </p:grpSp>
      <p:sp>
        <p:nvSpPr>
          <p:cNvPr id="39" name="TextBox 16"/>
          <p:cNvSpPr txBox="1"/>
          <p:nvPr/>
        </p:nvSpPr>
        <p:spPr>
          <a:xfrm>
            <a:off x="12508007" y="7931284"/>
            <a:ext cx="4972477" cy="1280351"/>
          </a:xfrm>
          <a:prstGeom prst="rect">
            <a:avLst/>
          </a:prstGeom>
        </p:spPr>
        <p:txBody>
          <a:bodyPr wrap="square" lIns="0" tIns="0" rIns="0" bIns="0" rtlCol="0" anchor="t">
            <a:spAutoFit/>
          </a:bodyPr>
          <a:lstStyle/>
          <a:p>
            <a:pPr marL="0" lvl="0" indent="0" algn="just">
              <a:lnSpc>
                <a:spcPct val="130000"/>
              </a:lnSpc>
            </a:pPr>
            <a:r>
              <a:rPr lang="en-US" sz="3200" u="none">
                <a:solidFill>
                  <a:srgbClr val="FFFFFF"/>
                </a:solidFill>
                <a:latin typeface="Baloo"/>
              </a:rPr>
              <a:t>. Ranh giới giữa 3 vế câu  là dấu  chấm phẩy.</a:t>
            </a:r>
          </a:p>
        </p:txBody>
      </p:sp>
      <p:sp>
        <p:nvSpPr>
          <p:cNvPr id="40" name="TextBox 16"/>
          <p:cNvSpPr txBox="1"/>
          <p:nvPr/>
        </p:nvSpPr>
        <p:spPr>
          <a:xfrm>
            <a:off x="12507567" y="3891125"/>
            <a:ext cx="4972477" cy="1280351"/>
          </a:xfrm>
          <a:prstGeom prst="rect">
            <a:avLst/>
          </a:prstGeom>
        </p:spPr>
        <p:txBody>
          <a:bodyPr wrap="square" lIns="0" tIns="0" rIns="0" bIns="0" rtlCol="0" anchor="t">
            <a:spAutoFit/>
          </a:bodyPr>
          <a:lstStyle/>
          <a:p>
            <a:pPr marL="0" lvl="0" indent="0" algn="just">
              <a:lnSpc>
                <a:spcPct val="130000"/>
              </a:lnSpc>
            </a:pPr>
            <a:r>
              <a:rPr lang="en-US" sz="3200" u="none">
                <a:solidFill>
                  <a:srgbClr val="FFFFFF"/>
                </a:solidFill>
                <a:latin typeface="Baloo"/>
              </a:rPr>
              <a:t>.</a:t>
            </a:r>
            <a:r>
              <a:rPr lang="en-US" sz="3200">
                <a:solidFill>
                  <a:srgbClr val="FFFFFF"/>
                </a:solidFill>
                <a:latin typeface="Baloo"/>
              </a:rPr>
              <a:t> Ranh giới giữa 2 vế của  câu 2 là dấu phẩy.</a:t>
            </a:r>
            <a:endParaRPr lang="en-US" sz="3200" u="none">
              <a:solidFill>
                <a:srgbClr val="FFFFFF"/>
              </a:solidFill>
              <a:latin typeface="Baloo"/>
            </a:endParaRPr>
          </a:p>
        </p:txBody>
      </p:sp>
    </p:spTree>
    <p:extLst>
      <p:ext uri="{BB962C8B-B14F-4D97-AF65-F5344CB8AC3E}">
        <p14:creationId xmlns:p14="http://schemas.microsoft.com/office/powerpoint/2010/main" val="427989080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barn(inVertical)">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barn(inVertical)">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inVertical)">
                                      <p:cBhvr>
                                        <p:cTn id="49" dur="500"/>
                                        <p:tgtEl>
                                          <p:spTgt spid="36"/>
                                        </p:tgtEl>
                                      </p:cBhvr>
                                    </p:animEffect>
                                  </p:childTnLst>
                                </p:cTn>
                              </p:par>
                              <p:par>
                                <p:cTn id="50" presetID="16" presetClass="entr" presetSubtype="21"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arn(inVertic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circle(in)">
                                      <p:cBhvr>
                                        <p:cTn id="72" dur="2000"/>
                                        <p:tgtEl>
                                          <p:spTgt spid="39"/>
                                        </p:tgtEl>
                                      </p:cBhvr>
                                    </p:animEffect>
                                  </p:childTnLst>
                                </p:cTn>
                              </p:par>
                              <p:par>
                                <p:cTn id="73" presetID="6" presetClass="entr" presetSubtype="16" fill="hold"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circle(in)">
                                      <p:cBhvr>
                                        <p:cTn id="75"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p:bldP spid="26" grpId="0"/>
      <p:bldP spid="27" grpId="0"/>
      <p:bldP spid="28" grpId="0" animBg="1"/>
      <p:bldP spid="29" grpId="0" animBg="1"/>
      <p:bldP spid="31" grpId="0" animBg="1"/>
      <p:bldP spid="32" grpId="0" animBg="1"/>
      <p:bldP spid="33" grpId="0" animBg="1"/>
      <p:bldP spid="36"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rot="5400000">
            <a:off x="8823479" y="-2517668"/>
            <a:ext cx="4902765" cy="11892674"/>
            <a:chOff x="0" y="0"/>
            <a:chExt cx="7533409" cy="16982054"/>
          </a:xfrm>
        </p:grpSpPr>
        <p:sp>
          <p:nvSpPr>
            <p:cNvPr id="3" name="Freeform 3"/>
            <p:cNvSpPr/>
            <p:nvPr/>
          </p:nvSpPr>
          <p:spPr>
            <a:xfrm>
              <a:off x="26670" y="26670"/>
              <a:ext cx="7480069" cy="16886803"/>
            </a:xfrm>
            <a:custGeom>
              <a:avLst/>
              <a:gdLst/>
              <a:ahLst/>
              <a:cxnLst/>
              <a:rect l="l" t="t" r="r" b="b"/>
              <a:pathLst>
                <a:path w="7480069" h="16886803">
                  <a:moveTo>
                    <a:pt x="0" y="0"/>
                  </a:moveTo>
                  <a:lnTo>
                    <a:pt x="0" y="107950"/>
                  </a:lnTo>
                  <a:lnTo>
                    <a:pt x="0" y="148590"/>
                  </a:lnTo>
                  <a:lnTo>
                    <a:pt x="0" y="16441033"/>
                  </a:lnTo>
                  <a:lnTo>
                    <a:pt x="0" y="16515964"/>
                  </a:lnTo>
                  <a:lnTo>
                    <a:pt x="0" y="16601053"/>
                  </a:lnTo>
                  <a:lnTo>
                    <a:pt x="3641090" y="16601053"/>
                  </a:lnTo>
                  <a:lnTo>
                    <a:pt x="3759200" y="16886803"/>
                  </a:lnTo>
                  <a:lnTo>
                    <a:pt x="3877310" y="16601053"/>
                  </a:lnTo>
                  <a:lnTo>
                    <a:pt x="7480069" y="16601053"/>
                  </a:lnTo>
                  <a:lnTo>
                    <a:pt x="7480069" y="16515964"/>
                  </a:lnTo>
                  <a:lnTo>
                    <a:pt x="7480069" y="16441033"/>
                  </a:lnTo>
                  <a:lnTo>
                    <a:pt x="7480069" y="148590"/>
                  </a:lnTo>
                  <a:lnTo>
                    <a:pt x="7480069" y="107950"/>
                  </a:lnTo>
                  <a:lnTo>
                    <a:pt x="7480069" y="0"/>
                  </a:lnTo>
                  <a:lnTo>
                    <a:pt x="0" y="0"/>
                  </a:lnTo>
                  <a:close/>
                </a:path>
              </a:pathLst>
            </a:custGeom>
            <a:solidFill>
              <a:srgbClr val="FFFFFF"/>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82" r="559" b="36052"/>
          <a:stretch>
            <a:fillRect/>
          </a:stretch>
        </p:blipFill>
        <p:spPr>
          <a:xfrm>
            <a:off x="0" y="8935342"/>
            <a:ext cx="18288000" cy="1351658"/>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3127018" y="5593560"/>
            <a:ext cx="4688713" cy="4284311"/>
          </a:xfrm>
          <a:prstGeom prst="rect">
            <a:avLst/>
          </a:prstGeom>
        </p:spPr>
      </p:pic>
      <p:grpSp>
        <p:nvGrpSpPr>
          <p:cNvPr id="6" name="Group 6"/>
          <p:cNvGrpSpPr>
            <a:grpSpLocks noChangeAspect="1"/>
          </p:cNvGrpSpPr>
          <p:nvPr/>
        </p:nvGrpSpPr>
        <p:grpSpPr>
          <a:xfrm>
            <a:off x="275842" y="4116916"/>
            <a:ext cx="4902765" cy="4902765"/>
            <a:chOff x="0" y="0"/>
            <a:chExt cx="6350000" cy="6350000"/>
          </a:xfrm>
        </p:grpSpPr>
        <p:sp>
          <p:nvSpPr>
            <p:cNvPr id="7" name="Freeform 7"/>
            <p:cNvSpPr/>
            <p:nvPr/>
          </p:nvSpPr>
          <p:spPr>
            <a:xfrm>
              <a:off x="88900" y="88900"/>
              <a:ext cx="6172200" cy="6172200"/>
            </a:xfrm>
            <a:custGeom>
              <a:avLst/>
              <a:gdLst/>
              <a:ahLst/>
              <a:cxnLst/>
              <a:rect l="l" t="t" r="r" b="b"/>
              <a:pathLst>
                <a:path w="6172200" h="6172200">
                  <a:moveTo>
                    <a:pt x="6172200" y="5864860"/>
                  </a:moveTo>
                  <a:cubicBezTo>
                    <a:pt x="6172200" y="6033770"/>
                    <a:pt x="6035040" y="6170930"/>
                    <a:pt x="5866130" y="6170930"/>
                  </a:cubicBezTo>
                  <a:lnTo>
                    <a:pt x="307340" y="6170930"/>
                  </a:lnTo>
                  <a:cubicBezTo>
                    <a:pt x="137160" y="6172200"/>
                    <a:pt x="0" y="6035040"/>
                    <a:pt x="0" y="5864860"/>
                  </a:cubicBezTo>
                  <a:lnTo>
                    <a:pt x="0" y="307340"/>
                  </a:lnTo>
                  <a:cubicBezTo>
                    <a:pt x="0" y="137160"/>
                    <a:pt x="137160" y="0"/>
                    <a:pt x="307340" y="0"/>
                  </a:cubicBezTo>
                  <a:lnTo>
                    <a:pt x="5866130" y="0"/>
                  </a:lnTo>
                  <a:cubicBezTo>
                    <a:pt x="6035040" y="0"/>
                    <a:pt x="6172200" y="137160"/>
                    <a:pt x="6172200" y="307340"/>
                  </a:cubicBezTo>
                  <a:lnTo>
                    <a:pt x="6172200" y="5864860"/>
                  </a:lnTo>
                  <a:close/>
                </a:path>
              </a:pathLst>
            </a:custGeom>
            <a:blipFill>
              <a:blip r:embed="rId6"/>
              <a:stretch>
                <a:fillRect l="-24185" r="-40175" b="-9595"/>
              </a:stretch>
            </a:blipFill>
          </p:spPr>
        </p:sp>
        <p:sp>
          <p:nvSpPr>
            <p:cNvPr id="8" name="Freeform 8"/>
            <p:cNvSpPr/>
            <p:nvPr/>
          </p:nvSpPr>
          <p:spPr>
            <a:xfrm>
              <a:off x="0" y="0"/>
              <a:ext cx="6350000" cy="6350000"/>
            </a:xfrm>
            <a:custGeom>
              <a:avLst/>
              <a:gdLst/>
              <a:ahLst/>
              <a:cxnLst/>
              <a:rect l="l" t="t" r="r" b="b"/>
              <a:pathLst>
                <a:path w="6350000" h="6350000">
                  <a:moveTo>
                    <a:pt x="5953760" y="6350000"/>
                  </a:moveTo>
                  <a:lnTo>
                    <a:pt x="396240" y="6350000"/>
                  </a:lnTo>
                  <a:cubicBezTo>
                    <a:pt x="177800" y="6350000"/>
                    <a:pt x="0" y="6172200"/>
                    <a:pt x="0" y="5953760"/>
                  </a:cubicBezTo>
                  <a:lnTo>
                    <a:pt x="0" y="396240"/>
                  </a:lnTo>
                  <a:cubicBezTo>
                    <a:pt x="0" y="177800"/>
                    <a:pt x="177800" y="0"/>
                    <a:pt x="396240" y="0"/>
                  </a:cubicBezTo>
                  <a:lnTo>
                    <a:pt x="5955030" y="0"/>
                  </a:lnTo>
                  <a:cubicBezTo>
                    <a:pt x="6172200" y="0"/>
                    <a:pt x="6350000" y="177800"/>
                    <a:pt x="6350000" y="396240"/>
                  </a:cubicBezTo>
                  <a:lnTo>
                    <a:pt x="6350000" y="5955030"/>
                  </a:lnTo>
                  <a:cubicBezTo>
                    <a:pt x="6350000" y="6172200"/>
                    <a:pt x="6172200" y="6350000"/>
                    <a:pt x="5953760" y="6350000"/>
                  </a:cubicBezTo>
                  <a:close/>
                  <a:moveTo>
                    <a:pt x="396240" y="179070"/>
                  </a:moveTo>
                  <a:cubicBezTo>
                    <a:pt x="276860" y="179070"/>
                    <a:pt x="179070" y="276860"/>
                    <a:pt x="179070" y="396240"/>
                  </a:cubicBezTo>
                  <a:lnTo>
                    <a:pt x="179070" y="5955030"/>
                  </a:lnTo>
                  <a:cubicBezTo>
                    <a:pt x="179070" y="6074410"/>
                    <a:pt x="276860" y="6172200"/>
                    <a:pt x="396240" y="6172200"/>
                  </a:cubicBezTo>
                  <a:lnTo>
                    <a:pt x="5955030" y="6172200"/>
                  </a:lnTo>
                  <a:cubicBezTo>
                    <a:pt x="6074410" y="6172200"/>
                    <a:pt x="6172200" y="6074410"/>
                    <a:pt x="6172200" y="5955030"/>
                  </a:cubicBezTo>
                  <a:lnTo>
                    <a:pt x="6172200" y="396240"/>
                  </a:lnTo>
                  <a:cubicBezTo>
                    <a:pt x="6172200" y="276860"/>
                    <a:pt x="6074410" y="179070"/>
                    <a:pt x="5955030" y="179070"/>
                  </a:cubicBezTo>
                  <a:lnTo>
                    <a:pt x="396240" y="179070"/>
                  </a:lnTo>
                  <a:close/>
                </a:path>
              </a:pathLst>
            </a:custGeom>
            <a:solidFill>
              <a:srgbClr val="FFFFFF"/>
            </a:solidFill>
          </p:spPr>
        </p:sp>
      </p:grpSp>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88704" y="364714"/>
            <a:ext cx="1980511" cy="2039136"/>
          </a:xfrm>
          <a:prstGeom prst="rect">
            <a:avLst/>
          </a:prstGeom>
        </p:spPr>
      </p:pic>
      <p:sp>
        <p:nvSpPr>
          <p:cNvPr id="10" name="TextBox 10"/>
          <p:cNvSpPr txBox="1"/>
          <p:nvPr/>
        </p:nvSpPr>
        <p:spPr>
          <a:xfrm>
            <a:off x="6477000" y="1638300"/>
            <a:ext cx="10363200" cy="3600986"/>
          </a:xfrm>
          <a:prstGeom prst="rect">
            <a:avLst/>
          </a:prstGeom>
        </p:spPr>
        <p:txBody>
          <a:bodyPr wrap="square" lIns="0" tIns="0" rIns="0" bIns="0" rtlCol="0" anchor="t">
            <a:spAutoFit/>
          </a:bodyPr>
          <a:lstStyle/>
          <a:p>
            <a:pPr marL="0" lvl="0" indent="0" algn="just">
              <a:lnSpc>
                <a:spcPct val="130000"/>
              </a:lnSpc>
              <a:spcBef>
                <a:spcPct val="0"/>
              </a:spcBef>
            </a:pPr>
            <a:r>
              <a:rPr lang="en-US" sz="3600" u="none">
                <a:solidFill>
                  <a:schemeClr val="accent6">
                    <a:lumMod val="75000"/>
                  </a:schemeClr>
                </a:solidFill>
                <a:latin typeface="Baloo" panose="020B0604020202020204" charset="0"/>
                <a:cs typeface="Baloo" panose="020B0604020202020204" charset="0"/>
              </a:rPr>
              <a:t>Có hai cách nối các vế câu trong câu ghép:</a:t>
            </a:r>
          </a:p>
          <a:p>
            <a:pPr marL="514350" lvl="0" indent="-514350" algn="just">
              <a:lnSpc>
                <a:spcPct val="130000"/>
              </a:lnSpc>
              <a:spcBef>
                <a:spcPct val="0"/>
              </a:spcBef>
              <a:buAutoNum type="arabicPeriod"/>
            </a:pPr>
            <a:r>
              <a:rPr lang="en-US" sz="3600">
                <a:solidFill>
                  <a:srgbClr val="065928"/>
                </a:solidFill>
                <a:latin typeface="Baloo" panose="020B0604020202020204" charset="0"/>
                <a:cs typeface="Baloo" panose="020B0604020202020204" charset="0"/>
              </a:rPr>
              <a:t>nối bằng những từ có tác dụng nối.</a:t>
            </a:r>
          </a:p>
          <a:p>
            <a:pPr marL="514350" lvl="0" indent="-514350" algn="just">
              <a:lnSpc>
                <a:spcPct val="130000"/>
              </a:lnSpc>
              <a:spcBef>
                <a:spcPct val="0"/>
              </a:spcBef>
              <a:buAutoNum type="arabicPeriod"/>
            </a:pPr>
            <a:r>
              <a:rPr lang="en-US" sz="3600" u="none">
                <a:solidFill>
                  <a:srgbClr val="065928"/>
                </a:solidFill>
                <a:latin typeface="Baloo" panose="020B0604020202020204" charset="0"/>
                <a:cs typeface="Baloo" panose="020B0604020202020204" charset="0"/>
              </a:rPr>
              <a:t>Nối trực tiếp (không dùng từ nối). Trong trường hợp này, giữa các vế của câu cần có dấu phẩy, dấu chấm phẩy , hoặc dấu hai chấm.</a:t>
            </a:r>
          </a:p>
        </p:txBody>
      </p:sp>
      <p:sp>
        <p:nvSpPr>
          <p:cNvPr id="11" name="TextBox 11"/>
          <p:cNvSpPr txBox="1"/>
          <p:nvPr/>
        </p:nvSpPr>
        <p:spPr>
          <a:xfrm>
            <a:off x="1848186" y="129990"/>
            <a:ext cx="9589635" cy="1000274"/>
          </a:xfrm>
          <a:prstGeom prst="rect">
            <a:avLst/>
          </a:prstGeom>
        </p:spPr>
        <p:txBody>
          <a:bodyPr lIns="0" tIns="0" rIns="0" bIns="0" rtlCol="0" anchor="t">
            <a:spAutoFit/>
          </a:bodyPr>
          <a:lstStyle/>
          <a:p>
            <a:pPr lvl="0" indent="0">
              <a:lnSpc>
                <a:spcPts val="7840"/>
              </a:lnSpc>
              <a:spcBef>
                <a:spcPct val="0"/>
              </a:spcBef>
            </a:pPr>
            <a:r>
              <a:rPr lang="en-US" sz="5600">
                <a:solidFill>
                  <a:srgbClr val="065928"/>
                </a:solidFill>
                <a:latin typeface="Baloo"/>
              </a:rPr>
              <a:t>II. GHI NHỚ</a:t>
            </a:r>
          </a:p>
        </p:txBody>
      </p:sp>
      <p:pic>
        <p:nvPicPr>
          <p:cNvPr id="13" name="Picture 1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5109969" y="6836362"/>
            <a:ext cx="1090178" cy="1211309"/>
          </a:xfrm>
          <a:prstGeom prst="rect">
            <a:avLst/>
          </a:prstGeom>
        </p:spPr>
      </p:pic>
      <p:pic>
        <p:nvPicPr>
          <p:cNvPr id="14" name="Picture 14"/>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16397967" y="416635"/>
            <a:ext cx="1722666" cy="1205866"/>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408340" y="8935481"/>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flipH="1">
            <a:off x="1111359" y="7237452"/>
            <a:ext cx="2484527" cy="327990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4193774" y="714926"/>
            <a:ext cx="3042072" cy="2186489"/>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5474207" y="9286875"/>
            <a:ext cx="920337" cy="691089"/>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3859282" y="9316756"/>
            <a:ext cx="905913" cy="680259"/>
          </a:xfrm>
          <a:prstGeom prst="rect">
            <a:avLst/>
          </a:prstGeom>
        </p:spPr>
      </p:pic>
      <p:pic>
        <p:nvPicPr>
          <p:cNvPr id="9" name="Picture 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r="23631" b="16083"/>
          <a:stretch>
            <a:fillRect/>
          </a:stretch>
        </p:blipFill>
        <p:spPr>
          <a:xfrm rot="-5400000">
            <a:off x="1034874" y="-889394"/>
            <a:ext cx="2637500" cy="4416288"/>
          </a:xfrm>
          <a:prstGeom prst="rect">
            <a:avLst/>
          </a:prstGeom>
        </p:spPr>
      </p:pic>
      <p:pic>
        <p:nvPicPr>
          <p:cNvPr id="10" name="Picture 1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489003" y="3114615"/>
            <a:ext cx="1079393" cy="728100"/>
          </a:xfrm>
          <a:prstGeom prst="rect">
            <a:avLst/>
          </a:prstGeom>
        </p:spPr>
      </p:pic>
      <p:pic>
        <p:nvPicPr>
          <p:cNvPr id="11" name="Picture 1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b="77966"/>
          <a:stretch>
            <a:fillRect/>
          </a:stretch>
        </p:blipFill>
        <p:spPr>
          <a:xfrm>
            <a:off x="5650664" y="5110541"/>
            <a:ext cx="6986672" cy="109159"/>
          </a:xfrm>
          <a:prstGeom prst="rect">
            <a:avLst/>
          </a:prstGeom>
        </p:spPr>
      </p:pic>
      <p:pic>
        <p:nvPicPr>
          <p:cNvPr id="12" name="Picture 12"/>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3367154" y="38100"/>
            <a:ext cx="4695311" cy="4114800"/>
          </a:xfrm>
          <a:prstGeom prst="rect">
            <a:avLst/>
          </a:prstGeom>
        </p:spPr>
      </p:pic>
      <p:pic>
        <p:nvPicPr>
          <p:cNvPr id="13" name="Picture 13"/>
          <p:cNvPicPr>
            <a:picLocks noChangeAspect="1"/>
          </p:cNvPicPr>
          <p:nvPr/>
        </p:nvPicPr>
        <p:blipFill>
          <a:blip r:embed="rId17"/>
          <a:srcRect/>
          <a:stretch>
            <a:fillRect/>
          </a:stretch>
        </p:blipFill>
        <p:spPr>
          <a:xfrm>
            <a:off x="11540342" y="7143189"/>
            <a:ext cx="3479602" cy="3959718"/>
          </a:xfrm>
          <a:prstGeom prst="rect">
            <a:avLst/>
          </a:prstGeom>
        </p:spPr>
      </p:pic>
      <p:pic>
        <p:nvPicPr>
          <p:cNvPr id="14" name="Picture 14"/>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a:off x="6748644" y="7863621"/>
            <a:ext cx="3733347" cy="3033344"/>
          </a:xfrm>
          <a:prstGeom prst="rect">
            <a:avLst/>
          </a:prstGeom>
        </p:spPr>
      </p:pic>
      <p:sp>
        <p:nvSpPr>
          <p:cNvPr id="16" name="TextBox 16"/>
          <p:cNvSpPr txBox="1"/>
          <p:nvPr/>
        </p:nvSpPr>
        <p:spPr>
          <a:xfrm>
            <a:off x="5650664" y="4031724"/>
            <a:ext cx="6986672" cy="1057982"/>
          </a:xfrm>
          <a:prstGeom prst="rect">
            <a:avLst/>
          </a:prstGeom>
        </p:spPr>
        <p:txBody>
          <a:bodyPr lIns="0" tIns="0" rIns="0" bIns="0" rtlCol="0" anchor="t">
            <a:spAutoFit/>
          </a:bodyPr>
          <a:lstStyle/>
          <a:p>
            <a:pPr algn="ctr">
              <a:lnSpc>
                <a:spcPts val="7840"/>
              </a:lnSpc>
              <a:spcBef>
                <a:spcPct val="0"/>
              </a:spcBef>
            </a:pPr>
            <a:r>
              <a:rPr lang="en-US" sz="8000">
                <a:solidFill>
                  <a:srgbClr val="065928"/>
                </a:solidFill>
                <a:latin typeface="Baloo"/>
              </a:rPr>
              <a:t>III. LUYỆN TẬP</a:t>
            </a:r>
          </a:p>
        </p:txBody>
      </p:sp>
      <p:pic>
        <p:nvPicPr>
          <p:cNvPr id="17" name="Picture 14"/>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rcRect/>
          <a:stretch>
            <a:fillRect/>
          </a:stretch>
        </p:blipFill>
        <p:spPr>
          <a:xfrm>
            <a:off x="14193774" y="5044169"/>
            <a:ext cx="4094226" cy="4114800"/>
          </a:xfrm>
          <a:prstGeom prst="rect">
            <a:avLst/>
          </a:prstGeom>
        </p:spPr>
      </p:pic>
      <p:pic>
        <p:nvPicPr>
          <p:cNvPr id="18" name="Picture 19"/>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rcRect/>
          <a:stretch>
            <a:fillRect/>
          </a:stretch>
        </p:blipFill>
        <p:spPr>
          <a:xfrm>
            <a:off x="62343" y="5598295"/>
            <a:ext cx="2200905" cy="3852786"/>
          </a:xfrm>
          <a:prstGeom prst="rect">
            <a:avLst/>
          </a:prstGeom>
        </p:spPr>
      </p:pic>
      <p:pic>
        <p:nvPicPr>
          <p:cNvPr id="20" name="Picture 18"/>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rcRect/>
          <a:stretch>
            <a:fillRect/>
          </a:stretch>
        </p:blipFill>
        <p:spPr>
          <a:xfrm flipH="1">
            <a:off x="15982097" y="1906114"/>
            <a:ext cx="1305524" cy="1462772"/>
          </a:xfrm>
          <a:prstGeom prst="rect">
            <a:avLst/>
          </a:prstGeom>
        </p:spPr>
      </p:pic>
    </p:spTree>
    <p:extLst>
      <p:ext uri="{BB962C8B-B14F-4D97-AF65-F5344CB8AC3E}">
        <p14:creationId xmlns:p14="http://schemas.microsoft.com/office/powerpoint/2010/main" val="19989317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816680" y="9140436"/>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474207" y="9286875"/>
            <a:ext cx="920337" cy="691089"/>
          </a:xfrm>
          <a:prstGeom prst="rect">
            <a:avLst/>
          </a:prstGeom>
        </p:spPr>
      </p:pic>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859282" y="9316756"/>
            <a:ext cx="905913" cy="680259"/>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r="23631" b="16083"/>
          <a:stretch>
            <a:fillRect/>
          </a:stretch>
        </p:blipFill>
        <p:spPr>
          <a:xfrm rot="-5400000">
            <a:off x="-829747" y="-1735203"/>
            <a:ext cx="2637500" cy="4416288"/>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260403" y="2781300"/>
            <a:ext cx="1079393" cy="728100"/>
          </a:xfrm>
          <a:prstGeom prst="rect">
            <a:avLst/>
          </a:prstGeom>
        </p:spPr>
      </p:pic>
      <p:pic>
        <p:nvPicPr>
          <p:cNvPr id="12" name="Picture 1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5714810" y="-1613152"/>
            <a:ext cx="4695311" cy="4114800"/>
          </a:xfrm>
          <a:prstGeom prst="rect">
            <a:avLst/>
          </a:prstGeom>
        </p:spPr>
      </p:pic>
      <p:pic>
        <p:nvPicPr>
          <p:cNvPr id="20" name="Picture 1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flipH="1">
            <a:off x="17003258" y="209491"/>
            <a:ext cx="1305524" cy="1462772"/>
          </a:xfrm>
          <a:prstGeom prst="rect">
            <a:avLst/>
          </a:prstGeom>
        </p:spPr>
      </p:pic>
      <p:sp>
        <p:nvSpPr>
          <p:cNvPr id="21" name="TextBox 10"/>
          <p:cNvSpPr txBox="1"/>
          <p:nvPr/>
        </p:nvSpPr>
        <p:spPr>
          <a:xfrm>
            <a:off x="1338444" y="3095090"/>
            <a:ext cx="15958956" cy="1600438"/>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a. </a:t>
            </a:r>
            <a:r>
              <a:rPr lang="vi-VN" sz="4000">
                <a:solidFill>
                  <a:srgbClr val="065928"/>
                </a:solidFill>
                <a:latin typeface="Baloo"/>
              </a:rPr>
              <a:t>Dân ta có một lòng nồng nàn yêu nước. Đó là một truyền thống quý báu của ta.</a:t>
            </a:r>
            <a:endParaRPr lang="en-US" sz="4000">
              <a:solidFill>
                <a:srgbClr val="065928"/>
              </a:solidFill>
              <a:latin typeface="Baloo"/>
            </a:endParaRPr>
          </a:p>
        </p:txBody>
      </p:sp>
      <p:sp>
        <p:nvSpPr>
          <p:cNvPr id="22" name="TextBox 23"/>
          <p:cNvSpPr txBox="1"/>
          <p:nvPr/>
        </p:nvSpPr>
        <p:spPr>
          <a:xfrm>
            <a:off x="1937147" y="260078"/>
            <a:ext cx="14413701" cy="1920526"/>
          </a:xfrm>
          <a:prstGeom prst="rect">
            <a:avLst/>
          </a:prstGeom>
        </p:spPr>
        <p:txBody>
          <a:bodyPr wrap="square" lIns="0" tIns="0" rIns="0" bIns="0" rtlCol="0" anchor="t">
            <a:spAutoFit/>
          </a:bodyPr>
          <a:lstStyle/>
          <a:p>
            <a:pPr marL="0" lvl="0" indent="0" algn="just">
              <a:lnSpc>
                <a:spcPct val="130000"/>
              </a:lnSpc>
              <a:spcBef>
                <a:spcPct val="0"/>
              </a:spcBef>
            </a:pPr>
            <a:r>
              <a:rPr lang="en-US" sz="4800" u="none">
                <a:solidFill>
                  <a:schemeClr val="accent6">
                    <a:lumMod val="75000"/>
                  </a:schemeClr>
                </a:solidFill>
                <a:latin typeface="Baloo" panose="020B0604020202020204" charset="0"/>
                <a:cs typeface="Baloo" panose="020B0604020202020204" charset="0"/>
              </a:rPr>
              <a:t>1. Trong những câu dưới đây, câu nào là câu ghép ? Các vế câu ghép được nối với nhau bằng cách nào?</a:t>
            </a:r>
          </a:p>
        </p:txBody>
      </p:sp>
      <p:sp>
        <p:nvSpPr>
          <p:cNvPr id="19" name="TextBox 10"/>
          <p:cNvSpPr txBox="1"/>
          <p:nvPr/>
        </p:nvSpPr>
        <p:spPr>
          <a:xfrm>
            <a:off x="1338444" y="3895309"/>
            <a:ext cx="15958956" cy="4001095"/>
          </a:xfrm>
          <a:prstGeom prst="rect">
            <a:avLst/>
          </a:prstGeom>
        </p:spPr>
        <p:txBody>
          <a:bodyPr wrap="square" lIns="0" tIns="0" rIns="0" bIns="0" rtlCol="0" anchor="t">
            <a:spAutoFit/>
          </a:bodyPr>
          <a:lstStyle/>
          <a:p>
            <a:pPr algn="just">
              <a:lnSpc>
                <a:spcPct val="130000"/>
              </a:lnSpc>
              <a:spcBef>
                <a:spcPct val="0"/>
              </a:spcBef>
            </a:pPr>
            <a:r>
              <a:rPr lang="en-US" sz="4000">
                <a:solidFill>
                  <a:schemeClr val="accent6">
                    <a:lumMod val="50000"/>
                  </a:schemeClr>
                </a:solidFill>
                <a:latin typeface="Baloo"/>
              </a:rPr>
              <a:t>                         </a:t>
            </a:r>
            <a:r>
              <a:rPr lang="vi-VN" sz="4000">
                <a:solidFill>
                  <a:srgbClr val="065928"/>
                </a:solidFill>
                <a:latin typeface="Baloo"/>
              </a:rPr>
              <a:t> Từ xưa tới nay, mỗi khi Tổ quốc bị xâm lăng, thì tinh thần ấy lại sôi nổi, nó kết thành một làn sóng vô cùng mạnh mẽ, to lớn, nó lướt qua mọi sự nguy hiểm, khó khăn, nó nhấn chìm tất cả lũ bán nước và lũ cướp nước.</a:t>
            </a:r>
            <a:endParaRPr lang="en-US" sz="4000">
              <a:solidFill>
                <a:srgbClr val="065928"/>
              </a:solidFill>
              <a:latin typeface="Baloo"/>
            </a:endParaRPr>
          </a:p>
          <a:p>
            <a:pPr lvl="0" algn="just">
              <a:lnSpc>
                <a:spcPct val="130000"/>
              </a:lnSpc>
              <a:spcBef>
                <a:spcPct val="0"/>
              </a:spcBef>
            </a:pPr>
            <a:endParaRPr lang="en-US" sz="4000">
              <a:solidFill>
                <a:srgbClr val="065928"/>
              </a:solidFill>
              <a:latin typeface="Baloo"/>
            </a:endParaRPr>
          </a:p>
        </p:txBody>
      </p:sp>
      <p:cxnSp>
        <p:nvCxnSpPr>
          <p:cNvPr id="23" name="Straight Connector 22"/>
          <p:cNvCxnSpPr/>
          <p:nvPr/>
        </p:nvCxnSpPr>
        <p:spPr>
          <a:xfrm flipH="1">
            <a:off x="4253085" y="4688175"/>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16476525" y="4688175"/>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0472445" y="5495747"/>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16"/>
          <p:cNvSpPr txBox="1"/>
          <p:nvPr/>
        </p:nvSpPr>
        <p:spPr>
          <a:xfrm>
            <a:off x="1066801" y="7505700"/>
            <a:ext cx="14407406" cy="1646605"/>
          </a:xfrm>
          <a:prstGeom prst="rect">
            <a:avLst/>
          </a:prstGeom>
        </p:spPr>
        <p:txBody>
          <a:bodyPr wrap="square" lIns="0" tIns="0" rIns="0" bIns="0" rtlCol="0" anchor="t">
            <a:spAutoFit/>
          </a:bodyPr>
          <a:lstStyle/>
          <a:p>
            <a:pPr lvl="0" algn="ctr">
              <a:lnSpc>
                <a:spcPct val="130000"/>
              </a:lnSpc>
              <a:spcBef>
                <a:spcPct val="0"/>
              </a:spcBef>
            </a:pPr>
            <a:r>
              <a:rPr lang="en-US" sz="4000">
                <a:solidFill>
                  <a:srgbClr val="BB332A"/>
                </a:solidFill>
                <a:latin typeface="Baloo"/>
              </a:rPr>
              <a:t>4 vế câu nối với nhau trực tiếp, giữa các vế có dấu phẩy. </a:t>
            </a:r>
          </a:p>
          <a:p>
            <a:pPr lvl="0" algn="ctr">
              <a:lnSpc>
                <a:spcPct val="150000"/>
              </a:lnSpc>
              <a:spcBef>
                <a:spcPct val="0"/>
              </a:spcBef>
            </a:pPr>
            <a:r>
              <a:rPr lang="en-US" sz="4000">
                <a:solidFill>
                  <a:srgbClr val="BB332A"/>
                </a:solidFill>
                <a:latin typeface="Baloo"/>
              </a:rPr>
              <a:t>(Từ thì nối trạng ngữ với các vế câu.)</a:t>
            </a:r>
          </a:p>
        </p:txBody>
      </p:sp>
    </p:spTree>
    <p:extLst>
      <p:ext uri="{BB962C8B-B14F-4D97-AF65-F5344CB8AC3E}">
        <p14:creationId xmlns:p14="http://schemas.microsoft.com/office/powerpoint/2010/main" val="29025725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circle(in)">
                                      <p:cBhvr>
                                        <p:cTn id="7" dur="2000"/>
                                        <p:tgtEl>
                                          <p:spTgt spid="19">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circle(in)">
                                      <p:cBhvr>
                                        <p:cTn id="10" dur="2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mph" presetSubtype="0" fill="hold" nodeType="clickEffect">
                                  <p:stCondLst>
                                    <p:cond delay="0"/>
                                  </p:stCondLst>
                                  <p:childTnLst>
                                    <p:animClr clrSpc="hsl" dir="cw">
                                      <p:cBhvr override="childStyle">
                                        <p:cTn id="14" dur="500" fill="hold"/>
                                        <p:tgtEl>
                                          <p:spTgt spid="19">
                                            <p:txEl>
                                              <p:pRg st="0" end="0"/>
                                            </p:txEl>
                                          </p:spTgt>
                                        </p:tgtEl>
                                        <p:attrNameLst>
                                          <p:attrName>style.color</p:attrName>
                                        </p:attrNameLst>
                                      </p:cBhvr>
                                      <p:by>
                                        <p:hsl h="7200000" s="0" l="0"/>
                                      </p:by>
                                    </p:animClr>
                                    <p:animClr clrSpc="hsl" dir="cw">
                                      <p:cBhvr>
                                        <p:cTn id="15" dur="500" fill="hold"/>
                                        <p:tgtEl>
                                          <p:spTgt spid="19">
                                            <p:txEl>
                                              <p:pRg st="0" end="0"/>
                                            </p:txEl>
                                          </p:spTgt>
                                        </p:tgtEl>
                                        <p:attrNameLst>
                                          <p:attrName>fillcolor</p:attrName>
                                        </p:attrNameLst>
                                      </p:cBhvr>
                                      <p:by>
                                        <p:hsl h="7200000" s="0" l="0"/>
                                      </p:by>
                                    </p:animClr>
                                    <p:animClr clrSpc="hsl" dir="cw">
                                      <p:cBhvr>
                                        <p:cTn id="16" dur="500" fill="hold"/>
                                        <p:tgtEl>
                                          <p:spTgt spid="19">
                                            <p:txEl>
                                              <p:pRg st="0" end="0"/>
                                            </p:txEl>
                                          </p:spTgt>
                                        </p:tgtEl>
                                        <p:attrNameLst>
                                          <p:attrName>stroke.color</p:attrName>
                                        </p:attrNameLst>
                                      </p:cBhvr>
                                      <p:by>
                                        <p:hsl h="7200000" s="0" l="0"/>
                                      </p:by>
                                    </p:animClr>
                                    <p:set>
                                      <p:cBhvr>
                                        <p:cTn id="17" dur="500" fill="hold"/>
                                        <p:tgtEl>
                                          <p:spTgt spid="19">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arn(inVertical)">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9" grpId="0" build="allAtOnce"/>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816680" y="9140436"/>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474207" y="9286875"/>
            <a:ext cx="920337" cy="691089"/>
          </a:xfrm>
          <a:prstGeom prst="rect">
            <a:avLst/>
          </a:prstGeom>
        </p:spPr>
      </p:pic>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859282" y="9316756"/>
            <a:ext cx="905913" cy="680259"/>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r="23631" b="16083"/>
          <a:stretch>
            <a:fillRect/>
          </a:stretch>
        </p:blipFill>
        <p:spPr>
          <a:xfrm rot="-5400000">
            <a:off x="-829747" y="-1735203"/>
            <a:ext cx="2637500" cy="4416288"/>
          </a:xfrm>
          <a:prstGeom prst="rect">
            <a:avLst/>
          </a:prstGeom>
        </p:spPr>
      </p:pic>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5714810" y="-1613152"/>
            <a:ext cx="4695311" cy="4114800"/>
          </a:xfrm>
          <a:prstGeom prst="rect">
            <a:avLst/>
          </a:prstGeom>
        </p:spPr>
      </p:pic>
      <p:pic>
        <p:nvPicPr>
          <p:cNvPr id="20"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17003258" y="209491"/>
            <a:ext cx="1305524" cy="1462772"/>
          </a:xfrm>
          <a:prstGeom prst="rect">
            <a:avLst/>
          </a:prstGeom>
        </p:spPr>
      </p:pic>
      <p:sp>
        <p:nvSpPr>
          <p:cNvPr id="21" name="TextBox 10"/>
          <p:cNvSpPr txBox="1"/>
          <p:nvPr/>
        </p:nvSpPr>
        <p:spPr>
          <a:xfrm>
            <a:off x="1338444" y="3095090"/>
            <a:ext cx="15958956" cy="2400657"/>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b. </a:t>
            </a:r>
            <a:r>
              <a:rPr lang="vi-VN" sz="4000">
                <a:solidFill>
                  <a:srgbClr val="065928"/>
                </a:solidFill>
                <a:latin typeface="Baloo"/>
              </a:rPr>
              <a:t>Anh bắt lấy thỏi thép hồng như bắt lấy một con cá sống. Dưới những nhát búa hăm hở của anh, con cá lửa ấy vùng vẫy, quằn quại, giãy lên đành đạch. </a:t>
            </a:r>
            <a:endParaRPr lang="en-US" sz="4000">
              <a:solidFill>
                <a:srgbClr val="065928"/>
              </a:solidFill>
              <a:latin typeface="Baloo"/>
            </a:endParaRPr>
          </a:p>
        </p:txBody>
      </p:sp>
      <p:sp>
        <p:nvSpPr>
          <p:cNvPr id="22" name="TextBox 23"/>
          <p:cNvSpPr txBox="1"/>
          <p:nvPr/>
        </p:nvSpPr>
        <p:spPr>
          <a:xfrm>
            <a:off x="1937147" y="260078"/>
            <a:ext cx="14413701" cy="1920526"/>
          </a:xfrm>
          <a:prstGeom prst="rect">
            <a:avLst/>
          </a:prstGeom>
        </p:spPr>
        <p:txBody>
          <a:bodyPr wrap="square" lIns="0" tIns="0" rIns="0" bIns="0" rtlCol="0" anchor="t">
            <a:spAutoFit/>
          </a:bodyPr>
          <a:lstStyle/>
          <a:p>
            <a:pPr marL="0" lvl="0" indent="0" algn="just">
              <a:lnSpc>
                <a:spcPct val="130000"/>
              </a:lnSpc>
              <a:spcBef>
                <a:spcPct val="0"/>
              </a:spcBef>
            </a:pPr>
            <a:r>
              <a:rPr lang="en-US" sz="4800" u="none">
                <a:solidFill>
                  <a:schemeClr val="accent6">
                    <a:lumMod val="75000"/>
                  </a:schemeClr>
                </a:solidFill>
                <a:latin typeface="Baloo" panose="020B0604020202020204" charset="0"/>
                <a:cs typeface="Baloo" panose="020B0604020202020204" charset="0"/>
              </a:rPr>
              <a:t>1. Trong những câu dưới đây, câu nào là câu ghép ? Các vế câu ghép được nối với nhau bằng cách nào?</a:t>
            </a:r>
          </a:p>
        </p:txBody>
      </p:sp>
      <p:sp>
        <p:nvSpPr>
          <p:cNvPr id="19" name="TextBox 10"/>
          <p:cNvSpPr txBox="1"/>
          <p:nvPr/>
        </p:nvSpPr>
        <p:spPr>
          <a:xfrm>
            <a:off x="1338444" y="4686300"/>
            <a:ext cx="15958956" cy="2400657"/>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                                              </a:t>
            </a:r>
            <a:r>
              <a:rPr lang="vi-VN" sz="4000">
                <a:solidFill>
                  <a:srgbClr val="065928"/>
                </a:solidFill>
                <a:latin typeface="Baloo"/>
              </a:rPr>
              <a:t>Nó nghiến răng ken két, nó cưỡng lại anh, nó không chịu khuất phục.</a:t>
            </a:r>
            <a:endParaRPr lang="en-US" sz="4000">
              <a:solidFill>
                <a:srgbClr val="065928"/>
              </a:solidFill>
              <a:latin typeface="Baloo"/>
            </a:endParaRPr>
          </a:p>
          <a:p>
            <a:pPr lvl="0" algn="just">
              <a:lnSpc>
                <a:spcPct val="130000"/>
              </a:lnSpc>
              <a:spcBef>
                <a:spcPct val="0"/>
              </a:spcBef>
            </a:pPr>
            <a:endParaRPr lang="en-US" sz="4000">
              <a:solidFill>
                <a:srgbClr val="065928"/>
              </a:solidFill>
              <a:latin typeface="Baloo"/>
            </a:endParaRPr>
          </a:p>
        </p:txBody>
      </p:sp>
      <p:cxnSp>
        <p:nvCxnSpPr>
          <p:cNvPr id="23" name="Straight Connector 22"/>
          <p:cNvCxnSpPr/>
          <p:nvPr/>
        </p:nvCxnSpPr>
        <p:spPr>
          <a:xfrm flipH="1">
            <a:off x="11876945" y="4714240"/>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16476525" y="4688175"/>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16"/>
          <p:cNvSpPr txBox="1"/>
          <p:nvPr/>
        </p:nvSpPr>
        <p:spPr>
          <a:xfrm>
            <a:off x="1518394" y="7505700"/>
            <a:ext cx="14407406" cy="800219"/>
          </a:xfrm>
          <a:prstGeom prst="rect">
            <a:avLst/>
          </a:prstGeom>
        </p:spPr>
        <p:txBody>
          <a:bodyPr wrap="square" lIns="0" tIns="0" rIns="0" bIns="0" rtlCol="0" anchor="t">
            <a:spAutoFit/>
          </a:bodyPr>
          <a:lstStyle/>
          <a:p>
            <a:pPr lvl="0" algn="ctr">
              <a:lnSpc>
                <a:spcPct val="130000"/>
              </a:lnSpc>
              <a:spcBef>
                <a:spcPct val="0"/>
              </a:spcBef>
            </a:pPr>
            <a:r>
              <a:rPr lang="en-US" sz="4000">
                <a:solidFill>
                  <a:srgbClr val="BB332A"/>
                </a:solidFill>
                <a:latin typeface="Baloo"/>
              </a:rPr>
              <a:t>3 vế câu nối với nhau trực tiếp, giữa các vế có dấu phẩy.</a:t>
            </a:r>
          </a:p>
        </p:txBody>
      </p:sp>
      <p:pic>
        <p:nvPicPr>
          <p:cNvPr id="17" name="Picture 1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753737" y="6770683"/>
            <a:ext cx="3140489" cy="3156270"/>
          </a:xfrm>
          <a:prstGeom prst="rect">
            <a:avLst/>
          </a:prstGeom>
        </p:spPr>
      </p:pic>
      <p:pic>
        <p:nvPicPr>
          <p:cNvPr id="18" name="Picture 15"/>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13683127" y="6482902"/>
            <a:ext cx="4063365" cy="4114800"/>
          </a:xfrm>
          <a:prstGeom prst="rect">
            <a:avLst/>
          </a:prstGeom>
        </p:spPr>
      </p:pic>
    </p:spTree>
    <p:extLst>
      <p:ext uri="{BB962C8B-B14F-4D97-AF65-F5344CB8AC3E}">
        <p14:creationId xmlns:p14="http://schemas.microsoft.com/office/powerpoint/2010/main" val="27730146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1"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heel(1)">
                                      <p:cBhvr>
                                        <p:cTn id="7" dur="2000"/>
                                        <p:tgtEl>
                                          <p:spTgt spid="19">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heel(1)">
                                      <p:cBhvr>
                                        <p:cTn id="10" dur="2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mph" presetSubtype="0" fill="hold" nodeType="clickEffect">
                                  <p:stCondLst>
                                    <p:cond delay="0"/>
                                  </p:stCondLst>
                                  <p:childTnLst>
                                    <p:animClr clrSpc="hsl" dir="cw">
                                      <p:cBhvr override="childStyle">
                                        <p:cTn id="14" dur="500" fill="hold"/>
                                        <p:tgtEl>
                                          <p:spTgt spid="19">
                                            <p:txEl>
                                              <p:pRg st="0" end="0"/>
                                            </p:txEl>
                                          </p:spTgt>
                                        </p:tgtEl>
                                        <p:attrNameLst>
                                          <p:attrName>style.color</p:attrName>
                                        </p:attrNameLst>
                                      </p:cBhvr>
                                      <p:by>
                                        <p:hsl h="7200000" s="0" l="0"/>
                                      </p:by>
                                    </p:animClr>
                                    <p:animClr clrSpc="hsl" dir="cw">
                                      <p:cBhvr>
                                        <p:cTn id="15" dur="500" fill="hold"/>
                                        <p:tgtEl>
                                          <p:spTgt spid="19">
                                            <p:txEl>
                                              <p:pRg st="0" end="0"/>
                                            </p:txEl>
                                          </p:spTgt>
                                        </p:tgtEl>
                                        <p:attrNameLst>
                                          <p:attrName>fillcolor</p:attrName>
                                        </p:attrNameLst>
                                      </p:cBhvr>
                                      <p:by>
                                        <p:hsl h="7200000" s="0" l="0"/>
                                      </p:by>
                                    </p:animClr>
                                    <p:animClr clrSpc="hsl" dir="cw">
                                      <p:cBhvr>
                                        <p:cTn id="16" dur="500" fill="hold"/>
                                        <p:tgtEl>
                                          <p:spTgt spid="19">
                                            <p:txEl>
                                              <p:pRg st="0" end="0"/>
                                            </p:txEl>
                                          </p:spTgt>
                                        </p:tgtEl>
                                        <p:attrNameLst>
                                          <p:attrName>stroke.color</p:attrName>
                                        </p:attrNameLst>
                                      </p:cBhvr>
                                      <p:by>
                                        <p:hsl h="7200000" s="0" l="0"/>
                                      </p:by>
                                    </p:animClr>
                                    <p:set>
                                      <p:cBhvr>
                                        <p:cTn id="17" dur="500" fill="hold"/>
                                        <p:tgtEl>
                                          <p:spTgt spid="19">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arn(inVertic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9" grpId="1" build="allAtOnce"/>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816680" y="9140436"/>
            <a:ext cx="19104680" cy="2293127"/>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5474207" y="9286875"/>
            <a:ext cx="920337" cy="691089"/>
          </a:xfrm>
          <a:prstGeom prst="rect">
            <a:avLst/>
          </a:prstGeom>
        </p:spPr>
      </p:pic>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859282" y="9316756"/>
            <a:ext cx="905913" cy="680259"/>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r="23631" b="16083"/>
          <a:stretch>
            <a:fillRect/>
          </a:stretch>
        </p:blipFill>
        <p:spPr>
          <a:xfrm rot="-5400000">
            <a:off x="-829747" y="-1735203"/>
            <a:ext cx="2637500" cy="4416288"/>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260403" y="2781300"/>
            <a:ext cx="1079393" cy="728100"/>
          </a:xfrm>
          <a:prstGeom prst="rect">
            <a:avLst/>
          </a:prstGeom>
        </p:spPr>
      </p:pic>
      <p:pic>
        <p:nvPicPr>
          <p:cNvPr id="12" name="Picture 1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5714810" y="-1613152"/>
            <a:ext cx="4695311" cy="4114800"/>
          </a:xfrm>
          <a:prstGeom prst="rect">
            <a:avLst/>
          </a:prstGeom>
        </p:spPr>
      </p:pic>
      <p:pic>
        <p:nvPicPr>
          <p:cNvPr id="20" name="Picture 1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flipH="1">
            <a:off x="17003258" y="209491"/>
            <a:ext cx="1305524" cy="1462772"/>
          </a:xfrm>
          <a:prstGeom prst="rect">
            <a:avLst/>
          </a:prstGeom>
        </p:spPr>
      </p:pic>
      <p:sp>
        <p:nvSpPr>
          <p:cNvPr id="21" name="TextBox 10"/>
          <p:cNvSpPr txBox="1"/>
          <p:nvPr/>
        </p:nvSpPr>
        <p:spPr>
          <a:xfrm>
            <a:off x="1338444" y="3095090"/>
            <a:ext cx="15958956" cy="2400657"/>
          </a:xfrm>
          <a:prstGeom prst="rect">
            <a:avLst/>
          </a:prstGeom>
        </p:spPr>
        <p:txBody>
          <a:bodyPr wrap="square" lIns="0" tIns="0" rIns="0" bIns="0" rtlCol="0" anchor="t">
            <a:spAutoFit/>
          </a:bodyPr>
          <a:lstStyle/>
          <a:p>
            <a:pPr lvl="0" algn="just">
              <a:lnSpc>
                <a:spcPct val="130000"/>
              </a:lnSpc>
              <a:spcBef>
                <a:spcPct val="0"/>
              </a:spcBef>
            </a:pPr>
            <a:r>
              <a:rPr lang="en-US" sz="4000">
                <a:solidFill>
                  <a:srgbClr val="065928"/>
                </a:solidFill>
                <a:latin typeface="Baloo"/>
              </a:rPr>
              <a:t>C. </a:t>
            </a:r>
            <a:r>
              <a:rPr lang="vi-VN" sz="4000">
                <a:solidFill>
                  <a:srgbClr val="065928"/>
                </a:solidFill>
                <a:latin typeface="Baloo"/>
              </a:rPr>
              <a:t>Tôi ngắt một chiếc lá sòi đỏ thẫm thả xuống dòng nước. Một chú nhái bén tí xíu như đã phục sẵn từ bao giờ nhảy phóc lên ngồi chiễm chệ trên đó. </a:t>
            </a:r>
            <a:endParaRPr lang="en-US" sz="4000">
              <a:solidFill>
                <a:srgbClr val="065928"/>
              </a:solidFill>
              <a:latin typeface="Baloo"/>
            </a:endParaRPr>
          </a:p>
        </p:txBody>
      </p:sp>
      <p:sp>
        <p:nvSpPr>
          <p:cNvPr id="22" name="TextBox 23"/>
          <p:cNvSpPr txBox="1"/>
          <p:nvPr/>
        </p:nvSpPr>
        <p:spPr>
          <a:xfrm>
            <a:off x="1937147" y="260078"/>
            <a:ext cx="14413701" cy="1920526"/>
          </a:xfrm>
          <a:prstGeom prst="rect">
            <a:avLst/>
          </a:prstGeom>
        </p:spPr>
        <p:txBody>
          <a:bodyPr wrap="square" lIns="0" tIns="0" rIns="0" bIns="0" rtlCol="0" anchor="t">
            <a:spAutoFit/>
          </a:bodyPr>
          <a:lstStyle/>
          <a:p>
            <a:pPr marL="0" lvl="0" indent="0" algn="just">
              <a:lnSpc>
                <a:spcPct val="130000"/>
              </a:lnSpc>
              <a:spcBef>
                <a:spcPct val="0"/>
              </a:spcBef>
            </a:pPr>
            <a:r>
              <a:rPr lang="en-US" sz="4800" u="none">
                <a:solidFill>
                  <a:schemeClr val="accent6">
                    <a:lumMod val="75000"/>
                  </a:schemeClr>
                </a:solidFill>
                <a:latin typeface="Baloo" panose="020B0604020202020204" charset="0"/>
                <a:cs typeface="Baloo" panose="020B0604020202020204" charset="0"/>
              </a:rPr>
              <a:t>1. Trong những câu dưới đây, câu nào là câu ghép ? Các vế câu ghép được nối với nhau bằng cách nào?</a:t>
            </a:r>
          </a:p>
        </p:txBody>
      </p:sp>
      <p:sp>
        <p:nvSpPr>
          <p:cNvPr id="19" name="TextBox 10"/>
          <p:cNvSpPr txBox="1"/>
          <p:nvPr/>
        </p:nvSpPr>
        <p:spPr>
          <a:xfrm>
            <a:off x="1338444" y="4685824"/>
            <a:ext cx="15958956" cy="3200876"/>
          </a:xfrm>
          <a:prstGeom prst="rect">
            <a:avLst/>
          </a:prstGeom>
        </p:spPr>
        <p:txBody>
          <a:bodyPr wrap="square" lIns="0" tIns="0" rIns="0" bIns="0" rtlCol="0" anchor="t">
            <a:spAutoFit/>
          </a:bodyPr>
          <a:lstStyle/>
          <a:p>
            <a:pPr algn="just">
              <a:lnSpc>
                <a:spcPct val="130000"/>
              </a:lnSpc>
              <a:spcBef>
                <a:spcPct val="0"/>
              </a:spcBef>
            </a:pPr>
            <a:r>
              <a:rPr lang="en-US" sz="4000">
                <a:solidFill>
                  <a:srgbClr val="065928"/>
                </a:solidFill>
                <a:latin typeface="Baloo"/>
              </a:rPr>
              <a:t>                             </a:t>
            </a:r>
            <a:r>
              <a:rPr lang="vi-VN" sz="4000">
                <a:solidFill>
                  <a:srgbClr val="065928"/>
                </a:solidFill>
                <a:latin typeface="Baloo"/>
              </a:rPr>
              <a:t>Chiếc lá thoáng tròng trành, chú nhái bén loay hoay cố giữ thăng bằng rồi chiếc thuyền đỏ thắm lặng lẽ xuôi dòng.</a:t>
            </a:r>
            <a:endParaRPr lang="en-US" sz="4000">
              <a:solidFill>
                <a:srgbClr val="065928"/>
              </a:solidFill>
              <a:latin typeface="Baloo"/>
            </a:endParaRPr>
          </a:p>
          <a:p>
            <a:pPr lvl="0" algn="just">
              <a:lnSpc>
                <a:spcPct val="130000"/>
              </a:lnSpc>
              <a:spcBef>
                <a:spcPct val="0"/>
              </a:spcBef>
            </a:pPr>
            <a:endParaRPr lang="en-US" sz="4000">
              <a:solidFill>
                <a:srgbClr val="065928"/>
              </a:solidFill>
              <a:latin typeface="Baloo"/>
            </a:endParaRPr>
          </a:p>
          <a:p>
            <a:pPr lvl="0" algn="just">
              <a:lnSpc>
                <a:spcPct val="130000"/>
              </a:lnSpc>
              <a:spcBef>
                <a:spcPct val="0"/>
              </a:spcBef>
            </a:pPr>
            <a:endParaRPr lang="en-US" sz="4000">
              <a:solidFill>
                <a:srgbClr val="065928"/>
              </a:solidFill>
              <a:latin typeface="Baloo"/>
            </a:endParaRPr>
          </a:p>
        </p:txBody>
      </p:sp>
      <p:cxnSp>
        <p:nvCxnSpPr>
          <p:cNvPr id="23" name="Straight Connector 22"/>
          <p:cNvCxnSpPr/>
          <p:nvPr/>
        </p:nvCxnSpPr>
        <p:spPr>
          <a:xfrm flipH="1">
            <a:off x="10820400" y="4714240"/>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765195" y="5477173"/>
            <a:ext cx="311219" cy="96021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16"/>
          <p:cNvSpPr txBox="1"/>
          <p:nvPr/>
        </p:nvSpPr>
        <p:spPr>
          <a:xfrm>
            <a:off x="2204194" y="7277100"/>
            <a:ext cx="14407406" cy="1600438"/>
          </a:xfrm>
          <a:prstGeom prst="rect">
            <a:avLst/>
          </a:prstGeom>
        </p:spPr>
        <p:txBody>
          <a:bodyPr wrap="square" lIns="0" tIns="0" rIns="0" bIns="0" rtlCol="0" anchor="t">
            <a:spAutoFit/>
          </a:bodyPr>
          <a:lstStyle/>
          <a:p>
            <a:pPr lvl="0">
              <a:lnSpc>
                <a:spcPct val="130000"/>
              </a:lnSpc>
              <a:spcBef>
                <a:spcPct val="0"/>
              </a:spcBef>
            </a:pPr>
            <a:r>
              <a:rPr lang="en-US" sz="4000">
                <a:solidFill>
                  <a:srgbClr val="BB332A"/>
                </a:solidFill>
                <a:latin typeface="Baloo"/>
              </a:rPr>
              <a:t>Vế 1 và 2 nối với nhau trực tiếp, giữa các vế có dấu phẩy. </a:t>
            </a:r>
          </a:p>
          <a:p>
            <a:pPr lvl="0">
              <a:lnSpc>
                <a:spcPct val="130000"/>
              </a:lnSpc>
              <a:spcBef>
                <a:spcPct val="0"/>
              </a:spcBef>
            </a:pPr>
            <a:r>
              <a:rPr lang="en-US" sz="4000">
                <a:solidFill>
                  <a:srgbClr val="BB332A"/>
                </a:solidFill>
                <a:latin typeface="Baloo"/>
              </a:rPr>
              <a:t>Vế 2 nối với vế 3 bằng quan hệ từ “rồi”.</a:t>
            </a:r>
          </a:p>
        </p:txBody>
      </p:sp>
      <p:sp>
        <p:nvSpPr>
          <p:cNvPr id="16" name="Oval 15"/>
          <p:cNvSpPr/>
          <p:nvPr/>
        </p:nvSpPr>
        <p:spPr>
          <a:xfrm>
            <a:off x="4925884" y="5571930"/>
            <a:ext cx="838200" cy="74463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3"/>
          <p:cNvPicPr>
            <a:picLocks noChangeAspect="1"/>
          </p:cNvPicPr>
          <p:nvPr/>
        </p:nvPicPr>
        <p:blipFill>
          <a:blip r:embed="rId13"/>
          <a:srcRect/>
          <a:stretch>
            <a:fillRect/>
          </a:stretch>
        </p:blipFill>
        <p:spPr>
          <a:xfrm>
            <a:off x="13085789" y="8519734"/>
            <a:ext cx="1955543" cy="2225369"/>
          </a:xfrm>
          <a:prstGeom prst="rect">
            <a:avLst/>
          </a:prstGeom>
        </p:spPr>
      </p:pic>
      <p:pic>
        <p:nvPicPr>
          <p:cNvPr id="18" name="Picture 14"/>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5314504" y="9043213"/>
            <a:ext cx="2557191" cy="2077717"/>
          </a:xfrm>
          <a:prstGeom prst="rect">
            <a:avLst/>
          </a:prstGeom>
        </p:spPr>
      </p:pic>
      <p:pic>
        <p:nvPicPr>
          <p:cNvPr id="25" name="Picture 19"/>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300354" y="6125178"/>
            <a:ext cx="2200905" cy="3852786"/>
          </a:xfrm>
          <a:prstGeom prst="rect">
            <a:avLst/>
          </a:prstGeom>
        </p:spPr>
      </p:pic>
    </p:spTree>
    <p:extLst>
      <p:ext uri="{BB962C8B-B14F-4D97-AF65-F5344CB8AC3E}">
        <p14:creationId xmlns:p14="http://schemas.microsoft.com/office/powerpoint/2010/main" val="25232797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mph" presetSubtype="0" fill="hold" nodeType="clickEffect">
                                  <p:stCondLst>
                                    <p:cond delay="0"/>
                                  </p:stCondLst>
                                  <p:childTnLst>
                                    <p:animClr clrSpc="hsl" dir="cw">
                                      <p:cBhvr override="childStyle">
                                        <p:cTn id="14" dur="500" fill="hold"/>
                                        <p:tgtEl>
                                          <p:spTgt spid="19">
                                            <p:txEl>
                                              <p:pRg st="0" end="0"/>
                                            </p:txEl>
                                          </p:spTgt>
                                        </p:tgtEl>
                                        <p:attrNameLst>
                                          <p:attrName>style.color</p:attrName>
                                        </p:attrNameLst>
                                      </p:cBhvr>
                                      <p:by>
                                        <p:hsl h="7200000" s="0" l="0"/>
                                      </p:by>
                                    </p:animClr>
                                    <p:animClr clrSpc="hsl" dir="cw">
                                      <p:cBhvr>
                                        <p:cTn id="15" dur="500" fill="hold"/>
                                        <p:tgtEl>
                                          <p:spTgt spid="19">
                                            <p:txEl>
                                              <p:pRg st="0" end="0"/>
                                            </p:txEl>
                                          </p:spTgt>
                                        </p:tgtEl>
                                        <p:attrNameLst>
                                          <p:attrName>fillcolor</p:attrName>
                                        </p:attrNameLst>
                                      </p:cBhvr>
                                      <p:by>
                                        <p:hsl h="7200000" s="0" l="0"/>
                                      </p:by>
                                    </p:animClr>
                                    <p:animClr clrSpc="hsl" dir="cw">
                                      <p:cBhvr>
                                        <p:cTn id="16" dur="500" fill="hold"/>
                                        <p:tgtEl>
                                          <p:spTgt spid="19">
                                            <p:txEl>
                                              <p:pRg st="0" end="0"/>
                                            </p:txEl>
                                          </p:spTgt>
                                        </p:tgtEl>
                                        <p:attrNameLst>
                                          <p:attrName>stroke.color</p:attrName>
                                        </p:attrNameLst>
                                      </p:cBhvr>
                                      <p:by>
                                        <p:hsl h="7200000" s="0" l="0"/>
                                      </p:by>
                                    </p:animClr>
                                    <p:set>
                                      <p:cBhvr>
                                        <p:cTn id="17" dur="500" fill="hold"/>
                                        <p:tgtEl>
                                          <p:spTgt spid="19">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arn(inVertic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arn(inVertical)">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9" grpId="2" build="allAtOnce"/>
      <p:bldP spid="28"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82" r="559" b="36052"/>
          <a:stretch>
            <a:fillRect/>
          </a:stretch>
        </p:blipFill>
        <p:spPr>
          <a:xfrm>
            <a:off x="0" y="8935342"/>
            <a:ext cx="18288000" cy="1351658"/>
          </a:xfrm>
          <a:prstGeom prst="rect">
            <a:avLst/>
          </a:prstGeom>
        </p:spPr>
      </p:pic>
      <p:pic>
        <p:nvPicPr>
          <p:cNvPr id="3" name="Picture 3"/>
          <p:cNvPicPr>
            <a:picLocks noChangeAspect="1"/>
          </p:cNvPicPr>
          <p:nvPr/>
        </p:nvPicPr>
        <p:blipFill>
          <a:blip r:embed="rId4"/>
          <a:srcRect/>
          <a:stretch>
            <a:fillRect/>
          </a:stretch>
        </p:blipFill>
        <p:spPr>
          <a:xfrm>
            <a:off x="527228" y="190501"/>
            <a:ext cx="17109887" cy="8939916"/>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929622">
            <a:off x="15797802" y="57988"/>
            <a:ext cx="2957276" cy="5540564"/>
          </a:xfrm>
          <a:prstGeom prst="rect">
            <a:avLst/>
          </a:prstGeom>
        </p:spPr>
      </p:pic>
      <p:pic>
        <p:nvPicPr>
          <p:cNvPr id="6"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4996367" y="8075832"/>
            <a:ext cx="2647342" cy="1833285"/>
          </a:xfrm>
          <a:prstGeom prst="rect">
            <a:avLst/>
          </a:prstGeom>
        </p:spPr>
      </p:pic>
      <p:pic>
        <p:nvPicPr>
          <p:cNvPr id="7" name="Picture 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6348721" y="6870256"/>
            <a:ext cx="535071" cy="498284"/>
          </a:xfrm>
          <a:prstGeom prst="rect">
            <a:avLst/>
          </a:prstGeom>
        </p:spPr>
      </p:pic>
      <p:pic>
        <p:nvPicPr>
          <p:cNvPr id="8" name="Picture 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6950728" y="7482840"/>
            <a:ext cx="331393" cy="308610"/>
          </a:xfrm>
          <a:prstGeom prst="rect">
            <a:avLst/>
          </a:prstGeom>
        </p:spPr>
      </p:pic>
      <p:pic>
        <p:nvPicPr>
          <p:cNvPr id="9" name="Picture 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b="3848"/>
          <a:stretch>
            <a:fillRect/>
          </a:stretch>
        </p:blipFill>
        <p:spPr>
          <a:xfrm>
            <a:off x="527228" y="7297623"/>
            <a:ext cx="2289031" cy="2989377"/>
          </a:xfrm>
          <a:prstGeom prst="rect">
            <a:avLst/>
          </a:prstGeom>
        </p:spPr>
      </p:pic>
      <p:pic>
        <p:nvPicPr>
          <p:cNvPr id="10" name="Picture 10"/>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rot="2263929">
            <a:off x="2156703" y="4689691"/>
            <a:ext cx="766808" cy="1022410"/>
          </a:xfrm>
          <a:prstGeom prst="rect">
            <a:avLst/>
          </a:prstGeom>
        </p:spPr>
      </p:pic>
      <p:pic>
        <p:nvPicPr>
          <p:cNvPr id="11" name="Picture 11"/>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671743" y="1028700"/>
            <a:ext cx="1018242" cy="581671"/>
          </a:xfrm>
          <a:prstGeom prst="rect">
            <a:avLst/>
          </a:prstGeom>
        </p:spPr>
      </p:pic>
      <p:sp>
        <p:nvSpPr>
          <p:cNvPr id="12" name="TextBox 23"/>
          <p:cNvSpPr txBox="1"/>
          <p:nvPr/>
        </p:nvSpPr>
        <p:spPr>
          <a:xfrm>
            <a:off x="3528137" y="2681526"/>
            <a:ext cx="11231724" cy="4801314"/>
          </a:xfrm>
          <a:prstGeom prst="rect">
            <a:avLst/>
          </a:prstGeom>
        </p:spPr>
        <p:txBody>
          <a:bodyPr wrap="square" lIns="0" tIns="0" rIns="0" bIns="0" rtlCol="0" anchor="t">
            <a:spAutoFit/>
          </a:bodyPr>
          <a:lstStyle/>
          <a:p>
            <a:pPr lvl="0" algn="just">
              <a:lnSpc>
                <a:spcPct val="130000"/>
              </a:lnSpc>
              <a:spcBef>
                <a:spcPct val="0"/>
              </a:spcBef>
            </a:pPr>
            <a:r>
              <a:rPr lang="en-US" sz="4800">
                <a:solidFill>
                  <a:schemeClr val="accent6">
                    <a:lumMod val="75000"/>
                  </a:schemeClr>
                </a:solidFill>
                <a:latin typeface="Baloo" panose="020B0604020202020204" charset="0"/>
                <a:cs typeface="Baloo" panose="020B0604020202020204" charset="0"/>
              </a:rPr>
              <a:t>2</a:t>
            </a:r>
            <a:r>
              <a:rPr lang="en-US" sz="4800" u="none">
                <a:solidFill>
                  <a:schemeClr val="accent6">
                    <a:lumMod val="75000"/>
                  </a:schemeClr>
                </a:solidFill>
                <a:latin typeface="Baloo" panose="020B0604020202020204" charset="0"/>
                <a:cs typeface="Baloo" panose="020B0604020202020204" charset="0"/>
              </a:rPr>
              <a:t>. </a:t>
            </a:r>
            <a:r>
              <a:rPr lang="vi-VN" sz="4800">
                <a:solidFill>
                  <a:schemeClr val="accent6">
                    <a:lumMod val="75000"/>
                  </a:schemeClr>
                </a:solidFill>
                <a:latin typeface="Baloo" panose="020B0604020202020204" charset="0"/>
                <a:cs typeface="Baloo" panose="020B0604020202020204" charset="0"/>
              </a:rPr>
              <a:t>Viết đoạn văn từ 3 đến 5 câu tả ngoại hình một người bạn của em, trong đoạn văn có ít nhất một câu ghép. Cho biết các vế câu trong câu ghép được nối với nhau bằng cách nào.</a:t>
            </a:r>
            <a:endParaRPr lang="en-US" sz="4800">
              <a:solidFill>
                <a:schemeClr val="accent6">
                  <a:lumMod val="75000"/>
                </a:schemeClr>
              </a:solidFill>
              <a:latin typeface="Baloo" panose="020B0604020202020204" charset="0"/>
              <a:cs typeface="Baloo" panose="020B0604020202020204" charset="0"/>
            </a:endParaRPr>
          </a:p>
        </p:txBody>
      </p:sp>
    </p:spTree>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2401703" y="2452366"/>
            <a:ext cx="13580751" cy="5636898"/>
            <a:chOff x="0" y="0"/>
            <a:chExt cx="4861865" cy="2017991"/>
          </a:xfrm>
        </p:grpSpPr>
        <p:sp>
          <p:nvSpPr>
            <p:cNvPr id="3" name="Freeform 3"/>
            <p:cNvSpPr/>
            <p:nvPr/>
          </p:nvSpPr>
          <p:spPr>
            <a:xfrm>
              <a:off x="0" y="0"/>
              <a:ext cx="4861865" cy="2017991"/>
            </a:xfrm>
            <a:custGeom>
              <a:avLst/>
              <a:gdLst/>
              <a:ahLst/>
              <a:cxnLst/>
              <a:rect l="l" t="t" r="r" b="b"/>
              <a:pathLst>
                <a:path w="4861865" h="2017991">
                  <a:moveTo>
                    <a:pt x="0" y="0"/>
                  </a:moveTo>
                  <a:lnTo>
                    <a:pt x="4861865" y="0"/>
                  </a:lnTo>
                  <a:lnTo>
                    <a:pt x="4861865" y="2017991"/>
                  </a:lnTo>
                  <a:lnTo>
                    <a:pt x="0" y="2017991"/>
                  </a:lnTo>
                  <a:close/>
                </a:path>
              </a:pathLst>
            </a:custGeom>
            <a:solidFill>
              <a:srgbClr val="FFFFFF"/>
            </a:solidFill>
          </p:spPr>
        </p:sp>
      </p:grpSp>
      <p:grpSp>
        <p:nvGrpSpPr>
          <p:cNvPr id="4" name="Group 4"/>
          <p:cNvGrpSpPr/>
          <p:nvPr/>
        </p:nvGrpSpPr>
        <p:grpSpPr>
          <a:xfrm>
            <a:off x="2353624" y="866775"/>
            <a:ext cx="13580751" cy="2011553"/>
            <a:chOff x="0" y="0"/>
            <a:chExt cx="7533409" cy="1115833"/>
          </a:xfrm>
        </p:grpSpPr>
        <p:sp>
          <p:nvSpPr>
            <p:cNvPr id="5" name="Freeform 5"/>
            <p:cNvSpPr/>
            <p:nvPr/>
          </p:nvSpPr>
          <p:spPr>
            <a:xfrm>
              <a:off x="26670" y="26670"/>
              <a:ext cx="7480069" cy="1020583"/>
            </a:xfrm>
            <a:custGeom>
              <a:avLst/>
              <a:gdLst/>
              <a:ahLst/>
              <a:cxnLst/>
              <a:rect l="l" t="t" r="r" b="b"/>
              <a:pathLst>
                <a:path w="7480069" h="1020583">
                  <a:moveTo>
                    <a:pt x="0" y="0"/>
                  </a:moveTo>
                  <a:lnTo>
                    <a:pt x="0" y="107950"/>
                  </a:lnTo>
                  <a:lnTo>
                    <a:pt x="0" y="148590"/>
                  </a:lnTo>
                  <a:lnTo>
                    <a:pt x="0" y="574813"/>
                  </a:lnTo>
                  <a:lnTo>
                    <a:pt x="0" y="649743"/>
                  </a:lnTo>
                  <a:lnTo>
                    <a:pt x="0" y="734833"/>
                  </a:lnTo>
                  <a:lnTo>
                    <a:pt x="3641090" y="734833"/>
                  </a:lnTo>
                  <a:lnTo>
                    <a:pt x="3759200" y="1020583"/>
                  </a:lnTo>
                  <a:lnTo>
                    <a:pt x="3877310" y="734833"/>
                  </a:lnTo>
                  <a:lnTo>
                    <a:pt x="7480069" y="734833"/>
                  </a:lnTo>
                  <a:lnTo>
                    <a:pt x="7480069" y="649743"/>
                  </a:lnTo>
                  <a:lnTo>
                    <a:pt x="7480069" y="574813"/>
                  </a:lnTo>
                  <a:lnTo>
                    <a:pt x="7480069" y="148590"/>
                  </a:lnTo>
                  <a:lnTo>
                    <a:pt x="7480069" y="107950"/>
                  </a:lnTo>
                  <a:lnTo>
                    <a:pt x="7480069" y="0"/>
                  </a:lnTo>
                  <a:lnTo>
                    <a:pt x="0" y="0"/>
                  </a:lnTo>
                  <a:close/>
                </a:path>
              </a:pathLst>
            </a:custGeom>
            <a:solidFill>
              <a:srgbClr val="6A9221"/>
            </a:solidFill>
          </p:spPr>
        </p:sp>
      </p:grpSp>
      <p:grpSp>
        <p:nvGrpSpPr>
          <p:cNvPr id="6" name="Group 6"/>
          <p:cNvGrpSpPr/>
          <p:nvPr/>
        </p:nvGrpSpPr>
        <p:grpSpPr>
          <a:xfrm>
            <a:off x="-408340" y="8935481"/>
            <a:ext cx="19104680" cy="2293127"/>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r="2333" b="3053"/>
          <a:stretch>
            <a:fillRect/>
          </a:stretch>
        </p:blipFill>
        <p:spPr>
          <a:xfrm>
            <a:off x="14767097" y="8473984"/>
            <a:ext cx="3520903" cy="1813016"/>
          </a:xfrm>
          <a:prstGeom prst="rect">
            <a:avLst/>
          </a:prstGeom>
        </p:spPr>
      </p:pic>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31185">
            <a:off x="5136878" y="9495278"/>
            <a:ext cx="1829867" cy="288603"/>
          </a:xfrm>
          <a:prstGeom prst="rect">
            <a:avLst/>
          </a:prstGeom>
        </p:spPr>
      </p:pic>
      <p:pic>
        <p:nvPicPr>
          <p:cNvPr id="10" name="Picture 1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2333" b="3053"/>
          <a:stretch>
            <a:fillRect/>
          </a:stretch>
        </p:blipFill>
        <p:spPr>
          <a:xfrm>
            <a:off x="0" y="8473984"/>
            <a:ext cx="3520903" cy="1813016"/>
          </a:xfrm>
          <a:prstGeom prst="rect">
            <a:avLst/>
          </a:prstGeom>
        </p:spPr>
      </p:pic>
      <p:pic>
        <p:nvPicPr>
          <p:cNvPr id="11" name="Picture 11"/>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1735583" y="9299450"/>
            <a:ext cx="905913" cy="680259"/>
          </a:xfrm>
          <a:prstGeom prst="rect">
            <a:avLst/>
          </a:prstGeom>
        </p:spPr>
      </p:pic>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l="18384" t="9330"/>
          <a:stretch>
            <a:fillRect/>
          </a:stretch>
        </p:blipFill>
        <p:spPr>
          <a:xfrm>
            <a:off x="0" y="0"/>
            <a:ext cx="2559192" cy="4032758"/>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l="18384" t="9330"/>
          <a:stretch>
            <a:fillRect/>
          </a:stretch>
        </p:blipFill>
        <p:spPr>
          <a:xfrm rot="-10800000" flipV="1">
            <a:off x="15728808" y="0"/>
            <a:ext cx="2559192" cy="4032758"/>
          </a:xfrm>
          <a:prstGeom prst="rect">
            <a:avLst/>
          </a:prstGeom>
        </p:spPr>
      </p:pic>
      <p:sp>
        <p:nvSpPr>
          <p:cNvPr id="14" name="TextBox 14"/>
          <p:cNvSpPr txBox="1"/>
          <p:nvPr/>
        </p:nvSpPr>
        <p:spPr>
          <a:xfrm>
            <a:off x="4404668" y="2849753"/>
            <a:ext cx="9478664" cy="1104148"/>
          </a:xfrm>
          <a:prstGeom prst="rect">
            <a:avLst/>
          </a:prstGeom>
        </p:spPr>
        <p:txBody>
          <a:bodyPr lIns="0" tIns="0" rIns="0" bIns="0" rtlCol="0" anchor="t">
            <a:spAutoFit/>
          </a:bodyPr>
          <a:lstStyle/>
          <a:p>
            <a:pPr marL="0" lvl="0" indent="0" algn="ctr">
              <a:lnSpc>
                <a:spcPts val="4200"/>
              </a:lnSpc>
              <a:spcBef>
                <a:spcPct val="0"/>
              </a:spcBef>
            </a:pPr>
            <a:r>
              <a:rPr lang="en-US" sz="4200" spc="-84">
                <a:solidFill>
                  <a:schemeClr val="accent6">
                    <a:lumMod val="75000"/>
                  </a:schemeClr>
                </a:solidFill>
                <a:latin typeface="Baloo" panose="020B0604020202020204" charset="0"/>
                <a:cs typeface="Baloo" panose="020B0604020202020204" charset="0"/>
              </a:rPr>
              <a:t>Tả những đặc điểm ngoại hình nổi bật: </a:t>
            </a:r>
          </a:p>
          <a:p>
            <a:pPr marL="0" lvl="0" indent="0" algn="ctr">
              <a:lnSpc>
                <a:spcPts val="4200"/>
              </a:lnSpc>
              <a:spcBef>
                <a:spcPct val="0"/>
              </a:spcBef>
            </a:pPr>
            <a:endParaRPr lang="en-US" sz="4200" spc="-84">
              <a:solidFill>
                <a:srgbClr val="065928"/>
              </a:solidFill>
              <a:latin typeface="Baloo" panose="020B0604020202020204" charset="0"/>
              <a:cs typeface="Baloo" panose="020B0604020202020204" charset="0"/>
            </a:endParaRPr>
          </a:p>
        </p:txBody>
      </p:sp>
      <p:sp>
        <p:nvSpPr>
          <p:cNvPr id="15" name="TextBox 15"/>
          <p:cNvSpPr txBox="1"/>
          <p:nvPr/>
        </p:nvSpPr>
        <p:spPr>
          <a:xfrm>
            <a:off x="4237327" y="1181100"/>
            <a:ext cx="9813347" cy="969496"/>
          </a:xfrm>
          <a:prstGeom prst="rect">
            <a:avLst/>
          </a:prstGeom>
        </p:spPr>
        <p:txBody>
          <a:bodyPr lIns="0" tIns="0" rIns="0" bIns="0" rtlCol="0" anchor="t">
            <a:spAutoFit/>
          </a:bodyPr>
          <a:lstStyle/>
          <a:p>
            <a:pPr marL="0" lvl="0" indent="0" algn="ctr">
              <a:lnSpc>
                <a:spcPts val="7200"/>
              </a:lnSpc>
              <a:spcBef>
                <a:spcPct val="0"/>
              </a:spcBef>
            </a:pPr>
            <a:r>
              <a:rPr lang="en-US" sz="7200" u="none">
                <a:solidFill>
                  <a:srgbClr val="FFFFFF"/>
                </a:solidFill>
                <a:latin typeface="Baloo" panose="020B0604020202020204" charset="0"/>
                <a:cs typeface="Baloo" panose="020B0604020202020204" charset="0"/>
              </a:rPr>
              <a:t>GỢI Ý</a:t>
            </a:r>
          </a:p>
        </p:txBody>
      </p:sp>
      <p:grpSp>
        <p:nvGrpSpPr>
          <p:cNvPr id="16" name="Group 16"/>
          <p:cNvGrpSpPr/>
          <p:nvPr/>
        </p:nvGrpSpPr>
        <p:grpSpPr>
          <a:xfrm>
            <a:off x="2788485" y="4669940"/>
            <a:ext cx="12961105" cy="3178980"/>
            <a:chOff x="0" y="0"/>
            <a:chExt cx="3290570" cy="3295650"/>
          </a:xfrm>
        </p:grpSpPr>
        <p:sp>
          <p:nvSpPr>
            <p:cNvPr id="17" name="Freeform 17"/>
            <p:cNvSpPr/>
            <p:nvPr/>
          </p:nvSpPr>
          <p:spPr>
            <a:xfrm>
              <a:off x="0" y="0"/>
              <a:ext cx="5213493" cy="1123005"/>
            </a:xfrm>
            <a:custGeom>
              <a:avLst/>
              <a:gdLst/>
              <a:ahLst/>
              <a:cxnLst/>
              <a:rect l="l" t="t" r="r" b="b"/>
              <a:pathLst>
                <a:path w="5213493" h="1123005">
                  <a:moveTo>
                    <a:pt x="5213493" y="3942"/>
                  </a:moveTo>
                  <a:lnTo>
                    <a:pt x="0" y="3942"/>
                  </a:lnTo>
                  <a:lnTo>
                    <a:pt x="0" y="0"/>
                  </a:lnTo>
                  <a:lnTo>
                    <a:pt x="5213493" y="0"/>
                  </a:lnTo>
                  <a:lnTo>
                    <a:pt x="5213493" y="3942"/>
                  </a:lnTo>
                  <a:close/>
                  <a:moveTo>
                    <a:pt x="5213493" y="159655"/>
                  </a:moveTo>
                  <a:lnTo>
                    <a:pt x="0" y="159655"/>
                  </a:lnTo>
                  <a:lnTo>
                    <a:pt x="0" y="163597"/>
                  </a:lnTo>
                  <a:lnTo>
                    <a:pt x="5213493" y="163597"/>
                  </a:lnTo>
                  <a:lnTo>
                    <a:pt x="5213493" y="159655"/>
                  </a:lnTo>
                  <a:close/>
                  <a:moveTo>
                    <a:pt x="5213493" y="319803"/>
                  </a:moveTo>
                  <a:lnTo>
                    <a:pt x="0" y="319803"/>
                  </a:lnTo>
                  <a:lnTo>
                    <a:pt x="0" y="323745"/>
                  </a:lnTo>
                  <a:lnTo>
                    <a:pt x="5213493" y="323745"/>
                  </a:lnTo>
                  <a:lnTo>
                    <a:pt x="5213493" y="319803"/>
                  </a:lnTo>
                  <a:close/>
                  <a:moveTo>
                    <a:pt x="5213493" y="479458"/>
                  </a:moveTo>
                  <a:lnTo>
                    <a:pt x="0" y="479458"/>
                  </a:lnTo>
                  <a:lnTo>
                    <a:pt x="0" y="483400"/>
                  </a:lnTo>
                  <a:lnTo>
                    <a:pt x="5213493" y="483400"/>
                  </a:lnTo>
                  <a:lnTo>
                    <a:pt x="5213493" y="479458"/>
                  </a:lnTo>
                  <a:close/>
                  <a:moveTo>
                    <a:pt x="5213493" y="639112"/>
                  </a:moveTo>
                  <a:lnTo>
                    <a:pt x="0" y="639112"/>
                  </a:lnTo>
                  <a:lnTo>
                    <a:pt x="0" y="643054"/>
                  </a:lnTo>
                  <a:lnTo>
                    <a:pt x="5213493" y="643054"/>
                  </a:lnTo>
                  <a:lnTo>
                    <a:pt x="5213493" y="639112"/>
                  </a:lnTo>
                  <a:close/>
                  <a:moveTo>
                    <a:pt x="5213493" y="799260"/>
                  </a:moveTo>
                  <a:lnTo>
                    <a:pt x="0" y="799260"/>
                  </a:lnTo>
                  <a:lnTo>
                    <a:pt x="0" y="803202"/>
                  </a:lnTo>
                  <a:lnTo>
                    <a:pt x="5213493" y="803202"/>
                  </a:lnTo>
                  <a:lnTo>
                    <a:pt x="5213493" y="799260"/>
                  </a:lnTo>
                  <a:close/>
                  <a:moveTo>
                    <a:pt x="5213493" y="958915"/>
                  </a:moveTo>
                  <a:lnTo>
                    <a:pt x="0" y="958915"/>
                  </a:lnTo>
                  <a:lnTo>
                    <a:pt x="0" y="962857"/>
                  </a:lnTo>
                  <a:lnTo>
                    <a:pt x="5213493" y="962857"/>
                  </a:lnTo>
                  <a:lnTo>
                    <a:pt x="5213493" y="958915"/>
                  </a:lnTo>
                  <a:close/>
                  <a:moveTo>
                    <a:pt x="5213493" y="1119063"/>
                  </a:moveTo>
                  <a:lnTo>
                    <a:pt x="0" y="1119063"/>
                  </a:lnTo>
                  <a:lnTo>
                    <a:pt x="0" y="1123005"/>
                  </a:lnTo>
                  <a:lnTo>
                    <a:pt x="5213493" y="1123005"/>
                  </a:lnTo>
                  <a:lnTo>
                    <a:pt x="5213493" y="1119063"/>
                  </a:lnTo>
                  <a:close/>
                </a:path>
              </a:pathLst>
            </a:custGeom>
            <a:solidFill>
              <a:srgbClr val="FFBD59"/>
            </a:solidFill>
          </p:spPr>
        </p:sp>
      </p:grpSp>
      <p:pic>
        <p:nvPicPr>
          <p:cNvPr id="18" name="Picture 1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8114310" y="7243046"/>
            <a:ext cx="2059380" cy="2705261"/>
          </a:xfrm>
          <a:prstGeom prst="rect">
            <a:avLst/>
          </a:prstGeom>
        </p:spPr>
      </p:pic>
      <p:pic>
        <p:nvPicPr>
          <p:cNvPr id="19" name="Picture 19"/>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rot="-551502">
            <a:off x="1639307" y="3940711"/>
            <a:ext cx="1239799" cy="1310223"/>
          </a:xfrm>
          <a:prstGeom prst="rect">
            <a:avLst/>
          </a:prstGeom>
        </p:spPr>
      </p:pic>
      <p:pic>
        <p:nvPicPr>
          <p:cNvPr id="20" name="Picture 20"/>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rot="671081">
            <a:off x="15138162" y="3960350"/>
            <a:ext cx="1592428" cy="1415271"/>
          </a:xfrm>
          <a:prstGeom prst="rect">
            <a:avLst/>
          </a:prstGeom>
        </p:spPr>
      </p:pic>
      <p:sp>
        <p:nvSpPr>
          <p:cNvPr id="21" name="TextBox 14"/>
          <p:cNvSpPr txBox="1"/>
          <p:nvPr/>
        </p:nvSpPr>
        <p:spPr>
          <a:xfrm>
            <a:off x="4038600" y="3314700"/>
            <a:ext cx="10820400" cy="6874240"/>
          </a:xfrm>
          <a:prstGeom prst="rect">
            <a:avLst/>
          </a:prstGeom>
        </p:spPr>
        <p:txBody>
          <a:bodyPr wrap="square" lIns="0" tIns="0" rIns="0" bIns="0" rtlCol="0" anchor="t">
            <a:spAutoFit/>
          </a:bodyPr>
          <a:lstStyle/>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Vóc dáng: cao/ thấp/ gầy/ béo…</a:t>
            </a:r>
          </a:p>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Khuôn mặt: tròn trịa/ bầu bĩnh/ trái xoan…</a:t>
            </a:r>
          </a:p>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Mái tóc: dài/ ngắn/ đen nhánh/ vàng hoe/ …</a:t>
            </a:r>
          </a:p>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Làn da: ngăm ngăm/ trắng hồng/</a:t>
            </a:r>
          </a:p>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Đôi mắt: ti hí/ to tròn/…</a:t>
            </a:r>
          </a:p>
          <a:p>
            <a:pPr marL="571500" lvl="0" indent="-571500">
              <a:lnSpc>
                <a:spcPct val="130000"/>
              </a:lnSpc>
              <a:spcBef>
                <a:spcPct val="0"/>
              </a:spcBef>
              <a:buFont typeface="Arial" panose="020B0604020202020204" pitchFamily="34" charset="0"/>
              <a:buChar char="•"/>
            </a:pPr>
            <a:r>
              <a:rPr lang="en-US" sz="4200" spc="-84">
                <a:solidFill>
                  <a:srgbClr val="065928"/>
                </a:solidFill>
                <a:latin typeface="Baloo" panose="020B0604020202020204" charset="0"/>
                <a:cs typeface="Baloo" panose="020B0604020202020204" charset="0"/>
              </a:rPr>
              <a:t>…</a:t>
            </a:r>
          </a:p>
          <a:p>
            <a:pPr marL="571500" lvl="0" indent="-571500">
              <a:lnSpc>
                <a:spcPct val="130000"/>
              </a:lnSpc>
              <a:spcBef>
                <a:spcPct val="0"/>
              </a:spcBef>
              <a:buFont typeface="Arial" panose="020B0604020202020204" pitchFamily="34" charset="0"/>
              <a:buChar char="•"/>
            </a:pPr>
            <a:endParaRPr lang="en-US" sz="4200" spc="-84">
              <a:solidFill>
                <a:srgbClr val="065928"/>
              </a:solidFill>
              <a:latin typeface="Baloo" panose="020B0604020202020204" charset="0"/>
              <a:cs typeface="Baloo" panose="020B0604020202020204" charset="0"/>
            </a:endParaRPr>
          </a:p>
          <a:p>
            <a:pPr marL="0" lvl="0" indent="0" algn="ctr">
              <a:lnSpc>
                <a:spcPct val="130000"/>
              </a:lnSpc>
              <a:spcBef>
                <a:spcPct val="0"/>
              </a:spcBef>
            </a:pPr>
            <a:endParaRPr lang="en-US" sz="4200" spc="-84">
              <a:solidFill>
                <a:srgbClr val="065928"/>
              </a:solidFill>
              <a:latin typeface="Baloo" panose="020B0604020202020204" charset="0"/>
              <a:cs typeface="Baloo"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3"/>
          <p:cNvSpPr txBox="1"/>
          <p:nvPr/>
        </p:nvSpPr>
        <p:spPr>
          <a:xfrm>
            <a:off x="990600" y="2705100"/>
            <a:ext cx="15273856" cy="4154984"/>
          </a:xfrm>
          <a:prstGeom prst="rect">
            <a:avLst/>
          </a:prstGeom>
        </p:spPr>
        <p:txBody>
          <a:bodyPr wrap="square" lIns="0" tIns="0" rIns="0" bIns="0" rtlCol="0" anchor="t">
            <a:spAutoFit/>
          </a:bodyPr>
          <a:lstStyle/>
          <a:p>
            <a:pPr marL="0" lvl="0" indent="0" algn="just">
              <a:lnSpc>
                <a:spcPct val="150000"/>
              </a:lnSpc>
              <a:spcBef>
                <a:spcPct val="0"/>
              </a:spcBef>
            </a:pPr>
            <a:r>
              <a:rPr lang="en-US" sz="3600" u="none">
                <a:solidFill>
                  <a:srgbClr val="065928"/>
                </a:solidFill>
                <a:latin typeface="Baloo" panose="020B0604020202020204" charset="0"/>
                <a:cs typeface="Baloo" panose="020B0604020202020204" charset="0"/>
              </a:rPr>
              <a:t>Minh Châu là người bạn thân nhất của em. Minh Châu có vóc dáng nhỏ nhắn. Khuôn mặt Châu  ……………..  trông rất đáng yêu. Mái tóc của bạn đen nhánh, mượt mà và lúc nào cũng được buộc lên gọn gàng.  Làn da bạn ………………… , đôi mắt …………………… và  đôi môi luôn nở nụ cười . Đặc biệt , vầng trán cao của bạn khiến bạn trông có vẻ bướng bỉnh.</a:t>
            </a:r>
          </a:p>
        </p:txBody>
      </p:sp>
      <p:grpSp>
        <p:nvGrpSpPr>
          <p:cNvPr id="4" name="Group 4"/>
          <p:cNvGrpSpPr/>
          <p:nvPr/>
        </p:nvGrpSpPr>
        <p:grpSpPr>
          <a:xfrm>
            <a:off x="-408340" y="8935481"/>
            <a:ext cx="19104680" cy="2293127"/>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231185">
            <a:off x="3231878" y="9597613"/>
            <a:ext cx="1829867" cy="288603"/>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8691043" y="9267114"/>
            <a:ext cx="905913" cy="680259"/>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6568089" y="7722096"/>
            <a:ext cx="1153822" cy="2019820"/>
          </a:xfrm>
          <a:prstGeom prst="rect">
            <a:avLst/>
          </a:prstGeom>
        </p:spPr>
      </p:pic>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5289711" y="7311763"/>
            <a:ext cx="1388224" cy="2430152"/>
          </a:xfrm>
          <a:prstGeom prst="rect">
            <a:avLst/>
          </a:prstGeom>
        </p:spPr>
      </p:pic>
      <p:pic>
        <p:nvPicPr>
          <p:cNvPr id="15"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839048" flipH="1">
            <a:off x="-743965" y="123921"/>
            <a:ext cx="1487929" cy="1088048"/>
          </a:xfrm>
          <a:prstGeom prst="rect">
            <a:avLst/>
          </a:prstGeom>
        </p:spPr>
      </p:pic>
      <p:pic>
        <p:nvPicPr>
          <p:cNvPr id="16" name="Picture 1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10737667" y="7395745"/>
            <a:ext cx="1632434" cy="747952"/>
          </a:xfrm>
          <a:prstGeom prst="rect">
            <a:avLst/>
          </a:prstGeom>
        </p:spPr>
      </p:pic>
      <p:pic>
        <p:nvPicPr>
          <p:cNvPr id="17" name="Picture 17"/>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r="40077"/>
          <a:stretch>
            <a:fillRect/>
          </a:stretch>
        </p:blipFill>
        <p:spPr>
          <a:xfrm>
            <a:off x="16623645" y="512812"/>
            <a:ext cx="1438664" cy="1725630"/>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671201" y="7684514"/>
            <a:ext cx="3905319" cy="4114800"/>
          </a:xfrm>
          <a:prstGeom prst="rect">
            <a:avLst/>
          </a:prstGeom>
        </p:spPr>
      </p:pic>
      <p:pic>
        <p:nvPicPr>
          <p:cNvPr id="19" name="Picture 16"/>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15598362" y="5515867"/>
            <a:ext cx="2715768" cy="4114800"/>
          </a:xfrm>
          <a:prstGeom prst="rect">
            <a:avLst/>
          </a:prstGeom>
        </p:spPr>
      </p:pic>
      <p:sp>
        <p:nvSpPr>
          <p:cNvPr id="21" name="Rectangle 20"/>
          <p:cNvSpPr/>
          <p:nvPr/>
        </p:nvSpPr>
        <p:spPr>
          <a:xfrm>
            <a:off x="528120" y="340224"/>
            <a:ext cx="16149816" cy="2252924"/>
          </a:xfrm>
          <a:prstGeom prst="rect">
            <a:avLst/>
          </a:prstGeom>
        </p:spPr>
        <p:txBody>
          <a:bodyPr wrap="square">
            <a:spAutoFit/>
          </a:bodyPr>
          <a:lstStyle/>
          <a:p>
            <a:pPr lvl="0" algn="just">
              <a:lnSpc>
                <a:spcPct val="130000"/>
              </a:lnSpc>
              <a:spcBef>
                <a:spcPct val="0"/>
              </a:spcBef>
            </a:pPr>
            <a:r>
              <a:rPr lang="en-US" sz="3600">
                <a:solidFill>
                  <a:schemeClr val="accent6">
                    <a:lumMod val="75000"/>
                  </a:schemeClr>
                </a:solidFill>
                <a:latin typeface="Baloo" panose="020B0604020202020204" charset="0"/>
                <a:cs typeface="Baloo" panose="020B0604020202020204" charset="0"/>
              </a:rPr>
              <a:t>2. </a:t>
            </a:r>
            <a:r>
              <a:rPr lang="vi-VN" sz="3600">
                <a:solidFill>
                  <a:schemeClr val="accent6">
                    <a:lumMod val="75000"/>
                  </a:schemeClr>
                </a:solidFill>
                <a:latin typeface="Baloo" panose="020B0604020202020204" charset="0"/>
                <a:cs typeface="Baloo" panose="020B0604020202020204" charset="0"/>
              </a:rPr>
              <a:t>Viết đoạn văn từ 3 đến 5 câu tả ngoại hình một người bạn của em, trong đoạn văn có ít nhất một câu ghép. Cho biết các vế câu trong câu ghép được nối với nhau bằng cách nào.</a:t>
            </a:r>
            <a:endParaRPr lang="en-US" sz="3600">
              <a:solidFill>
                <a:schemeClr val="accent6">
                  <a:lumMod val="75000"/>
                </a:schemeClr>
              </a:solidFill>
              <a:latin typeface="Baloo" panose="020B0604020202020204" charset="0"/>
              <a:cs typeface="Baloo" panose="020B0604020202020204" charset="0"/>
            </a:endParaRPr>
          </a:p>
        </p:txBody>
      </p:sp>
      <p:sp>
        <p:nvSpPr>
          <p:cNvPr id="22" name="TextBox 16"/>
          <p:cNvSpPr txBox="1"/>
          <p:nvPr/>
        </p:nvSpPr>
        <p:spPr>
          <a:xfrm>
            <a:off x="5581807" y="7711683"/>
            <a:ext cx="2236250" cy="888705"/>
          </a:xfrm>
          <a:prstGeom prst="rect">
            <a:avLst/>
          </a:prstGeom>
        </p:spPr>
        <p:txBody>
          <a:bodyPr wrap="square" lIns="0" tIns="0" rIns="0" bIns="0" rtlCol="0" anchor="t">
            <a:spAutoFit/>
          </a:bodyPr>
          <a:lstStyle/>
          <a:p>
            <a:pPr algn="ctr">
              <a:lnSpc>
                <a:spcPts val="7840"/>
              </a:lnSpc>
              <a:spcBef>
                <a:spcPct val="0"/>
              </a:spcBef>
            </a:pPr>
            <a:r>
              <a:rPr lang="en-US" sz="3600">
                <a:solidFill>
                  <a:srgbClr val="7030A0"/>
                </a:solidFill>
                <a:latin typeface="Baloo"/>
              </a:rPr>
              <a:t>tròn trịa</a:t>
            </a:r>
          </a:p>
        </p:txBody>
      </p:sp>
      <p:sp>
        <p:nvSpPr>
          <p:cNvPr id="23" name="TextBox 16"/>
          <p:cNvSpPr txBox="1"/>
          <p:nvPr/>
        </p:nvSpPr>
        <p:spPr>
          <a:xfrm>
            <a:off x="11391027" y="7726449"/>
            <a:ext cx="2705973" cy="888705"/>
          </a:xfrm>
          <a:prstGeom prst="rect">
            <a:avLst/>
          </a:prstGeom>
        </p:spPr>
        <p:txBody>
          <a:bodyPr wrap="square" lIns="0" tIns="0" rIns="0" bIns="0" rtlCol="0" anchor="t">
            <a:spAutoFit/>
          </a:bodyPr>
          <a:lstStyle/>
          <a:p>
            <a:pPr algn="ctr">
              <a:lnSpc>
                <a:spcPts val="7840"/>
              </a:lnSpc>
              <a:spcBef>
                <a:spcPct val="0"/>
              </a:spcBef>
            </a:pPr>
            <a:r>
              <a:rPr lang="en-US" sz="3600">
                <a:solidFill>
                  <a:schemeClr val="tx2">
                    <a:lumMod val="60000"/>
                    <a:lumOff val="40000"/>
                  </a:schemeClr>
                </a:solidFill>
                <a:latin typeface="Baloo"/>
              </a:rPr>
              <a:t>tinh anh</a:t>
            </a:r>
          </a:p>
        </p:txBody>
      </p:sp>
      <p:sp>
        <p:nvSpPr>
          <p:cNvPr id="24" name="TextBox 16"/>
          <p:cNvSpPr txBox="1"/>
          <p:nvPr/>
        </p:nvSpPr>
        <p:spPr>
          <a:xfrm>
            <a:off x="8495426" y="7836914"/>
            <a:ext cx="2705973" cy="888705"/>
          </a:xfrm>
          <a:prstGeom prst="rect">
            <a:avLst/>
          </a:prstGeom>
        </p:spPr>
        <p:txBody>
          <a:bodyPr wrap="square" lIns="0" tIns="0" rIns="0" bIns="0" rtlCol="0" anchor="t">
            <a:spAutoFit/>
          </a:bodyPr>
          <a:lstStyle/>
          <a:p>
            <a:pPr algn="ctr">
              <a:lnSpc>
                <a:spcPts val="7840"/>
              </a:lnSpc>
              <a:spcBef>
                <a:spcPct val="0"/>
              </a:spcBef>
            </a:pPr>
            <a:r>
              <a:rPr lang="en-US" sz="3600">
                <a:solidFill>
                  <a:schemeClr val="accent2">
                    <a:lumMod val="75000"/>
                  </a:schemeClr>
                </a:solidFill>
                <a:latin typeface="Baloo"/>
              </a:rPr>
              <a:t>trắng hồng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grpId="0" nodeType="clickEffect">
                                  <p:stCondLst>
                                    <p:cond delay="0"/>
                                  </p:stCondLst>
                                  <p:childTnLst>
                                    <p:animMotion origin="layout" path="M 5.55556E-7 -0.0108 L 0.00382 -0.43364 " pathEditMode="relative" rAng="0" ptsTypes="AA">
                                      <p:cBhvr>
                                        <p:cTn id="11" dur="2000" fill="hold"/>
                                        <p:tgtEl>
                                          <p:spTgt spid="22"/>
                                        </p:tgtEl>
                                        <p:attrNameLst>
                                          <p:attrName>ppt_x</p:attrName>
                                          <p:attrName>ppt_y</p:attrName>
                                        </p:attrNameLst>
                                      </p:cBhvr>
                                      <p:rCtr x="191" y="-21142"/>
                                    </p:animMotion>
                                  </p:childTnLst>
                                </p:cTn>
                              </p:par>
                            </p:childTnLst>
                          </p:cTn>
                        </p:par>
                      </p:childTnLst>
                    </p:cTn>
                  </p:par>
                  <p:par>
                    <p:cTn id="12" fill="hold">
                      <p:stCondLst>
                        <p:cond delay="indefinite"/>
                      </p:stCondLst>
                      <p:childTnLst>
                        <p:par>
                          <p:cTn id="13" fill="hold">
                            <p:stCondLst>
                              <p:cond delay="0"/>
                            </p:stCondLst>
                            <p:childTnLst>
                              <p:par>
                                <p:cTn id="14" presetID="64" presetClass="path" presetSubtype="0" accel="50000" decel="50000" fill="hold" grpId="0" nodeType="clickEffect">
                                  <p:stCondLst>
                                    <p:cond delay="0"/>
                                  </p:stCondLst>
                                  <p:childTnLst>
                                    <p:animMotion origin="layout" path="M -0.04557 -0.00263 L -0.41736 -0.28534 " pathEditMode="relative" rAng="0" ptsTypes="AA">
                                      <p:cBhvr>
                                        <p:cTn id="15" dur="2000" fill="hold"/>
                                        <p:tgtEl>
                                          <p:spTgt spid="24"/>
                                        </p:tgtEl>
                                        <p:attrNameLst>
                                          <p:attrName>ppt_x</p:attrName>
                                          <p:attrName>ppt_y</p:attrName>
                                        </p:attrNameLst>
                                      </p:cBhvr>
                                      <p:rCtr x="-18594" y="-14136"/>
                                    </p:animMotion>
                                  </p:childTnLst>
                                </p:cTn>
                              </p:par>
                            </p:childTnLst>
                          </p:cTn>
                        </p:par>
                      </p:childTnLst>
                    </p:cTn>
                  </p:par>
                  <p:par>
                    <p:cTn id="16" fill="hold">
                      <p:stCondLst>
                        <p:cond delay="indefinite"/>
                      </p:stCondLst>
                      <p:childTnLst>
                        <p:par>
                          <p:cTn id="17" fill="hold">
                            <p:stCondLst>
                              <p:cond delay="0"/>
                            </p:stCondLst>
                            <p:childTnLst>
                              <p:par>
                                <p:cTn id="18" presetID="64" presetClass="path" presetSubtype="0" accel="50000" decel="50000" fill="hold" grpId="0" nodeType="clickEffect">
                                  <p:stCondLst>
                                    <p:cond delay="0"/>
                                  </p:stCondLst>
                                  <p:childTnLst>
                                    <p:animMotion origin="layout" path="M 1.80556E-6 -0.0054 L -0.31962 -0.27948 " pathEditMode="relative" rAng="0" ptsTypes="AA">
                                      <p:cBhvr>
                                        <p:cTn id="19" dur="2000" fill="hold"/>
                                        <p:tgtEl>
                                          <p:spTgt spid="23"/>
                                        </p:tgtEl>
                                        <p:attrNameLst>
                                          <p:attrName>ppt_x</p:attrName>
                                          <p:attrName>ppt_y</p:attrName>
                                        </p:attrNameLst>
                                      </p:cBhvr>
                                      <p:rCtr x="-15981" y="-1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rot="-5400000">
            <a:off x="6649570" y="-3097874"/>
            <a:ext cx="4781302" cy="16514358"/>
            <a:chOff x="0" y="0"/>
            <a:chExt cx="7533409" cy="16982054"/>
          </a:xfrm>
        </p:grpSpPr>
        <p:sp>
          <p:nvSpPr>
            <p:cNvPr id="3" name="Freeform 3"/>
            <p:cNvSpPr/>
            <p:nvPr/>
          </p:nvSpPr>
          <p:spPr>
            <a:xfrm>
              <a:off x="26670" y="26670"/>
              <a:ext cx="7480069" cy="16886803"/>
            </a:xfrm>
            <a:custGeom>
              <a:avLst/>
              <a:gdLst/>
              <a:ahLst/>
              <a:cxnLst/>
              <a:rect l="l" t="t" r="r" b="b"/>
              <a:pathLst>
                <a:path w="7480069" h="16886803">
                  <a:moveTo>
                    <a:pt x="0" y="0"/>
                  </a:moveTo>
                  <a:lnTo>
                    <a:pt x="0" y="107950"/>
                  </a:lnTo>
                  <a:lnTo>
                    <a:pt x="0" y="148590"/>
                  </a:lnTo>
                  <a:lnTo>
                    <a:pt x="0" y="16441033"/>
                  </a:lnTo>
                  <a:lnTo>
                    <a:pt x="0" y="16515964"/>
                  </a:lnTo>
                  <a:lnTo>
                    <a:pt x="0" y="16601053"/>
                  </a:lnTo>
                  <a:lnTo>
                    <a:pt x="3641090" y="16601053"/>
                  </a:lnTo>
                  <a:lnTo>
                    <a:pt x="3759200" y="16886803"/>
                  </a:lnTo>
                  <a:lnTo>
                    <a:pt x="3877310" y="16601053"/>
                  </a:lnTo>
                  <a:lnTo>
                    <a:pt x="7480069" y="16601053"/>
                  </a:lnTo>
                  <a:lnTo>
                    <a:pt x="7480069" y="16515964"/>
                  </a:lnTo>
                  <a:lnTo>
                    <a:pt x="7480069" y="16441033"/>
                  </a:lnTo>
                  <a:lnTo>
                    <a:pt x="7480069" y="148590"/>
                  </a:lnTo>
                  <a:lnTo>
                    <a:pt x="7480069" y="107950"/>
                  </a:lnTo>
                  <a:lnTo>
                    <a:pt x="7480069" y="0"/>
                  </a:lnTo>
                  <a:lnTo>
                    <a:pt x="0" y="0"/>
                  </a:lnTo>
                  <a:close/>
                </a:path>
              </a:pathLst>
            </a:custGeom>
            <a:solidFill>
              <a:srgbClr val="FFFFFF"/>
            </a:solidFill>
          </p:spPr>
        </p:sp>
      </p:grpSp>
      <p:sp>
        <p:nvSpPr>
          <p:cNvPr id="8" name="TextBox 8"/>
          <p:cNvSpPr txBox="1"/>
          <p:nvPr/>
        </p:nvSpPr>
        <p:spPr>
          <a:xfrm>
            <a:off x="2522253" y="266694"/>
            <a:ext cx="13243493" cy="2160591"/>
          </a:xfrm>
          <a:prstGeom prst="rect">
            <a:avLst/>
          </a:prstGeom>
        </p:spPr>
        <p:txBody>
          <a:bodyPr wrap="square" lIns="0" tIns="0" rIns="0" bIns="0" rtlCol="0" anchor="t">
            <a:spAutoFit/>
          </a:bodyPr>
          <a:lstStyle/>
          <a:p>
            <a:pPr lvl="0" algn="just">
              <a:lnSpc>
                <a:spcPct val="130000"/>
              </a:lnSpc>
              <a:spcBef>
                <a:spcPct val="0"/>
              </a:spcBef>
            </a:pPr>
            <a:r>
              <a:rPr lang="en-US" sz="3600">
                <a:solidFill>
                  <a:schemeClr val="accent6">
                    <a:lumMod val="75000"/>
                  </a:schemeClr>
                </a:solidFill>
                <a:latin typeface="Baloo" panose="020B0604020202020204" charset="0"/>
                <a:cs typeface="Baloo" panose="020B0604020202020204" charset="0"/>
              </a:rPr>
              <a:t>2. </a:t>
            </a:r>
            <a:r>
              <a:rPr lang="vi-VN" sz="3600">
                <a:solidFill>
                  <a:schemeClr val="accent6">
                    <a:lumMod val="75000"/>
                  </a:schemeClr>
                </a:solidFill>
                <a:latin typeface="Baloo" panose="020B0604020202020204" charset="0"/>
                <a:cs typeface="Baloo" panose="020B0604020202020204" charset="0"/>
              </a:rPr>
              <a:t>Viết đoạn văn từ 3 đến 5 câu tả ngoại hình một người bạn của em, trong đoạn văn có ít nhất một câu ghép. Cho biết các vế câu trong câu ghép được nối với nhau bằng cách nào.</a:t>
            </a:r>
            <a:endParaRPr lang="en-US" sz="3600">
              <a:solidFill>
                <a:schemeClr val="accent6">
                  <a:lumMod val="75000"/>
                </a:schemeClr>
              </a:solidFill>
              <a:latin typeface="Baloo" panose="020B0604020202020204" charset="0"/>
              <a:cs typeface="Baloo" panose="020B0604020202020204" charset="0"/>
            </a:endParaR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82" r="559" b="36052"/>
          <a:stretch>
            <a:fillRect/>
          </a:stretch>
        </p:blipFill>
        <p:spPr>
          <a:xfrm>
            <a:off x="-124157" y="8966200"/>
            <a:ext cx="18288000" cy="1351658"/>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5564"/>
          <a:stretch>
            <a:fillRect/>
          </a:stretch>
        </p:blipFill>
        <p:spPr>
          <a:xfrm>
            <a:off x="-730155" y="7998484"/>
            <a:ext cx="2268578" cy="2250416"/>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6196825" y="5877186"/>
            <a:ext cx="2587364" cy="2422420"/>
          </a:xfrm>
          <a:prstGeom prst="rect">
            <a:avLst/>
          </a:prstGeom>
        </p:spPr>
      </p:pic>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4817066">
            <a:off x="-798572" y="634034"/>
            <a:ext cx="2405413" cy="2764842"/>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4777401" flipH="1">
            <a:off x="16670278" y="656844"/>
            <a:ext cx="2405413" cy="2764842"/>
          </a:xfrm>
          <a:prstGeom prst="rect">
            <a:avLst/>
          </a:prstGeom>
        </p:spPr>
      </p:pic>
      <p:sp>
        <p:nvSpPr>
          <p:cNvPr id="14" name="TextBox 3"/>
          <p:cNvSpPr txBox="1"/>
          <p:nvPr/>
        </p:nvSpPr>
        <p:spPr>
          <a:xfrm>
            <a:off x="990600" y="3045916"/>
            <a:ext cx="15621000" cy="4154984"/>
          </a:xfrm>
          <a:prstGeom prst="rect">
            <a:avLst/>
          </a:prstGeom>
        </p:spPr>
        <p:txBody>
          <a:bodyPr wrap="square" lIns="0" tIns="0" rIns="0" bIns="0" rtlCol="0" anchor="t">
            <a:spAutoFit/>
          </a:bodyPr>
          <a:lstStyle/>
          <a:p>
            <a:pPr marL="0" lvl="0" indent="0" algn="just">
              <a:lnSpc>
                <a:spcPct val="150000"/>
              </a:lnSpc>
              <a:spcBef>
                <a:spcPct val="0"/>
              </a:spcBef>
            </a:pPr>
            <a:r>
              <a:rPr lang="en-US" sz="3600" u="none">
                <a:solidFill>
                  <a:srgbClr val="065928"/>
                </a:solidFill>
                <a:latin typeface="Baloo" panose="020B0604020202020204" charset="0"/>
                <a:cs typeface="Baloo" panose="020B0604020202020204" charset="0"/>
              </a:rPr>
              <a:t>Minh Châu là người bạn thân nhất của em. Minh Châu có vóc dáng nhỏ nhắn. Khuôn mặt Châu  tròn trịa  trông rất đáng yêu. Mái tóc của bạn đen nhánh, mượt mà và lúc nào cũng được buộc lên gọn gàng. Làn da bạn trắng hồng, đôi mắt tinh anh và đôi môi luôn nở nụ cười. Đặc biệt, vầng trán cao của bạn khiến bạn trông có vẻ bướng bỉnh.</a:t>
            </a:r>
          </a:p>
        </p:txBody>
      </p:sp>
      <p:sp>
        <p:nvSpPr>
          <p:cNvPr id="15" name="TextBox 3"/>
          <p:cNvSpPr txBox="1"/>
          <p:nvPr/>
        </p:nvSpPr>
        <p:spPr>
          <a:xfrm>
            <a:off x="1371600" y="8046303"/>
            <a:ext cx="16193694" cy="830997"/>
          </a:xfrm>
          <a:prstGeom prst="rect">
            <a:avLst/>
          </a:prstGeom>
        </p:spPr>
        <p:txBody>
          <a:bodyPr wrap="square" lIns="0" tIns="0" rIns="0" bIns="0" rtlCol="0" anchor="t">
            <a:spAutoFit/>
          </a:bodyPr>
          <a:lstStyle/>
          <a:p>
            <a:pPr marL="0" lvl="0" indent="0" algn="just">
              <a:lnSpc>
                <a:spcPct val="150000"/>
              </a:lnSpc>
              <a:spcBef>
                <a:spcPct val="0"/>
              </a:spcBef>
            </a:pPr>
            <a:r>
              <a:rPr lang="en-US" sz="3600" u="none">
                <a:solidFill>
                  <a:srgbClr val="C00000"/>
                </a:solidFill>
                <a:latin typeface="Baloo" panose="020B0604020202020204" charset="0"/>
                <a:cs typeface="Baloo" panose="020B0604020202020204" charset="0"/>
              </a:rPr>
              <a:t>Câu ghép: </a:t>
            </a:r>
            <a:r>
              <a:rPr lang="en-US" sz="3600" u="none">
                <a:solidFill>
                  <a:srgbClr val="002060"/>
                </a:solidFill>
                <a:latin typeface="Baloo" panose="020B0604020202020204" charset="0"/>
                <a:cs typeface="Baloo" panose="020B0604020202020204" charset="0"/>
              </a:rPr>
              <a:t>Làn da bạn trắng hồng, đôi mắt tinh anh và đôi môi luôn nở nụ cười.</a:t>
            </a:r>
          </a:p>
        </p:txBody>
      </p:sp>
      <p:sp>
        <p:nvSpPr>
          <p:cNvPr id="19" name="TextBox 3"/>
          <p:cNvSpPr txBox="1"/>
          <p:nvPr/>
        </p:nvSpPr>
        <p:spPr>
          <a:xfrm>
            <a:off x="1538423" y="5295900"/>
            <a:ext cx="16193694" cy="1661993"/>
          </a:xfrm>
          <a:prstGeom prst="rect">
            <a:avLst/>
          </a:prstGeom>
        </p:spPr>
        <p:txBody>
          <a:bodyPr wrap="square" lIns="0" tIns="0" rIns="0" bIns="0" rtlCol="0" anchor="t">
            <a:spAutoFit/>
          </a:bodyPr>
          <a:lstStyle/>
          <a:p>
            <a:pPr marL="0" lvl="0" indent="0" algn="just">
              <a:lnSpc>
                <a:spcPct val="150000"/>
              </a:lnSpc>
              <a:spcBef>
                <a:spcPct val="0"/>
              </a:spcBef>
            </a:pPr>
            <a:r>
              <a:rPr lang="en-US" sz="3600">
                <a:solidFill>
                  <a:srgbClr val="C00000"/>
                </a:solidFill>
                <a:latin typeface="Baloo" panose="020B0604020202020204" charset="0"/>
                <a:cs typeface="Baloo" panose="020B0604020202020204" charset="0"/>
              </a:rPr>
              <a:t>Vế 1 được nối trực tiếp với vế 2 bằng dấu phẩy. </a:t>
            </a:r>
          </a:p>
          <a:p>
            <a:pPr marL="0" lvl="0" indent="0" algn="just">
              <a:lnSpc>
                <a:spcPct val="150000"/>
              </a:lnSpc>
              <a:spcBef>
                <a:spcPct val="0"/>
              </a:spcBef>
            </a:pPr>
            <a:r>
              <a:rPr lang="en-US" sz="3600" u="none">
                <a:solidFill>
                  <a:srgbClr val="C00000"/>
                </a:solidFill>
                <a:latin typeface="Baloo" panose="020B0604020202020204" charset="0"/>
                <a:cs typeface="Baloo" panose="020B0604020202020204" charset="0"/>
              </a:rPr>
              <a:t>Vế 2 được nối với vế 3 bằng từ “và”.</a:t>
            </a:r>
            <a:endParaRPr lang="en-US" sz="3600" u="none">
              <a:solidFill>
                <a:srgbClr val="002060"/>
              </a:solidFill>
              <a:latin typeface="Baloo" panose="020B0604020202020204" charset="0"/>
              <a:cs typeface="Baloo"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14"/>
                                        </p:tgtEl>
                                        <p:attrNameLst>
                                          <p:attrName>ppt_x</p:attrName>
                                        </p:attrNameLst>
                                      </p:cBhvr>
                                      <p:tavLst>
                                        <p:tav tm="0">
                                          <p:val>
                                            <p:strVal val="ppt_x"/>
                                          </p:val>
                                        </p:tav>
                                        <p:tav tm="100000">
                                          <p:val>
                                            <p:strVal val="ppt_x"/>
                                          </p:val>
                                        </p:tav>
                                      </p:tavLst>
                                    </p:anim>
                                    <p:anim calcmode="lin" valueType="num">
                                      <p:cBhvr additive="base">
                                        <p:cTn id="21" dur="500"/>
                                        <p:tgtEl>
                                          <p:spTgt spid="14"/>
                                        </p:tgtEl>
                                        <p:attrNameLst>
                                          <p:attrName>ppt_y</p:attrName>
                                        </p:attrNameLst>
                                      </p:cBhvr>
                                      <p:tavLst>
                                        <p:tav tm="0">
                                          <p:val>
                                            <p:strVal val="ppt_y"/>
                                          </p:val>
                                        </p:tav>
                                        <p:tav tm="100000">
                                          <p:val>
                                            <p:strVal val="1+ppt_h/2"/>
                                          </p:val>
                                        </p:tav>
                                      </p:tavLst>
                                    </p:anim>
                                    <p:set>
                                      <p:cBhvr>
                                        <p:cTn id="22" dur="1" fill="hold">
                                          <p:stCondLst>
                                            <p:cond delay="499"/>
                                          </p:stCondLst>
                                        </p:cTn>
                                        <p:tgtEl>
                                          <p:spTgt spid="14"/>
                                        </p:tgtEl>
                                        <p:attrNameLst>
                                          <p:attrName>style.visibility</p:attrName>
                                        </p:attrNameLst>
                                      </p:cBhvr>
                                      <p:to>
                                        <p:strVal val="hidden"/>
                                      </p:to>
                                    </p:set>
                                  </p:childTnLst>
                                </p:cTn>
                              </p:par>
                              <p:par>
                                <p:cTn id="23" presetID="64" presetClass="path" presetSubtype="0" accel="50000" decel="50000" fill="hold" grpId="1" nodeType="withEffect">
                                  <p:stCondLst>
                                    <p:cond delay="0"/>
                                  </p:stCondLst>
                                  <p:childTnLst>
                                    <p:animMotion origin="layout" path="M 1.66667E-6 -8.64198E-7 L -0.01771 -0.40401 " pathEditMode="relative" rAng="0" ptsTypes="AA">
                                      <p:cBhvr>
                                        <p:cTn id="24" dur="2000" fill="hold"/>
                                        <p:tgtEl>
                                          <p:spTgt spid="15"/>
                                        </p:tgtEl>
                                        <p:attrNameLst>
                                          <p:attrName>ppt_x</p:attrName>
                                          <p:attrName>ppt_y</p:attrName>
                                        </p:attrNameLst>
                                      </p:cBhvr>
                                      <p:rCtr x="-885" y="-20201"/>
                                    </p:animMotion>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2"/>
          <p:cNvSpPr txBox="1"/>
          <p:nvPr/>
        </p:nvSpPr>
        <p:spPr>
          <a:xfrm>
            <a:off x="1662325" y="2226424"/>
            <a:ext cx="14963350" cy="969496"/>
          </a:xfrm>
          <a:prstGeom prst="rect">
            <a:avLst/>
          </a:prstGeom>
        </p:spPr>
        <p:txBody>
          <a:bodyPr lIns="0" tIns="0" rIns="0" bIns="0" rtlCol="0" anchor="t">
            <a:spAutoFit/>
          </a:bodyPr>
          <a:lstStyle/>
          <a:p>
            <a:pPr marL="0" lvl="0" indent="0" algn="ctr">
              <a:lnSpc>
                <a:spcPts val="7200"/>
              </a:lnSpc>
              <a:spcBef>
                <a:spcPct val="0"/>
              </a:spcBef>
            </a:pPr>
            <a:r>
              <a:rPr lang="en-US" sz="7200" u="none">
                <a:solidFill>
                  <a:srgbClr val="D1581F"/>
                </a:solidFill>
                <a:latin typeface="Baloo" panose="020B0604020202020204" charset="0"/>
                <a:cs typeface="Baloo" panose="020B0604020202020204" charset="0"/>
              </a:rPr>
              <a:t>Dặn dò</a:t>
            </a:r>
          </a:p>
        </p:txBody>
      </p:sp>
      <p:grpSp>
        <p:nvGrpSpPr>
          <p:cNvPr id="3" name="Group 3"/>
          <p:cNvGrpSpPr/>
          <p:nvPr/>
        </p:nvGrpSpPr>
        <p:grpSpPr>
          <a:xfrm rot="5400000">
            <a:off x="12051824" y="3524587"/>
            <a:ext cx="4902765" cy="5512187"/>
            <a:chOff x="0" y="0"/>
            <a:chExt cx="7533409" cy="8469825"/>
          </a:xfrm>
        </p:grpSpPr>
        <p:sp>
          <p:nvSpPr>
            <p:cNvPr id="4" name="Freeform 4"/>
            <p:cNvSpPr/>
            <p:nvPr/>
          </p:nvSpPr>
          <p:spPr>
            <a:xfrm>
              <a:off x="26670" y="26670"/>
              <a:ext cx="7480069" cy="8374575"/>
            </a:xfrm>
            <a:custGeom>
              <a:avLst/>
              <a:gdLst/>
              <a:ahLst/>
              <a:cxnLst/>
              <a:rect l="l" t="t" r="r" b="b"/>
              <a:pathLst>
                <a:path w="7480069" h="8374575">
                  <a:moveTo>
                    <a:pt x="0" y="0"/>
                  </a:moveTo>
                  <a:lnTo>
                    <a:pt x="0" y="107950"/>
                  </a:lnTo>
                  <a:lnTo>
                    <a:pt x="0" y="148590"/>
                  </a:lnTo>
                  <a:lnTo>
                    <a:pt x="0" y="7928805"/>
                  </a:lnTo>
                  <a:lnTo>
                    <a:pt x="0" y="8003734"/>
                  </a:lnTo>
                  <a:lnTo>
                    <a:pt x="0" y="8088825"/>
                  </a:lnTo>
                  <a:lnTo>
                    <a:pt x="3641090" y="8088825"/>
                  </a:lnTo>
                  <a:lnTo>
                    <a:pt x="3759200" y="8374575"/>
                  </a:lnTo>
                  <a:lnTo>
                    <a:pt x="3877310" y="8088825"/>
                  </a:lnTo>
                  <a:lnTo>
                    <a:pt x="7480069" y="8088825"/>
                  </a:lnTo>
                  <a:lnTo>
                    <a:pt x="7480069" y="8003734"/>
                  </a:lnTo>
                  <a:lnTo>
                    <a:pt x="7480069" y="7928805"/>
                  </a:lnTo>
                  <a:lnTo>
                    <a:pt x="7480069" y="148590"/>
                  </a:lnTo>
                  <a:lnTo>
                    <a:pt x="7480069" y="107950"/>
                  </a:lnTo>
                  <a:lnTo>
                    <a:pt x="7480069" y="0"/>
                  </a:lnTo>
                  <a:lnTo>
                    <a:pt x="0" y="0"/>
                  </a:lnTo>
                  <a:close/>
                </a:path>
              </a:pathLst>
            </a:custGeom>
            <a:solidFill>
              <a:srgbClr val="FFFFFF"/>
            </a:solidFill>
          </p:spPr>
        </p:sp>
      </p:grpSp>
      <p:sp>
        <p:nvSpPr>
          <p:cNvPr id="5" name="TextBox 5"/>
          <p:cNvSpPr txBox="1"/>
          <p:nvPr/>
        </p:nvSpPr>
        <p:spPr>
          <a:xfrm>
            <a:off x="12039601" y="4879134"/>
            <a:ext cx="5202342" cy="2423740"/>
          </a:xfrm>
          <a:prstGeom prst="rect">
            <a:avLst/>
          </a:prstGeom>
        </p:spPr>
        <p:txBody>
          <a:bodyPr wrap="square" lIns="0" tIns="0" rIns="0" bIns="0" rtlCol="0" anchor="t">
            <a:spAutoFit/>
          </a:bodyPr>
          <a:lstStyle/>
          <a:p>
            <a:pPr marL="0" lvl="0" indent="0" algn="ctr">
              <a:lnSpc>
                <a:spcPct val="150000"/>
              </a:lnSpc>
              <a:spcBef>
                <a:spcPct val="0"/>
              </a:spcBef>
            </a:pPr>
            <a:r>
              <a:rPr lang="en-US" sz="3600">
                <a:solidFill>
                  <a:srgbClr val="065928"/>
                </a:solidFill>
                <a:latin typeface="Baloo" panose="020B0604020202020204" charset="0"/>
                <a:cs typeface="Baloo" panose="020B0604020202020204" charset="0"/>
              </a:rPr>
              <a:t>- Tự đặt thêm các câu ghép với các cách nối trực tiếp và nối bằng từ.</a:t>
            </a:r>
            <a:endParaRPr lang="en-US" sz="3600" u="none">
              <a:solidFill>
                <a:srgbClr val="065928"/>
              </a:solidFill>
              <a:latin typeface="Baloo" panose="020B0604020202020204" charset="0"/>
              <a:cs typeface="Baloo" panose="020B0604020202020204" charset="0"/>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82" r="559" b="36052"/>
          <a:stretch>
            <a:fillRect/>
          </a:stretch>
        </p:blipFill>
        <p:spPr>
          <a:xfrm>
            <a:off x="0" y="8935342"/>
            <a:ext cx="18288000" cy="1351658"/>
          </a:xfrm>
          <a:prstGeom prst="rect">
            <a:avLst/>
          </a:prstGeom>
        </p:spPr>
      </p:pic>
      <p:grpSp>
        <p:nvGrpSpPr>
          <p:cNvPr id="7" name="Group 7"/>
          <p:cNvGrpSpPr/>
          <p:nvPr/>
        </p:nvGrpSpPr>
        <p:grpSpPr>
          <a:xfrm rot="-5400000">
            <a:off x="1333411" y="3524587"/>
            <a:ext cx="4902765" cy="5512187"/>
            <a:chOff x="0" y="0"/>
            <a:chExt cx="7533409" cy="8469825"/>
          </a:xfrm>
        </p:grpSpPr>
        <p:sp>
          <p:nvSpPr>
            <p:cNvPr id="8" name="Freeform 8"/>
            <p:cNvSpPr/>
            <p:nvPr/>
          </p:nvSpPr>
          <p:spPr>
            <a:xfrm>
              <a:off x="26670" y="26670"/>
              <a:ext cx="7480069" cy="8374575"/>
            </a:xfrm>
            <a:custGeom>
              <a:avLst/>
              <a:gdLst/>
              <a:ahLst/>
              <a:cxnLst/>
              <a:rect l="l" t="t" r="r" b="b"/>
              <a:pathLst>
                <a:path w="7480069" h="8374575">
                  <a:moveTo>
                    <a:pt x="0" y="0"/>
                  </a:moveTo>
                  <a:lnTo>
                    <a:pt x="0" y="107950"/>
                  </a:lnTo>
                  <a:lnTo>
                    <a:pt x="0" y="148590"/>
                  </a:lnTo>
                  <a:lnTo>
                    <a:pt x="0" y="7928805"/>
                  </a:lnTo>
                  <a:lnTo>
                    <a:pt x="0" y="8003734"/>
                  </a:lnTo>
                  <a:lnTo>
                    <a:pt x="0" y="8088825"/>
                  </a:lnTo>
                  <a:lnTo>
                    <a:pt x="3641090" y="8088825"/>
                  </a:lnTo>
                  <a:lnTo>
                    <a:pt x="3759200" y="8374575"/>
                  </a:lnTo>
                  <a:lnTo>
                    <a:pt x="3877310" y="8088825"/>
                  </a:lnTo>
                  <a:lnTo>
                    <a:pt x="7480069" y="8088825"/>
                  </a:lnTo>
                  <a:lnTo>
                    <a:pt x="7480069" y="8003734"/>
                  </a:lnTo>
                  <a:lnTo>
                    <a:pt x="7480069" y="7928805"/>
                  </a:lnTo>
                  <a:lnTo>
                    <a:pt x="7480069" y="148590"/>
                  </a:lnTo>
                  <a:lnTo>
                    <a:pt x="7480069" y="107950"/>
                  </a:lnTo>
                  <a:lnTo>
                    <a:pt x="7480069" y="0"/>
                  </a:lnTo>
                  <a:lnTo>
                    <a:pt x="0" y="0"/>
                  </a:lnTo>
                  <a:close/>
                </a:path>
              </a:pathLst>
            </a:custGeom>
            <a:solidFill>
              <a:srgbClr val="FFFFFF"/>
            </a:solidFill>
          </p:spPr>
        </p:sp>
      </p:grpSp>
      <p:grpSp>
        <p:nvGrpSpPr>
          <p:cNvPr id="9" name="Group 9"/>
          <p:cNvGrpSpPr>
            <a:grpSpLocks noChangeAspect="1"/>
          </p:cNvGrpSpPr>
          <p:nvPr/>
        </p:nvGrpSpPr>
        <p:grpSpPr>
          <a:xfrm>
            <a:off x="6692617" y="3829298"/>
            <a:ext cx="4902765" cy="4902765"/>
            <a:chOff x="0" y="0"/>
            <a:chExt cx="6350000" cy="6350000"/>
          </a:xfrm>
        </p:grpSpPr>
        <p:sp>
          <p:nvSpPr>
            <p:cNvPr id="10" name="Freeform 10"/>
            <p:cNvSpPr/>
            <p:nvPr/>
          </p:nvSpPr>
          <p:spPr>
            <a:xfrm>
              <a:off x="88900" y="88900"/>
              <a:ext cx="6172200" cy="6172200"/>
            </a:xfrm>
            <a:custGeom>
              <a:avLst/>
              <a:gdLst/>
              <a:ahLst/>
              <a:cxnLst/>
              <a:rect l="l" t="t" r="r" b="b"/>
              <a:pathLst>
                <a:path w="6172200" h="6172200">
                  <a:moveTo>
                    <a:pt x="6172200" y="5864860"/>
                  </a:moveTo>
                  <a:cubicBezTo>
                    <a:pt x="6172200" y="6033770"/>
                    <a:pt x="6035040" y="6170930"/>
                    <a:pt x="5866130" y="6170930"/>
                  </a:cubicBezTo>
                  <a:lnTo>
                    <a:pt x="307340" y="6170930"/>
                  </a:lnTo>
                  <a:cubicBezTo>
                    <a:pt x="137160" y="6172200"/>
                    <a:pt x="0" y="6035040"/>
                    <a:pt x="0" y="5864860"/>
                  </a:cubicBezTo>
                  <a:lnTo>
                    <a:pt x="0" y="307340"/>
                  </a:lnTo>
                  <a:cubicBezTo>
                    <a:pt x="0" y="137160"/>
                    <a:pt x="137160" y="0"/>
                    <a:pt x="307340" y="0"/>
                  </a:cubicBezTo>
                  <a:lnTo>
                    <a:pt x="5866130" y="0"/>
                  </a:lnTo>
                  <a:cubicBezTo>
                    <a:pt x="6035040" y="0"/>
                    <a:pt x="6172200" y="137160"/>
                    <a:pt x="6172200" y="307340"/>
                  </a:cubicBezTo>
                  <a:lnTo>
                    <a:pt x="6172200" y="5864860"/>
                  </a:lnTo>
                  <a:close/>
                </a:path>
              </a:pathLst>
            </a:custGeom>
            <a:blipFill>
              <a:blip r:embed="rId4"/>
              <a:stretch>
                <a:fillRect l="-44044" r="-10899" b="-3446"/>
              </a:stretch>
            </a:blipFill>
          </p:spPr>
        </p:sp>
        <p:sp>
          <p:nvSpPr>
            <p:cNvPr id="11" name="Freeform 11"/>
            <p:cNvSpPr/>
            <p:nvPr/>
          </p:nvSpPr>
          <p:spPr>
            <a:xfrm>
              <a:off x="0" y="0"/>
              <a:ext cx="6350000" cy="6350000"/>
            </a:xfrm>
            <a:custGeom>
              <a:avLst/>
              <a:gdLst/>
              <a:ahLst/>
              <a:cxnLst/>
              <a:rect l="l" t="t" r="r" b="b"/>
              <a:pathLst>
                <a:path w="6350000" h="6350000">
                  <a:moveTo>
                    <a:pt x="5953760" y="6350000"/>
                  </a:moveTo>
                  <a:lnTo>
                    <a:pt x="396240" y="6350000"/>
                  </a:lnTo>
                  <a:cubicBezTo>
                    <a:pt x="177800" y="6350000"/>
                    <a:pt x="0" y="6172200"/>
                    <a:pt x="0" y="5953760"/>
                  </a:cubicBezTo>
                  <a:lnTo>
                    <a:pt x="0" y="396240"/>
                  </a:lnTo>
                  <a:cubicBezTo>
                    <a:pt x="0" y="177800"/>
                    <a:pt x="177800" y="0"/>
                    <a:pt x="396240" y="0"/>
                  </a:cubicBezTo>
                  <a:lnTo>
                    <a:pt x="5955030" y="0"/>
                  </a:lnTo>
                  <a:cubicBezTo>
                    <a:pt x="6172200" y="0"/>
                    <a:pt x="6350000" y="177800"/>
                    <a:pt x="6350000" y="396240"/>
                  </a:cubicBezTo>
                  <a:lnTo>
                    <a:pt x="6350000" y="5955030"/>
                  </a:lnTo>
                  <a:cubicBezTo>
                    <a:pt x="6350000" y="6172200"/>
                    <a:pt x="6172200" y="6350000"/>
                    <a:pt x="5953760" y="6350000"/>
                  </a:cubicBezTo>
                  <a:close/>
                  <a:moveTo>
                    <a:pt x="396240" y="179070"/>
                  </a:moveTo>
                  <a:cubicBezTo>
                    <a:pt x="276860" y="179070"/>
                    <a:pt x="179070" y="276860"/>
                    <a:pt x="179070" y="396240"/>
                  </a:cubicBezTo>
                  <a:lnTo>
                    <a:pt x="179070" y="5955030"/>
                  </a:lnTo>
                  <a:cubicBezTo>
                    <a:pt x="179070" y="6074410"/>
                    <a:pt x="276860" y="6172200"/>
                    <a:pt x="396240" y="6172200"/>
                  </a:cubicBezTo>
                  <a:lnTo>
                    <a:pt x="5955030" y="6172200"/>
                  </a:lnTo>
                  <a:cubicBezTo>
                    <a:pt x="6074410" y="6172200"/>
                    <a:pt x="6172200" y="6074410"/>
                    <a:pt x="6172200" y="5955030"/>
                  </a:cubicBezTo>
                  <a:lnTo>
                    <a:pt x="6172200" y="396240"/>
                  </a:lnTo>
                  <a:cubicBezTo>
                    <a:pt x="6172200" y="276860"/>
                    <a:pt x="6074410" y="179070"/>
                    <a:pt x="5955030" y="179070"/>
                  </a:cubicBezTo>
                  <a:lnTo>
                    <a:pt x="396240" y="179070"/>
                  </a:lnTo>
                  <a:close/>
                </a:path>
              </a:pathLst>
            </a:custGeom>
            <a:solidFill>
              <a:srgbClr val="FFFFFF"/>
            </a:solidFill>
          </p:spPr>
        </p:sp>
      </p:grpSp>
      <p:sp>
        <p:nvSpPr>
          <p:cNvPr id="12" name="TextBox 12"/>
          <p:cNvSpPr txBox="1"/>
          <p:nvPr/>
        </p:nvSpPr>
        <p:spPr>
          <a:xfrm>
            <a:off x="1224990" y="5478028"/>
            <a:ext cx="4603363" cy="1592744"/>
          </a:xfrm>
          <a:prstGeom prst="rect">
            <a:avLst/>
          </a:prstGeom>
        </p:spPr>
        <p:txBody>
          <a:bodyPr wrap="square" lIns="0" tIns="0" rIns="0" bIns="0" rtlCol="0" anchor="t">
            <a:spAutoFit/>
          </a:bodyPr>
          <a:lstStyle/>
          <a:p>
            <a:pPr marL="0" lvl="0" indent="0" algn="ctr">
              <a:lnSpc>
                <a:spcPct val="150000"/>
              </a:lnSpc>
              <a:spcBef>
                <a:spcPct val="0"/>
              </a:spcBef>
            </a:pPr>
            <a:r>
              <a:rPr lang="en-US" sz="3600" u="none">
                <a:solidFill>
                  <a:srgbClr val="065928"/>
                </a:solidFill>
                <a:latin typeface="Baloo" panose="020B0604020202020204" charset="0"/>
                <a:cs typeface="Baloo" panose="020B0604020202020204" charset="0"/>
              </a:rPr>
              <a:t>- Về nhà viết lại bài văn ở bài tập 2.</a:t>
            </a: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b="57300"/>
          <a:stretch>
            <a:fillRect/>
          </a:stretch>
        </p:blipFill>
        <p:spPr>
          <a:xfrm rot="-10800000">
            <a:off x="7697431" y="0"/>
            <a:ext cx="2893137" cy="1680739"/>
          </a:xfrm>
          <a:prstGeom prst="rect">
            <a:avLst/>
          </a:prstGeom>
        </p:spPr>
      </p:pic>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395945" flipH="1">
            <a:off x="5182663" y="168655"/>
            <a:ext cx="1932077" cy="1509435"/>
          </a:xfrm>
          <a:prstGeom prst="rect">
            <a:avLst/>
          </a:prstGeom>
        </p:spPr>
      </p:pic>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1566440" y="8053600"/>
            <a:ext cx="1719885" cy="1991184"/>
          </a:xfrm>
          <a:prstGeom prst="rect">
            <a:avLst/>
          </a:prstGeom>
        </p:spPr>
      </p:pic>
      <p:pic>
        <p:nvPicPr>
          <p:cNvPr id="16" name="Picture 1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r="15852"/>
          <a:stretch>
            <a:fillRect/>
          </a:stretch>
        </p:blipFill>
        <p:spPr>
          <a:xfrm rot="6624818">
            <a:off x="-452630" y="669378"/>
            <a:ext cx="3355240" cy="2382431"/>
          </a:xfrm>
          <a:prstGeom prst="rect">
            <a:avLst/>
          </a:prstGeom>
        </p:spPr>
      </p:pic>
      <p:pic>
        <p:nvPicPr>
          <p:cNvPr id="17" name="Picture 1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3422840" y="-349765"/>
            <a:ext cx="1163084" cy="2086248"/>
          </a:xfrm>
          <a:prstGeom prst="rect">
            <a:avLst/>
          </a:prstGeom>
        </p:spPr>
      </p:pic>
      <p:pic>
        <p:nvPicPr>
          <p:cNvPr id="18" name="Picture 18"/>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flipH="1">
            <a:off x="13797326" y="-349765"/>
            <a:ext cx="1163084" cy="2086248"/>
          </a:xfrm>
          <a:prstGeom prst="rect">
            <a:avLst/>
          </a:prstGeom>
        </p:spPr>
      </p:pic>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395945" flipH="1">
            <a:off x="11321540" y="168655"/>
            <a:ext cx="1932077" cy="1509435"/>
          </a:xfrm>
          <a:prstGeom prst="rect">
            <a:avLst/>
          </a:prstGeom>
        </p:spPr>
      </p:pic>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r="15852"/>
          <a:stretch>
            <a:fillRect/>
          </a:stretch>
        </p:blipFill>
        <p:spPr>
          <a:xfrm rot="-6571224" flipH="1">
            <a:off x="15403630" y="677901"/>
            <a:ext cx="3355240" cy="238243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671743" y="723900"/>
            <a:ext cx="14944513" cy="7808508"/>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687084" y="5588679"/>
            <a:ext cx="2263713" cy="3962736"/>
          </a:xfrm>
          <a:prstGeom prst="rect">
            <a:avLst/>
          </a:prstGeom>
        </p:spPr>
      </p:pic>
      <p:sp>
        <p:nvSpPr>
          <p:cNvPr id="4" name="TextBox 4"/>
          <p:cNvSpPr txBox="1"/>
          <p:nvPr/>
        </p:nvSpPr>
        <p:spPr>
          <a:xfrm>
            <a:off x="2676861" y="2319126"/>
            <a:ext cx="12934279" cy="3077766"/>
          </a:xfrm>
          <a:prstGeom prst="rect">
            <a:avLst/>
          </a:prstGeom>
        </p:spPr>
        <p:txBody>
          <a:bodyPr lIns="0" tIns="0" rIns="0" bIns="0" rtlCol="0" anchor="t">
            <a:spAutoFit/>
          </a:bodyPr>
          <a:lstStyle/>
          <a:p>
            <a:pPr marL="0" lvl="0" indent="0" algn="ctr">
              <a:lnSpc>
                <a:spcPts val="12000"/>
              </a:lnSpc>
              <a:spcBef>
                <a:spcPct val="0"/>
              </a:spcBef>
            </a:pPr>
            <a:r>
              <a:rPr lang="en-US" sz="10000">
                <a:solidFill>
                  <a:srgbClr val="BB332A"/>
                </a:solidFill>
                <a:latin typeface="#9Slide03 SFU Futura_05" panose="00000800000000000000" pitchFamily="2" charset="0"/>
              </a:rPr>
              <a:t>Tạm biệt</a:t>
            </a:r>
          </a:p>
          <a:p>
            <a:pPr marL="0" lvl="0" indent="0" algn="ctr">
              <a:lnSpc>
                <a:spcPts val="12000"/>
              </a:lnSpc>
              <a:spcBef>
                <a:spcPct val="0"/>
              </a:spcBef>
            </a:pPr>
            <a:r>
              <a:rPr lang="en-US" sz="10000" u="none">
                <a:solidFill>
                  <a:srgbClr val="BB332A"/>
                </a:solidFill>
                <a:latin typeface="#9Slide03 SFU Futura_05" panose="00000800000000000000" pitchFamily="2" charset="0"/>
              </a:rPr>
              <a:t>H</a:t>
            </a:r>
            <a:r>
              <a:rPr lang="en-US" sz="10000">
                <a:solidFill>
                  <a:srgbClr val="BB332A"/>
                </a:solidFill>
                <a:latin typeface="#9Slide03 SFU Futura_05" panose="00000800000000000000" pitchFamily="2" charset="0"/>
              </a:rPr>
              <a:t>ẹn gặp lại!</a:t>
            </a:r>
            <a:endParaRPr lang="en-US" sz="10000" u="none">
              <a:solidFill>
                <a:srgbClr val="BB332A"/>
              </a:solidFill>
              <a:latin typeface="#9Slide03 SFU Futura_05" panose="00000800000000000000" pitchFamily="2" charset="0"/>
            </a:endParaRPr>
          </a:p>
        </p:txBody>
      </p:sp>
      <p:grpSp>
        <p:nvGrpSpPr>
          <p:cNvPr id="5" name="Group 5"/>
          <p:cNvGrpSpPr/>
          <p:nvPr/>
        </p:nvGrpSpPr>
        <p:grpSpPr>
          <a:xfrm>
            <a:off x="-408340" y="8935481"/>
            <a:ext cx="19104680" cy="2293127"/>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A9221"/>
            </a:solidFill>
          </p:spPr>
        </p:sp>
      </p:gr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7549970" y="6612048"/>
            <a:ext cx="3188059" cy="3469997"/>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r="2333" b="3053"/>
          <a:stretch>
            <a:fillRect/>
          </a:stretch>
        </p:blipFill>
        <p:spPr>
          <a:xfrm>
            <a:off x="14497719" y="8335273"/>
            <a:ext cx="3790281" cy="1951727"/>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2333" b="3053"/>
          <a:stretch>
            <a:fillRect/>
          </a:stretch>
        </p:blipFill>
        <p:spPr>
          <a:xfrm>
            <a:off x="0" y="8335273"/>
            <a:ext cx="3790281" cy="1951727"/>
          </a:xfrm>
          <a:prstGeom prst="rect">
            <a:avLst/>
          </a:prstGeom>
        </p:spPr>
      </p:pic>
      <p:pic>
        <p:nvPicPr>
          <p:cNvPr id="10" name="Picture 1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5479543" y="723900"/>
            <a:ext cx="2273427" cy="4114800"/>
          </a:xfrm>
          <a:prstGeom prst="rect">
            <a:avLst/>
          </a:prstGeom>
        </p:spPr>
      </p:pic>
      <p:pic>
        <p:nvPicPr>
          <p:cNvPr id="11" name="Picture 1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rot="3175012">
            <a:off x="2530367" y="836740"/>
            <a:ext cx="840859" cy="1121145"/>
          </a:xfrm>
          <a:prstGeom prst="rect">
            <a:avLst/>
          </a:prstGeom>
        </p:spPr>
      </p:pic>
      <p:pic>
        <p:nvPicPr>
          <p:cNvPr id="12" name="Picture 1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b="77966"/>
          <a:stretch>
            <a:fillRect/>
          </a:stretch>
        </p:blipFill>
        <p:spPr>
          <a:xfrm>
            <a:off x="5650664" y="5918901"/>
            <a:ext cx="6986672" cy="10915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1581</Words>
  <Application>Microsoft Office PowerPoint</Application>
  <PresentationFormat>Custom</PresentationFormat>
  <Paragraphs>113</Paragraphs>
  <Slides>24</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Arial</vt:lpstr>
      <vt:lpstr>Calibri Light</vt:lpstr>
      <vt:lpstr>#9Slide03 SFU Futura_05</vt:lpstr>
      <vt:lpstr>Baloo</vt:lpstr>
      <vt:lpstr>Times New Roman</vt:lpstr>
      <vt:lpstr>UVN Thang Vu</vt:lpstr>
      <vt:lpstr>#9Slide03 AllRoundGothic</vt:lpstr>
      <vt:lpstr>Gaegu Bold</vt:lpstr>
      <vt:lpstr>Calibri</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cách nối các vế câu</dc:title>
  <dc:creator>DELL</dc:creator>
  <cp:lastModifiedBy>DELL</cp:lastModifiedBy>
  <cp:revision>32</cp:revision>
  <dcterms:created xsi:type="dcterms:W3CDTF">2006-08-16T00:00:00Z</dcterms:created>
  <dcterms:modified xsi:type="dcterms:W3CDTF">2024-01-15T03:32:13Z</dcterms:modified>
  <dc:identifier>DAEziqVvpHs</dc:identifier>
</cp:coreProperties>
</file>