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C28E8-6192-42DE-8073-CB82003807EE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F1833-78B0-4C62-8D35-6B6A91345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65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601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778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623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09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59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85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49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0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3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91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4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92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5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5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23584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25552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50712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3">
            <a:extLst>
              <a:ext uri="{FF2B5EF4-FFF2-40B4-BE49-F238E27FC236}">
                <a16:creationId xmlns:a16="http://schemas.microsoft.com/office/drawing/2014/main" xmlns="" id="{7F0F3330-49CA-4BA8-8BA0-9D1E6EDD02FA}"/>
              </a:ext>
            </a:extLst>
          </p:cNvPr>
          <p:cNvSpPr/>
          <p:nvPr userDrawn="1"/>
        </p:nvSpPr>
        <p:spPr>
          <a:xfrm>
            <a:off x="333662" y="242367"/>
            <a:ext cx="8427191" cy="6454648"/>
          </a:xfrm>
          <a:custGeom>
            <a:avLst/>
            <a:gdLst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401300 w 10439439"/>
              <a:gd name="connsiteY8" fmla="*/ 280072 h 4934357"/>
              <a:gd name="connsiteX9" fmla="*/ 10375900 w 10439439"/>
              <a:gd name="connsiteY9" fmla="*/ 1003972 h 4934357"/>
              <a:gd name="connsiteX10" fmla="*/ 10401300 w 10439439"/>
              <a:gd name="connsiteY10" fmla="*/ 1994572 h 4934357"/>
              <a:gd name="connsiteX11" fmla="*/ 10350500 w 10439439"/>
              <a:gd name="connsiteY11" fmla="*/ 2781972 h 4934357"/>
              <a:gd name="connsiteX12" fmla="*/ 10439400 w 10439439"/>
              <a:gd name="connsiteY12" fmla="*/ 3759872 h 4934357"/>
              <a:gd name="connsiteX13" fmla="*/ 10337800 w 10439439"/>
              <a:gd name="connsiteY13" fmla="*/ 4559972 h 4934357"/>
              <a:gd name="connsiteX14" fmla="*/ 10350500 w 10439439"/>
              <a:gd name="connsiteY14" fmla="*/ 4864772 h 4934357"/>
              <a:gd name="connsiteX15" fmla="*/ 9093200 w 10439439"/>
              <a:gd name="connsiteY15" fmla="*/ 4915572 h 4934357"/>
              <a:gd name="connsiteX16" fmla="*/ 8267700 w 10439439"/>
              <a:gd name="connsiteY16" fmla="*/ 4801272 h 4934357"/>
              <a:gd name="connsiteX17" fmla="*/ 6273800 w 10439439"/>
              <a:gd name="connsiteY17" fmla="*/ 4915572 h 4934357"/>
              <a:gd name="connsiteX18" fmla="*/ 4343400 w 10439439"/>
              <a:gd name="connsiteY18" fmla="*/ 4839372 h 4934357"/>
              <a:gd name="connsiteX19" fmla="*/ 1879600 w 10439439"/>
              <a:gd name="connsiteY19" fmla="*/ 4877472 h 4934357"/>
              <a:gd name="connsiteX20" fmla="*/ 520700 w 10439439"/>
              <a:gd name="connsiteY20" fmla="*/ 4928272 h 4934357"/>
              <a:gd name="connsiteX21" fmla="*/ 114300 w 10439439"/>
              <a:gd name="connsiteY21" fmla="*/ 4725072 h 4934357"/>
              <a:gd name="connsiteX22" fmla="*/ 12700 w 10439439"/>
              <a:gd name="connsiteY22" fmla="*/ 4242472 h 4934357"/>
              <a:gd name="connsiteX23" fmla="*/ 63500 w 10439439"/>
              <a:gd name="connsiteY23" fmla="*/ 2820072 h 4934357"/>
              <a:gd name="connsiteX24" fmla="*/ 0 w 10439439"/>
              <a:gd name="connsiteY24" fmla="*/ 1804072 h 4934357"/>
              <a:gd name="connsiteX25" fmla="*/ 63500 w 10439439"/>
              <a:gd name="connsiteY25" fmla="*/ 864272 h 4934357"/>
              <a:gd name="connsiteX26" fmla="*/ 165100 w 10439439"/>
              <a:gd name="connsiteY26" fmla="*/ 153072 h 4934357"/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375900 w 10439439"/>
              <a:gd name="connsiteY8" fmla="*/ 1003972 h 4934357"/>
              <a:gd name="connsiteX9" fmla="*/ 10401300 w 10439439"/>
              <a:gd name="connsiteY9" fmla="*/ 1994572 h 4934357"/>
              <a:gd name="connsiteX10" fmla="*/ 10350500 w 10439439"/>
              <a:gd name="connsiteY10" fmla="*/ 2781972 h 4934357"/>
              <a:gd name="connsiteX11" fmla="*/ 10439400 w 10439439"/>
              <a:gd name="connsiteY11" fmla="*/ 3759872 h 4934357"/>
              <a:gd name="connsiteX12" fmla="*/ 10337800 w 10439439"/>
              <a:gd name="connsiteY12" fmla="*/ 4559972 h 4934357"/>
              <a:gd name="connsiteX13" fmla="*/ 10350500 w 10439439"/>
              <a:gd name="connsiteY13" fmla="*/ 4864772 h 4934357"/>
              <a:gd name="connsiteX14" fmla="*/ 9093200 w 10439439"/>
              <a:gd name="connsiteY14" fmla="*/ 4915572 h 4934357"/>
              <a:gd name="connsiteX15" fmla="*/ 8267700 w 10439439"/>
              <a:gd name="connsiteY15" fmla="*/ 4801272 h 4934357"/>
              <a:gd name="connsiteX16" fmla="*/ 6273800 w 10439439"/>
              <a:gd name="connsiteY16" fmla="*/ 4915572 h 4934357"/>
              <a:gd name="connsiteX17" fmla="*/ 4343400 w 10439439"/>
              <a:gd name="connsiteY17" fmla="*/ 4839372 h 4934357"/>
              <a:gd name="connsiteX18" fmla="*/ 1879600 w 10439439"/>
              <a:gd name="connsiteY18" fmla="*/ 4877472 h 4934357"/>
              <a:gd name="connsiteX19" fmla="*/ 520700 w 10439439"/>
              <a:gd name="connsiteY19" fmla="*/ 4928272 h 4934357"/>
              <a:gd name="connsiteX20" fmla="*/ 114300 w 10439439"/>
              <a:gd name="connsiteY20" fmla="*/ 4725072 h 4934357"/>
              <a:gd name="connsiteX21" fmla="*/ 12700 w 10439439"/>
              <a:gd name="connsiteY21" fmla="*/ 4242472 h 4934357"/>
              <a:gd name="connsiteX22" fmla="*/ 63500 w 10439439"/>
              <a:gd name="connsiteY22" fmla="*/ 2820072 h 4934357"/>
              <a:gd name="connsiteX23" fmla="*/ 0 w 10439439"/>
              <a:gd name="connsiteY23" fmla="*/ 1804072 h 4934357"/>
              <a:gd name="connsiteX24" fmla="*/ 63500 w 10439439"/>
              <a:gd name="connsiteY24" fmla="*/ 864272 h 4934357"/>
              <a:gd name="connsiteX25" fmla="*/ 165100 w 10439439"/>
              <a:gd name="connsiteY25" fmla="*/ 153072 h 4934357"/>
              <a:gd name="connsiteX0" fmla="*/ 165100 w 10472164"/>
              <a:gd name="connsiteY0" fmla="*/ 153072 h 4934357"/>
              <a:gd name="connsiteX1" fmla="*/ 711200 w 10472164"/>
              <a:gd name="connsiteY1" fmla="*/ 13372 h 4934357"/>
              <a:gd name="connsiteX2" fmla="*/ 2006600 w 10472164"/>
              <a:gd name="connsiteY2" fmla="*/ 76872 h 4934357"/>
              <a:gd name="connsiteX3" fmla="*/ 4165600 w 10472164"/>
              <a:gd name="connsiteY3" fmla="*/ 672 h 4934357"/>
              <a:gd name="connsiteX4" fmla="*/ 5765800 w 10472164"/>
              <a:gd name="connsiteY4" fmla="*/ 127672 h 4934357"/>
              <a:gd name="connsiteX5" fmla="*/ 7556500 w 10472164"/>
              <a:gd name="connsiteY5" fmla="*/ 672 h 4934357"/>
              <a:gd name="connsiteX6" fmla="*/ 8648700 w 10472164"/>
              <a:gd name="connsiteY6" fmla="*/ 76872 h 4934357"/>
              <a:gd name="connsiteX7" fmla="*/ 10134600 w 10472164"/>
              <a:gd name="connsiteY7" fmla="*/ 64172 h 4934357"/>
              <a:gd name="connsiteX8" fmla="*/ 10375900 w 10472164"/>
              <a:gd name="connsiteY8" fmla="*/ 1003972 h 4934357"/>
              <a:gd name="connsiteX9" fmla="*/ 10401300 w 10472164"/>
              <a:gd name="connsiteY9" fmla="*/ 1994572 h 4934357"/>
              <a:gd name="connsiteX10" fmla="*/ 10350500 w 10472164"/>
              <a:gd name="connsiteY10" fmla="*/ 2781972 h 4934357"/>
              <a:gd name="connsiteX11" fmla="*/ 10439400 w 10472164"/>
              <a:gd name="connsiteY11" fmla="*/ 3759872 h 4934357"/>
              <a:gd name="connsiteX12" fmla="*/ 10337800 w 10472164"/>
              <a:gd name="connsiteY12" fmla="*/ 4559972 h 4934357"/>
              <a:gd name="connsiteX13" fmla="*/ 9093200 w 10472164"/>
              <a:gd name="connsiteY13" fmla="*/ 4915572 h 4934357"/>
              <a:gd name="connsiteX14" fmla="*/ 8267700 w 10472164"/>
              <a:gd name="connsiteY14" fmla="*/ 4801272 h 4934357"/>
              <a:gd name="connsiteX15" fmla="*/ 6273800 w 10472164"/>
              <a:gd name="connsiteY15" fmla="*/ 4915572 h 4934357"/>
              <a:gd name="connsiteX16" fmla="*/ 4343400 w 10472164"/>
              <a:gd name="connsiteY16" fmla="*/ 4839372 h 4934357"/>
              <a:gd name="connsiteX17" fmla="*/ 1879600 w 10472164"/>
              <a:gd name="connsiteY17" fmla="*/ 4877472 h 4934357"/>
              <a:gd name="connsiteX18" fmla="*/ 520700 w 10472164"/>
              <a:gd name="connsiteY18" fmla="*/ 4928272 h 4934357"/>
              <a:gd name="connsiteX19" fmla="*/ 114300 w 10472164"/>
              <a:gd name="connsiteY19" fmla="*/ 4725072 h 4934357"/>
              <a:gd name="connsiteX20" fmla="*/ 12700 w 10472164"/>
              <a:gd name="connsiteY20" fmla="*/ 4242472 h 4934357"/>
              <a:gd name="connsiteX21" fmla="*/ 63500 w 10472164"/>
              <a:gd name="connsiteY21" fmla="*/ 2820072 h 4934357"/>
              <a:gd name="connsiteX22" fmla="*/ 0 w 10472164"/>
              <a:gd name="connsiteY22" fmla="*/ 1804072 h 4934357"/>
              <a:gd name="connsiteX23" fmla="*/ 63500 w 10472164"/>
              <a:gd name="connsiteY23" fmla="*/ 864272 h 4934357"/>
              <a:gd name="connsiteX24" fmla="*/ 165100 w 10472164"/>
              <a:gd name="connsiteY24" fmla="*/ 153072 h 4934357"/>
              <a:gd name="connsiteX0" fmla="*/ 165100 w 10441336"/>
              <a:gd name="connsiteY0" fmla="*/ 153072 h 4934357"/>
              <a:gd name="connsiteX1" fmla="*/ 711200 w 10441336"/>
              <a:gd name="connsiteY1" fmla="*/ 13372 h 4934357"/>
              <a:gd name="connsiteX2" fmla="*/ 2006600 w 10441336"/>
              <a:gd name="connsiteY2" fmla="*/ 76872 h 4934357"/>
              <a:gd name="connsiteX3" fmla="*/ 4165600 w 10441336"/>
              <a:gd name="connsiteY3" fmla="*/ 672 h 4934357"/>
              <a:gd name="connsiteX4" fmla="*/ 5765800 w 10441336"/>
              <a:gd name="connsiteY4" fmla="*/ 127672 h 4934357"/>
              <a:gd name="connsiteX5" fmla="*/ 7556500 w 10441336"/>
              <a:gd name="connsiteY5" fmla="*/ 672 h 4934357"/>
              <a:gd name="connsiteX6" fmla="*/ 8648700 w 10441336"/>
              <a:gd name="connsiteY6" fmla="*/ 76872 h 4934357"/>
              <a:gd name="connsiteX7" fmla="*/ 10134600 w 10441336"/>
              <a:gd name="connsiteY7" fmla="*/ 64172 h 4934357"/>
              <a:gd name="connsiteX8" fmla="*/ 10375900 w 10441336"/>
              <a:gd name="connsiteY8" fmla="*/ 1003972 h 4934357"/>
              <a:gd name="connsiteX9" fmla="*/ 10401300 w 10441336"/>
              <a:gd name="connsiteY9" fmla="*/ 1994572 h 4934357"/>
              <a:gd name="connsiteX10" fmla="*/ 10350500 w 10441336"/>
              <a:gd name="connsiteY10" fmla="*/ 2781972 h 4934357"/>
              <a:gd name="connsiteX11" fmla="*/ 10439400 w 10441336"/>
              <a:gd name="connsiteY11" fmla="*/ 3759872 h 4934357"/>
              <a:gd name="connsiteX12" fmla="*/ 10248900 w 10441336"/>
              <a:gd name="connsiteY12" fmla="*/ 4737772 h 4934357"/>
              <a:gd name="connsiteX13" fmla="*/ 9093200 w 10441336"/>
              <a:gd name="connsiteY13" fmla="*/ 4915572 h 4934357"/>
              <a:gd name="connsiteX14" fmla="*/ 8267700 w 10441336"/>
              <a:gd name="connsiteY14" fmla="*/ 4801272 h 4934357"/>
              <a:gd name="connsiteX15" fmla="*/ 6273800 w 10441336"/>
              <a:gd name="connsiteY15" fmla="*/ 4915572 h 4934357"/>
              <a:gd name="connsiteX16" fmla="*/ 4343400 w 10441336"/>
              <a:gd name="connsiteY16" fmla="*/ 4839372 h 4934357"/>
              <a:gd name="connsiteX17" fmla="*/ 1879600 w 10441336"/>
              <a:gd name="connsiteY17" fmla="*/ 4877472 h 4934357"/>
              <a:gd name="connsiteX18" fmla="*/ 520700 w 10441336"/>
              <a:gd name="connsiteY18" fmla="*/ 4928272 h 4934357"/>
              <a:gd name="connsiteX19" fmla="*/ 114300 w 10441336"/>
              <a:gd name="connsiteY19" fmla="*/ 4725072 h 4934357"/>
              <a:gd name="connsiteX20" fmla="*/ 12700 w 10441336"/>
              <a:gd name="connsiteY20" fmla="*/ 4242472 h 4934357"/>
              <a:gd name="connsiteX21" fmla="*/ 63500 w 10441336"/>
              <a:gd name="connsiteY21" fmla="*/ 2820072 h 4934357"/>
              <a:gd name="connsiteX22" fmla="*/ 0 w 10441336"/>
              <a:gd name="connsiteY22" fmla="*/ 1804072 h 4934357"/>
              <a:gd name="connsiteX23" fmla="*/ 63500 w 10441336"/>
              <a:gd name="connsiteY23" fmla="*/ 864272 h 4934357"/>
              <a:gd name="connsiteX24" fmla="*/ 165100 w 10441336"/>
              <a:gd name="connsiteY24" fmla="*/ 153072 h 493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441336" h="4934357">
                <a:moveTo>
                  <a:pt x="165100" y="153072"/>
                </a:moveTo>
                <a:cubicBezTo>
                  <a:pt x="273050" y="11255"/>
                  <a:pt x="404283" y="26072"/>
                  <a:pt x="711200" y="13372"/>
                </a:cubicBezTo>
                <a:cubicBezTo>
                  <a:pt x="1018117" y="672"/>
                  <a:pt x="1430867" y="78989"/>
                  <a:pt x="2006600" y="76872"/>
                </a:cubicBezTo>
                <a:cubicBezTo>
                  <a:pt x="2582333" y="74755"/>
                  <a:pt x="3539067" y="-7795"/>
                  <a:pt x="4165600" y="672"/>
                </a:cubicBezTo>
                <a:cubicBezTo>
                  <a:pt x="4792133" y="9139"/>
                  <a:pt x="5200650" y="127672"/>
                  <a:pt x="5765800" y="127672"/>
                </a:cubicBezTo>
                <a:cubicBezTo>
                  <a:pt x="6330950" y="127672"/>
                  <a:pt x="7076017" y="9139"/>
                  <a:pt x="7556500" y="672"/>
                </a:cubicBezTo>
                <a:cubicBezTo>
                  <a:pt x="8036983" y="-7795"/>
                  <a:pt x="8219017" y="66289"/>
                  <a:pt x="8648700" y="76872"/>
                </a:cubicBezTo>
                <a:cubicBezTo>
                  <a:pt x="9078383" y="87455"/>
                  <a:pt x="9846733" y="-90345"/>
                  <a:pt x="10134600" y="64172"/>
                </a:cubicBezTo>
                <a:cubicBezTo>
                  <a:pt x="10422467" y="218689"/>
                  <a:pt x="10331450" y="682239"/>
                  <a:pt x="10375900" y="1003972"/>
                </a:cubicBezTo>
                <a:cubicBezTo>
                  <a:pt x="10420350" y="1325705"/>
                  <a:pt x="10405533" y="1698239"/>
                  <a:pt x="10401300" y="1994572"/>
                </a:cubicBezTo>
                <a:cubicBezTo>
                  <a:pt x="10397067" y="2290905"/>
                  <a:pt x="10344150" y="2487755"/>
                  <a:pt x="10350500" y="2781972"/>
                </a:cubicBezTo>
                <a:cubicBezTo>
                  <a:pt x="10356850" y="3076189"/>
                  <a:pt x="10456333" y="3433905"/>
                  <a:pt x="10439400" y="3759872"/>
                </a:cubicBezTo>
                <a:cubicBezTo>
                  <a:pt x="10422467" y="4085839"/>
                  <a:pt x="10473267" y="4545155"/>
                  <a:pt x="10248900" y="4737772"/>
                </a:cubicBezTo>
                <a:cubicBezTo>
                  <a:pt x="10024533" y="4930389"/>
                  <a:pt x="9423400" y="4904989"/>
                  <a:pt x="9093200" y="4915572"/>
                </a:cubicBezTo>
                <a:cubicBezTo>
                  <a:pt x="8763000" y="4926155"/>
                  <a:pt x="8737600" y="4801272"/>
                  <a:pt x="8267700" y="4801272"/>
                </a:cubicBezTo>
                <a:cubicBezTo>
                  <a:pt x="7797800" y="4801272"/>
                  <a:pt x="6927850" y="4909222"/>
                  <a:pt x="6273800" y="4915572"/>
                </a:cubicBezTo>
                <a:cubicBezTo>
                  <a:pt x="5619750" y="4921922"/>
                  <a:pt x="4343400" y="4839372"/>
                  <a:pt x="4343400" y="4839372"/>
                </a:cubicBezTo>
                <a:lnTo>
                  <a:pt x="1879600" y="4877472"/>
                </a:lnTo>
                <a:cubicBezTo>
                  <a:pt x="1242484" y="4892289"/>
                  <a:pt x="814917" y="4953672"/>
                  <a:pt x="520700" y="4928272"/>
                </a:cubicBezTo>
                <a:cubicBezTo>
                  <a:pt x="226483" y="4902872"/>
                  <a:pt x="198967" y="4839372"/>
                  <a:pt x="114300" y="4725072"/>
                </a:cubicBezTo>
                <a:cubicBezTo>
                  <a:pt x="29633" y="4610772"/>
                  <a:pt x="21167" y="4559972"/>
                  <a:pt x="12700" y="4242472"/>
                </a:cubicBezTo>
                <a:cubicBezTo>
                  <a:pt x="4233" y="3924972"/>
                  <a:pt x="65617" y="3226472"/>
                  <a:pt x="63500" y="2820072"/>
                </a:cubicBezTo>
                <a:cubicBezTo>
                  <a:pt x="61383" y="2413672"/>
                  <a:pt x="0" y="2130039"/>
                  <a:pt x="0" y="1804072"/>
                </a:cubicBezTo>
                <a:cubicBezTo>
                  <a:pt x="0" y="1478105"/>
                  <a:pt x="40217" y="1137322"/>
                  <a:pt x="63500" y="864272"/>
                </a:cubicBezTo>
                <a:cubicBezTo>
                  <a:pt x="86783" y="591222"/>
                  <a:pt x="57150" y="294889"/>
                  <a:pt x="165100" y="153072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A636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838564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568AE-DB3D-4DAC-8181-6A71A1EE0AE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E57B6-5838-4CCB-9842-D2BC50240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7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613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站酷快乐体2016修订版" panose="02010600030101010101" pitchFamily="2" charset="-122"/>
          <a:ea typeface="站酷快乐体2016修订版" panose="02010600030101010101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D038FB7A-576D-1F49-397A-9B3C6E4BB60D}"/>
              </a:ext>
            </a:extLst>
          </p:cNvPr>
          <p:cNvSpPr/>
          <p:nvPr/>
        </p:nvSpPr>
        <p:spPr>
          <a:xfrm>
            <a:off x="215521" y="978468"/>
            <a:ext cx="7123857" cy="3062148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CHÁNH NGHĨA</a:t>
            </a: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KHỐI LỚP 4</a:t>
            </a: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</a:t>
            </a:r>
            <a:r>
              <a:rPr lang="en-US" sz="3600" b="1" kern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3600" b="1" kern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</a:p>
        </p:txBody>
      </p:sp>
    </p:spTree>
    <p:extLst>
      <p:ext uri="{BB962C8B-B14F-4D97-AF65-F5344CB8AC3E}">
        <p14:creationId xmlns:p14="http://schemas.microsoft.com/office/powerpoint/2010/main" val="141179632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AB4D752F-FAB5-47D5-B9C8-7E2D6C216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8" r="15404"/>
          <a:stretch>
            <a:fillRect/>
          </a:stretch>
        </p:blipFill>
        <p:spPr>
          <a:xfrm>
            <a:off x="219204" y="219262"/>
            <a:ext cx="9196058" cy="6638738"/>
          </a:xfrm>
          <a:custGeom>
            <a:avLst/>
            <a:gdLst>
              <a:gd name="connsiteX0" fmla="*/ 0 w 8108576"/>
              <a:gd name="connsiteY0" fmla="*/ 0 h 4445000"/>
              <a:gd name="connsiteX1" fmla="*/ 8108576 w 8108576"/>
              <a:gd name="connsiteY1" fmla="*/ 0 h 4445000"/>
              <a:gd name="connsiteX2" fmla="*/ 8108576 w 8108576"/>
              <a:gd name="connsiteY2" fmla="*/ 4445000 h 4445000"/>
              <a:gd name="connsiteX3" fmla="*/ 0 w 8108576"/>
              <a:gd name="connsiteY3" fmla="*/ 4445000 h 444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8576" h="4445000">
                <a:moveTo>
                  <a:pt x="0" y="0"/>
                </a:moveTo>
                <a:lnTo>
                  <a:pt x="8108576" y="0"/>
                </a:lnTo>
                <a:lnTo>
                  <a:pt x="8108576" y="4445000"/>
                </a:lnTo>
                <a:lnTo>
                  <a:pt x="0" y="4445000"/>
                </a:lnTo>
                <a:close/>
              </a:path>
            </a:pathLst>
          </a:cu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20EBA88E-8BAE-45C5-8C16-9B8E4AF55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0312" y="4603792"/>
            <a:ext cx="3514460" cy="2594006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A44CF32-CECA-46DA-D261-C9429A354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662" y="1033217"/>
            <a:ext cx="1842676" cy="1286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9A4F291-91CE-6A7B-BE2A-277BD335F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34" y="2069461"/>
            <a:ext cx="5166808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5962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7EF0E1F-DE94-2837-1878-7FA1EC15ADE8}"/>
              </a:ext>
            </a:extLst>
          </p:cNvPr>
          <p:cNvSpPr txBox="1"/>
          <p:nvPr/>
        </p:nvSpPr>
        <p:spPr>
          <a:xfrm>
            <a:off x="560438" y="1432663"/>
            <a:ext cx="8033493" cy="3711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228600" algn="just">
              <a:lnSpc>
                <a:spcPct val="120000"/>
              </a:lnSpc>
            </a:pP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 Nhận biết và viết được tên góc nhọn, góc vuông, góc tù…</a:t>
            </a:r>
          </a:p>
          <a:p>
            <a:pPr lvl="0" indent="228600" algn="just">
              <a:lnSpc>
                <a:spcPct val="120000"/>
              </a:lnSpc>
            </a:pP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 Nhận biết được hình bình hành, hình thoi, cặp đoạn thẳng song song và cặp đoạn</a:t>
            </a:r>
            <a:r>
              <a:rPr lang="en-US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thẳng vuông góc.</a:t>
            </a:r>
          </a:p>
          <a:p>
            <a:pPr lvl="0" indent="228600" algn="just">
              <a:lnSpc>
                <a:spcPct val="120000"/>
              </a:lnSpc>
            </a:pP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 Dùng thước đo góc xác định được số đo góc.</a:t>
            </a:r>
          </a:p>
          <a:p>
            <a:pPr lvl="0" indent="228600" algn="just">
              <a:lnSpc>
                <a:spcPct val="120000"/>
              </a:lnSpc>
            </a:pP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 Vẽ được hình thoi và góc trên giấy kẻ ô vuông.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BB6EC4B-2A3A-04AB-B570-00076C997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55" y="298267"/>
            <a:ext cx="4897037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9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4616AF1-2040-71CA-2B15-E2B8CAB7F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14981"/>
            <a:ext cx="7004687" cy="933958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218" y="4162584"/>
            <a:ext cx="3118871" cy="230202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51" y="1"/>
            <a:ext cx="1229127" cy="1653087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88C2715-A906-D9D2-7BFF-D40ACDBA6F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786" y="1422779"/>
            <a:ext cx="4544962" cy="504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7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756C363-739E-0723-15CD-182BBB6815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1217" y="1165848"/>
            <a:ext cx="4572009" cy="6096012"/>
          </a:xfrm>
          <a:prstGeom prst="rect">
            <a:avLst/>
          </a:prstGeom>
        </p:spPr>
      </p:pic>
      <p:sp>
        <p:nvSpPr>
          <p:cNvPr id="4" name="Rectangular Callout 13">
            <a:extLst>
              <a:ext uri="{FF2B5EF4-FFF2-40B4-BE49-F238E27FC236}">
                <a16:creationId xmlns="" xmlns:a16="http://schemas.microsoft.com/office/drawing/2014/main" id="{CBB714DF-1F42-1F2F-69D2-4F0B968FC87A}"/>
              </a:ext>
            </a:extLst>
          </p:cNvPr>
          <p:cNvSpPr/>
          <p:nvPr/>
        </p:nvSpPr>
        <p:spPr>
          <a:xfrm>
            <a:off x="3423460" y="686921"/>
            <a:ext cx="4272740" cy="2056279"/>
          </a:xfrm>
          <a:prstGeom prst="wedgeRectCallout">
            <a:avLst>
              <a:gd name="adj1" fmla="val -80455"/>
              <a:gd name="adj2" fmla="val 1306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Kể tên các loại góc đã học</a:t>
            </a:r>
            <a:endParaRPr lang="x-none" sz="48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1A4651D3-DBD6-78BF-969C-54B8EE8957ED}"/>
              </a:ext>
            </a:extLst>
          </p:cNvPr>
          <p:cNvSpPr txBox="1">
            <a:spLocks/>
          </p:cNvSpPr>
          <p:nvPr/>
        </p:nvSpPr>
        <p:spPr>
          <a:xfrm>
            <a:off x="4224858" y="3212282"/>
            <a:ext cx="3623741" cy="24929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Góc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nhọn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,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góc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vuông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,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góc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tù</a:t>
            </a:r>
            <a:endParaRPr lang="zh-CN" altLang="en-US" sz="5400" dirty="0">
              <a:latin typeface="Cambria" panose="02040503050406030204" pitchFamily="18" charset="0"/>
              <a:ea typeface="雷盖体" panose="00000800000000000000" pitchFamily="2" charset="-122"/>
              <a:cs typeface="Lato Regular"/>
              <a:sym typeface="雷盖体" panose="000008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919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C0DF424-A613-6A47-0AE2-249A4FABF16E}"/>
              </a:ext>
            </a:extLst>
          </p:cNvPr>
          <p:cNvSpPr txBox="1"/>
          <p:nvPr/>
        </p:nvSpPr>
        <p:spPr>
          <a:xfrm>
            <a:off x="1066801" y="0"/>
            <a:ext cx="7467600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 algn="ctr">
              <a:lnSpc>
                <a:spcPct val="120000"/>
              </a:lnSpc>
            </a:pP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Nhận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diện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góc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vuông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góc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nhọn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góc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tù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3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dưới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đây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endParaRPr lang="en-US" sz="3600" dirty="0">
              <a:solidFill>
                <a:schemeClr val="accent2">
                  <a:lumMod val="50000"/>
                </a:schemeClr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3D71E31-F61D-DDEA-2EF5-A588D76D403A}"/>
              </a:ext>
            </a:extLst>
          </p:cNvPr>
          <p:cNvGrpSpPr/>
          <p:nvPr/>
        </p:nvGrpSpPr>
        <p:grpSpPr>
          <a:xfrm>
            <a:off x="471262" y="1585016"/>
            <a:ext cx="1876286" cy="4155126"/>
            <a:chOff x="628348" y="1585016"/>
            <a:chExt cx="2501715" cy="4155126"/>
          </a:xfrm>
        </p:grpSpPr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881CC336-3396-BAAC-CD9B-513D0DAD6603}"/>
                </a:ext>
              </a:extLst>
            </p:cNvPr>
            <p:cNvGrpSpPr/>
            <p:nvPr/>
          </p:nvGrpSpPr>
          <p:grpSpPr>
            <a:xfrm>
              <a:off x="1190898" y="2112654"/>
              <a:ext cx="1939165" cy="2632692"/>
              <a:chOff x="1215852" y="1668003"/>
              <a:chExt cx="1939165" cy="2632692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="" xmlns:a16="http://schemas.microsoft.com/office/drawing/2014/main" id="{4339031B-A5A2-F666-33A1-DC3353D46D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5996" y="1668003"/>
                <a:ext cx="0" cy="263269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="" xmlns:a16="http://schemas.microsoft.com/office/drawing/2014/main" id="{33FD03E0-985D-23F9-8842-DD983066B9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5852" y="2527493"/>
                <a:ext cx="1939165" cy="177320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96C028ED-6987-9925-A465-FE40347E4D0A}"/>
                </a:ext>
              </a:extLst>
            </p:cNvPr>
            <p:cNvSpPr txBox="1"/>
            <p:nvPr/>
          </p:nvSpPr>
          <p:spPr>
            <a:xfrm>
              <a:off x="628348" y="4318214"/>
              <a:ext cx="472112" cy="142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A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A31BCCD6-34A9-2ED0-ADF1-BEE2C7790127}"/>
                </a:ext>
              </a:extLst>
            </p:cNvPr>
            <p:cNvSpPr txBox="1"/>
            <p:nvPr/>
          </p:nvSpPr>
          <p:spPr>
            <a:xfrm>
              <a:off x="628348" y="1585016"/>
              <a:ext cx="472112" cy="142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C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C5B82B8D-6607-7164-0383-16F7910A6E33}"/>
                </a:ext>
              </a:extLst>
            </p:cNvPr>
            <p:cNvSpPr txBox="1"/>
            <p:nvPr/>
          </p:nvSpPr>
          <p:spPr>
            <a:xfrm>
              <a:off x="2622860" y="2310142"/>
              <a:ext cx="472112" cy="142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B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A0FACF63-C4FB-1010-6EB9-D32E8FAEE704}"/>
              </a:ext>
            </a:extLst>
          </p:cNvPr>
          <p:cNvGrpSpPr/>
          <p:nvPr/>
        </p:nvGrpSpPr>
        <p:grpSpPr>
          <a:xfrm>
            <a:off x="2760936" y="1674289"/>
            <a:ext cx="2581427" cy="4315851"/>
            <a:chOff x="3386450" y="1607663"/>
            <a:chExt cx="3441903" cy="4315851"/>
          </a:xfrm>
        </p:grpSpPr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5E3AC4F1-845E-7AD9-B48D-830D8B90970A}"/>
                </a:ext>
              </a:extLst>
            </p:cNvPr>
            <p:cNvGrpSpPr/>
            <p:nvPr/>
          </p:nvGrpSpPr>
          <p:grpSpPr>
            <a:xfrm>
              <a:off x="3979145" y="2112654"/>
              <a:ext cx="2592474" cy="2632692"/>
              <a:chOff x="1215852" y="1668003"/>
              <a:chExt cx="2592474" cy="2632692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="" xmlns:a16="http://schemas.microsoft.com/office/drawing/2014/main" id="{8160701A-C8EF-2687-F89F-022D315268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5996" y="1668003"/>
                <a:ext cx="0" cy="263269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="" xmlns:a16="http://schemas.microsoft.com/office/drawing/2014/main" id="{586653F0-4DB7-F051-4F22-1C7E0C07EB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5852" y="4300695"/>
                <a:ext cx="2592474" cy="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E120F0AC-058E-FD8E-BD46-DF02A15A050A}"/>
                </a:ext>
              </a:extLst>
            </p:cNvPr>
            <p:cNvSpPr txBox="1"/>
            <p:nvPr/>
          </p:nvSpPr>
          <p:spPr>
            <a:xfrm>
              <a:off x="4039434" y="1607663"/>
              <a:ext cx="472112" cy="142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M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3AB6D450-A2FF-682A-FCAD-CB7CCB663162}"/>
                </a:ext>
              </a:extLst>
            </p:cNvPr>
            <p:cNvSpPr txBox="1"/>
            <p:nvPr/>
          </p:nvSpPr>
          <p:spPr>
            <a:xfrm>
              <a:off x="3386450" y="4397366"/>
              <a:ext cx="472112" cy="142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N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52203A40-28CF-9E09-1CA0-0C4108BA5796}"/>
                </a:ext>
              </a:extLst>
            </p:cNvPr>
            <p:cNvSpPr txBox="1"/>
            <p:nvPr/>
          </p:nvSpPr>
          <p:spPr>
            <a:xfrm>
              <a:off x="6356241" y="4501586"/>
              <a:ext cx="472112" cy="142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Q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5C9E0C58-F07C-7E4F-DCF0-A2477C6C730D}"/>
              </a:ext>
            </a:extLst>
          </p:cNvPr>
          <p:cNvGrpSpPr/>
          <p:nvPr/>
        </p:nvGrpSpPr>
        <p:grpSpPr>
          <a:xfrm>
            <a:off x="5098153" y="1932997"/>
            <a:ext cx="3021923" cy="4219687"/>
            <a:chOff x="6099507" y="1895351"/>
            <a:chExt cx="4029231" cy="4219687"/>
          </a:xfrm>
        </p:grpSpPr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ED6ACEDA-C9A0-60F7-7FCE-F7B27506B686}"/>
                </a:ext>
              </a:extLst>
            </p:cNvPr>
            <p:cNvGrpSpPr/>
            <p:nvPr/>
          </p:nvGrpSpPr>
          <p:grpSpPr>
            <a:xfrm>
              <a:off x="6662057" y="2280976"/>
              <a:ext cx="3466681" cy="2464370"/>
              <a:chOff x="421867" y="1836325"/>
              <a:chExt cx="3466681" cy="246437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="" xmlns:a16="http://schemas.microsoft.com/office/drawing/2014/main" id="{45625BF7-C496-5590-CF5C-2745D42248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867" y="1836325"/>
                <a:ext cx="824129" cy="246437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="" xmlns:a16="http://schemas.microsoft.com/office/drawing/2014/main" id="{D1FDF43D-5B8F-C337-2DB4-4A72465F94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5852" y="4300695"/>
                <a:ext cx="2672696" cy="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1CC3EC4-D3B3-09A3-1CCC-8D9742595D7E}"/>
                </a:ext>
              </a:extLst>
            </p:cNvPr>
            <p:cNvSpPr txBox="1"/>
            <p:nvPr/>
          </p:nvSpPr>
          <p:spPr>
            <a:xfrm>
              <a:off x="6099507" y="1895351"/>
              <a:ext cx="472112" cy="142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X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3E46D68F-54F8-C696-6061-131BC9544049}"/>
                </a:ext>
              </a:extLst>
            </p:cNvPr>
            <p:cNvSpPr txBox="1"/>
            <p:nvPr/>
          </p:nvSpPr>
          <p:spPr>
            <a:xfrm>
              <a:off x="9636525" y="4693110"/>
              <a:ext cx="472112" cy="142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Y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4C70DF0E-5BA2-F425-1AC6-E80416DDBDF2}"/>
                </a:ext>
              </a:extLst>
            </p:cNvPr>
            <p:cNvSpPr txBox="1"/>
            <p:nvPr/>
          </p:nvSpPr>
          <p:spPr>
            <a:xfrm>
              <a:off x="6892276" y="4397366"/>
              <a:ext cx="472112" cy="142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E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F89CB2B-5AEE-45C1-CD0D-0C342ACF0FCF}"/>
              </a:ext>
            </a:extLst>
          </p:cNvPr>
          <p:cNvSpPr txBox="1"/>
          <p:nvPr/>
        </p:nvSpPr>
        <p:spPr>
          <a:xfrm>
            <a:off x="3217235" y="5232915"/>
            <a:ext cx="19207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Góc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vuông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FDD6834-9359-2D23-CC81-F92EC35B6D52}"/>
              </a:ext>
            </a:extLst>
          </p:cNvPr>
          <p:cNvSpPr txBox="1"/>
          <p:nvPr/>
        </p:nvSpPr>
        <p:spPr>
          <a:xfrm>
            <a:off x="452973" y="5103550"/>
            <a:ext cx="19207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Góc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nhọn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BB8860A-F023-B8D9-DF81-29F0CA8BF74F}"/>
              </a:ext>
            </a:extLst>
          </p:cNvPr>
          <p:cNvSpPr txBox="1"/>
          <p:nvPr/>
        </p:nvSpPr>
        <p:spPr>
          <a:xfrm>
            <a:off x="6017326" y="5023594"/>
            <a:ext cx="19207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Góc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tù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76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9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0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7" grpId="1"/>
      <p:bldP spid="28" grpId="0"/>
      <p:bldP spid="28" grpId="1"/>
      <p:bldP spid="29" grpId="0"/>
      <p:bldP spid="2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4616AF1-2040-71CA-2B15-E2B8CAB7F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14981"/>
            <a:ext cx="7004687" cy="933958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218" y="4162584"/>
            <a:ext cx="3118871" cy="230202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51" y="1"/>
            <a:ext cx="1229127" cy="1653087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84E32A3-1A76-D6BD-3180-E0BA69901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172" y="1434972"/>
            <a:ext cx="5066215" cy="50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4547A9A8-CD34-3627-A391-6F992EE353FC}"/>
              </a:ext>
            </a:extLst>
          </p:cNvPr>
          <p:cNvGrpSpPr/>
          <p:nvPr/>
        </p:nvGrpSpPr>
        <p:grpSpPr>
          <a:xfrm>
            <a:off x="955732" y="526249"/>
            <a:ext cx="6359468" cy="1466438"/>
            <a:chOff x="4849274" y="-139460"/>
            <a:chExt cx="19878937" cy="146643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="" xmlns:a16="http://schemas.microsoft.com/office/drawing/2014/main" id="{6E55EC8E-3761-84A6-6298-DCC9B075D898}"/>
                </a:ext>
              </a:extLst>
            </p:cNvPr>
            <p:cNvSpPr/>
            <p:nvPr/>
          </p:nvSpPr>
          <p:spPr>
            <a:xfrm>
              <a:off x="6118524" y="-139460"/>
              <a:ext cx="17369497" cy="93107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7D4BDD96-B7E4-268E-FA62-7F00FDBC1993}"/>
                </a:ext>
              </a:extLst>
            </p:cNvPr>
            <p:cNvSpPr txBox="1"/>
            <p:nvPr/>
          </p:nvSpPr>
          <p:spPr>
            <a:xfrm>
              <a:off x="4849274" y="-119572"/>
              <a:ext cx="1987893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Chọn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trả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lời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đúng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3A103AE6-7E19-45F3-E737-099B098FB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345" y="284838"/>
            <a:ext cx="1010500" cy="16094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2DC1211-0199-708E-1D27-E6E09C4B4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150" y="2705100"/>
            <a:ext cx="6778093" cy="22193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0B044D7-B008-50A7-8CE6-0B881E97AE90}"/>
              </a:ext>
            </a:extLst>
          </p:cNvPr>
          <p:cNvSpPr txBox="1"/>
          <p:nvPr/>
        </p:nvSpPr>
        <p:spPr>
          <a:xfrm>
            <a:off x="1293019" y="1600200"/>
            <a:ext cx="6900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Hai kim đồng hồ nào dưới đây tạo thành góc tù?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9878E5EE-6FCD-1E55-43BC-027C4C41ADE1}"/>
              </a:ext>
            </a:extLst>
          </p:cNvPr>
          <p:cNvSpPr/>
          <p:nvPr/>
        </p:nvSpPr>
        <p:spPr>
          <a:xfrm>
            <a:off x="2886075" y="2695576"/>
            <a:ext cx="1928813" cy="25431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4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A1130BA-5B78-611C-0CA8-BB0B57D89519}"/>
              </a:ext>
            </a:extLst>
          </p:cNvPr>
          <p:cNvGrpSpPr/>
          <p:nvPr/>
        </p:nvGrpSpPr>
        <p:grpSpPr>
          <a:xfrm>
            <a:off x="1559774" y="575418"/>
            <a:ext cx="7431825" cy="1569660"/>
            <a:chOff x="2486527" y="908289"/>
            <a:chExt cx="24474391" cy="156966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9E4724C3-D721-E3CE-6936-F6555DE69671}"/>
                </a:ext>
              </a:extLst>
            </p:cNvPr>
            <p:cNvSpPr/>
            <p:nvPr/>
          </p:nvSpPr>
          <p:spPr>
            <a:xfrm>
              <a:off x="2486527" y="908289"/>
              <a:ext cx="24474391" cy="107721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93222744-0AB0-EB5E-520B-AD536E44FA25}"/>
                </a:ext>
              </a:extLst>
            </p:cNvPr>
            <p:cNvSpPr txBox="1"/>
            <p:nvPr/>
          </p:nvSpPr>
          <p:spPr>
            <a:xfrm>
              <a:off x="3397624" y="908289"/>
              <a:ext cx="2265219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Nêu tên các góc nhọn, góc vuông, góc tù có trong các hình dưới đây.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93D5D434-50C6-8F46-A7DF-15B6BC24C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22" y="290325"/>
            <a:ext cx="1010500" cy="160948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8DDBEF81-BD2B-2C78-E1C3-CE9F7F9D82E8}"/>
              </a:ext>
            </a:extLst>
          </p:cNvPr>
          <p:cNvGrpSpPr/>
          <p:nvPr/>
        </p:nvGrpSpPr>
        <p:grpSpPr>
          <a:xfrm>
            <a:off x="585788" y="2181225"/>
            <a:ext cx="2743200" cy="3308925"/>
            <a:chOff x="1352550" y="2133600"/>
            <a:chExt cx="3657600" cy="3308925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6A55421C-003F-6905-9383-030DDF717F95}"/>
                </a:ext>
              </a:extLst>
            </p:cNvPr>
            <p:cNvCxnSpPr>
              <a:cxnSpLocks/>
            </p:cNvCxnSpPr>
            <p:nvPr/>
          </p:nvCxnSpPr>
          <p:spPr>
            <a:xfrm>
              <a:off x="1790700" y="2647950"/>
              <a:ext cx="0" cy="223837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56A136C3-3727-E58A-3385-88E0A65440EE}"/>
                </a:ext>
              </a:extLst>
            </p:cNvPr>
            <p:cNvCxnSpPr>
              <a:cxnSpLocks/>
            </p:cNvCxnSpPr>
            <p:nvPr/>
          </p:nvCxnSpPr>
          <p:spPr>
            <a:xfrm>
              <a:off x="1771650" y="2619375"/>
              <a:ext cx="2352675" cy="6572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AF6632EC-C7D4-25E4-A940-1F4B52784F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2350" y="3257550"/>
              <a:ext cx="561975" cy="165735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045DAABB-D987-A779-1808-6429AE6CADD0}"/>
                </a:ext>
              </a:extLst>
            </p:cNvPr>
            <p:cNvCxnSpPr>
              <a:cxnSpLocks/>
            </p:cNvCxnSpPr>
            <p:nvPr/>
          </p:nvCxnSpPr>
          <p:spPr>
            <a:xfrm>
              <a:off x="1762125" y="4914900"/>
              <a:ext cx="1819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71F654A9-9E3A-AEF5-DA5B-D3BD8D8F7AC6}"/>
                </a:ext>
              </a:extLst>
            </p:cNvPr>
            <p:cNvSpPr txBox="1"/>
            <p:nvPr/>
          </p:nvSpPr>
          <p:spPr>
            <a:xfrm>
              <a:off x="1352550" y="2133600"/>
              <a:ext cx="8477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</a:rPr>
                <a:t>G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76429065-FD6E-EDA5-2439-7FEB7630B394}"/>
                </a:ext>
              </a:extLst>
            </p:cNvPr>
            <p:cNvSpPr txBox="1"/>
            <p:nvPr/>
          </p:nvSpPr>
          <p:spPr>
            <a:xfrm>
              <a:off x="1352550" y="4781550"/>
              <a:ext cx="8477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</a:rPr>
                <a:t>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016CF7A2-D07F-1623-A2CF-05769AB96712}"/>
                </a:ext>
              </a:extLst>
            </p:cNvPr>
            <p:cNvSpPr txBox="1"/>
            <p:nvPr/>
          </p:nvSpPr>
          <p:spPr>
            <a:xfrm>
              <a:off x="3352800" y="4857750"/>
              <a:ext cx="8477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ACD9E56C-0ED6-19AD-AD65-5A7464C45370}"/>
                </a:ext>
              </a:extLst>
            </p:cNvPr>
            <p:cNvSpPr txBox="1"/>
            <p:nvPr/>
          </p:nvSpPr>
          <p:spPr>
            <a:xfrm>
              <a:off x="4162425" y="2971800"/>
              <a:ext cx="8477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</a:rPr>
                <a:t>H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F0598EA-F72D-2A78-93EF-D350BD937F99}"/>
              </a:ext>
            </a:extLst>
          </p:cNvPr>
          <p:cNvSpPr txBox="1"/>
          <p:nvPr/>
        </p:nvSpPr>
        <p:spPr>
          <a:xfrm>
            <a:off x="3071812" y="2190251"/>
            <a:ext cx="5457825" cy="1754326"/>
          </a:xfrm>
          <a:prstGeom prst="rect">
            <a:avLst/>
          </a:prstGeom>
          <a:solidFill>
            <a:srgbClr val="0BA29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Góc nhọn: góc đỉnh G cạnh GE, GH;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noProof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óc đỉnh H, cạnh HG, HK,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44BE08DF-625C-EC92-6360-8D5BDF187516}"/>
              </a:ext>
            </a:extLst>
          </p:cNvPr>
          <p:cNvSpPr txBox="1"/>
          <p:nvPr/>
        </p:nvSpPr>
        <p:spPr>
          <a:xfrm>
            <a:off x="3071813" y="3801632"/>
            <a:ext cx="5457825" cy="1200329"/>
          </a:xfrm>
          <a:prstGeom prst="rect">
            <a:avLst/>
          </a:prstGeom>
          <a:solidFill>
            <a:srgbClr val="0BA29A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 vuông: góc đỉnh E cạnh EG, EK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B21C17F2-3F8C-3DB2-09A8-84C2923B9D39}"/>
              </a:ext>
            </a:extLst>
          </p:cNvPr>
          <p:cNvSpPr txBox="1"/>
          <p:nvPr/>
        </p:nvSpPr>
        <p:spPr>
          <a:xfrm>
            <a:off x="3071813" y="4887483"/>
            <a:ext cx="5457825" cy="1200329"/>
          </a:xfrm>
          <a:prstGeom prst="rect">
            <a:avLst/>
          </a:prstGeom>
          <a:solidFill>
            <a:srgbClr val="0BA29A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 tù: góc đỉnh K, cạnh KE, KH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17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DD11DC5-31BC-5320-4CFF-8342B2E9FFAA}"/>
              </a:ext>
            </a:extLst>
          </p:cNvPr>
          <p:cNvGrpSpPr/>
          <p:nvPr/>
        </p:nvGrpSpPr>
        <p:grpSpPr>
          <a:xfrm>
            <a:off x="892969" y="544692"/>
            <a:ext cx="7993856" cy="1053056"/>
            <a:chOff x="1624720" y="908288"/>
            <a:chExt cx="30102338" cy="139638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4BE78901-4F61-106C-1E76-D914BE227607}"/>
                </a:ext>
              </a:extLst>
            </p:cNvPr>
            <p:cNvSpPr/>
            <p:nvPr/>
          </p:nvSpPr>
          <p:spPr>
            <a:xfrm>
              <a:off x="1624720" y="908288"/>
              <a:ext cx="30102338" cy="1396382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0EED5A9-FD6E-3D49-6B12-0A0249C940F6}"/>
                </a:ext>
              </a:extLst>
            </p:cNvPr>
            <p:cNvSpPr txBox="1"/>
            <p:nvPr/>
          </p:nvSpPr>
          <p:spPr>
            <a:xfrm>
              <a:off x="1624720" y="1039497"/>
              <a:ext cx="29698819" cy="1265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a) Dùng thước đo góc để đo các góc của hình tứ giác MNPQ.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97DF681-B8A1-0328-482B-C3F6F58DF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710" y="152642"/>
            <a:ext cx="1010500" cy="16094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9BBF454-6E12-1647-DCD2-6DE81FAA2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1762125"/>
            <a:ext cx="2974848" cy="2438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1F85BCB-C651-918E-3609-B121B126EB1F}"/>
              </a:ext>
            </a:extLst>
          </p:cNvPr>
          <p:cNvSpPr txBox="1"/>
          <p:nvPr/>
        </p:nvSpPr>
        <p:spPr>
          <a:xfrm>
            <a:off x="3257550" y="2068082"/>
            <a:ext cx="555783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M,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MN, MQ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120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 descr="A yellow and green circular object&#10;&#10;Description automatically generated">
            <a:extLst>
              <a:ext uri="{FF2B5EF4-FFF2-40B4-BE49-F238E27FC236}">
                <a16:creationId xmlns="" xmlns:a16="http://schemas.microsoft.com/office/drawing/2014/main" id="{A41BC7E4-BF85-317A-F26B-26AE7AD6ED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9144" y="2295410"/>
            <a:ext cx="2464938" cy="1657581"/>
          </a:xfrm>
          <a:prstGeom prst="rect">
            <a:avLst/>
          </a:prstGeom>
        </p:spPr>
      </p:pic>
      <p:pic>
        <p:nvPicPr>
          <p:cNvPr id="12" name="Picture 11" descr="A yellow and green circular object&#10;&#10;Description automatically generated">
            <a:extLst>
              <a:ext uri="{FF2B5EF4-FFF2-40B4-BE49-F238E27FC236}">
                <a16:creationId xmlns="" xmlns:a16="http://schemas.microsoft.com/office/drawing/2014/main" id="{3D67763C-BC73-7CEA-DAD4-6388333D1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17862" y="2295410"/>
            <a:ext cx="2464938" cy="16575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AF99871-4BCE-FF26-1E27-A8F2D671F9A6}"/>
              </a:ext>
            </a:extLst>
          </p:cNvPr>
          <p:cNvSpPr txBox="1"/>
          <p:nvPr/>
        </p:nvSpPr>
        <p:spPr>
          <a:xfrm>
            <a:off x="3328987" y="3020582"/>
            <a:ext cx="555783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N,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NM, NP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120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6" name="Picture 15" descr="A yellow and green circular object&#10;&#10;Description automatically generated">
            <a:extLst>
              <a:ext uri="{FF2B5EF4-FFF2-40B4-BE49-F238E27FC236}">
                <a16:creationId xmlns="" xmlns:a16="http://schemas.microsoft.com/office/drawing/2014/main" id="{D9AB0330-5C9A-565E-A259-5EF759ECE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9500" y="2285885"/>
            <a:ext cx="2464938" cy="165758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2F3469A-2E2A-DBA3-D7A8-2DBD36AFA257}"/>
              </a:ext>
            </a:extLst>
          </p:cNvPr>
          <p:cNvSpPr txBox="1"/>
          <p:nvPr/>
        </p:nvSpPr>
        <p:spPr>
          <a:xfrm>
            <a:off x="3328987" y="3992132"/>
            <a:ext cx="555783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Q,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QM, QP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60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endParaRPr kumimoji="0" lang="pt-BR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4" name="Picture 23" descr="A yellow and green circular object&#10;&#10;Description automatically generated">
            <a:extLst>
              <a:ext uri="{FF2B5EF4-FFF2-40B4-BE49-F238E27FC236}">
                <a16:creationId xmlns="" xmlns:a16="http://schemas.microsoft.com/office/drawing/2014/main" id="{B7DA1B2E-ED4F-8AFB-31C8-219A434587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06" y="2295410"/>
            <a:ext cx="2464938" cy="16575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7051D75F-290C-7D9F-D345-588B2FAC3B2C}"/>
              </a:ext>
            </a:extLst>
          </p:cNvPr>
          <p:cNvSpPr txBox="1"/>
          <p:nvPr/>
        </p:nvSpPr>
        <p:spPr>
          <a:xfrm>
            <a:off x="3336131" y="4925582"/>
            <a:ext cx="555783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 P,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PN, PQ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60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endParaRPr kumimoji="0" lang="pt-BR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87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8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DD11DC5-31BC-5320-4CFF-8342B2E9FFAA}"/>
              </a:ext>
            </a:extLst>
          </p:cNvPr>
          <p:cNvGrpSpPr/>
          <p:nvPr/>
        </p:nvGrpSpPr>
        <p:grpSpPr>
          <a:xfrm>
            <a:off x="1121827" y="544693"/>
            <a:ext cx="7764998" cy="1169807"/>
            <a:chOff x="2486527" y="908288"/>
            <a:chExt cx="29240531" cy="155119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4BE78901-4F61-106C-1E76-D914BE227607}"/>
                </a:ext>
              </a:extLst>
            </p:cNvPr>
            <p:cNvSpPr/>
            <p:nvPr/>
          </p:nvSpPr>
          <p:spPr>
            <a:xfrm>
              <a:off x="2486527" y="908288"/>
              <a:ext cx="29240531" cy="1551199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0EED5A9-FD6E-3D49-6B12-0A0249C940F6}"/>
                </a:ext>
              </a:extLst>
            </p:cNvPr>
            <p:cNvSpPr txBox="1"/>
            <p:nvPr/>
          </p:nvSpPr>
          <p:spPr>
            <a:xfrm>
              <a:off x="3133563" y="1039497"/>
              <a:ext cx="28189978" cy="1265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b) Nêu tên các cặp góc có số đo bằng nhau của hình tứ giác MNPQ.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97DF681-B8A1-0328-482B-C3F6F58DF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90" y="218335"/>
            <a:ext cx="1010500" cy="16094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20C4AC6-237F-CF2B-0B99-EAAE6074B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9" y="1962150"/>
            <a:ext cx="2974848" cy="2438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2994DBD-1405-37DB-6C88-BE80C71E8639}"/>
              </a:ext>
            </a:extLst>
          </p:cNvPr>
          <p:cNvSpPr txBox="1"/>
          <p:nvPr/>
        </p:nvSpPr>
        <p:spPr>
          <a:xfrm>
            <a:off x="3257550" y="2068081"/>
            <a:ext cx="555783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M,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MN, MQ =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N,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NM, NP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7591F2F-285D-36A9-F8D4-A2E074A4CB7A}"/>
              </a:ext>
            </a:extLst>
          </p:cNvPr>
          <p:cNvSpPr txBox="1"/>
          <p:nvPr/>
        </p:nvSpPr>
        <p:spPr>
          <a:xfrm>
            <a:off x="3236119" y="3544456"/>
            <a:ext cx="555783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Q,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QM, QP =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P,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PN, PQ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45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="" xmlns:a16="http://schemas.microsoft.com/office/drawing/2014/main" id="{F14577BE-0278-02D7-88E3-740CD7024098}"/>
              </a:ext>
            </a:extLst>
          </p:cNvPr>
          <p:cNvSpPr/>
          <p:nvPr/>
        </p:nvSpPr>
        <p:spPr>
          <a:xfrm>
            <a:off x="613063" y="525541"/>
            <a:ext cx="623454" cy="83127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BE01A63-9010-93DA-785E-81E095C02E6E}"/>
              </a:ext>
            </a:extLst>
          </p:cNvPr>
          <p:cNvSpPr txBox="1"/>
          <p:nvPr/>
        </p:nvSpPr>
        <p:spPr>
          <a:xfrm>
            <a:off x="1264444" y="567106"/>
            <a:ext cx="1421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B505D91-3F8A-27E3-3E78-D0DF8E3DE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681163"/>
            <a:ext cx="1778975" cy="272891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430DC6AD-AF7C-D391-842D-714E41CCB41D}"/>
              </a:ext>
            </a:extLst>
          </p:cNvPr>
          <p:cNvGrpSpPr/>
          <p:nvPr/>
        </p:nvGrpSpPr>
        <p:grpSpPr>
          <a:xfrm>
            <a:off x="3629025" y="1200151"/>
            <a:ext cx="4214813" cy="3416320"/>
            <a:chOff x="4838700" y="1200150"/>
            <a:chExt cx="5619750" cy="3416320"/>
          </a:xfrm>
        </p:grpSpPr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0FE66C9E-F104-8E76-FF62-E986AEF18C4C}"/>
                </a:ext>
              </a:extLst>
            </p:cNvPr>
            <p:cNvGrpSpPr/>
            <p:nvPr/>
          </p:nvGrpSpPr>
          <p:grpSpPr>
            <a:xfrm>
              <a:off x="4838700" y="1200150"/>
              <a:ext cx="5619750" cy="3416320"/>
              <a:chOff x="4467225" y="1685925"/>
              <a:chExt cx="5619750" cy="3416320"/>
            </a:xfrm>
          </p:grpSpPr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7CA44109-392B-AC16-ADEA-C577763CD8A8}"/>
                  </a:ext>
                </a:extLst>
              </p:cNvPr>
              <p:cNvSpPr txBox="1"/>
              <p:nvPr/>
            </p:nvSpPr>
            <p:spPr>
              <a:xfrm>
                <a:off x="4467225" y="1685925"/>
                <a:ext cx="561975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bên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a)        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góc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nhọn</a:t>
                </a:r>
                <a:endParaRPr lang="en-US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b)        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góc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vuông</a:t>
                </a:r>
                <a:endParaRPr lang="en-US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c)        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góc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tù</a:t>
                </a:r>
                <a:endParaRPr lang="en-US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="" xmlns:a16="http://schemas.microsoft.com/office/drawing/2014/main" id="{881BD2ED-CEF9-0D5A-0741-86EC3AE54FF1}"/>
                  </a:ext>
                </a:extLst>
              </p:cNvPr>
              <p:cNvSpPr/>
              <p:nvPr/>
            </p:nvSpPr>
            <p:spPr>
              <a:xfrm>
                <a:off x="5114925" y="3609975"/>
                <a:ext cx="638175" cy="514350"/>
              </a:xfrm>
              <a:prstGeom prst="roundRect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?</a:t>
                </a: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="" xmlns:a16="http://schemas.microsoft.com/office/drawing/2014/main" id="{2A4105E7-595A-14A6-134F-F6F37BF15568}"/>
                  </a:ext>
                </a:extLst>
              </p:cNvPr>
              <p:cNvSpPr/>
              <p:nvPr/>
            </p:nvSpPr>
            <p:spPr>
              <a:xfrm>
                <a:off x="5086350" y="4400550"/>
                <a:ext cx="638175" cy="514350"/>
              </a:xfrm>
              <a:prstGeom prst="roundRect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?</a:t>
                </a:r>
              </a:p>
            </p:txBody>
          </p:sp>
        </p:grpSp>
        <p:sp>
          <p:nvSpPr>
            <p:cNvPr id="18" name="Rectangle: Rounded Corners 17">
              <a:extLst>
                <a:ext uri="{FF2B5EF4-FFF2-40B4-BE49-F238E27FC236}">
                  <a16:creationId xmlns="" xmlns:a16="http://schemas.microsoft.com/office/drawing/2014/main" id="{EA996C64-2F57-C02C-34BA-7A121F29044D}"/>
                </a:ext>
              </a:extLst>
            </p:cNvPr>
            <p:cNvSpPr/>
            <p:nvPr/>
          </p:nvSpPr>
          <p:spPr>
            <a:xfrm>
              <a:off x="5457825" y="2343150"/>
              <a:ext cx="638175" cy="51435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="" xmlns:a16="http://schemas.microsoft.com/office/drawing/2014/main" id="{7FB3BE9D-80C0-0562-C2A3-83291B91B4BD}"/>
              </a:ext>
            </a:extLst>
          </p:cNvPr>
          <p:cNvSpPr/>
          <p:nvPr/>
        </p:nvSpPr>
        <p:spPr>
          <a:xfrm>
            <a:off x="4100512" y="2333625"/>
            <a:ext cx="471488" cy="5334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="" xmlns:a16="http://schemas.microsoft.com/office/drawing/2014/main" id="{0B1A1B96-1AE4-6189-9239-C705E6DF5744}"/>
              </a:ext>
            </a:extLst>
          </p:cNvPr>
          <p:cNvSpPr/>
          <p:nvPr/>
        </p:nvSpPr>
        <p:spPr>
          <a:xfrm>
            <a:off x="4114800" y="3124200"/>
            <a:ext cx="471488" cy="51435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="" xmlns:a16="http://schemas.microsoft.com/office/drawing/2014/main" id="{84DCD8F6-1AC9-19CA-7386-97BEF76449FD}"/>
              </a:ext>
            </a:extLst>
          </p:cNvPr>
          <p:cNvSpPr/>
          <p:nvPr/>
        </p:nvSpPr>
        <p:spPr>
          <a:xfrm>
            <a:off x="4086225" y="3914775"/>
            <a:ext cx="492919" cy="51435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5119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4616AF1-2040-71CA-2B15-E2B8CAB7F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14981"/>
            <a:ext cx="7004687" cy="933958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218" y="4162584"/>
            <a:ext cx="3118871" cy="230202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51" y="1"/>
            <a:ext cx="1229127" cy="1653087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4783AAB-A3D3-5B71-DF41-73DD45E983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6441" y="1340157"/>
            <a:ext cx="4471804" cy="50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palm trees and rocks&#10;&#10;Description automatically generated with low confidence">
            <a:extLst>
              <a:ext uri="{FF2B5EF4-FFF2-40B4-BE49-F238E27FC236}">
                <a16:creationId xmlns="" xmlns:a16="http://schemas.microsoft.com/office/drawing/2014/main" id="{C307B223-13C6-DBF5-CF4F-F2F2D2DA66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" b="418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CA96F7AD-2567-496A-0182-FF7AC85FF3CD}"/>
              </a:ext>
            </a:extLst>
          </p:cNvPr>
          <p:cNvSpPr/>
          <p:nvPr/>
        </p:nvSpPr>
        <p:spPr>
          <a:xfrm>
            <a:off x="351992" y="384465"/>
            <a:ext cx="8440016" cy="6172200"/>
          </a:xfrm>
          <a:prstGeom prst="roundRect">
            <a:avLst>
              <a:gd name="adj" fmla="val 14201"/>
            </a:avLst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artoon of a child with a megaphone&#10;&#10;Description automatically generated with medium confidence">
            <a:extLst>
              <a:ext uri="{FF2B5EF4-FFF2-40B4-BE49-F238E27FC236}">
                <a16:creationId xmlns="" xmlns:a16="http://schemas.microsoft.com/office/drawing/2014/main" id="{F39E27E1-99DC-5B3A-93C7-83E9633442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18" y="2434399"/>
            <a:ext cx="2680699" cy="378229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CDB5CDB2-237C-640A-EECD-29BBCBD4287A}"/>
              </a:ext>
            </a:extLst>
          </p:cNvPr>
          <p:cNvGrpSpPr/>
          <p:nvPr/>
        </p:nvGrpSpPr>
        <p:grpSpPr>
          <a:xfrm>
            <a:off x="3556516" y="560756"/>
            <a:ext cx="4858823" cy="4138674"/>
            <a:chOff x="4922996" y="2256206"/>
            <a:chExt cx="6190926" cy="4138674"/>
          </a:xfrm>
        </p:grpSpPr>
        <p:pic>
          <p:nvPicPr>
            <p:cNvPr id="9" name="Picture 8" descr="A blackboard with a wooden frame&#10;&#10;Description automatically generated with low confidence">
              <a:extLst>
                <a:ext uri="{FF2B5EF4-FFF2-40B4-BE49-F238E27FC236}">
                  <a16:creationId xmlns="" xmlns:a16="http://schemas.microsoft.com/office/drawing/2014/main" id="{7F784E85-2B11-B1BC-CB2F-86DEB440E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243" b="15000"/>
            <a:stretch/>
          </p:blipFill>
          <p:spPr>
            <a:xfrm>
              <a:off x="4922996" y="2256206"/>
              <a:ext cx="6190926" cy="413867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876508B5-6CDC-B946-4D3A-21CBDC498285}"/>
                </a:ext>
              </a:extLst>
            </p:cNvPr>
            <p:cNvSpPr txBox="1"/>
            <p:nvPr/>
          </p:nvSpPr>
          <p:spPr>
            <a:xfrm>
              <a:off x="5576822" y="2686050"/>
              <a:ext cx="5127221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Tìm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hình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ảnh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về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góc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có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xung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quanh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lớp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học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760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>
            <a:extLst>
              <a:ext uri="{FF2B5EF4-FFF2-40B4-BE49-F238E27FC236}">
                <a16:creationId xmlns="" xmlns:a16="http://schemas.microsoft.com/office/drawing/2014/main" id="{076707B8-218F-5553-EC76-61A1803D44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1182"/>
            <a:ext cx="3838847" cy="5118463"/>
          </a:xfrm>
          <a:prstGeom prst="rect">
            <a:avLst/>
          </a:prstGeom>
          <a:effectLst>
            <a:outerShdw blurRad="25400" dist="254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F46AEE8A-4A3F-C2B9-48F8-D9C23872BD54}"/>
              </a:ext>
            </a:extLst>
          </p:cNvPr>
          <p:cNvGrpSpPr/>
          <p:nvPr/>
        </p:nvGrpSpPr>
        <p:grpSpPr>
          <a:xfrm>
            <a:off x="3955597" y="0"/>
            <a:ext cx="4322989" cy="6939644"/>
            <a:chOff x="5274129" y="0"/>
            <a:chExt cx="5763985" cy="6939644"/>
          </a:xfrm>
        </p:grpSpPr>
        <p:pic>
          <p:nvPicPr>
            <p:cNvPr id="3" name="图片 4">
              <a:extLst>
                <a:ext uri="{FF2B5EF4-FFF2-40B4-BE49-F238E27FC236}">
                  <a16:creationId xmlns="" xmlns:a16="http://schemas.microsoft.com/office/drawing/2014/main" id="{D9078DF5-8803-A29D-361E-E7F8111CC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11" t="10963" r="15234" b="10714"/>
            <a:stretch/>
          </p:blipFill>
          <p:spPr>
            <a:xfrm>
              <a:off x="5274129" y="0"/>
              <a:ext cx="5763985" cy="693964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DB766C6E-8ADA-362A-1971-868DBDE1A94B}"/>
                </a:ext>
              </a:extLst>
            </p:cNvPr>
            <p:cNvSpPr txBox="1"/>
            <p:nvPr/>
          </p:nvSpPr>
          <p:spPr>
            <a:xfrm>
              <a:off x="6065581" y="2515917"/>
              <a:ext cx="404078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Ôn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lại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bài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cũ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  <a:p>
              <a:pPr marL="457200" marR="0" lvl="0" indent="-45720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Chuẩn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bị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bài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mới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DF983EE-1A7C-AEB6-7A48-F84EBEC3A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90" y="176922"/>
            <a:ext cx="4352921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4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AB4D752F-FAB5-47D5-B9C8-7E2D6C216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8" r="15404"/>
          <a:stretch>
            <a:fillRect/>
          </a:stretch>
        </p:blipFill>
        <p:spPr>
          <a:xfrm>
            <a:off x="194711" y="-23804"/>
            <a:ext cx="9196058" cy="6638738"/>
          </a:xfrm>
          <a:custGeom>
            <a:avLst/>
            <a:gdLst>
              <a:gd name="connsiteX0" fmla="*/ 0 w 8108576"/>
              <a:gd name="connsiteY0" fmla="*/ 0 h 4445000"/>
              <a:gd name="connsiteX1" fmla="*/ 8108576 w 8108576"/>
              <a:gd name="connsiteY1" fmla="*/ 0 h 4445000"/>
              <a:gd name="connsiteX2" fmla="*/ 8108576 w 8108576"/>
              <a:gd name="connsiteY2" fmla="*/ 4445000 h 4445000"/>
              <a:gd name="connsiteX3" fmla="*/ 0 w 8108576"/>
              <a:gd name="connsiteY3" fmla="*/ 4445000 h 444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8576" h="4445000">
                <a:moveTo>
                  <a:pt x="0" y="0"/>
                </a:moveTo>
                <a:lnTo>
                  <a:pt x="8108576" y="0"/>
                </a:lnTo>
                <a:lnTo>
                  <a:pt x="8108576" y="4445000"/>
                </a:lnTo>
                <a:lnTo>
                  <a:pt x="0" y="4445000"/>
                </a:lnTo>
                <a:close/>
              </a:path>
            </a:pathLst>
          </a:cu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20EBA88E-8BAE-45C5-8C16-9B8E4AF55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0312" y="4603792"/>
            <a:ext cx="3514460" cy="2594006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6DF17065-A34E-0F85-D4D7-CD93CCB63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58" y="1352940"/>
            <a:ext cx="6341381" cy="302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384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>
            <a:latin typeface="Noto Sans S Chinese DemiLight" panose="020B0400000000000000" pitchFamily="34" charset="-122"/>
            <a:ea typeface="Noto Sans S Chinese DemiLight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374</Words>
  <Application>Microsoft Office PowerPoint</Application>
  <PresentationFormat>On-screen Show (4:3)</PresentationFormat>
  <Paragraphs>60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2024-01-16T00:34:06Z</dcterms:created>
  <dcterms:modified xsi:type="dcterms:W3CDTF">2024-01-16T00:38:06Z</dcterms:modified>
</cp:coreProperties>
</file>