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7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BCE0-BB55-42F5-8F36-3A5AAB02976B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742E1-39A9-4B0A-951D-EA151BB41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79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404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44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398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70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910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902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F09CA0-8C58-46CC-8785-B6EA61CA6C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329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148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896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748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0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97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3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7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98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1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65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7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8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169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6620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1BA6C-1E98-4561-AD19-59D433B4110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3796D-8F39-452F-92A4-E6E36B24A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2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71718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04646" y="1909407"/>
            <a:ext cx="56818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GV: LÝ NGỌC MINH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87431" y="986077"/>
            <a:ext cx="81190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TRƯỜNG TH CHÁNH NGHĨA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8B4478-C64F-7B58-7FFE-5F7695986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139" y="3023632"/>
            <a:ext cx="7870618" cy="23166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603778-6374-9427-8315-352AB04FE52F}"/>
              </a:ext>
            </a:extLst>
          </p:cNvPr>
          <p:cNvSpPr txBox="1"/>
          <p:nvPr/>
        </p:nvSpPr>
        <p:spPr>
          <a:xfrm rot="20950024">
            <a:off x="395942" y="1797503"/>
            <a:ext cx="2495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588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47EE53-662C-DAEA-88FE-B28DEB48D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228" y="2075572"/>
            <a:ext cx="6334293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512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2CF9E8-511B-7D3A-EE77-869671A4EA43}"/>
              </a:ext>
            </a:extLst>
          </p:cNvPr>
          <p:cNvSpPr/>
          <p:nvPr/>
        </p:nvSpPr>
        <p:spPr>
          <a:xfrm>
            <a:off x="324465" y="324465"/>
            <a:ext cx="11592231" cy="613532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E6F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AB4434C4-858B-88E7-5F07-B2118DA31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500" b="100000" l="0" r="100000">
                        <a14:foregroundMark x1="28333" y1="84537" x2="28333" y2="84537"/>
                        <a14:foregroundMark x1="27865" y1="82963" x2="27865" y2="82963"/>
                        <a14:foregroundMark x1="27292" y1="83889" x2="27292" y2="83889"/>
                        <a14:foregroundMark x1="15521" y1="81389" x2="15521" y2="81389"/>
                        <a14:foregroundMark x1="15521" y1="87130" x2="15521" y2="87130"/>
                        <a14:foregroundMark x1="13854" y1="87685" x2="13854" y2="87685"/>
                        <a14:foregroundMark x1="11875" y1="86852" x2="11875" y2="86852"/>
                        <a14:foregroundMark x1="12031" y1="83056" x2="12031" y2="83056"/>
                        <a14:foregroundMark x1="19792" y1="85463" x2="19792" y2="85463"/>
                        <a14:foregroundMark x1="10781" y1="88148" x2="10781" y2="88148"/>
                        <a14:foregroundMark x1="17083" y1="87593" x2="17083" y2="87593"/>
                        <a14:foregroundMark x1="16927" y1="84907" x2="16927" y2="84907"/>
                        <a14:foregroundMark x1="28385" y1="83519" x2="28385" y2="83519"/>
                        <a14:foregroundMark x1="28958" y1="84630" x2="28958" y2="84630"/>
                        <a14:foregroundMark x1="27760" y1="83241" x2="27760" y2="83241"/>
                        <a14:foregroundMark x1="27187" y1="84074" x2="27187" y2="84074"/>
                        <a14:foregroundMark x1="28333" y1="82130" x2="28333" y2="81944"/>
                        <a14:foregroundMark x1="29583" y1="91481" x2="29323" y2="91944"/>
                        <a14:foregroundMark x1="27604" y1="94074" x2="27604" y2="94074"/>
                        <a14:foregroundMark x1="26563" y1="84815" x2="26563" y2="84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773" y="1618602"/>
            <a:ext cx="9185227" cy="53376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D5C3FC-BB3B-4CDE-1D78-DF144AE29B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848" y="-894508"/>
            <a:ext cx="9330672" cy="5354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BBA31E-8279-DD64-C573-172458A755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00" b="93850" l="10000" r="90000">
                        <a14:foregroundMark x1="60950" y1="34350" x2="60950" y2="34350"/>
                        <a14:foregroundMark x1="61650" y1="32150" x2="61650" y2="32150"/>
                        <a14:foregroundMark x1="50350" y1="38300" x2="50350" y2="38300"/>
                        <a14:foregroundMark x1="45800" y1="41000" x2="45800" y2="41000"/>
                        <a14:foregroundMark x1="50700" y1="40450" x2="50700" y2="40450"/>
                        <a14:foregroundMark x1="63300" y1="33600" x2="63300" y2="33600"/>
                        <a14:foregroundMark x1="58550" y1="34500" x2="58550" y2="34500"/>
                        <a14:foregroundMark x1="63700" y1="31100" x2="63700" y2="31100"/>
                        <a14:foregroundMark x1="63150" y1="35250" x2="63150" y2="35250"/>
                        <a14:foregroundMark x1="61850" y1="30200" x2="61850" y2="30200"/>
                        <a14:foregroundMark x1="57100" y1="73650" x2="57100" y2="73650"/>
                        <a14:foregroundMark x1="48550" y1="71300" x2="48550" y2="71300"/>
                        <a14:foregroundMark x1="68050" y1="74400" x2="68050" y2="74400"/>
                        <a14:foregroundMark x1="61850" y1="70600" x2="61150" y2="70800"/>
                        <a14:foregroundMark x1="52000" y1="72600" x2="52000" y2="72600"/>
                        <a14:foregroundMark x1="42500" y1="72050" x2="42500" y2="72050"/>
                        <a14:foregroundMark x1="22250" y1="72200" x2="22250" y2="71300"/>
                        <a14:foregroundMark x1="23550" y1="69350" x2="23550" y2="69350"/>
                        <a14:foregroundMark x1="45050" y1="73650" x2="45050" y2="73650"/>
                        <a14:foregroundMark x1="42700" y1="68950" x2="42700" y2="68950"/>
                        <a14:foregroundMark x1="50550" y1="72050" x2="51650" y2="71850"/>
                        <a14:foregroundMark x1="54900" y1="70600" x2="54900" y2="70600"/>
                        <a14:foregroundMark x1="63150" y1="72200" x2="63700" y2="72400"/>
                        <a14:foregroundMark x1="67150" y1="72200" x2="67150" y2="72200"/>
                        <a14:foregroundMark x1="63700" y1="73850" x2="61850" y2="74750"/>
                        <a14:foregroundMark x1="58000" y1="77100" x2="58550" y2="76350"/>
                        <a14:foregroundMark x1="59650" y1="72950" x2="59650" y2="72950"/>
                        <a14:foregroundMark x1="46900" y1="72600" x2="46900" y2="72600"/>
                        <a14:foregroundMark x1="39600" y1="71850" x2="39600" y2="71850"/>
                        <a14:foregroundMark x1="39400" y1="72050" x2="39400" y2="72050"/>
                        <a14:foregroundMark x1="70600" y1="73100" x2="70800" y2="73500"/>
                        <a14:foregroundMark x1="69500" y1="70250" x2="68450" y2="70250"/>
                        <a14:foregroundMark x1="58200" y1="72950" x2="58200" y2="72950"/>
                        <a14:foregroundMark x1="52900" y1="73300" x2="52900" y2="73300"/>
                        <a14:foregroundMark x1="45800" y1="72050" x2="45800" y2="72050"/>
                        <a14:foregroundMark x1="42350" y1="72200" x2="42350" y2="72200"/>
                        <a14:foregroundMark x1="42350" y1="72200" x2="42350" y2="72200"/>
                        <a14:foregroundMark x1="42350" y1="72600" x2="42350" y2="72600"/>
                        <a14:foregroundMark x1="42350" y1="72950" x2="42350" y2="72950"/>
                        <a14:foregroundMark x1="42500" y1="72950" x2="42500" y2="72950"/>
                        <a14:foregroundMark x1="46350" y1="72400" x2="46350" y2="72400"/>
                        <a14:foregroundMark x1="48350" y1="72600" x2="51450" y2="73500"/>
                        <a14:foregroundMark x1="53100" y1="73650" x2="55450" y2="72950"/>
                        <a14:foregroundMark x1="56000" y1="72600" x2="57100" y2="72600"/>
                        <a14:foregroundMark x1="57300" y1="72600" x2="57850" y2="72750"/>
                        <a14:foregroundMark x1="39600" y1="73500" x2="39600" y2="73500"/>
                        <a14:foregroundMark x1="51100" y1="69150" x2="51100" y2="69150"/>
                        <a14:foregroundMark x1="56750" y1="70050" x2="56750" y2="70050"/>
                        <a14:foregroundMark x1="48550" y1="75650" x2="48550" y2="75650"/>
                        <a14:foregroundMark x1="45250" y1="73850" x2="45250" y2="73850"/>
                        <a14:foregroundMark x1="41800" y1="69850" x2="41800" y2="69850"/>
                        <a14:foregroundMark x1="36100" y1="75300" x2="36100" y2="75300"/>
                        <a14:foregroundMark x1="58750" y1="70950" x2="58750" y2="70950"/>
                        <a14:foregroundMark x1="58750" y1="70950" x2="58750" y2="70950"/>
                        <a14:foregroundMark x1="58750" y1="70950" x2="58750" y2="70950"/>
                        <a14:foregroundMark x1="58750" y1="70950" x2="58750" y2="70950"/>
                        <a14:foregroundMark x1="58750" y1="70950" x2="58750" y2="70950"/>
                        <a14:foregroundMark x1="58750" y1="70950" x2="58750" y2="70950"/>
                        <a14:foregroundMark x1="58750" y1="70950" x2="52750" y2="74950"/>
                        <a14:foregroundMark x1="52750" y1="74950" x2="52750" y2="74950"/>
                        <a14:foregroundMark x1="44150" y1="73300" x2="44150" y2="73300"/>
                        <a14:foregroundMark x1="41600" y1="75850" x2="41600" y2="75850"/>
                        <a14:foregroundMark x1="35950" y1="73300" x2="35950" y2="73300"/>
                        <a14:foregroundMark x1="39950" y1="69350" x2="39950" y2="69350"/>
                        <a14:foregroundMark x1="48550" y1="69150" x2="48550" y2="69150"/>
                        <a14:foregroundMark x1="64600" y1="70050" x2="64600" y2="70050"/>
                        <a14:foregroundMark x1="58950" y1="70050" x2="58950" y2="70050"/>
                        <a14:foregroundMark x1="46000" y1="70800" x2="46000" y2="70800"/>
                        <a14:foregroundMark x1="76450" y1="25700" x2="76450" y2="25700"/>
                        <a14:foregroundMark x1="76450" y1="25700" x2="76450" y2="25700"/>
                        <a14:foregroundMark x1="40150" y1="75450" x2="40150" y2="75450"/>
                        <a14:foregroundMark x1="38150" y1="74750" x2="38150" y2="74750"/>
                        <a14:foregroundMark x1="45600" y1="69150" x2="45600" y2="69150"/>
                        <a14:foregroundMark x1="74100" y1="11800" x2="74100" y2="11800"/>
                        <a14:foregroundMark x1="76450" y1="17750" x2="76450" y2="17750"/>
                        <a14:foregroundMark x1="81950" y1="35600" x2="81950" y2="35600"/>
                        <a14:foregroundMark x1="80100" y1="33600" x2="80100" y2="33600"/>
                        <a14:foregroundMark x1="66250" y1="15050" x2="66400" y2="15950"/>
                        <a14:foregroundMark x1="70250" y1="9600" x2="70450" y2="10150"/>
                        <a14:foregroundMark x1="73550" y1="10550" x2="73550" y2="10550"/>
                        <a14:foregroundMark x1="78850" y1="14500" x2="79000" y2="15050"/>
                        <a14:foregroundMark x1="76450" y1="26200" x2="76450" y2="26200"/>
                        <a14:foregroundMark x1="76250" y1="20650" x2="76250" y2="20650"/>
                        <a14:foregroundMark x1="77000" y1="9800" x2="77000" y2="9800"/>
                        <a14:foregroundMark x1="77000" y1="11950" x2="77000" y2="11950"/>
                        <a14:foregroundMark x1="45800" y1="39200" x2="45800" y2="39200"/>
                        <a14:foregroundMark x1="76100" y1="25150" x2="76100" y2="25150"/>
                        <a14:foregroundMark x1="48150" y1="41900" x2="48150" y2="42100"/>
                        <a14:foregroundMark x1="50000" y1="36850" x2="50000" y2="36850"/>
                        <a14:foregroundMark x1="50350" y1="40300" x2="50350" y2="40300"/>
                        <a14:foregroundMark x1="65500" y1="72750" x2="65500" y2="72750"/>
                        <a14:foregroundMark x1="65700" y1="69500" x2="65700" y2="69500"/>
                        <a14:foregroundMark x1="65850" y1="72050" x2="65850" y2="72050"/>
                        <a14:foregroundMark x1="60050" y1="73500" x2="59500" y2="72750"/>
                        <a14:foregroundMark x1="37400" y1="72750" x2="37200" y2="72200"/>
                        <a14:foregroundMark x1="38500" y1="71700" x2="38500" y2="71700"/>
                        <a14:foregroundMark x1="52350" y1="69350" x2="52350" y2="69350"/>
                        <a14:foregroundMark x1="58000" y1="68950" x2="58000" y2="689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92090" y="3097256"/>
            <a:ext cx="4103555" cy="41794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D0A005-363E-4114-7E95-D50F4C61DDF9}"/>
              </a:ext>
            </a:extLst>
          </p:cNvPr>
          <p:cNvSpPr/>
          <p:nvPr/>
        </p:nvSpPr>
        <p:spPr>
          <a:xfrm>
            <a:off x="777800" y="748876"/>
            <a:ext cx="4260926" cy="193899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Dấu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gạch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ngang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có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những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tác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dụng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gì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? </a:t>
            </a:r>
            <a:endParaRPr kumimoji="0" lang="en-US" sz="4000" b="1" i="0" u="none" strike="noStrike" kern="1200" cap="none" spc="0" normalizeH="0" baseline="0" noProof="0" dirty="0"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#9Slide03 Arima Madurai Black" panose="00000A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FEA73C-C3AE-14AE-8AFF-261A569050D4}"/>
              </a:ext>
            </a:extLst>
          </p:cNvPr>
          <p:cNvSpPr/>
          <p:nvPr/>
        </p:nvSpPr>
        <p:spPr>
          <a:xfrm>
            <a:off x="5253476" y="2258217"/>
            <a:ext cx="653796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defTabSz="60963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6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ùng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đánh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liệt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kê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571500" indent="-571500" algn="just" defTabSz="60963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6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ối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liên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danh</a:t>
            </a:r>
            <a:endParaRPr lang="en-US" sz="3600" b="1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Lobster"/>
              <a:sym typeface="Lobster"/>
            </a:endParaRPr>
          </a:p>
          <a:p>
            <a:pPr marL="571500" indent="-571500" algn="just" defTabSz="60963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Đánh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dấu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lời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nói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trực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tiếp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của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nhân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vật</a:t>
            </a:r>
            <a:endParaRPr lang="en-US" sz="3600" b="1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Lobster"/>
              <a:sym typeface="Lobster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9E008B-B6AB-7C88-A3D6-71D7785A14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935" b="90000" l="533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130" y="209364"/>
            <a:ext cx="3258189" cy="224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697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6" t="12139" r="14366" b="55224"/>
          <a:stretch/>
        </p:blipFill>
        <p:spPr>
          <a:xfrm>
            <a:off x="1751463" y="0"/>
            <a:ext cx="8689074" cy="22382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6714F20-B5A5-63D1-8573-3903EC28E192}"/>
              </a:ext>
            </a:extLst>
          </p:cNvPr>
          <p:cNvGrpSpPr/>
          <p:nvPr/>
        </p:nvGrpSpPr>
        <p:grpSpPr>
          <a:xfrm>
            <a:off x="-44244" y="-26330"/>
            <a:ext cx="12236244" cy="6908021"/>
            <a:chOff x="170422" y="3574148"/>
            <a:chExt cx="12192000" cy="674838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" r="-265" b="9721"/>
            <a:stretch/>
          </p:blipFill>
          <p:spPr>
            <a:xfrm>
              <a:off x="170422" y="4131224"/>
              <a:ext cx="12192000" cy="6191308"/>
            </a:xfrm>
            <a:prstGeom prst="rect">
              <a:avLst/>
            </a:prstGeom>
          </p:spPr>
        </p:pic>
        <p:pic>
          <p:nvPicPr>
            <p:cNvPr id="8" name="图片 15">
              <a:extLst>
                <a:ext uri="{FF2B5EF4-FFF2-40B4-BE49-F238E27FC236}">
                  <a16:creationId xmlns:a16="http://schemas.microsoft.com/office/drawing/2014/main" id="{29AB9A6D-D451-ADDE-67F1-7FDD07786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46" t="5236" r="-16" b="84828"/>
            <a:stretch/>
          </p:blipFill>
          <p:spPr>
            <a:xfrm>
              <a:off x="11288067" y="3574148"/>
              <a:ext cx="1044859" cy="681439"/>
            </a:xfrm>
            <a:prstGeom prst="rect">
              <a:avLst/>
            </a:prstGeom>
          </p:spPr>
        </p:pic>
        <p:pic>
          <p:nvPicPr>
            <p:cNvPr id="9" name="图片 15">
              <a:extLst>
                <a:ext uri="{FF2B5EF4-FFF2-40B4-BE49-F238E27FC236}">
                  <a16:creationId xmlns:a16="http://schemas.microsoft.com/office/drawing/2014/main" id="{CE6C32AA-791F-1708-4E19-8F44036942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" r="87760" b="89824"/>
            <a:stretch/>
          </p:blipFill>
          <p:spPr>
            <a:xfrm>
              <a:off x="170422" y="3574148"/>
              <a:ext cx="1474838" cy="697843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7010728-37F9-C1E3-73BB-D9C9AB4661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07"/>
            <a:ext cx="1406027" cy="1406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A21E61-8152-225C-9F9C-857876375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507" y="625555"/>
            <a:ext cx="3097036" cy="10729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8B4478-C64F-7B58-7FFE-5F7695986A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0716" y="1870672"/>
            <a:ext cx="7870618" cy="23166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603778-6374-9427-8315-352AB04FE52F}"/>
              </a:ext>
            </a:extLst>
          </p:cNvPr>
          <p:cNvSpPr txBox="1"/>
          <p:nvPr/>
        </p:nvSpPr>
        <p:spPr>
          <a:xfrm rot="20950024">
            <a:off x="438150" y="4410075"/>
            <a:ext cx="2495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  <a:latin typeface="#9Slide03 AmpleSoft Bold" panose="02000000000000000000" pitchFamily="2" charset="0"/>
              </a:rPr>
              <a:t>Luyện</a:t>
            </a:r>
            <a:r>
              <a:rPr lang="en-US" sz="4000" dirty="0">
                <a:solidFill>
                  <a:schemeClr val="bg1"/>
                </a:solidFill>
                <a:latin typeface="#9Slide03 AmpleSoft Bold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#9Slide03 AmpleSoft Bold" panose="02000000000000000000" pitchFamily="2" charset="0"/>
              </a:rPr>
              <a:t>từ</a:t>
            </a:r>
            <a:r>
              <a:rPr lang="en-US" sz="4000" dirty="0">
                <a:solidFill>
                  <a:schemeClr val="bg1"/>
                </a:solidFill>
                <a:latin typeface="#9Slide03 AmpleSoft Bold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#9Slide03 AmpleSoft Bold" panose="02000000000000000000" pitchFamily="2" charset="0"/>
              </a:rPr>
              <a:t>và</a:t>
            </a:r>
            <a:r>
              <a:rPr lang="en-US" sz="4000" dirty="0">
                <a:solidFill>
                  <a:schemeClr val="bg1"/>
                </a:solidFill>
                <a:latin typeface="#9Slide03 AmpleSoft Bold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#9Slide03 AmpleSoft Bold" panose="02000000000000000000" pitchFamily="2" charset="0"/>
              </a:rPr>
              <a:t>câu</a:t>
            </a:r>
            <a:endParaRPr lang="en-US" sz="4000" dirty="0">
              <a:solidFill>
                <a:schemeClr val="bg1"/>
              </a:solidFill>
              <a:latin typeface="#9Slide03 AmpleSoft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743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6" b="28438"/>
          <a:stretch/>
        </p:blipFill>
        <p:spPr>
          <a:xfrm>
            <a:off x="384464" y="-272205"/>
            <a:ext cx="10796154" cy="6452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599" y="-488807"/>
            <a:ext cx="3348038" cy="33480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3430694"/>
            <a:ext cx="12192000" cy="3427306"/>
          </a:xfrm>
          <a:prstGeom prst="rect">
            <a:avLst/>
          </a:prstGeom>
        </p:spPr>
      </p:pic>
      <p:pic>
        <p:nvPicPr>
          <p:cNvPr id="2" name="图片 6">
            <a:extLst>
              <a:ext uri="{FF2B5EF4-FFF2-40B4-BE49-F238E27FC236}">
                <a16:creationId xmlns:a16="http://schemas.microsoft.com/office/drawing/2014/main" id="{75EEA159-FB9B-6664-BE45-F583E5E021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919" y="3568061"/>
            <a:ext cx="3956680" cy="3956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722B26-0E8F-D6B6-01A8-C20DD1908F20}"/>
              </a:ext>
            </a:extLst>
          </p:cNvPr>
          <p:cNvSpPr txBox="1"/>
          <p:nvPr/>
        </p:nvSpPr>
        <p:spPr>
          <a:xfrm>
            <a:off x="846167" y="1072366"/>
            <a:ext cx="98107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Tx/>
              <a:buChar char="-"/>
            </a:pPr>
            <a:r>
              <a:rPr lang="vi-VN" sz="3600" dirty="0">
                <a:solidFill>
                  <a:prstClr val="white"/>
                </a:solidFill>
                <a:latin typeface="Cambria" panose="02040503050406030204" pitchFamily="18" charset="0"/>
              </a:rPr>
              <a:t>Nắm được tác dụng của dấu gạch ngang.</a:t>
            </a:r>
          </a:p>
          <a:p>
            <a:pPr marL="285750" lvl="0" indent="-285750" algn="just">
              <a:buFontTx/>
              <a:buChar char="-"/>
            </a:pPr>
            <a:r>
              <a:rPr lang="vi-VN" sz="3600" dirty="0">
                <a:solidFill>
                  <a:prstClr val="white"/>
                </a:solidFill>
                <a:latin typeface="Cambria" panose="02040503050406030204" pitchFamily="18" charset="0"/>
              </a:rPr>
              <a:t>Biết sử dụng dấu gạch ngang trong văn cảnh cụ thể.</a:t>
            </a:r>
          </a:p>
          <a:p>
            <a:pPr marL="285750" lvl="0" indent="-285750" algn="just">
              <a:buFontTx/>
              <a:buChar char="-"/>
            </a:pPr>
            <a:r>
              <a:rPr lang="vi-VN" sz="3600" dirty="0">
                <a:solidFill>
                  <a:prstClr val="white"/>
                </a:solidFill>
                <a:latin typeface="Cambria" panose="02040503050406030204" pitchFamily="18" charset="0"/>
              </a:rPr>
              <a:t>Viết được câu có sử dụng dấu gạch ngang với công dụng đã học.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5BFEB4-4467-3F8B-1413-181186E4C7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7375" y="478015"/>
            <a:ext cx="5547841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624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765" y="1637788"/>
            <a:ext cx="462470" cy="10946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16569" y="1779170"/>
            <a:ext cx="462468" cy="10946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513" y="1515123"/>
            <a:ext cx="1941412" cy="14293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579DCD-BF86-102F-F6C7-5C18CD1A5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0433" y="3127036"/>
            <a:ext cx="6340390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478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95D5ED6-63FB-FF23-1492-5589813F4497}"/>
              </a:ext>
            </a:extLst>
          </p:cNvPr>
          <p:cNvGrpSpPr/>
          <p:nvPr/>
        </p:nvGrpSpPr>
        <p:grpSpPr>
          <a:xfrm>
            <a:off x="217630" y="0"/>
            <a:ext cx="2144688" cy="1712422"/>
            <a:chOff x="217630" y="0"/>
            <a:chExt cx="2144688" cy="171242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8F3A6C9-832C-8841-0E9C-C958F93986F5}"/>
                </a:ext>
              </a:extLst>
            </p:cNvPr>
            <p:cNvSpPr/>
            <p:nvPr/>
          </p:nvSpPr>
          <p:spPr>
            <a:xfrm>
              <a:off x="1497794" y="532409"/>
              <a:ext cx="864524" cy="8645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39211B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</a:p>
          </p:txBody>
        </p:sp>
        <p:pic>
          <p:nvPicPr>
            <p:cNvPr id="2" name="图片 43">
              <a:extLst>
                <a:ext uri="{FF2B5EF4-FFF2-40B4-BE49-F238E27FC236}">
                  <a16:creationId xmlns:a16="http://schemas.microsoft.com/office/drawing/2014/main" id="{2FA46FA0-186C-6A9D-E7E5-E05318BA6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7630" y="0"/>
              <a:ext cx="1712426" cy="1712422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FBC9FFF-EDC0-C663-59D2-E00A6F2F4636}"/>
              </a:ext>
            </a:extLst>
          </p:cNvPr>
          <p:cNvSpPr txBox="1"/>
          <p:nvPr/>
        </p:nvSpPr>
        <p:spPr>
          <a:xfrm>
            <a:off x="2324218" y="460530"/>
            <a:ext cx="79454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Nêu công dụng của dấu gạch ngang  được sử dụng trong mỗi đoạn dưới đây: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ED41A6-343B-4882-3C4E-FB0B53DC4CC3}"/>
              </a:ext>
            </a:extLst>
          </p:cNvPr>
          <p:cNvSpPr txBox="1"/>
          <p:nvPr/>
        </p:nvSpPr>
        <p:spPr>
          <a:xfrm>
            <a:off x="857250" y="1676400"/>
            <a:ext cx="10887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Ma-ri Quy-ri là nhà bác học người Pháp gốc Ba Lan. Bà đã giành được nhiều danh hiệu và giải thưởng:</a:t>
            </a:r>
          </a:p>
          <a:p>
            <a:pPr algn="just"/>
            <a:r>
              <a:rPr lang="en-US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Giải thưởng Nô-ben Vật lí, Giải thưởng Nô-ben Hoá học</a:t>
            </a:r>
          </a:p>
          <a:p>
            <a:pPr algn="just"/>
            <a:r>
              <a:rPr lang="en-US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Tiến sĩ khoa học Vật lí xuất sắc</a:t>
            </a:r>
          </a:p>
          <a:p>
            <a:pPr algn="just"/>
            <a:r>
              <a:rPr lang="en-US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Huân chương Bắc đẩu bội tinh của Chính phủ Pháp</a:t>
            </a:r>
          </a:p>
          <a:p>
            <a:pPr algn="just"/>
            <a:r>
              <a:rPr lang="en-US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Viện sĩ Viện Hàn lâm Y học Pháp RI THỨC</a:t>
            </a:r>
          </a:p>
          <a:p>
            <a:pPr algn="r"/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vi-VN" sz="2400" b="0" i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Ngọc Liên)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74A503-1759-7089-5384-E1722F1389B9}"/>
              </a:ext>
            </a:extLst>
          </p:cNvPr>
          <p:cNvSpPr txBox="1"/>
          <p:nvPr/>
        </p:nvSpPr>
        <p:spPr>
          <a:xfrm>
            <a:off x="895350" y="4429125"/>
            <a:ext cx="10887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 Hội hữu nghị và hợp tác Việt – Pháp được thành lập ngày 02 tháng 7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năm 1955. Hoạt động của Hội nhằm tăng cường đoàn kết, hữu nghị và hợp tác giữa nhân dân hai nước Việt Nam và Pháp.</a:t>
            </a:r>
          </a:p>
          <a:p>
            <a:pPr algn="r"/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(Hằng Phương </a:t>
            </a:r>
            <a:r>
              <a:rPr lang="vi-VN" sz="2400" b="0" i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tổng hợp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1B3D55-DD71-5A83-D97F-7322E4B39BD2}"/>
              </a:ext>
            </a:extLst>
          </p:cNvPr>
          <p:cNvSpPr/>
          <p:nvPr/>
        </p:nvSpPr>
        <p:spPr>
          <a:xfrm>
            <a:off x="962025" y="2514600"/>
            <a:ext cx="238125" cy="14668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oogle Shape;831;p6">
            <a:extLst>
              <a:ext uri="{FF2B5EF4-FFF2-40B4-BE49-F238E27FC236}">
                <a16:creationId xmlns:a16="http://schemas.microsoft.com/office/drawing/2014/main" id="{BDAE1152-2890-12D6-43E4-33076FD65A3A}"/>
              </a:ext>
            </a:extLst>
          </p:cNvPr>
          <p:cNvGrpSpPr/>
          <p:nvPr/>
        </p:nvGrpSpPr>
        <p:grpSpPr>
          <a:xfrm>
            <a:off x="6264098" y="2200674"/>
            <a:ext cx="5098902" cy="1311514"/>
            <a:chOff x="6019800" y="2256123"/>
            <a:chExt cx="2819400" cy="1066800"/>
          </a:xfrm>
        </p:grpSpPr>
        <p:sp>
          <p:nvSpPr>
            <p:cNvPr id="14" name="Google Shape;832;p6">
              <a:extLst>
                <a:ext uri="{FF2B5EF4-FFF2-40B4-BE49-F238E27FC236}">
                  <a16:creationId xmlns:a16="http://schemas.microsoft.com/office/drawing/2014/main" id="{471CCCAE-0A07-49C1-28E4-21C928F9BB3F}"/>
                </a:ext>
              </a:extLst>
            </p:cNvPr>
            <p:cNvSpPr/>
            <p:nvPr/>
          </p:nvSpPr>
          <p:spPr>
            <a:xfrm>
              <a:off x="6019800" y="2256123"/>
              <a:ext cx="2667000" cy="914400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buClr>
                  <a:srgbClr val="000000"/>
                </a:buClr>
              </a:pPr>
              <a:endParaRPr sz="1200" b="1" ker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15" name="Google Shape;833;p6">
              <a:extLst>
                <a:ext uri="{FF2B5EF4-FFF2-40B4-BE49-F238E27FC236}">
                  <a16:creationId xmlns:a16="http://schemas.microsoft.com/office/drawing/2014/main" id="{5F99C477-C360-7748-4B1A-D3E0528C09F9}"/>
                </a:ext>
              </a:extLst>
            </p:cNvPr>
            <p:cNvSpPr/>
            <p:nvPr/>
          </p:nvSpPr>
          <p:spPr>
            <a:xfrm>
              <a:off x="6087737" y="2368555"/>
              <a:ext cx="2751463" cy="954368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97480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buClr>
                  <a:srgbClr val="000000"/>
                </a:buClr>
              </a:pPr>
              <a:r>
                <a:rPr lang="en-US" sz="3200" b="1" i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D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ùng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để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đánh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dấu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ý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trong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một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đoạn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liệt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kê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endParaRPr sz="4000" b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EB1A4-8FE0-AEE2-6843-A9D214C0F6A0}"/>
              </a:ext>
            </a:extLst>
          </p:cNvPr>
          <p:cNvSpPr/>
          <p:nvPr/>
        </p:nvSpPr>
        <p:spPr>
          <a:xfrm>
            <a:off x="5076825" y="4457700"/>
            <a:ext cx="238125" cy="3714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oogle Shape;831;p6">
            <a:extLst>
              <a:ext uri="{FF2B5EF4-FFF2-40B4-BE49-F238E27FC236}">
                <a16:creationId xmlns:a16="http://schemas.microsoft.com/office/drawing/2014/main" id="{E224E94E-F735-AFFC-F192-DB68D45FE172}"/>
              </a:ext>
            </a:extLst>
          </p:cNvPr>
          <p:cNvGrpSpPr/>
          <p:nvPr/>
        </p:nvGrpSpPr>
        <p:grpSpPr>
          <a:xfrm>
            <a:off x="5949773" y="5086749"/>
            <a:ext cx="5098902" cy="1311514"/>
            <a:chOff x="6019800" y="2256123"/>
            <a:chExt cx="2819400" cy="1066800"/>
          </a:xfrm>
        </p:grpSpPr>
        <p:sp>
          <p:nvSpPr>
            <p:cNvPr id="18" name="Google Shape;832;p6">
              <a:extLst>
                <a:ext uri="{FF2B5EF4-FFF2-40B4-BE49-F238E27FC236}">
                  <a16:creationId xmlns:a16="http://schemas.microsoft.com/office/drawing/2014/main" id="{27A92C33-7E46-8B9D-7788-92868AD5ACA3}"/>
                </a:ext>
              </a:extLst>
            </p:cNvPr>
            <p:cNvSpPr/>
            <p:nvPr/>
          </p:nvSpPr>
          <p:spPr>
            <a:xfrm>
              <a:off x="6019800" y="2256123"/>
              <a:ext cx="2667000" cy="914400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buClr>
                  <a:srgbClr val="000000"/>
                </a:buClr>
              </a:pPr>
              <a:endParaRPr sz="1200" b="1" ker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19" name="Google Shape;833;p6">
              <a:extLst>
                <a:ext uri="{FF2B5EF4-FFF2-40B4-BE49-F238E27FC236}">
                  <a16:creationId xmlns:a16="http://schemas.microsoft.com/office/drawing/2014/main" id="{B480FFD2-1FBC-C67E-E379-752B438CB62B}"/>
                </a:ext>
              </a:extLst>
            </p:cNvPr>
            <p:cNvSpPr/>
            <p:nvPr/>
          </p:nvSpPr>
          <p:spPr>
            <a:xfrm>
              <a:off x="6087737" y="2368555"/>
              <a:ext cx="2751463" cy="954368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97480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algn="just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3200" b="1" i="1" dirty="0">
                  <a:latin typeface="Cambria" panose="02040503050406030204" pitchFamily="18" charset="0"/>
                  <a:ea typeface="Cambria" panose="02040503050406030204" pitchFamily="18" charset="0"/>
                </a:rPr>
                <a:t>D</a:t>
              </a:r>
              <a:r>
                <a:rPr lang="nl-NL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ùng để nối các từ ngữ trong một liên danh</a:t>
              </a:r>
              <a:endParaRPr lang="en-US" sz="32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49135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11" grpId="0"/>
      <p:bldP spid="12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ữ bác học Marie Curie: Cuộc đời là một câu chuyện thần kỳ! - Đại học Hoa  Sen">
            <a:extLst>
              <a:ext uri="{FF2B5EF4-FFF2-40B4-BE49-F238E27FC236}">
                <a16:creationId xmlns:a16="http://schemas.microsoft.com/office/drawing/2014/main" id="{951FCB61-0E43-A8DA-DBDE-8BC7C57C4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2192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âu chuyện cuộc đời thần kỳ của nữ bác học Marie Curie: Người đầu tiên phát  hiện ra hóa chất có thể chống ung thư, rồi cũng chính vì nó mà &quot;sinh">
            <a:extLst>
              <a:ext uri="{FF2B5EF4-FFF2-40B4-BE49-F238E27FC236}">
                <a16:creationId xmlns:a16="http://schemas.microsoft.com/office/drawing/2014/main" id="{3A9DF86D-AB50-CD8E-75CE-643142091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1252754"/>
            <a:ext cx="4695825" cy="335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oogle Shape;831;p6">
            <a:extLst>
              <a:ext uri="{FF2B5EF4-FFF2-40B4-BE49-F238E27FC236}">
                <a16:creationId xmlns:a16="http://schemas.microsoft.com/office/drawing/2014/main" id="{7516ACC3-EE9B-DD95-C50F-FA686BB730B0}"/>
              </a:ext>
            </a:extLst>
          </p:cNvPr>
          <p:cNvGrpSpPr/>
          <p:nvPr/>
        </p:nvGrpSpPr>
        <p:grpSpPr>
          <a:xfrm>
            <a:off x="3959048" y="5133974"/>
            <a:ext cx="5098902" cy="949963"/>
            <a:chOff x="6019800" y="2256123"/>
            <a:chExt cx="2819400" cy="1066800"/>
          </a:xfrm>
        </p:grpSpPr>
        <p:sp>
          <p:nvSpPr>
            <p:cNvPr id="3" name="Google Shape;832;p6">
              <a:extLst>
                <a:ext uri="{FF2B5EF4-FFF2-40B4-BE49-F238E27FC236}">
                  <a16:creationId xmlns:a16="http://schemas.microsoft.com/office/drawing/2014/main" id="{D84BD246-B07E-B43B-4DCE-AE88EE305C6F}"/>
                </a:ext>
              </a:extLst>
            </p:cNvPr>
            <p:cNvSpPr/>
            <p:nvPr/>
          </p:nvSpPr>
          <p:spPr>
            <a:xfrm>
              <a:off x="6019800" y="2256123"/>
              <a:ext cx="2667000" cy="914400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buClr>
                  <a:srgbClr val="000000"/>
                </a:buClr>
              </a:pPr>
              <a:endParaRPr sz="1200" b="1" ker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4" name="Google Shape;833;p6">
              <a:extLst>
                <a:ext uri="{FF2B5EF4-FFF2-40B4-BE49-F238E27FC236}">
                  <a16:creationId xmlns:a16="http://schemas.microsoft.com/office/drawing/2014/main" id="{3511EAE0-2B8A-C83C-E4B8-EAC36B84C3CE}"/>
                </a:ext>
              </a:extLst>
            </p:cNvPr>
            <p:cNvSpPr/>
            <p:nvPr/>
          </p:nvSpPr>
          <p:spPr>
            <a:xfrm>
              <a:off x="6087737" y="2368555"/>
              <a:ext cx="2751463" cy="954368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97480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3200" b="1" i="1" dirty="0">
                  <a:latin typeface="Cambria" panose="02040503050406030204" pitchFamily="18" charset="0"/>
                  <a:ea typeface="Cambria" panose="02040503050406030204" pitchFamily="18" charset="0"/>
                </a:rPr>
                <a:t>Nhà bác học Ma-ri Quy-ri </a:t>
              </a:r>
              <a:endParaRPr lang="en-US" sz="32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64647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447ED94-57DA-A731-A417-D8275F41BA01}"/>
              </a:ext>
            </a:extLst>
          </p:cNvPr>
          <p:cNvGrpSpPr/>
          <p:nvPr/>
        </p:nvGrpSpPr>
        <p:grpSpPr>
          <a:xfrm>
            <a:off x="167754" y="0"/>
            <a:ext cx="2144688" cy="1712422"/>
            <a:chOff x="217630" y="0"/>
            <a:chExt cx="2144688" cy="171242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D94D4B3-475C-E7B7-DB39-DDA826AE751C}"/>
                </a:ext>
              </a:extLst>
            </p:cNvPr>
            <p:cNvSpPr/>
            <p:nvPr/>
          </p:nvSpPr>
          <p:spPr>
            <a:xfrm>
              <a:off x="1497794" y="532409"/>
              <a:ext cx="864524" cy="8645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39211B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pic>
          <p:nvPicPr>
            <p:cNvPr id="6" name="图片 43">
              <a:extLst>
                <a:ext uri="{FF2B5EF4-FFF2-40B4-BE49-F238E27FC236}">
                  <a16:creationId xmlns:a16="http://schemas.microsoft.com/office/drawing/2014/main" id="{6511CCA1-B5FC-D15A-8708-252153373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7630" y="0"/>
              <a:ext cx="1712426" cy="1712422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214CE4A-8181-7463-BAAE-A44B64D36A6E}"/>
              </a:ext>
            </a:extLst>
          </p:cNvPr>
          <p:cNvSpPr txBox="1"/>
          <p:nvPr/>
        </p:nvSpPr>
        <p:spPr>
          <a:xfrm>
            <a:off x="2312442" y="427862"/>
            <a:ext cx="91175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Dấu câu nào có thể thay cho các bông hoa dưới đây? Nêu công dụng của dấu câu đó.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A5A6D2-D3CF-201C-B79B-E097935FE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171" y="1828800"/>
            <a:ext cx="1020699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485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BCC0D3-DF34-6A63-6497-CC5FB8B35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4" y="3343275"/>
            <a:ext cx="9020175" cy="20489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C398E5-F3EB-8EA8-B086-62B8DAC69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674" y="985836"/>
            <a:ext cx="8844768" cy="211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65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A1762D-F52B-14C0-0C35-C936B2CD1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96" y="600075"/>
            <a:ext cx="10206991" cy="28956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69C7AA-8389-2A40-F2DA-39F8E2D25375}"/>
              </a:ext>
            </a:extLst>
          </p:cNvPr>
          <p:cNvSpPr/>
          <p:nvPr/>
        </p:nvSpPr>
        <p:spPr>
          <a:xfrm>
            <a:off x="1714500" y="211455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0D8BBBD-0E99-9DBB-7905-7E0B30215468}"/>
              </a:ext>
            </a:extLst>
          </p:cNvPr>
          <p:cNvSpPr/>
          <p:nvPr/>
        </p:nvSpPr>
        <p:spPr>
          <a:xfrm>
            <a:off x="1685925" y="253365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B144666-558E-B318-B6F1-02EC5FEE1D24}"/>
              </a:ext>
            </a:extLst>
          </p:cNvPr>
          <p:cNvSpPr/>
          <p:nvPr/>
        </p:nvSpPr>
        <p:spPr>
          <a:xfrm>
            <a:off x="1724025" y="2981325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5DE6C9-E838-BB18-35CB-5AE06DEC2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4" y="3509960"/>
            <a:ext cx="9801226" cy="241182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425501-BC93-F4AF-C6B7-E08B21657040}"/>
              </a:ext>
            </a:extLst>
          </p:cNvPr>
          <p:cNvSpPr/>
          <p:nvPr/>
        </p:nvSpPr>
        <p:spPr>
          <a:xfrm>
            <a:off x="1809750" y="3724275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C02782B-F283-5DB2-06CD-F0B3E3DB0CD7}"/>
              </a:ext>
            </a:extLst>
          </p:cNvPr>
          <p:cNvSpPr/>
          <p:nvPr/>
        </p:nvSpPr>
        <p:spPr>
          <a:xfrm>
            <a:off x="1819275" y="453390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7ADAF32-2A30-ED62-0304-00786EE29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225" y="5453918"/>
            <a:ext cx="9515475" cy="1169551"/>
          </a:xfrm>
          <a:custGeom>
            <a:avLst/>
            <a:gdLst>
              <a:gd name="connsiteX0" fmla="*/ 0 w 6789006"/>
              <a:gd name="connsiteY0" fmla="*/ 0 h 1169551"/>
              <a:gd name="connsiteX1" fmla="*/ 6789006 w 6789006"/>
              <a:gd name="connsiteY1" fmla="*/ 0 h 1169551"/>
              <a:gd name="connsiteX2" fmla="*/ 6789006 w 6789006"/>
              <a:gd name="connsiteY2" fmla="*/ 1169551 h 1169551"/>
              <a:gd name="connsiteX3" fmla="*/ 0 w 6789006"/>
              <a:gd name="connsiteY3" fmla="*/ 1169551 h 1169551"/>
              <a:gd name="connsiteX4" fmla="*/ 0 w 6789006"/>
              <a:gd name="connsiteY4" fmla="*/ 0 h 116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9006" h="1169551" fill="none" extrusionOk="0">
                <a:moveTo>
                  <a:pt x="0" y="0"/>
                </a:moveTo>
                <a:cubicBezTo>
                  <a:pt x="1116711" y="34145"/>
                  <a:pt x="5244402" y="-125365"/>
                  <a:pt x="6789006" y="0"/>
                </a:cubicBezTo>
                <a:cubicBezTo>
                  <a:pt x="6812822" y="471946"/>
                  <a:pt x="6794895" y="932074"/>
                  <a:pt x="6789006" y="1169551"/>
                </a:cubicBezTo>
                <a:cubicBezTo>
                  <a:pt x="5288016" y="1105085"/>
                  <a:pt x="1079835" y="1075325"/>
                  <a:pt x="0" y="1169551"/>
                </a:cubicBezTo>
                <a:cubicBezTo>
                  <a:pt x="34447" y="729393"/>
                  <a:pt x="35323" y="276481"/>
                  <a:pt x="0" y="0"/>
                </a:cubicBezTo>
                <a:close/>
              </a:path>
              <a:path w="6789006" h="1169551" stroke="0" extrusionOk="0">
                <a:moveTo>
                  <a:pt x="0" y="0"/>
                </a:moveTo>
                <a:cubicBezTo>
                  <a:pt x="2150903" y="108135"/>
                  <a:pt x="4714582" y="-162209"/>
                  <a:pt x="6789006" y="0"/>
                </a:cubicBezTo>
                <a:cubicBezTo>
                  <a:pt x="6864623" y="348161"/>
                  <a:pt x="6763955" y="907646"/>
                  <a:pt x="6789006" y="1169551"/>
                </a:cubicBezTo>
                <a:cubicBezTo>
                  <a:pt x="4515491" y="1005291"/>
                  <a:pt x="1527526" y="1104518"/>
                  <a:pt x="0" y="1169551"/>
                </a:cubicBezTo>
                <a:cubicBezTo>
                  <a:pt x="11365" y="701979"/>
                  <a:pt x="-60731" y="566422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gạch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ngang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tác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dụng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dẫn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trực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tiếp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nhân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hội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thoại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63567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BCC0D3-DF34-6A63-6497-CC5FB8B35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499" y="876300"/>
            <a:ext cx="9020175" cy="204890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CF9B478-1A19-0528-5E42-803F28284781}"/>
              </a:ext>
            </a:extLst>
          </p:cNvPr>
          <p:cNvSpPr/>
          <p:nvPr/>
        </p:nvSpPr>
        <p:spPr>
          <a:xfrm>
            <a:off x="8353425" y="137160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AC31CAF-5A10-DD3D-2AE4-041AAB505B37}"/>
              </a:ext>
            </a:extLst>
          </p:cNvPr>
          <p:cNvSpPr/>
          <p:nvPr/>
        </p:nvSpPr>
        <p:spPr>
          <a:xfrm>
            <a:off x="2981325" y="1724025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443A48-1258-3C8E-66F2-CC29A9FA77BB}"/>
              </a:ext>
            </a:extLst>
          </p:cNvPr>
          <p:cNvSpPr/>
          <p:nvPr/>
        </p:nvSpPr>
        <p:spPr>
          <a:xfrm>
            <a:off x="5667375" y="171450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92E4A04-7AED-F28F-4565-2B347A4E3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0814" y="3644168"/>
            <a:ext cx="7688985" cy="1169551"/>
          </a:xfrm>
          <a:custGeom>
            <a:avLst/>
            <a:gdLst>
              <a:gd name="connsiteX0" fmla="*/ 0 w 6789006"/>
              <a:gd name="connsiteY0" fmla="*/ 0 h 1169551"/>
              <a:gd name="connsiteX1" fmla="*/ 6789006 w 6789006"/>
              <a:gd name="connsiteY1" fmla="*/ 0 h 1169551"/>
              <a:gd name="connsiteX2" fmla="*/ 6789006 w 6789006"/>
              <a:gd name="connsiteY2" fmla="*/ 1169551 h 1169551"/>
              <a:gd name="connsiteX3" fmla="*/ 0 w 6789006"/>
              <a:gd name="connsiteY3" fmla="*/ 1169551 h 1169551"/>
              <a:gd name="connsiteX4" fmla="*/ 0 w 6789006"/>
              <a:gd name="connsiteY4" fmla="*/ 0 h 116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9006" h="1169551" fill="none" extrusionOk="0">
                <a:moveTo>
                  <a:pt x="0" y="0"/>
                </a:moveTo>
                <a:cubicBezTo>
                  <a:pt x="1116711" y="34145"/>
                  <a:pt x="5244402" y="-125365"/>
                  <a:pt x="6789006" y="0"/>
                </a:cubicBezTo>
                <a:cubicBezTo>
                  <a:pt x="6812822" y="471946"/>
                  <a:pt x="6794895" y="932074"/>
                  <a:pt x="6789006" y="1169551"/>
                </a:cubicBezTo>
                <a:cubicBezTo>
                  <a:pt x="5288016" y="1105085"/>
                  <a:pt x="1079835" y="1075325"/>
                  <a:pt x="0" y="1169551"/>
                </a:cubicBezTo>
                <a:cubicBezTo>
                  <a:pt x="34447" y="729393"/>
                  <a:pt x="35323" y="276481"/>
                  <a:pt x="0" y="0"/>
                </a:cubicBezTo>
                <a:close/>
              </a:path>
              <a:path w="6789006" h="1169551" stroke="0" extrusionOk="0">
                <a:moveTo>
                  <a:pt x="0" y="0"/>
                </a:moveTo>
                <a:cubicBezTo>
                  <a:pt x="2150903" y="108135"/>
                  <a:pt x="4714582" y="-162209"/>
                  <a:pt x="6789006" y="0"/>
                </a:cubicBezTo>
                <a:cubicBezTo>
                  <a:pt x="6864623" y="348161"/>
                  <a:pt x="6763955" y="907646"/>
                  <a:pt x="6789006" y="1169551"/>
                </a:cubicBezTo>
                <a:cubicBezTo>
                  <a:pt x="4515491" y="1005291"/>
                  <a:pt x="1527526" y="1104518"/>
                  <a:pt x="0" y="1169551"/>
                </a:cubicBezTo>
                <a:cubicBezTo>
                  <a:pt x="11365" y="701979"/>
                  <a:pt x="-60731" y="566422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en-US" sz="3500" b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Dấu gạch ngang dùng để nối các từ ngữ trong một liên danh.</a:t>
            </a:r>
            <a:endParaRPr kumimoji="0" lang="en-US" altLang="en-US" sz="35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5468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A5451F-3861-E4D9-F919-BADDC8C964D6}"/>
              </a:ext>
            </a:extLst>
          </p:cNvPr>
          <p:cNvGrpSpPr/>
          <p:nvPr/>
        </p:nvGrpSpPr>
        <p:grpSpPr>
          <a:xfrm>
            <a:off x="284132" y="0"/>
            <a:ext cx="2144688" cy="1712422"/>
            <a:chOff x="217630" y="0"/>
            <a:chExt cx="2144688" cy="171242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890F388-A756-1FEA-93AF-E6333AA7D759}"/>
                </a:ext>
              </a:extLst>
            </p:cNvPr>
            <p:cNvSpPr/>
            <p:nvPr/>
          </p:nvSpPr>
          <p:spPr>
            <a:xfrm>
              <a:off x="1497794" y="532409"/>
              <a:ext cx="864524" cy="8645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39211B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3</a:t>
              </a:r>
            </a:p>
          </p:txBody>
        </p:sp>
        <p:pic>
          <p:nvPicPr>
            <p:cNvPr id="4" name="图片 43">
              <a:extLst>
                <a:ext uri="{FF2B5EF4-FFF2-40B4-BE49-F238E27FC236}">
                  <a16:creationId xmlns:a16="http://schemas.microsoft.com/office/drawing/2014/main" id="{C071FFBF-9473-1C78-8DBE-8078F4964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7630" y="0"/>
              <a:ext cx="1712426" cy="171242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821D2CB-8107-C53C-AD29-C92368C5BD7E}"/>
              </a:ext>
            </a:extLst>
          </p:cNvPr>
          <p:cNvSpPr txBox="1"/>
          <p:nvPr/>
        </p:nvSpPr>
        <p:spPr>
          <a:xfrm>
            <a:off x="2560320" y="391160"/>
            <a:ext cx="84124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Cùng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bạn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hỏi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–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đáp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về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một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nhà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khoa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học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.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Ghi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lại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1 – 2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câu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hỏi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–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đáp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của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em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và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bạn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,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trong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đó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sử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dụng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dấu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gạch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ngang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2B45ED-1C13-B53B-98E1-D8860AECC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028" y="2838449"/>
            <a:ext cx="3616672" cy="38031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02EFCB-8065-5874-6863-B8D1ED47D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060" y="3019425"/>
            <a:ext cx="3519419" cy="3524405"/>
          </a:xfrm>
          <a:prstGeom prst="rect">
            <a:avLst/>
          </a:prstGeom>
        </p:spPr>
      </p:pic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6A04276A-A97D-3F4C-B3BF-B3E577940FF2}"/>
              </a:ext>
            </a:extLst>
          </p:cNvPr>
          <p:cNvSpPr/>
          <p:nvPr/>
        </p:nvSpPr>
        <p:spPr>
          <a:xfrm>
            <a:off x="1095375" y="2247900"/>
            <a:ext cx="3314700" cy="1476375"/>
          </a:xfrm>
          <a:prstGeom prst="wedgeRoundRectCallout">
            <a:avLst>
              <a:gd name="adj1" fmla="val 44283"/>
              <a:gd name="adj2" fmla="val 6701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</a:pP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en-US" sz="2400" b="1" i="0" dirty="0">
                <a:solidFill>
                  <a:srgbClr val="002060"/>
                </a:solidFill>
              </a:rPr>
              <a:t> </a:t>
            </a:r>
            <a:r>
              <a:rPr lang="vi-VN" sz="2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Bạn có biết nhà bác học Lương Định Của ở nước nào không ?</a:t>
            </a:r>
            <a:endParaRPr lang="en-US" sz="24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C57CEDE2-3C41-551D-FE85-A209922F1898}"/>
              </a:ext>
            </a:extLst>
          </p:cNvPr>
          <p:cNvSpPr/>
          <p:nvPr/>
        </p:nvSpPr>
        <p:spPr>
          <a:xfrm>
            <a:off x="7934325" y="1828800"/>
            <a:ext cx="3314700" cy="1476375"/>
          </a:xfrm>
          <a:prstGeom prst="wedgeRoundRectCallout">
            <a:avLst>
              <a:gd name="adj1" fmla="val -47096"/>
              <a:gd name="adj2" fmla="val 6572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</a:pP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en-US" sz="2400" dirty="0"/>
              <a:t> </a:t>
            </a:r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Lương Định Của là nhà bác học của nước Việt Nam.</a:t>
            </a:r>
            <a:endParaRPr lang="en-US" sz="24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EE95BC88-1764-D0DF-C44F-1ED65827BE84}"/>
              </a:ext>
            </a:extLst>
          </p:cNvPr>
          <p:cNvSpPr/>
          <p:nvPr/>
        </p:nvSpPr>
        <p:spPr>
          <a:xfrm>
            <a:off x="381000" y="2238375"/>
            <a:ext cx="4457700" cy="1752600"/>
          </a:xfrm>
          <a:prstGeom prst="wedgeRoundRectCallout">
            <a:avLst>
              <a:gd name="adj1" fmla="val 44283"/>
              <a:gd name="adj2" fmla="val 6701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</a:pP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en-US" sz="2400" dirty="0"/>
              <a:t> </a:t>
            </a:r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Đúng đấy ! Nhà bác học Lương Định Của đã có những đóng góp to lớn cho nền nông nghiệp Việt Nam...</a:t>
            </a:r>
            <a:endParaRPr lang="en-US" sz="24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6511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765" y="1637788"/>
            <a:ext cx="462470" cy="10946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16569" y="1779170"/>
            <a:ext cx="462468" cy="10946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513" y="1515123"/>
            <a:ext cx="1941412" cy="14293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518C39-4373-7B8A-A161-9B7A636B0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1925" y="2797467"/>
            <a:ext cx="7007299" cy="240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883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90C1B4-D635-2A86-2440-9E0B7250F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7" y="639178"/>
            <a:ext cx="12075313" cy="57151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512DBF-C576-5077-5F85-DB2671F13FF3}"/>
              </a:ext>
            </a:extLst>
          </p:cNvPr>
          <p:cNvSpPr txBox="1"/>
          <p:nvPr/>
        </p:nvSpPr>
        <p:spPr>
          <a:xfrm>
            <a:off x="925860" y="1785076"/>
            <a:ext cx="10456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200" b="1" dirty="0">
                <a:solidFill>
                  <a:srgbClr val="FA5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 tác dụng của dấu gạch ngang trong đoạn sau: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A9331-993B-E4AA-19A4-001D5EC15438}"/>
              </a:ext>
            </a:extLst>
          </p:cNvPr>
          <p:cNvSpPr txBox="1"/>
          <p:nvPr/>
        </p:nvSpPr>
        <p:spPr>
          <a:xfrm>
            <a:off x="1181100" y="2400300"/>
            <a:ext cx="10096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Tin-tin: – Cậu đang làm gì với đôi cánh xanh ấy?</a:t>
            </a:r>
          </a:p>
          <a:p>
            <a:pPr algn="just"/>
            <a:r>
              <a:rPr lang="vi-VN" sz="2400" i="1" dirty="0">
                <a:latin typeface="Cambria" panose="02040503050406030204" pitchFamily="18" charset="0"/>
                <a:ea typeface="Cambria" panose="02040503050406030204" pitchFamily="18" charset="0"/>
              </a:rPr>
              <a:t>Em bé thứ nhất: </a:t>
            </a:r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– Mình sẽ dùng nó vào việc sáng chế trên Trái Đất. Cậu sáng chế cái gì?</a:t>
            </a:r>
          </a:p>
          <a:p>
            <a:pPr algn="just"/>
            <a:r>
              <a:rPr lang="vi-VN" sz="2400" i="1" dirty="0">
                <a:latin typeface="Cambria" panose="02040503050406030204" pitchFamily="18" charset="0"/>
                <a:ea typeface="Cambria" panose="02040503050406030204" pitchFamily="18" charset="0"/>
              </a:rPr>
              <a:t>Tin-tin: </a:t>
            </a:r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– Cậu sáng chế cái gì?</a:t>
            </a:r>
          </a:p>
          <a:p>
            <a:pPr algn="just"/>
            <a:r>
              <a:rPr lang="vi-VN" sz="2400" i="1" dirty="0">
                <a:latin typeface="Cambria" panose="02040503050406030204" pitchFamily="18" charset="0"/>
                <a:ea typeface="Cambria" panose="02040503050406030204" pitchFamily="18" charset="0"/>
              </a:rPr>
              <a:t>Em bé thứ nhất: </a:t>
            </a:r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Khi nào ra đời, mình sẽ chế ra một vật làm cho con người hạnh phúc.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3D0BFD7-BA96-A497-F5AF-82155390A23B}"/>
              </a:ext>
            </a:extLst>
          </p:cNvPr>
          <p:cNvSpPr/>
          <p:nvPr/>
        </p:nvSpPr>
        <p:spPr>
          <a:xfrm>
            <a:off x="1552576" y="4562475"/>
            <a:ext cx="9705974" cy="1114425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Tác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dụng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Dẫn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trực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tiếp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nhân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hội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thoại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83186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374FF7-6720-EB07-1D5E-3B135257C5D5}"/>
              </a:ext>
            </a:extLst>
          </p:cNvPr>
          <p:cNvSpPr txBox="1"/>
          <p:nvPr/>
        </p:nvSpPr>
        <p:spPr>
          <a:xfrm>
            <a:off x="1147156" y="2242454"/>
            <a:ext cx="79303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Hoàn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thành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tập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Chuẩn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bị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mới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F1F006-F0B4-D487-4471-FDCAA4398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120" y="610532"/>
            <a:ext cx="4548061" cy="146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821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6" t="12139" r="14366" b="55224"/>
          <a:stretch/>
        </p:blipFill>
        <p:spPr>
          <a:xfrm>
            <a:off x="2565334" y="29874"/>
            <a:ext cx="8689074" cy="22382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6714F20-B5A5-63D1-8573-3903EC28E192}"/>
              </a:ext>
            </a:extLst>
          </p:cNvPr>
          <p:cNvGrpSpPr/>
          <p:nvPr/>
        </p:nvGrpSpPr>
        <p:grpSpPr>
          <a:xfrm>
            <a:off x="-66366" y="-1162356"/>
            <a:ext cx="12258366" cy="8020356"/>
            <a:chOff x="0" y="0"/>
            <a:chExt cx="12214042" cy="783501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" r="-265" b="9721"/>
            <a:stretch/>
          </p:blipFill>
          <p:spPr>
            <a:xfrm>
              <a:off x="22042" y="1643705"/>
              <a:ext cx="12192000" cy="6191308"/>
            </a:xfrm>
            <a:prstGeom prst="rect">
              <a:avLst/>
            </a:prstGeom>
          </p:spPr>
        </p:pic>
        <p:pic>
          <p:nvPicPr>
            <p:cNvPr id="8" name="图片 15">
              <a:extLst>
                <a:ext uri="{FF2B5EF4-FFF2-40B4-BE49-F238E27FC236}">
                  <a16:creationId xmlns:a16="http://schemas.microsoft.com/office/drawing/2014/main" id="{29AB9A6D-D451-ADDE-67F1-7FDD07786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46" t="5236" r="-16" b="84828"/>
            <a:stretch/>
          </p:blipFill>
          <p:spPr>
            <a:xfrm>
              <a:off x="11117645" y="0"/>
              <a:ext cx="1044859" cy="681439"/>
            </a:xfrm>
            <a:prstGeom prst="rect">
              <a:avLst/>
            </a:prstGeom>
          </p:spPr>
        </p:pic>
        <p:pic>
          <p:nvPicPr>
            <p:cNvPr id="9" name="图片 15">
              <a:extLst>
                <a:ext uri="{FF2B5EF4-FFF2-40B4-BE49-F238E27FC236}">
                  <a16:creationId xmlns:a16="http://schemas.microsoft.com/office/drawing/2014/main" id="{CE6C32AA-791F-1708-4E19-8F44036942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" r="87760" b="89824"/>
            <a:stretch/>
          </p:blipFill>
          <p:spPr>
            <a:xfrm>
              <a:off x="0" y="0"/>
              <a:ext cx="1474838" cy="697843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D9B9065-149E-C3FA-2B7D-E693AF2B2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3944" y="1876390"/>
            <a:ext cx="9211854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976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476</Words>
  <Application>Microsoft Office PowerPoint</Application>
  <PresentationFormat>Widescreen</PresentationFormat>
  <Paragraphs>59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宋体</vt:lpstr>
      <vt:lpstr>#9Slide03 AmpleSoft Bold</vt:lpstr>
      <vt:lpstr>#9Slide03 Arima Madurai Black</vt:lpstr>
      <vt:lpstr>Arial</vt:lpstr>
      <vt:lpstr>Calibri</vt:lpstr>
      <vt:lpstr>Calibri Light</vt:lpstr>
      <vt:lpstr>Cambria</vt:lpstr>
      <vt:lpstr>等线</vt:lpstr>
      <vt:lpstr>Lobster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BAN QUYEN 21AK22.COM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10</dc:creator>
  <cp:lastModifiedBy>Windows 10</cp:lastModifiedBy>
  <cp:revision>2</cp:revision>
  <dcterms:created xsi:type="dcterms:W3CDTF">2023-12-05T12:42:06Z</dcterms:created>
  <dcterms:modified xsi:type="dcterms:W3CDTF">2023-12-05T13:05:38Z</dcterms:modified>
</cp:coreProperties>
</file>