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3" r:id="rId3"/>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3AC6D98-046A-405E-9FCB-494EC8D89F4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81921"/>
          <p:cNvSpPr>
            <a:spLocks noGrp="1" noRot="1" noChangeAspect="1" noTextEdit="1"/>
          </p:cNvSpPr>
          <p:nvPr>
            <p:ph type="sldImg"/>
          </p:nvPr>
        </p:nvSpPr>
        <p:spPr>
          <a:xfrm>
            <a:off x="141288" y="768350"/>
            <a:ext cx="6821487" cy="3836988"/>
          </a:xfrm>
          <a:ln>
            <a:solidFill>
              <a:srgbClr val="000000">
                <a:alpha val="100000"/>
              </a:srgbClr>
            </a:solidFill>
            <a:miter lim="800000"/>
          </a:ln>
        </p:spPr>
      </p:sp>
      <p:sp>
        <p:nvSpPr>
          <p:cNvPr id="68611" name="文本占位符 81922"/>
          <p:cNvSpPr>
            <a:spLocks noGrp="1"/>
          </p:cNvSpPr>
          <p:nvPr>
            <p:ph type="body"/>
          </p:nvPr>
        </p:nvSpPr>
        <p:spPr>
          <a:xfrm>
            <a:off x="711200" y="4860925"/>
            <a:ext cx="5683250" cy="4605338"/>
          </a:xfrm>
        </p:spPr>
        <p:txBody>
          <a:bodyPr wrap="square" lIns="91440" tIns="45720" rIns="91440" bIns="45720" anchor="t" anchorCtr="0"/>
          <a:lstStyle/>
          <a:p>
            <a:pPr lvl="0" eaLnBrk="1" hangingPunct="1"/>
            <a:endParaRPr lang="en-US" altLang="en-US" dirty="0"/>
          </a:p>
        </p:txBody>
      </p:sp>
      <p:sp>
        <p:nvSpPr>
          <p:cNvPr id="68612" name="灯片编号占位符 1"/>
          <p:cNvSpPr txBox="1">
            <a:spLocks noGrp="1"/>
          </p:cNvSpPr>
          <p:nvPr/>
        </p:nvSpPr>
        <p:spPr>
          <a:xfrm>
            <a:off x="4024313" y="9721850"/>
            <a:ext cx="3078162" cy="511175"/>
          </a:xfrm>
          <a:prstGeom prst="rect">
            <a:avLst/>
          </a:prstGeom>
          <a:noFill/>
          <a:ln w="9525">
            <a:noFill/>
          </a:ln>
        </p:spPr>
        <p:txBody>
          <a:bodyPr lIns="99075" tIns="49538" rIns="99075" bIns="49538" anchor="b" anchorCtr="0"/>
          <a:lstStyle/>
          <a:p>
            <a:pPr marL="0" marR="0" lvl="0" indent="0" algn="r" defTabSz="990600" rtl="0" eaLnBrk="1" fontAlgn="auto" latinLnBrk="0" hangingPunct="1">
              <a:lnSpc>
                <a:spcPct val="100000"/>
              </a:lnSpc>
              <a:spcBef>
                <a:spcPct val="0"/>
              </a:spcBef>
              <a:spcAft>
                <a:spcPts val="0"/>
              </a:spcAft>
              <a:buClrTx/>
              <a:buSzTx/>
              <a:buFontTx/>
              <a:buNone/>
              <a:defRPr/>
            </a:pPr>
            <a:fld id="{9A0DB2DC-4C9A-4742-B13C-FB6460FD3503}" type="slidenum">
              <a:rPr kumimoji="0" lang="en-US" altLang="zh-CN" sz="13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rPr>
            </a:fld>
            <a:endParaRPr kumimoji="0" lang="en-US" altLang="zh-CN" sz="13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6ECF270-EC13-46BB-ADD2-DBBDC0934A2A}"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5025CEC-2ABC-4E79-BB53-CF7F3C7D9C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2.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xml"/><Relationship Id="rId4" Type="http://schemas.microsoft.com/office/2007/relationships/hdphoto" Target="../media/image7.wdp"/><Relationship Id="rId3" Type="http://schemas.openxmlformats.org/officeDocument/2006/relationships/image" Target="../media/image6.png"/><Relationship Id="rId2" Type="http://schemas.microsoft.com/office/2007/relationships/hdphoto" Target="../media/image5.wdp"/><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7.xml"/><Relationship Id="rId6" Type="http://schemas.openxmlformats.org/officeDocument/2006/relationships/tags" Target="../tags/tag3.xml"/><Relationship Id="rId5" Type="http://schemas.openxmlformats.org/officeDocument/2006/relationships/image" Target="../media/image2.png"/><Relationship Id="rId4" Type="http://schemas.microsoft.com/office/2007/relationships/media" Target="../media/media2.mp3"/><Relationship Id="rId3" Type="http://schemas.openxmlformats.org/officeDocument/2006/relationships/audio" Target="../media/media2.mp3"/><Relationship Id="rId2" Type="http://schemas.microsoft.com/office/2007/relationships/hdphoto" Target="../media/image9.wdp"/><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4.xml"/><Relationship Id="rId7" Type="http://schemas.openxmlformats.org/officeDocument/2006/relationships/image" Target="../media/image14.png"/><Relationship Id="rId6" Type="http://schemas.openxmlformats.org/officeDocument/2006/relationships/image" Target="../media/image13.png"/><Relationship Id="rId5" Type="http://schemas.microsoft.com/office/2007/relationships/hdphoto" Target="../media/image12.wdp"/><Relationship Id="rId4" Type="http://schemas.openxmlformats.org/officeDocument/2006/relationships/image" Target="../media/image11.png"/><Relationship Id="rId3" Type="http://schemas.openxmlformats.org/officeDocument/2006/relationships/image" Target="../media/image10.png"/><Relationship Id="rId2" Type="http://schemas.microsoft.com/office/2007/relationships/hdphoto" Target="../media/image9.wdp"/><Relationship Id="rId10" Type="http://schemas.openxmlformats.org/officeDocument/2006/relationships/notesSlide" Target="../notesSlides/notesSlide4.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audio" Target="../media/audio1.wav"/><Relationship Id="rId2" Type="http://schemas.openxmlformats.org/officeDocument/2006/relationships/image" Target="../media/image16.png"/><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hdphoto" Target="../media/image20.wdp"/><Relationship Id="rId5" Type="http://schemas.openxmlformats.org/officeDocument/2006/relationships/image" Target="../media/image19.png"/><Relationship Id="rId4" Type="http://schemas.microsoft.com/office/2007/relationships/hdphoto" Target="../media/image18.wdp"/><Relationship Id="rId3" Type="http://schemas.openxmlformats.org/officeDocument/2006/relationships/image" Target="../media/image17.png"/><Relationship Id="rId2" Type="http://schemas.microsoft.com/office/2007/relationships/hdphoto" Target="../media/image9.wdp"/><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9.wdp"/><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5.xml"/><Relationship Id="rId7" Type="http://schemas.openxmlformats.org/officeDocument/2006/relationships/image" Target="../media/image14.png"/><Relationship Id="rId6" Type="http://schemas.openxmlformats.org/officeDocument/2006/relationships/image" Target="../media/image13.png"/><Relationship Id="rId5" Type="http://schemas.microsoft.com/office/2007/relationships/hdphoto" Target="../media/image12.wdp"/><Relationship Id="rId4" Type="http://schemas.openxmlformats.org/officeDocument/2006/relationships/image" Target="../media/image11.png"/><Relationship Id="rId3" Type="http://schemas.openxmlformats.org/officeDocument/2006/relationships/image" Target="../media/image10.png"/><Relationship Id="rId2" Type="http://schemas.microsoft.com/office/2007/relationships/hdphoto" Target="../media/image9.wdp"/><Relationship Id="rId10" Type="http://schemas.openxmlformats.org/officeDocument/2006/relationships/notesSlide" Target="../notesSlides/notesSlide6.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6.xml"/><Relationship Id="rId7" Type="http://schemas.openxmlformats.org/officeDocument/2006/relationships/image" Target="../media/image14.png"/><Relationship Id="rId6" Type="http://schemas.openxmlformats.org/officeDocument/2006/relationships/image" Target="../media/image13.png"/><Relationship Id="rId5" Type="http://schemas.microsoft.com/office/2007/relationships/hdphoto" Target="../media/image12.wdp"/><Relationship Id="rId4" Type="http://schemas.openxmlformats.org/officeDocument/2006/relationships/image" Target="../media/image11.png"/><Relationship Id="rId3" Type="http://schemas.openxmlformats.org/officeDocument/2006/relationships/image" Target="../media/image10.png"/><Relationship Id="rId2" Type="http://schemas.microsoft.com/office/2007/relationships/hdphoto" Target="../media/image9.wdp"/><Relationship Id="rId10" Type="http://schemas.openxmlformats.org/officeDocument/2006/relationships/notesSlide" Target="../notesSlides/notesSlide7.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tags" Target="../tags/tag7.xml"/><Relationship Id="rId2" Type="http://schemas.microsoft.com/office/2007/relationships/hdphoto" Target="../media/image9.wdp"/><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22.png"/><Relationship Id="rId1"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23.wdp"/><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tags" Target="../tags/tag8.xml"/><Relationship Id="rId2" Type="http://schemas.microsoft.com/office/2007/relationships/hdphoto" Target="../media/image9.wdp"/><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9" Type="http://schemas.openxmlformats.org/officeDocument/2006/relationships/audio" Target="../media/audio4.wav"/><Relationship Id="rId8" Type="http://schemas.openxmlformats.org/officeDocument/2006/relationships/audio" Target="../media/audio3.wav"/><Relationship Id="rId7" Type="http://schemas.openxmlformats.org/officeDocument/2006/relationships/audio" Target="../media/audio2.wav"/><Relationship Id="rId6" Type="http://schemas.microsoft.com/office/2007/relationships/hdphoto" Target="../media/image27.wdp"/><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tags" Target="../tags/tag10.xml"/><Relationship Id="rId2" Type="http://schemas.openxmlformats.org/officeDocument/2006/relationships/image" Target="../media/image24.png"/><Relationship Id="rId11" Type="http://schemas.openxmlformats.org/officeDocument/2006/relationships/notesSlide" Target="../notesSlides/notesSlide11.xml"/><Relationship Id="rId10" Type="http://schemas.openxmlformats.org/officeDocument/2006/relationships/slideLayout" Target="../slideLayouts/slideLayout2.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18"/>
          <p:cNvSpPr>
            <a:spLocks noChangeArrowheads="1"/>
          </p:cNvSpPr>
          <p:nvPr>
            <p:custDataLst>
              <p:tags r:id="rId2"/>
            </p:custDataLst>
          </p:nvPr>
        </p:nvSpPr>
        <p:spPr bwMode="auto">
          <a:xfrm>
            <a:off x="2307278" y="2224045"/>
            <a:ext cx="7361234" cy="923330"/>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6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altLang="zh-CN" sz="6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2: </a:t>
            </a:r>
            <a:r>
              <a:rPr kumimoji="0" lang="en-US" altLang="zh-CN" sz="6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Mùa</a:t>
            </a:r>
            <a:r>
              <a:rPr kumimoji="0" lang="en-US" altLang="zh-CN" sz="6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6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nước</a:t>
            </a:r>
            <a:r>
              <a:rPr kumimoji="0" lang="en-US" altLang="zh-CN" sz="6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6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nổi</a:t>
            </a:r>
            <a:endParaRPr kumimoji="0" lang="en-US" altLang="zh-CN" sz="6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8" name="龚芝怡 - 卓别林">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027113" y="-1600200"/>
            <a:ext cx="609600" cy="609600"/>
          </a:xfrm>
          <a:prstGeom prst="rect">
            <a:avLst/>
          </a:prstGeom>
        </p:spPr>
      </p:pic>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grpId="0" nodeType="clickEffect" p14:presetBounceEnd="50000">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14:bounceEnd="50000">
                                          <p:cBhvr additive="base">
                                            <p:cTn id="14"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15"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6" repeatCount="indefinite" fill="remove" display="0">
                      <p:stCondLst>
                        <p:cond delay="indefinite"/>
                      </p:stCondLst>
                      <p:endCondLst>
                        <p:cond evt="onStopAudio" delay="0">
                          <p:tgtEl>
                            <p:sldTgt/>
                          </p:tgtEl>
                        </p:cond>
                      </p:endCondLst>
                    </p:cTn>
                    <p:tgtEl>
                      <p:spTgt spid="18"/>
                    </p:tgtEl>
                  </p:cMediaNode>
                </p:audio>
              </p:childTnLst>
            </p:cTn>
          </p:par>
        </p:tnLst>
        <p:bldLst>
          <p:bldP spid="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6" repeatCount="indefinite" fill="remove" display="0">
                      <p:stCondLst>
                        <p:cond delay="indefinite"/>
                      </p:stCondLst>
                      <p:endCondLst>
                        <p:cond evt="onStopAudio" delay="0">
                          <p:tgtEl>
                            <p:sldTgt/>
                          </p:tgtEl>
                        </p:cond>
                      </p:endCondLst>
                    </p:cTn>
                    <p:tgtEl>
                      <p:spTgt spid="18"/>
                    </p:tgtEl>
                  </p:cMediaNode>
                </p:audio>
              </p:childTnLst>
            </p:cTn>
          </p:par>
        </p:tnLst>
        <p:bldLst>
          <p:bldP spid="11"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cstate="screen"/>
          <a:stretch>
            <a:fillRect/>
          </a:stretch>
        </p:blipFill>
        <p:spPr>
          <a:xfrm>
            <a:off x="8230481" y="0"/>
            <a:ext cx="3296636" cy="6858000"/>
          </a:xfrm>
          <a:prstGeom prst="rect">
            <a:avLst/>
          </a:prstGeom>
        </p:spPr>
      </p:pic>
      <p:sp>
        <p:nvSpPr>
          <p:cNvPr id="6" name="文本框 5"/>
          <p:cNvSpPr txBox="1"/>
          <p:nvPr/>
        </p:nvSpPr>
        <p:spPr>
          <a:xfrm>
            <a:off x="2911397" y="2419339"/>
            <a:ext cx="4905912"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0000" b="1" i="0" u="none" strike="noStrike" kern="1200" cap="none" spc="-300" normalizeH="0" baseline="0" noProof="0" dirty="0" err="1">
                <a:ln>
                  <a:noFill/>
                </a:ln>
                <a:solidFill>
                  <a:srgbClr val="39B72B"/>
                </a:solidFill>
                <a:effectLst/>
                <a:uLnTx/>
                <a:uFillTx/>
                <a:latin typeface="Arial-Rounded" panose="020B0500000000000000" pitchFamily="34" charset="0"/>
                <a:ea typeface="Arial-Rounded" panose="020B0500000000000000" pitchFamily="34" charset="0"/>
                <a:cs typeface="Arial-Rounded" panose="020B0500000000000000" pitchFamily="34" charset="0"/>
              </a:rPr>
              <a:t>Tiết</a:t>
            </a:r>
            <a:r>
              <a:rPr kumimoji="0" lang="en-US" altLang="zh-CN" sz="10000" b="1" i="0" u="none" strike="noStrike" kern="1200" cap="none" spc="-300" normalizeH="0" baseline="0" noProof="0" dirty="0">
                <a:ln>
                  <a:noFill/>
                </a:ln>
                <a:solidFill>
                  <a:srgbClr val="39B72B"/>
                </a:solidFill>
                <a:effectLst/>
                <a:uLnTx/>
                <a:uFillTx/>
                <a:latin typeface="Arial-Rounded" panose="020B0500000000000000" pitchFamily="34" charset="0"/>
                <a:ea typeface="Arial-Rounded" panose="020B0500000000000000" pitchFamily="34" charset="0"/>
                <a:cs typeface="Arial-Rounded" panose="020B0500000000000000" pitchFamily="34" charset="0"/>
              </a:rPr>
              <a:t> 1 + 2</a:t>
            </a:r>
            <a:endParaRPr kumimoji="0" lang="en-US" altLang="zh-CN" sz="10000" b="1" i="0" u="none" strike="noStrike" kern="1200" cap="none" spc="-300" normalizeH="0" baseline="0" noProof="0" dirty="0">
              <a:ln>
                <a:noFill/>
              </a:ln>
              <a:solidFill>
                <a:srgbClr val="39B72B"/>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Effect transition="in" filter="fade">
                                      <p:cBhvr>
                                        <p:cTn id="9" dur="10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a:clrChange>
              <a:clrFrom>
                <a:srgbClr val="FFFEFE"/>
              </a:clrFrom>
              <a:clrTo>
                <a:srgbClr val="FFFEFE">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tretch>
            <a:fillRect/>
          </a:stretch>
        </p:blipFill>
        <p:spPr>
          <a:xfrm>
            <a:off x="943869" y="835953"/>
            <a:ext cx="927752" cy="488951"/>
          </a:xfrm>
          <a:prstGeom prst="rect">
            <a:avLst/>
          </a:prstGeom>
        </p:spPr>
      </p:pic>
      <p:sp>
        <p:nvSpPr>
          <p:cNvPr id="8" name="TextBox 7"/>
          <p:cNvSpPr txBox="1"/>
          <p:nvPr/>
        </p:nvSpPr>
        <p:spPr>
          <a:xfrm>
            <a:off x="2826966" y="295598"/>
            <a:ext cx="7429880" cy="830997"/>
          </a:xfrm>
          <a:prstGeom prst="rect">
            <a:avLst/>
          </a:prstGeom>
          <a:noFill/>
        </p:spPr>
        <p:txBody>
          <a:bodyPr wrap="square" rtlCol="0">
            <a:spAutoFit/>
          </a:bodyPr>
          <a:lstStyle/>
          <a:p>
            <a:pPr marL="0" marR="0" lvl="0" indent="0" algn="ctr" defTabSz="1219200" rtl="0" eaLnBrk="1" fontAlgn="auto" latinLnBrk="0" hangingPunct="1">
              <a:lnSpc>
                <a:spcPct val="100000"/>
              </a:lnSpc>
              <a:spcBef>
                <a:spcPts val="0"/>
              </a:spcBef>
              <a:spcAft>
                <a:spcPts val="0"/>
              </a:spcAft>
              <a:buClr>
                <a:srgbClr val="000000"/>
              </a:buClr>
              <a:buSzTx/>
              <a:buFontTx/>
              <a:buNone/>
              <a:defRPr/>
            </a:pPr>
            <a:r>
              <a:rPr kumimoji="0" lang="en-US" sz="48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Bức</a:t>
            </a:r>
            <a:r>
              <a:rPr kumimoji="0" lang="en-US" sz="48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kumimoji="0" lang="en-US" sz="48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tranh</a:t>
            </a:r>
            <a:r>
              <a:rPr kumimoji="0" lang="en-US" sz="48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kumimoji="0" lang="en-US" sz="48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này</a:t>
            </a:r>
            <a:r>
              <a:rPr kumimoji="0" lang="en-US" sz="48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kumimoji="0" lang="en-US" sz="48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vẽ</a:t>
            </a:r>
            <a:r>
              <a:rPr kumimoji="0" lang="en-US" sz="48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kumimoji="0" lang="en-US" sz="48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cảnh</a:t>
            </a:r>
            <a:r>
              <a:rPr kumimoji="0" lang="en-US" sz="48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kumimoji="0" lang="en-US" sz="48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gì</a:t>
            </a:r>
            <a:r>
              <a:rPr kumimoji="0" lang="en-US" sz="48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a:t>
            </a:r>
            <a:endParaRPr kumimoji="0" lang="en-US" sz="4800" b="1"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colorTemperature colorTemp="7200"/>
                    </a14:imgEffect>
                    <a14:imgEffect>
                      <a14:saturation sat="200000"/>
                    </a14:imgEffect>
                    <a14:imgEffect>
                      <a14:sharpenSoften amount="25000"/>
                    </a14:imgEffect>
                  </a14:imgLayer>
                </a14:imgProps>
              </a:ext>
            </a:extLst>
          </a:blip>
          <a:stretch>
            <a:fillRect/>
          </a:stretch>
        </p:blipFill>
        <p:spPr>
          <a:xfrm>
            <a:off x="1637414" y="1865258"/>
            <a:ext cx="9399181" cy="4580304"/>
          </a:xfrm>
          <a:prstGeom prst="round2SameRect">
            <a:avLst>
              <a:gd name="adj1" fmla="val 0"/>
              <a:gd name="adj2" fmla="val 31355"/>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Effect transition="in" filter="fade">
                                      <p:cBhvr>
                                        <p:cTn id="23" dur="1000"/>
                                        <p:tgtEl>
                                          <p:spTgt spid="8">
                                            <p:txEl>
                                              <p:pRg st="0" end="0"/>
                                            </p:txEl>
                                          </p:spTgt>
                                        </p:tgtEl>
                                      </p:cBhvr>
                                    </p:animEffect>
                                    <p:anim calcmode="lin" valueType="num">
                                      <p:cBhvr>
                                        <p:cTn id="2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2"/>
          <p:cNvSpPr/>
          <p:nvPr/>
        </p:nvSpPr>
        <p:spPr>
          <a:xfrm>
            <a:off x="9540810" y="20573"/>
            <a:ext cx="2610035" cy="862471"/>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srgbClr val="FFFFFF"/>
                </a:solidFill>
                <a:effectLst/>
                <a:uLnTx/>
                <a:uFillTx/>
                <a:latin typeface="Arial" panose="020B0604020202020204"/>
                <a:ea typeface="+mn-ea"/>
                <a:cs typeface="+mn-cs"/>
              </a:rPr>
              <a:t>Đọc</a:t>
            </a:r>
            <a:r>
              <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FFFFFF"/>
                </a:solidFill>
                <a:effectLst/>
                <a:uLnTx/>
                <a:uFillTx/>
                <a:latin typeface="Arial" panose="020B0604020202020204"/>
                <a:ea typeface="+mn-ea"/>
                <a:cs typeface="+mn-cs"/>
              </a:rPr>
              <a:t>mẫu</a:t>
            </a: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7" name="Group 6"/>
          <p:cNvGrpSpPr/>
          <p:nvPr/>
        </p:nvGrpSpPr>
        <p:grpSpPr>
          <a:xfrm>
            <a:off x="753052" y="227065"/>
            <a:ext cx="1820027" cy="555217"/>
            <a:chOff x="635794" y="386605"/>
            <a:chExt cx="1395893" cy="555217"/>
          </a:xfrm>
        </p:grpSpPr>
        <p:sp>
          <p:nvSpPr>
            <p:cNvPr id="8" name="TextBox 7"/>
            <p:cNvSpPr txBox="1"/>
            <p:nvPr/>
          </p:nvSpPr>
          <p:spPr>
            <a:xfrm>
              <a:off x="1218102" y="386605"/>
              <a:ext cx="813585" cy="53091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200" b="1" i="0" u="none" strike="noStrike" kern="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ĐỌC</a:t>
              </a:r>
              <a:endParaRPr kumimoji="0" lang="en-US" sz="2200" b="1" i="0" u="none" strike="noStrike" kern="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pic>
          <p:nvPicPr>
            <p:cNvPr id="9" name="Picture 8"/>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635794" y="416650"/>
              <a:ext cx="582308" cy="525172"/>
            </a:xfrm>
            <a:prstGeom prst="rect">
              <a:avLst/>
            </a:prstGeom>
          </p:spPr>
        </p:pic>
      </p:grpSp>
      <p:sp>
        <p:nvSpPr>
          <p:cNvPr id="13" name="TextBox 12"/>
          <p:cNvSpPr txBox="1"/>
          <p:nvPr/>
        </p:nvSpPr>
        <p:spPr>
          <a:xfrm>
            <a:off x="4082008" y="124243"/>
            <a:ext cx="3808288" cy="65049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8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Mùa nước nổi</a:t>
            </a:r>
            <a:endParaRPr kumimoji="0" lang="en-US" sz="28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sp>
        <p:nvSpPr>
          <p:cNvPr id="14" name="TextBox 13"/>
          <p:cNvSpPr txBox="1"/>
          <p:nvPr/>
        </p:nvSpPr>
        <p:spPr>
          <a:xfrm>
            <a:off x="648586" y="913089"/>
            <a:ext cx="10790362" cy="5609228"/>
          </a:xfrm>
          <a:prstGeom prst="rect">
            <a:avLst/>
          </a:prstGeom>
          <a:noFill/>
        </p:spPr>
        <p:txBody>
          <a:bodyPr wrap="square" rtlCol="0">
            <a:spAutoFit/>
          </a:bodyPr>
          <a:lstStyle/>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Mùa này người làng tôi gọi là mùa nước nổi, không gọi là mùa nước lũ vì nước lên hiền hoà. Nước mỗi ngày một dâng lên. Mưa dầm dề, mưa sướt mướt ngày này qua ngày khác.</a:t>
            </a:r>
            <a:endPar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Rồi đến rằm tháng Bảy: “Rằm tháng Bảy nước nhảy lên bờ”. Dòng sông Cửu Long đã no đầy, lại tràn qua bờ. Nước trong ao hồ, trong đồng ruộng của mùa mưa hoà lẫn với nước dòng sông Cửu Long.</a:t>
            </a:r>
            <a:endPar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Đồng ruộng, vườn tược và cây cỏ như biết giữ lại hạt phù sa ở quanh mình, nước lại trong dần. Ngồi trong nhà, ta thấy cả những đàn cá ròng ròng, từng đàn, từng đàn theo cá mẹ xuôi theo dòng nước, vào tận đồng sâu.</a:t>
            </a:r>
            <a:endPar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Ngủ một đêm, sáng dậy, nước ngập lên những viên gạch. Phải lấy ván, lấy tre làm cầu từ cửa trước vào đến tận bếp. Vui quá! Có cả một cây cầu lắt lẻo ngay dưới mái nhà.</a:t>
            </a:r>
            <a:endPar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26670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(T</a:t>
            </a:r>
            <a:r>
              <a:rPr kumimoji="0" lang="vi-VN" sz="2200" b="0" i="0" u="none" strike="noStrike" kern="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heo Nguyễn Quang Sáng)</a:t>
            </a:r>
            <a:endParaRPr kumimoji="0" lang="vi-VN" sz="2200" b="0" i="0" u="none" strike="noStrike" kern="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pic>
        <p:nvPicPr>
          <p:cNvPr id="2" name="Mùa nước nổi_HTS">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555574" y="356552"/>
            <a:ext cx="487363" cy="487363"/>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5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2"/>
          <p:cNvSpPr/>
          <p:nvPr/>
        </p:nvSpPr>
        <p:spPr>
          <a:xfrm>
            <a:off x="9101470" y="20573"/>
            <a:ext cx="3049375" cy="1023175"/>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srgbClr val="FFFFFF"/>
                </a:solidFill>
                <a:effectLst/>
                <a:uLnTx/>
                <a:uFillTx/>
                <a:latin typeface="Arial" panose="020B0604020202020204"/>
                <a:ea typeface="+mn-ea"/>
                <a:cs typeface="+mn-cs"/>
              </a:rPr>
              <a:t>Luyện</a:t>
            </a:r>
            <a:r>
              <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FFFFFF"/>
                </a:solidFill>
                <a:effectLst/>
                <a:uLnTx/>
                <a:uFillTx/>
                <a:latin typeface="Arial" panose="020B0604020202020204"/>
                <a:ea typeface="+mn-ea"/>
                <a:cs typeface="+mn-cs"/>
              </a:rPr>
              <a:t>đọc</a:t>
            </a:r>
            <a:r>
              <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FFFFFF"/>
                </a:solidFill>
                <a:effectLst/>
                <a:uLnTx/>
                <a:uFillTx/>
                <a:latin typeface="Arial" panose="020B0604020202020204"/>
                <a:ea typeface="+mn-ea"/>
                <a:cs typeface="+mn-cs"/>
              </a:rPr>
              <a:t>từ</a:t>
            </a:r>
            <a:r>
              <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FFFFFF"/>
                </a:solidFill>
                <a:effectLst/>
                <a:uLnTx/>
                <a:uFillTx/>
                <a:latin typeface="Arial" panose="020B0604020202020204"/>
                <a:ea typeface="+mn-ea"/>
                <a:cs typeface="+mn-cs"/>
              </a:rPr>
              <a:t>khó</a:t>
            </a: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7" name="Group 6"/>
          <p:cNvGrpSpPr/>
          <p:nvPr/>
        </p:nvGrpSpPr>
        <p:grpSpPr>
          <a:xfrm>
            <a:off x="753052" y="227065"/>
            <a:ext cx="1820027" cy="555217"/>
            <a:chOff x="635794" y="386605"/>
            <a:chExt cx="1395893" cy="555217"/>
          </a:xfrm>
        </p:grpSpPr>
        <p:sp>
          <p:nvSpPr>
            <p:cNvPr id="8" name="TextBox 7"/>
            <p:cNvSpPr txBox="1"/>
            <p:nvPr/>
          </p:nvSpPr>
          <p:spPr>
            <a:xfrm>
              <a:off x="1218102" y="386605"/>
              <a:ext cx="813585" cy="53091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200" b="1" i="0" u="none" strike="noStrike" kern="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ĐỌC</a:t>
              </a:r>
              <a:endParaRPr kumimoji="0" lang="en-US" sz="2200" b="1" i="0" u="none" strike="noStrike" kern="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pic>
          <p:nvPicPr>
            <p:cNvPr id="9" name="Picture 8"/>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635794" y="416650"/>
              <a:ext cx="582308" cy="525172"/>
            </a:xfrm>
            <a:prstGeom prst="rect">
              <a:avLst/>
            </a:prstGeom>
          </p:spPr>
        </p:pic>
      </p:grpSp>
      <p:sp>
        <p:nvSpPr>
          <p:cNvPr id="13" name="TextBox 12"/>
          <p:cNvSpPr txBox="1"/>
          <p:nvPr/>
        </p:nvSpPr>
        <p:spPr>
          <a:xfrm>
            <a:off x="4082008" y="124243"/>
            <a:ext cx="3808288" cy="65049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8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Mùa nước nổi</a:t>
            </a:r>
            <a:endParaRPr kumimoji="0" lang="en-US" sz="28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sp>
        <p:nvSpPr>
          <p:cNvPr id="14" name="TextBox 13"/>
          <p:cNvSpPr txBox="1"/>
          <p:nvPr/>
        </p:nvSpPr>
        <p:spPr>
          <a:xfrm>
            <a:off x="648586" y="913089"/>
            <a:ext cx="10790362" cy="6631367"/>
          </a:xfrm>
          <a:prstGeom prst="rect">
            <a:avLst/>
          </a:prstGeom>
          <a:noFill/>
        </p:spPr>
        <p:txBody>
          <a:bodyPr wrap="square" rtlCol="0">
            <a:spAutoFit/>
          </a:bodyPr>
          <a:lstStyle/>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Mùa này người làng tôi gọi là </a:t>
            </a:r>
            <a:r>
              <a:rPr kumimoji="0" lang="vi-VN" sz="22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mùa nước nổi</a:t>
            </a: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không gọi là mùa nước lũ vì nước lên hiền hoà. Nước mỗi ngày một dâng lên. Mưa </a:t>
            </a:r>
            <a:r>
              <a:rPr kumimoji="0" lang="vi-VN" sz="2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dầm dề</a:t>
            </a: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mưa </a:t>
            </a:r>
            <a:r>
              <a:rPr kumimoji="0" lang="vi-VN" sz="22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sướt mướ</a:t>
            </a:r>
            <a:r>
              <a:rPr kumimoji="0" lang="vi-VN" sz="2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 </a:t>
            </a: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ngày này qua ngày khác.</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Rồi đến rằm tháng Bảy: “</a:t>
            </a:r>
            <a:r>
              <a:rPr kumimoji="0" lang="vi-VN" sz="22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Rằm tháng Bảy </a:t>
            </a: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nước nhảy lên bờ”. Dòng sông Cửu Long đã no đầy, lại tràn qua bờ. Nước trong ao hồ, trong đồng ruộng của mùa mưa hoà lẫn với nước dòng sông Cửu Long.</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Đồng ruộng, </a:t>
            </a:r>
            <a:r>
              <a:rPr kumimoji="0" lang="vi-VN" sz="2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vườn tược </a:t>
            </a: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và cây cỏ như biết giữ lại hạt </a:t>
            </a:r>
            <a:r>
              <a:rPr kumimoji="0" lang="vi-VN" sz="22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phù sa </a:t>
            </a: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ở quanh mình, nước lại trong dần. Ngồi trong nhà, ta thấy cả những đàn cá </a:t>
            </a:r>
            <a:r>
              <a:rPr kumimoji="0" lang="vi-VN" sz="22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ròng ròng</a:t>
            </a: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từng đàn, từng đàn theo cá mẹ </a:t>
            </a:r>
            <a:r>
              <a:rPr kumimoji="0" lang="vi-VN" sz="2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xuôi </a:t>
            </a: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theo dòng nước, vào tận </a:t>
            </a:r>
            <a:r>
              <a:rPr kumimoji="0" lang="vi-VN" sz="22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đồng sâu</a:t>
            </a: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Ngủ một đêm, sáng dậy, nước ngập lên những viên gạch. Phải lấy ván, lấy tre làm cầu từ cửa trước vào đến tận bếp. Vui quá! Có cả một cây cầu </a:t>
            </a:r>
            <a:r>
              <a:rPr kumimoji="0" lang="vi-VN" sz="22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lắt lẻo </a:t>
            </a: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ngay dưới mái nhà.</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26670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(T</a:t>
            </a:r>
            <a:r>
              <a:rPr kumimoji="0" lang="vi-VN" sz="2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heo Nguyễn Quang Sáng)</a:t>
            </a:r>
            <a:endParaRPr kumimoji="0" lang="vi-VN" sz="2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492" y="1043748"/>
            <a:ext cx="503423" cy="439346"/>
          </a:xfrm>
          <a:prstGeom prst="rect">
            <a:avLst/>
          </a:prstGeom>
        </p:spPr>
      </p:pic>
      <p:pic>
        <p:nvPicPr>
          <p:cNvPr id="16" name="Picture 15"/>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colorTemperature colorTemp="4700"/>
                    </a14:imgEffect>
                    <a14:imgEffect>
                      <a14:saturation sat="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785193" y="2521934"/>
            <a:ext cx="475722" cy="439346"/>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052" y="3983880"/>
            <a:ext cx="475722" cy="439346"/>
          </a:xfrm>
          <a:prstGeom prst="rect">
            <a:avLst/>
          </a:prstGeom>
        </p:spPr>
      </p:pic>
      <p:pic>
        <p:nvPicPr>
          <p:cNvPr id="18" name="Picture 17"/>
          <p:cNvPicPr>
            <a:picLocks noChangeAspect="1"/>
          </p:cNvPicPr>
          <p:nvPr/>
        </p:nvPicPr>
        <p:blipFill rotWithShape="1">
          <a:blip r:embed="rId7"/>
          <a:srcRect l="26090" t="28446" r="16812" b="22809"/>
          <a:stretch>
            <a:fillRect/>
          </a:stretch>
        </p:blipFill>
        <p:spPr>
          <a:xfrm>
            <a:off x="697777" y="5399323"/>
            <a:ext cx="622852" cy="632748"/>
          </a:xfrm>
          <a:prstGeom prst="rect">
            <a:avLst/>
          </a:prstGeom>
        </p:spPr>
      </p:pic>
    </p:spTree>
    <p:custDataLst>
      <p:tags r:id="rId8"/>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3" name="图片 73732" descr="PPT素材-12"/>
          <p:cNvPicPr>
            <a:picLocks noChangeAspect="1"/>
          </p:cNvPicPr>
          <p:nvPr/>
        </p:nvPicPr>
        <p:blipFill>
          <a:blip r:embed="rId1"/>
          <a:stretch>
            <a:fillRect/>
          </a:stretch>
        </p:blipFill>
        <p:spPr>
          <a:xfrm>
            <a:off x="406400" y="0"/>
            <a:ext cx="11303000" cy="7200900"/>
          </a:xfrm>
          <a:prstGeom prst="rect">
            <a:avLst/>
          </a:prstGeom>
          <a:noFill/>
          <a:ln w="9525">
            <a:noFill/>
          </a:ln>
        </p:spPr>
      </p:pic>
      <p:pic>
        <p:nvPicPr>
          <p:cNvPr id="73735" name="图片 73734" descr="PPT素材-18"/>
          <p:cNvPicPr>
            <a:picLocks noChangeAspect="1"/>
          </p:cNvPicPr>
          <p:nvPr/>
        </p:nvPicPr>
        <p:blipFill>
          <a:blip r:embed="rId2"/>
          <a:stretch>
            <a:fillRect/>
          </a:stretch>
        </p:blipFill>
        <p:spPr>
          <a:xfrm>
            <a:off x="8451850" y="3817938"/>
            <a:ext cx="3740150" cy="3206750"/>
          </a:xfrm>
          <a:prstGeom prst="rect">
            <a:avLst/>
          </a:prstGeom>
          <a:noFill/>
          <a:ln w="9525">
            <a:noFill/>
          </a:ln>
        </p:spPr>
      </p:pic>
      <p:sp>
        <p:nvSpPr>
          <p:cNvPr id="67588" name="Text Box 4"/>
          <p:cNvSpPr txBox="1"/>
          <p:nvPr/>
        </p:nvSpPr>
        <p:spPr>
          <a:xfrm>
            <a:off x="2743200" y="2921000"/>
            <a:ext cx="6604000" cy="1105535"/>
          </a:xfrm>
          <a:prstGeom prst="rect">
            <a:avLst/>
          </a:prstGeom>
          <a:noFill/>
          <a:ln w="9525">
            <a:noFill/>
          </a:ln>
        </p:spPr>
        <p:txBody>
          <a:bodyPr lIns="121917" tIns="60958" rIns="121917" bIns="60958">
            <a:spAutoFit/>
          </a:bodyPr>
          <a:lstStyle/>
          <a:p>
            <a:pPr marL="0" marR="0" lvl="0" indent="0" algn="ctr" defTabSz="1219200" rtl="0" eaLnBrk="1" fontAlgn="auto" latinLnBrk="0" hangingPunct="1">
              <a:lnSpc>
                <a:spcPct val="100000"/>
              </a:lnSpc>
              <a:spcBef>
                <a:spcPct val="50000"/>
              </a:spcBef>
              <a:spcAft>
                <a:spcPts val="0"/>
              </a:spcAft>
              <a:buClrTx/>
              <a:buSzTx/>
              <a:buFontTx/>
              <a:buNone/>
              <a:defRPr/>
            </a:pPr>
            <a:r>
              <a:rPr kumimoji="0" lang="en-US" altLang="en-US" sz="6400" b="0" i="0" u="none" strike="noStrike" kern="1200" cap="none" spc="0" normalizeH="0" baseline="0" noProof="0" dirty="0" err="1">
                <a:ln>
                  <a:noFill/>
                </a:ln>
                <a:solidFill>
                  <a:prstClr val="black"/>
                </a:solidFill>
                <a:effectLst/>
                <a:uLnTx/>
                <a:uFillTx/>
                <a:latin typeface="Arial-Rounded" panose="020B0500000000000000" pitchFamily="34" charset="0"/>
                <a:ea typeface="Arial" panose="020B0604020202020204" pitchFamily="34" charset="0"/>
                <a:cs typeface="Arial-Rounded" panose="020B0500000000000000" pitchFamily="34" charset="0"/>
              </a:rPr>
              <a:t>Giải</a:t>
            </a:r>
            <a:r>
              <a:rPr kumimoji="0" lang="en-US" altLang="en-US" sz="6400" b="0" i="0" u="none" strike="noStrike" kern="1200" cap="none" spc="0" normalizeH="0" baseline="0" noProof="0" dirty="0">
                <a:ln>
                  <a:noFill/>
                </a:ln>
                <a:solidFill>
                  <a:prstClr val="black"/>
                </a:solidFill>
                <a:effectLst/>
                <a:uLnTx/>
                <a:uFillTx/>
                <a:latin typeface="Arial-Rounded" panose="020B0500000000000000" pitchFamily="34" charset="0"/>
                <a:ea typeface="Arial" panose="020B0604020202020204" pitchFamily="34" charset="0"/>
                <a:cs typeface="Arial-Rounded" panose="020B0500000000000000" pitchFamily="34" charset="0"/>
              </a:rPr>
              <a:t> </a:t>
            </a:r>
            <a:r>
              <a:rPr kumimoji="0" lang="en-US" altLang="en-US" sz="6400" b="0" i="0" u="none" strike="noStrike" kern="1200" cap="none" spc="0" normalizeH="0" baseline="0" noProof="0" dirty="0" err="1">
                <a:ln>
                  <a:noFill/>
                </a:ln>
                <a:solidFill>
                  <a:prstClr val="black"/>
                </a:solidFill>
                <a:effectLst/>
                <a:uLnTx/>
                <a:uFillTx/>
                <a:latin typeface="Arial-Rounded" panose="020B0500000000000000" pitchFamily="34" charset="0"/>
                <a:ea typeface="Arial" panose="020B0604020202020204" pitchFamily="34" charset="0"/>
                <a:cs typeface="Arial-Rounded" panose="020B0500000000000000" pitchFamily="34" charset="0"/>
              </a:rPr>
              <a:t>nghĩa</a:t>
            </a:r>
            <a:r>
              <a:rPr kumimoji="0" lang="en-US" altLang="en-US" sz="6400" b="0" i="0" u="none" strike="noStrike" kern="1200" cap="none" spc="0" normalizeH="0" baseline="0" noProof="0" dirty="0">
                <a:ln>
                  <a:noFill/>
                </a:ln>
                <a:solidFill>
                  <a:prstClr val="black"/>
                </a:solidFill>
                <a:effectLst/>
                <a:uLnTx/>
                <a:uFillTx/>
                <a:latin typeface="Arial-Rounded" panose="020B0500000000000000" pitchFamily="34" charset="0"/>
                <a:ea typeface="Arial" panose="020B0604020202020204" pitchFamily="34" charset="0"/>
                <a:cs typeface="Arial-Rounded" panose="020B0500000000000000" pitchFamily="34" charset="0"/>
              </a:rPr>
              <a:t> </a:t>
            </a:r>
            <a:r>
              <a:rPr kumimoji="0" lang="en-US" altLang="en-US" sz="6400" b="0" i="0" u="none" strike="noStrike" kern="1200" cap="none" spc="0" normalizeH="0" baseline="0" noProof="0" dirty="0" err="1">
                <a:ln>
                  <a:noFill/>
                </a:ln>
                <a:solidFill>
                  <a:prstClr val="black"/>
                </a:solidFill>
                <a:effectLst/>
                <a:uLnTx/>
                <a:uFillTx/>
                <a:latin typeface="Arial-Rounded" panose="020B0500000000000000" pitchFamily="34" charset="0"/>
                <a:ea typeface="Arial" panose="020B0604020202020204" pitchFamily="34" charset="0"/>
                <a:cs typeface="Arial-Rounded" panose="020B0500000000000000" pitchFamily="34" charset="0"/>
              </a:rPr>
              <a:t>từ</a:t>
            </a:r>
            <a:endParaRPr kumimoji="0" lang="en-US" altLang="en-US" sz="6400" b="0" i="0" u="none" strike="noStrike" kern="1200" cap="none" spc="0" normalizeH="0" baseline="0" noProof="0" dirty="0">
              <a:ln>
                <a:noFill/>
              </a:ln>
              <a:solidFill>
                <a:prstClr val="black"/>
              </a:solidFill>
              <a:effectLst/>
              <a:uLnTx/>
              <a:uFillTx/>
              <a:latin typeface="Arial-Rounded" panose="020B0500000000000000" pitchFamily="34" charset="0"/>
              <a:ea typeface="Arial" panose="020B0604020202020204" pitchFamily="34" charset="0"/>
              <a:cs typeface="Arial-Rounded" panose="020B0500000000000000" pitchFamily="34" charset="0"/>
            </a:endParaRPr>
          </a:p>
        </p:txBody>
      </p:sp>
    </p:spTree>
  </p:cSld>
  <p:clrMapOvr>
    <a:masterClrMapping/>
  </p:clrMapOvr>
  <p:transition>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3733"/>
                                        </p:tgtEl>
                                        <p:attrNameLst>
                                          <p:attrName>style.visibility</p:attrName>
                                        </p:attrNameLst>
                                      </p:cBhvr>
                                      <p:to>
                                        <p:strVal val="visible"/>
                                      </p:to>
                                    </p:set>
                                    <p:anim calcmode="lin" valueType="num">
                                      <p:cBhvr>
                                        <p:cTn id="7" dur="500" fill="hold"/>
                                        <p:tgtEl>
                                          <p:spTgt spid="73733"/>
                                        </p:tgtEl>
                                        <p:attrNameLst>
                                          <p:attrName>ppt_w</p:attrName>
                                        </p:attrNameLst>
                                      </p:cBhvr>
                                      <p:tavLst>
                                        <p:tav tm="0">
                                          <p:val>
                                            <p:fltVal val="0"/>
                                          </p:val>
                                        </p:tav>
                                        <p:tav tm="100000">
                                          <p:val>
                                            <p:strVal val="#ppt_w"/>
                                          </p:val>
                                        </p:tav>
                                      </p:tavLst>
                                    </p:anim>
                                    <p:anim calcmode="lin" valueType="num">
                                      <p:cBhvr>
                                        <p:cTn id="8" dur="500" fill="hold"/>
                                        <p:tgtEl>
                                          <p:spTgt spid="73733"/>
                                        </p:tgtEl>
                                        <p:attrNameLst>
                                          <p:attrName>ppt_h</p:attrName>
                                        </p:attrNameLst>
                                      </p:cBhvr>
                                      <p:tavLst>
                                        <p:tav tm="0">
                                          <p:val>
                                            <p:fltVal val="0"/>
                                          </p:val>
                                        </p:tav>
                                        <p:tav tm="100000">
                                          <p:val>
                                            <p:strVal val="#ppt_h"/>
                                          </p:val>
                                        </p:tav>
                                      </p:tavLst>
                                    </p:anim>
                                    <p:animEffect transition="in" filter="fade">
                                      <p:cBhvr>
                                        <p:cTn id="9" dur="500"/>
                                        <p:tgtEl>
                                          <p:spTgt spid="73733"/>
                                        </p:tgtEl>
                                      </p:cBhvr>
                                    </p:animEffect>
                                  </p:childTnLst>
                                </p:cTn>
                              </p:par>
                            </p:childTnLst>
                          </p:cTn>
                        </p:par>
                        <p:par>
                          <p:cTn id="10" fill="hold">
                            <p:stCondLst>
                              <p:cond delay="500"/>
                            </p:stCondLst>
                            <p:childTnLst>
                              <p:par>
                                <p:cTn id="11" presetID="35" presetClass="entr" presetSubtype="0" fill="hold" nodeType="afterEffect">
                                  <p:stCondLst>
                                    <p:cond delay="0"/>
                                  </p:stCondLst>
                                  <p:childTnLst>
                                    <p:set>
                                      <p:cBhvr>
                                        <p:cTn id="12" dur="1" fill="hold">
                                          <p:stCondLst>
                                            <p:cond delay="0"/>
                                          </p:stCondLst>
                                        </p:cTn>
                                        <p:tgtEl>
                                          <p:spTgt spid="73735"/>
                                        </p:tgtEl>
                                        <p:attrNameLst>
                                          <p:attrName>style.visibility</p:attrName>
                                        </p:attrNameLst>
                                      </p:cBhvr>
                                      <p:to>
                                        <p:strVal val="visible"/>
                                      </p:to>
                                    </p:set>
                                    <p:animEffect transition="in" filter="fade">
                                      <p:cBhvr>
                                        <p:cTn id="13" dur="2000"/>
                                        <p:tgtEl>
                                          <p:spTgt spid="73735"/>
                                        </p:tgtEl>
                                      </p:cBhvr>
                                    </p:animEffect>
                                    <p:anim calcmode="lin" valueType="num">
                                      <p:cBhvr>
                                        <p:cTn id="14" dur="2000" fill="hold"/>
                                        <p:tgtEl>
                                          <p:spTgt spid="73735"/>
                                        </p:tgtEl>
                                        <p:attrNameLst>
                                          <p:attrName>style.rotation</p:attrName>
                                        </p:attrNameLst>
                                      </p:cBhvr>
                                      <p:tavLst>
                                        <p:tav tm="0">
                                          <p:val>
                                            <p:fltVal val="720"/>
                                          </p:val>
                                        </p:tav>
                                        <p:tav tm="100000">
                                          <p:val>
                                            <p:fltVal val="0"/>
                                          </p:val>
                                        </p:tav>
                                      </p:tavLst>
                                    </p:anim>
                                    <p:anim calcmode="lin" valueType="num">
                                      <p:cBhvr>
                                        <p:cTn id="15" dur="2000" fill="hold"/>
                                        <p:tgtEl>
                                          <p:spTgt spid="73735"/>
                                        </p:tgtEl>
                                        <p:attrNameLst>
                                          <p:attrName>ppt_h</p:attrName>
                                        </p:attrNameLst>
                                      </p:cBhvr>
                                      <p:tavLst>
                                        <p:tav tm="0">
                                          <p:val>
                                            <p:fltVal val="0"/>
                                          </p:val>
                                        </p:tav>
                                        <p:tav tm="100000">
                                          <p:val>
                                            <p:strVal val="#ppt_h"/>
                                          </p:val>
                                        </p:tav>
                                      </p:tavLst>
                                    </p:anim>
                                    <p:anim calcmode="lin" valueType="num">
                                      <p:cBhvr>
                                        <p:cTn id="16" dur="2000" fill="hold"/>
                                        <p:tgtEl>
                                          <p:spTgt spid="7373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323142" y="175587"/>
            <a:ext cx="1702661" cy="75245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vi-VN" sz="3200" b="1" i="0" u="none" strike="noStrike" kern="120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endParaRPr kumimoji="0" lang="en-US" sz="3200" b="1" i="0" u="none" strike="noStrike" kern="120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8" name="Picture 7"/>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1396801" y="51550"/>
            <a:ext cx="1218647" cy="882539"/>
          </a:xfrm>
          <a:prstGeom prst="rect">
            <a:avLst/>
          </a:prstGeom>
        </p:spPr>
      </p:pic>
      <p:sp>
        <p:nvSpPr>
          <p:cNvPr id="9" name="TextBox 8"/>
          <p:cNvSpPr txBox="1"/>
          <p:nvPr/>
        </p:nvSpPr>
        <p:spPr>
          <a:xfrm>
            <a:off x="3466779" y="444761"/>
            <a:ext cx="6402079" cy="91749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vi-VN" sz="4000" b="1" i="0" u="none" strike="noStrike" kern="1200" cap="none" spc="0" normalizeH="0" baseline="0" noProof="0" dirty="0">
                <a:ln>
                  <a:noFill/>
                </a:ln>
                <a:solidFill>
                  <a:srgbClr val="70AD47">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Từ ngữ</a:t>
            </a:r>
            <a:endParaRPr kumimoji="0" lang="en-US" sz="4000" b="1" i="0" u="none" strike="noStrike" kern="1200" cap="none" spc="0" normalizeH="0" baseline="0" noProof="0" dirty="0">
              <a:ln>
                <a:noFill/>
              </a:ln>
              <a:solidFill>
                <a:srgbClr val="70AD47">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Rectangle 9"/>
          <p:cNvSpPr/>
          <p:nvPr/>
        </p:nvSpPr>
        <p:spPr>
          <a:xfrm>
            <a:off x="727559" y="1174610"/>
            <a:ext cx="11710121" cy="73975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cá ròng ròng (cá lòng ròng) </a:t>
            </a:r>
            <a:endParaRPr kumimoji="0" lang="vi-VN" sz="32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2" name="TextBox 11"/>
          <p:cNvSpPr txBox="1"/>
          <p:nvPr/>
        </p:nvSpPr>
        <p:spPr>
          <a:xfrm>
            <a:off x="5557421" y="1179696"/>
            <a:ext cx="6880259" cy="2207527"/>
          </a:xfrm>
          <a:prstGeom prst="rect">
            <a:avLst/>
          </a:prstGeom>
          <a:noFill/>
        </p:spPr>
        <p:txBody>
          <a:bodyPr wrap="square" rtlCol="0">
            <a:spAutoFit/>
          </a:bodyPr>
          <a:lstStyle/>
          <a:p>
            <a:pPr>
              <a:lnSpc>
                <a:spcPct val="150000"/>
              </a:lnSpc>
            </a:pPr>
            <a:r>
              <a:rPr kumimoji="0" lang="vi-VN" sz="3200" b="0" i="0" u="none" strike="noStrike" kern="1200" cap="none" spc="0" normalizeH="0" baseline="0" noProof="0" dirty="0">
                <a:ln>
                  <a:noFill/>
                </a:ln>
                <a:solidFill>
                  <a:srgbClr val="70AD47">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 loài cá lóc nhỏ,</a:t>
            </a:r>
            <a:r>
              <a:rPr kumimoji="0" lang="en-US" sz="3200" b="0" i="0" u="none" strike="noStrike" kern="1200" cap="none" spc="0" normalizeH="0" baseline="0" noProof="0" dirty="0">
                <a:ln>
                  <a:noFill/>
                </a:ln>
                <a:solidFill>
                  <a:srgbClr val="70AD47">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lang="vi-VN" sz="3200" dirty="0">
                <a:solidFill>
                  <a:srgbClr val="70AD47">
                    <a:lumMod val="50000"/>
                  </a:srgbClr>
                </a:solidFill>
                <a:latin typeface="Arial-Rounded" panose="020B0500000000000000" pitchFamily="34" charset="0"/>
                <a:ea typeface="Arial-Rounded" panose="020B0500000000000000" pitchFamily="34" charset="0"/>
                <a:cs typeface="Arial-Rounded" panose="020B0500000000000000" pitchFamily="34" charset="0"/>
              </a:rPr>
              <a:t>thường bơi theo đàn vào mùa nước nổi.</a:t>
            </a:r>
            <a:endParaRPr lang="vi-VN" sz="3200" dirty="0">
              <a:solidFill>
                <a:srgbClr val="70AD47">
                  <a:lumMod val="50000"/>
                </a:srgbClr>
              </a:solidFill>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en-US" sz="3200" b="0" i="0" u="none" strike="noStrike" kern="1200" cap="none" spc="0" normalizeH="0" baseline="0" noProof="0" dirty="0">
                <a:ln>
                  <a:noFill/>
                </a:ln>
                <a:solidFill>
                  <a:srgbClr val="70AD47">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3200" b="0" i="0" u="none" strike="noStrike" kern="1200" cap="none" spc="0" normalizeH="0" baseline="0" noProof="0" dirty="0">
                <a:ln>
                  <a:noFill/>
                </a:ln>
                <a:solidFill>
                  <a:srgbClr val="70AD47">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endParaRPr kumimoji="0" lang="en-US" sz="3200" b="0" i="0" u="none" strike="noStrike" kern="1200" cap="none" spc="0" normalizeH="0" baseline="0" noProof="0" dirty="0">
              <a:ln>
                <a:noFill/>
              </a:ln>
              <a:solidFill>
                <a:srgbClr val="70AD47">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3" name="Rectangle 12"/>
          <p:cNvSpPr/>
          <p:nvPr/>
        </p:nvSpPr>
        <p:spPr>
          <a:xfrm>
            <a:off x="3436752" y="2461103"/>
            <a:ext cx="9115513"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vi-VN" sz="3200" b="0" i="0" u="none" strike="noStrike" kern="1200" cap="none" spc="0" normalizeH="0" baseline="0" noProof="0" dirty="0">
                <a:ln>
                  <a:noFill/>
                </a:ln>
                <a:solidFill>
                  <a:srgbClr val="70AD47">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 một con sông lớn ở miền Nam nước ta.</a:t>
            </a:r>
            <a:endParaRPr kumimoji="0" lang="vi-VN" sz="3200" b="0" i="0" u="none" strike="noStrike" kern="1200" cap="none" spc="0" normalizeH="0" baseline="0" noProof="0" dirty="0">
              <a:ln>
                <a:noFill/>
              </a:ln>
              <a:solidFill>
                <a:srgbClr val="70AD47">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Rectangle 13"/>
          <p:cNvSpPr/>
          <p:nvPr/>
        </p:nvSpPr>
        <p:spPr>
          <a:xfrm>
            <a:off x="842144" y="2306201"/>
            <a:ext cx="11710121" cy="73975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Cửu Long</a:t>
            </a:r>
            <a:endParaRPr kumimoji="0" lang="vi-VN" sz="32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6" name="TextBox 15"/>
          <p:cNvSpPr txBox="1"/>
          <p:nvPr/>
        </p:nvSpPr>
        <p:spPr>
          <a:xfrm>
            <a:off x="708706" y="1682213"/>
            <a:ext cx="11129715"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endParaRPr kumimoji="0" lang="vi-VN" sz="3200" b="0" i="0" u="none" strike="noStrike" kern="1200" cap="none" spc="0" normalizeH="0" baseline="0" noProof="0" dirty="0">
              <a:ln>
                <a:noFill/>
              </a:ln>
              <a:solidFill>
                <a:srgbClr val="70AD47">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7" name="Picture 2" descr="Danh sách 8 cửa sông còn sót lại của sông Cửu Lon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2926544" y="2644213"/>
            <a:ext cx="7607376" cy="4312697"/>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3466779" y="3080477"/>
            <a:ext cx="8603302"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vi-VN" sz="3200" b="0" i="0" u="none" strike="noStrike" kern="1200" cap="none" spc="0" normalizeH="0" baseline="0" noProof="0" dirty="0">
                <a:ln>
                  <a:noFill/>
                </a:ln>
                <a:solidFill>
                  <a:srgbClr val="70AD47">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 đất, cát nhỏ mịn, hoà tan trong dòng nước hoặc lắng đọng lại ở bờ sông, bãi bồi. </a:t>
            </a:r>
            <a:endParaRPr kumimoji="0" lang="en-US"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9" name="Rectangle 18"/>
          <p:cNvSpPr/>
          <p:nvPr/>
        </p:nvSpPr>
        <p:spPr>
          <a:xfrm>
            <a:off x="875172" y="2906560"/>
            <a:ext cx="11710121" cy="73975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phù sa</a:t>
            </a:r>
            <a:endParaRPr kumimoji="0" lang="vi-VN" sz="32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2" name="Picture 6" descr="Lở mãi sao không phù sa - Văn nghệ Tiền Giang online"/>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28000"/>
                    </a14:imgEffect>
                  </a14:imgLayer>
                </a14:imgProps>
              </a:ext>
              <a:ext uri="{28A0092B-C50C-407E-A947-70E740481C1C}">
                <a14:useLocalDpi xmlns:a14="http://schemas.microsoft.com/office/drawing/2010/main" val="0"/>
              </a:ext>
            </a:extLst>
          </a:blip>
          <a:srcRect/>
          <a:stretch>
            <a:fillRect/>
          </a:stretch>
        </p:blipFill>
        <p:spPr bwMode="auto">
          <a:xfrm>
            <a:off x="3684515" y="3314830"/>
            <a:ext cx="5812653" cy="35006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500"/>
                            </p:stCondLst>
                            <p:childTnLst>
                              <p:par>
                                <p:cTn id="17" presetID="22" presetClass="entr" presetSubtype="8" fill="hold" grpId="0" nodeType="afterEffect" nodePh="1">
                                  <p:stCondLst>
                                    <p:cond delay="0"/>
                                  </p:stCondLst>
                                  <p:endCondLst>
                                    <p:cond evt="begin" delay="0">
                                      <p:tn val="17"/>
                                    </p:cond>
                                  </p:end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17"/>
                                        </p:tgtEl>
                                        <p:attrNameLst>
                                          <p:attrName>style.visibility</p:attrName>
                                        </p:attrNameLst>
                                      </p:cBhvr>
                                      <p:to>
                                        <p:strVal val="hidden"/>
                                      </p:to>
                                    </p:set>
                                  </p:childTnLst>
                                </p:cTn>
                              </p:par>
                              <p:par>
                                <p:cTn id="36" presetID="22" presetClass="entr" presetSubtype="8"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4" grpId="0"/>
      <p:bldP spid="16"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2381885" y="199235"/>
            <a:ext cx="1400934" cy="73020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vi-VN" sz="3200" b="1" i="0" u="none" strike="noStrike" kern="120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endParaRPr kumimoji="0" lang="en-US" sz="3200" b="1" i="0" u="none" strike="noStrike" kern="120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4" name="Picture 33"/>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1545447" y="200922"/>
            <a:ext cx="1002692" cy="809965"/>
          </a:xfrm>
          <a:prstGeom prst="rect">
            <a:avLst/>
          </a:prstGeom>
        </p:spPr>
      </p:pic>
      <p:sp>
        <p:nvSpPr>
          <p:cNvPr id="35" name="TextBox 34"/>
          <p:cNvSpPr txBox="1"/>
          <p:nvPr/>
        </p:nvSpPr>
        <p:spPr>
          <a:xfrm>
            <a:off x="1300268" y="882529"/>
            <a:ext cx="9239566" cy="80996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vi-VN" sz="3600" b="1" i="0" u="none" strike="noStrike" kern="1200" cap="none" spc="0" normalizeH="0" baseline="0" noProof="0" dirty="0">
                <a:ln>
                  <a:noFill/>
                </a:ln>
                <a:solidFill>
                  <a:srgbClr val="70AD47">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Ngắt nghỉ câu dài</a:t>
            </a:r>
            <a:endParaRPr kumimoji="0" lang="en-US" sz="3600" b="1" i="0" u="none" strike="noStrike" kern="1200" cap="none" spc="0" normalizeH="0" baseline="0" noProof="0" dirty="0">
              <a:ln>
                <a:noFill/>
              </a:ln>
              <a:solidFill>
                <a:srgbClr val="70AD47">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6" name="Rectangle 35"/>
          <p:cNvSpPr/>
          <p:nvPr/>
        </p:nvSpPr>
        <p:spPr>
          <a:xfrm>
            <a:off x="978943" y="1773946"/>
            <a:ext cx="10325990" cy="1640962"/>
          </a:xfrm>
          <a:prstGeom prst="rect">
            <a:avLst/>
          </a:prstGeom>
        </p:spPr>
        <p:txBody>
          <a:bodyPr wrap="square">
            <a:spAutoFit/>
          </a:bodyPr>
          <a:lstStyle/>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Nước trong ao hồ, trong đồng ruộng của mùa mưa hoà lẫn với nước dòng sông Cửu Long.</a:t>
            </a:r>
            <a:endParaRPr kumimoji="0" lang="vi-V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7" name="Rectangle 36"/>
          <p:cNvSpPr/>
          <p:nvPr/>
        </p:nvSpPr>
        <p:spPr>
          <a:xfrm>
            <a:off x="1020883" y="3301027"/>
            <a:ext cx="10325990" cy="2471959"/>
          </a:xfrm>
          <a:prstGeom prst="rect">
            <a:avLst/>
          </a:prstGeom>
        </p:spPr>
        <p:txBody>
          <a:bodyPr wrap="square">
            <a:spAutoFit/>
          </a:bodyPr>
          <a:lstStyle/>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Ngồi trong nhà, ta thấy cả những đàn cá ròng ròng, từng đàn, từng đàn theo cá mẹ xuôi theo dòng nước, vào tận đồng sâu.</a:t>
            </a:r>
            <a:endParaRPr kumimoji="0" lang="vi-V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38" name="Straight Connector 37"/>
          <p:cNvCxnSpPr/>
          <p:nvPr/>
        </p:nvCxnSpPr>
        <p:spPr>
          <a:xfrm flipH="1">
            <a:off x="4905089" y="2071513"/>
            <a:ext cx="110490" cy="58229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3206984" y="2729428"/>
            <a:ext cx="190467" cy="7990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11118280" y="2041972"/>
            <a:ext cx="114300" cy="5505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514605" y="2616355"/>
            <a:ext cx="190467" cy="7990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8397208" y="2653776"/>
            <a:ext cx="190467" cy="7990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4408079" y="3415283"/>
            <a:ext cx="190467" cy="7990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2987073" y="4259383"/>
            <a:ext cx="190467" cy="7990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7995229" y="4142974"/>
            <a:ext cx="190467" cy="7990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11232217" y="4259338"/>
            <a:ext cx="190467" cy="7990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4714784" y="4942042"/>
            <a:ext cx="190467" cy="7990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4598566" y="4942498"/>
            <a:ext cx="190467" cy="7990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p:cNvSpPr/>
          <p:nvPr/>
        </p:nvSpPr>
        <p:spPr>
          <a:xfrm>
            <a:off x="8178800" y="20573"/>
            <a:ext cx="3972045" cy="73740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2800" b="0"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2800" b="0"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800" b="0"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mấy</a:t>
            </a:r>
            <a:r>
              <a:rPr kumimoji="0" lang="en-US" sz="2800" b="0"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r>
              <a:rPr kumimoji="0" lang="en-US" sz="2800" b="0"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7" name="Group 6"/>
          <p:cNvGrpSpPr/>
          <p:nvPr/>
        </p:nvGrpSpPr>
        <p:grpSpPr>
          <a:xfrm>
            <a:off x="753052" y="227065"/>
            <a:ext cx="1820027" cy="555217"/>
            <a:chOff x="635794" y="386605"/>
            <a:chExt cx="1395893" cy="555217"/>
          </a:xfrm>
        </p:grpSpPr>
        <p:sp>
          <p:nvSpPr>
            <p:cNvPr id="8" name="TextBox 7"/>
            <p:cNvSpPr txBox="1"/>
            <p:nvPr/>
          </p:nvSpPr>
          <p:spPr>
            <a:xfrm>
              <a:off x="1218102" y="386605"/>
              <a:ext cx="813585" cy="53091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200" b="1" i="0" u="none" strike="noStrike" kern="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ĐỌC</a:t>
              </a:r>
              <a:endParaRPr kumimoji="0" lang="en-US" sz="2200" b="1" i="0" u="none" strike="noStrike" kern="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pic>
          <p:nvPicPr>
            <p:cNvPr id="9" name="Picture 8"/>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635794" y="416650"/>
              <a:ext cx="582308" cy="525172"/>
            </a:xfrm>
            <a:prstGeom prst="rect">
              <a:avLst/>
            </a:prstGeom>
          </p:spPr>
        </p:pic>
      </p:grpSp>
      <p:sp>
        <p:nvSpPr>
          <p:cNvPr id="13" name="TextBox 12"/>
          <p:cNvSpPr txBox="1"/>
          <p:nvPr/>
        </p:nvSpPr>
        <p:spPr>
          <a:xfrm>
            <a:off x="4082008" y="124243"/>
            <a:ext cx="3808288" cy="73020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32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Mùa nước nổi</a:t>
            </a:r>
            <a:endParaRPr kumimoji="0" lang="en-US" sz="32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sp>
        <p:nvSpPr>
          <p:cNvPr id="14" name="TextBox 13"/>
          <p:cNvSpPr txBox="1"/>
          <p:nvPr/>
        </p:nvSpPr>
        <p:spPr>
          <a:xfrm>
            <a:off x="648586" y="913089"/>
            <a:ext cx="10790362" cy="5609228"/>
          </a:xfrm>
          <a:prstGeom prst="rect">
            <a:avLst/>
          </a:prstGeom>
          <a:noFill/>
        </p:spPr>
        <p:txBody>
          <a:bodyPr wrap="square" rtlCol="0">
            <a:spAutoFit/>
          </a:bodyPr>
          <a:lstStyle/>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Mùa này người làng tôi gọi là mùa nước nổi, không gọi là mùa nước lũ vì nước lên hiền hoà. Nước mỗi ngày một dâng lên. Mưa dầm dề, mưa sướt mướt ngày này qua ngày khác.</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Rồi đến rằm tháng Bảy: “Rằm tháng Bảy nước nhảy lên bờ”. Dòng sông Cửu Long đã no đầy, lại tràn qua bờ. Nước trong ao hồ, trong đồng ruộng của mùa mưa hoà lẫn với nước dòng sông Cửu Long.</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Đồng ruộng, vườn tược và cây cỏ như biết giữ lại hạt phù sa ở quanh mình, nước lại trong dần. Ngồi trong nhà, ta thấy cả những đàn cá ròng ròng, từng đàn, từng đàn theo cá mẹ xuôi theo dòng nước, vào tận đồng sâu.</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Ngủ một đêm, sáng dậy, nước ngập lên những viên gạch. Phải lấy ván, lấy tre làm cầu từ cửa trước vào đến tận bếp. Vui quá! Có cả một cây cầu lắt lẻo ngay dưới mái nhà.</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26670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(T</a:t>
            </a:r>
            <a:r>
              <a:rPr kumimoji="0" lang="vi-VN" sz="2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heo Nguyễn Quang Sáng)</a:t>
            </a:r>
            <a:endParaRPr kumimoji="0" lang="vi-VN" sz="2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362"/>
            <a:ext cx="503423" cy="439346"/>
          </a:xfrm>
          <a:prstGeom prst="rect">
            <a:avLst/>
          </a:prstGeom>
        </p:spPr>
      </p:pic>
      <p:pic>
        <p:nvPicPr>
          <p:cNvPr id="16" name="Picture 15"/>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colorTemperature colorTemp="4700"/>
                    </a14:imgEffect>
                    <a14:imgEffect>
                      <a14:saturation sat="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111714" y="2055879"/>
            <a:ext cx="475722" cy="439346"/>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714" y="3593657"/>
            <a:ext cx="475722" cy="439346"/>
          </a:xfrm>
          <a:prstGeom prst="rect">
            <a:avLst/>
          </a:prstGeom>
        </p:spPr>
      </p:pic>
      <p:pic>
        <p:nvPicPr>
          <p:cNvPr id="18" name="Picture 17"/>
          <p:cNvPicPr>
            <a:picLocks noChangeAspect="1"/>
          </p:cNvPicPr>
          <p:nvPr/>
        </p:nvPicPr>
        <p:blipFill rotWithShape="1">
          <a:blip r:embed="rId7"/>
          <a:srcRect l="26090" t="28446" r="16812" b="22809"/>
          <a:stretch>
            <a:fillRect/>
          </a:stretch>
        </p:blipFill>
        <p:spPr>
          <a:xfrm>
            <a:off x="32482" y="4925519"/>
            <a:ext cx="622852" cy="632748"/>
          </a:xfrm>
          <a:prstGeom prst="rect">
            <a:avLst/>
          </a:prstGeom>
        </p:spPr>
      </p:pic>
      <p:sp>
        <p:nvSpPr>
          <p:cNvPr id="2" name="Rectangle: Rounded Corners 1"/>
          <p:cNvSpPr/>
          <p:nvPr/>
        </p:nvSpPr>
        <p:spPr>
          <a:xfrm>
            <a:off x="648586" y="1043748"/>
            <a:ext cx="10972284" cy="900780"/>
          </a:xfrm>
          <a:prstGeom prst="roundRect">
            <a:avLst/>
          </a:prstGeom>
          <a:no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p:cNvSpPr/>
          <p:nvPr/>
        </p:nvSpPr>
        <p:spPr>
          <a:xfrm>
            <a:off x="771342" y="2055879"/>
            <a:ext cx="10972284" cy="1383382"/>
          </a:xfrm>
          <a:prstGeom prst="roundRect">
            <a:avLst/>
          </a:prstGeom>
          <a:no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p:cNvSpPr/>
          <p:nvPr/>
        </p:nvSpPr>
        <p:spPr>
          <a:xfrm>
            <a:off x="648586" y="3640086"/>
            <a:ext cx="10972284" cy="1273386"/>
          </a:xfrm>
          <a:prstGeom prst="roundRect">
            <a:avLst/>
          </a:prstGeom>
          <a:no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p:cNvSpPr/>
          <p:nvPr/>
        </p:nvSpPr>
        <p:spPr>
          <a:xfrm>
            <a:off x="648586" y="5015222"/>
            <a:ext cx="10972284" cy="1020377"/>
          </a:xfrm>
          <a:prstGeom prst="roundRect">
            <a:avLst/>
          </a:prstGeom>
          <a:no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8"/>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1+#ppt_h/2"/>
                                          </p:val>
                                        </p:tav>
                                        <p:tav tm="100000">
                                          <p:val>
                                            <p:strVal val="#ppt_y"/>
                                          </p:val>
                                        </p:tav>
                                      </p:tavLst>
                                    </p:anim>
                                  </p:childTnLst>
                                </p:cTn>
                              </p:par>
                              <p:par>
                                <p:cTn id="24" presetID="10"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10"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10" presetClass="entr" presetSubtype="0"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 grpId="0" bldLvl="0" animBg="1"/>
      <p:bldP spid="19" grpId="0" bldLvl="0" animBg="1"/>
      <p:bldP spid="20" grpId="0" bldLvl="0" animBg="1"/>
      <p:bldP spid="21"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2"/>
          <p:cNvSpPr/>
          <p:nvPr/>
        </p:nvSpPr>
        <p:spPr>
          <a:xfrm>
            <a:off x="9481352" y="20573"/>
            <a:ext cx="2669494" cy="892516"/>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srgbClr val="FFFFFF"/>
                </a:solidFill>
                <a:effectLst/>
                <a:uLnTx/>
                <a:uFillTx/>
                <a:latin typeface="Arial" panose="020B0604020202020204"/>
                <a:ea typeface="+mn-ea"/>
                <a:cs typeface="+mn-cs"/>
              </a:rPr>
              <a:t>Đọc</a:t>
            </a:r>
            <a:r>
              <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FFFFFF"/>
                </a:solidFill>
                <a:effectLst/>
                <a:uLnTx/>
                <a:uFillTx/>
                <a:latin typeface="Arial" panose="020B0604020202020204"/>
                <a:ea typeface="+mn-ea"/>
                <a:cs typeface="+mn-cs"/>
              </a:rPr>
              <a:t>theo</a:t>
            </a:r>
            <a:r>
              <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FFFFFF"/>
                </a:solidFill>
                <a:effectLst/>
                <a:uLnTx/>
                <a:uFillTx/>
                <a:latin typeface="Arial" panose="020B0604020202020204"/>
                <a:ea typeface="+mn-ea"/>
                <a:cs typeface="+mn-cs"/>
              </a:rPr>
              <a:t>nhóm</a:t>
            </a: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7" name="Group 6"/>
          <p:cNvGrpSpPr/>
          <p:nvPr/>
        </p:nvGrpSpPr>
        <p:grpSpPr>
          <a:xfrm>
            <a:off x="753052" y="227065"/>
            <a:ext cx="1820027" cy="555217"/>
            <a:chOff x="635794" y="386605"/>
            <a:chExt cx="1395893" cy="555217"/>
          </a:xfrm>
        </p:grpSpPr>
        <p:sp>
          <p:nvSpPr>
            <p:cNvPr id="8" name="TextBox 7"/>
            <p:cNvSpPr txBox="1"/>
            <p:nvPr/>
          </p:nvSpPr>
          <p:spPr>
            <a:xfrm>
              <a:off x="1218102" y="386605"/>
              <a:ext cx="813585" cy="53091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200" b="1" i="0" u="none" strike="noStrike" kern="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ĐỌC</a:t>
              </a:r>
              <a:endParaRPr kumimoji="0" lang="en-US" sz="2200" b="1" i="0" u="none" strike="noStrike" kern="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pic>
          <p:nvPicPr>
            <p:cNvPr id="9" name="Picture 8"/>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635794" y="416650"/>
              <a:ext cx="582308" cy="525172"/>
            </a:xfrm>
            <a:prstGeom prst="rect">
              <a:avLst/>
            </a:prstGeom>
          </p:spPr>
        </p:pic>
      </p:grpSp>
      <p:sp>
        <p:nvSpPr>
          <p:cNvPr id="13" name="TextBox 12"/>
          <p:cNvSpPr txBox="1"/>
          <p:nvPr/>
        </p:nvSpPr>
        <p:spPr>
          <a:xfrm>
            <a:off x="4082008" y="124243"/>
            <a:ext cx="3808288" cy="65049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8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Mùa nước nổi</a:t>
            </a:r>
            <a:endParaRPr kumimoji="0" lang="en-US" sz="28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sp>
        <p:nvSpPr>
          <p:cNvPr id="14" name="TextBox 13"/>
          <p:cNvSpPr txBox="1"/>
          <p:nvPr/>
        </p:nvSpPr>
        <p:spPr>
          <a:xfrm>
            <a:off x="648586" y="913089"/>
            <a:ext cx="10790362" cy="5609228"/>
          </a:xfrm>
          <a:prstGeom prst="rect">
            <a:avLst/>
          </a:prstGeom>
          <a:noFill/>
        </p:spPr>
        <p:txBody>
          <a:bodyPr wrap="square" rtlCol="0">
            <a:spAutoFit/>
          </a:bodyPr>
          <a:lstStyle/>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Mùa này người làng tôi gọi là mùa nước nổi, không gọi là mùa nước lũ vì nước lên hiền hoà. Nước mỗi ngày một dâng lên. Mưa dầm dề, mưa sướt mướt ngày này qua ngày khác.</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Rồi đến rằm tháng Bảy: “Rằm tháng Bảy nước nhảy lên bờ”. Dòng sông Cửu Long đã no đầy, lại tràn qua bờ. Nước trong ao hồ, trong đồng ruộng của mùa mưa hoà lẫn với nước dòng sông Cửu Long.</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Đồng ruộng, vườn tược và cây cỏ như biết giữ lại hạt phù sa ở quanh mình, nước lại trong dần. Ngồi trong nhà, ta thấy cả những đàn cá ròng ròng, từng đàn, từng đàn theo cá mẹ xuôi theo dòng nước, vào tận đồng sâu.</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Ngủ một đêm, sáng dậy, nước ngập lên những viên gạch. Phải lấy ván, lấy tre làm cầu từ cửa trước vào đến tận bếp. Vui quá! Có cả một cây cầu lắt lẻo ngay dưới mái nhà.</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26670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(T</a:t>
            </a:r>
            <a:r>
              <a:rPr kumimoji="0" lang="vi-VN" sz="2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heo Nguyễn Quang Sáng)</a:t>
            </a:r>
            <a:endParaRPr kumimoji="0" lang="vi-VN" sz="2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492" y="1043748"/>
            <a:ext cx="503423" cy="439346"/>
          </a:xfrm>
          <a:prstGeom prst="rect">
            <a:avLst/>
          </a:prstGeom>
        </p:spPr>
      </p:pic>
      <p:pic>
        <p:nvPicPr>
          <p:cNvPr id="16" name="Picture 15"/>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colorTemperature colorTemp="4700"/>
                    </a14:imgEffect>
                    <a14:imgEffect>
                      <a14:saturation sat="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771342" y="2078613"/>
            <a:ext cx="475722" cy="439346"/>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6617" y="3498030"/>
            <a:ext cx="475722" cy="439346"/>
          </a:xfrm>
          <a:prstGeom prst="rect">
            <a:avLst/>
          </a:prstGeom>
        </p:spPr>
      </p:pic>
      <p:pic>
        <p:nvPicPr>
          <p:cNvPr id="18" name="Picture 17"/>
          <p:cNvPicPr>
            <a:picLocks noChangeAspect="1"/>
          </p:cNvPicPr>
          <p:nvPr/>
        </p:nvPicPr>
        <p:blipFill rotWithShape="1">
          <a:blip r:embed="rId7"/>
          <a:srcRect l="26090" t="28446" r="16812" b="22809"/>
          <a:stretch>
            <a:fillRect/>
          </a:stretch>
        </p:blipFill>
        <p:spPr>
          <a:xfrm>
            <a:off x="753052" y="4913472"/>
            <a:ext cx="622852" cy="632748"/>
          </a:xfrm>
          <a:prstGeom prst="rect">
            <a:avLst/>
          </a:prstGeom>
        </p:spPr>
      </p:pic>
    </p:spTree>
    <p:custDataLst>
      <p:tags r:id="rId8"/>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753052" y="227065"/>
            <a:ext cx="1820027" cy="555217"/>
            <a:chOff x="635794" y="386605"/>
            <a:chExt cx="1395893" cy="555217"/>
          </a:xfrm>
        </p:grpSpPr>
        <p:sp>
          <p:nvSpPr>
            <p:cNvPr id="8" name="TextBox 7"/>
            <p:cNvSpPr txBox="1"/>
            <p:nvPr/>
          </p:nvSpPr>
          <p:spPr>
            <a:xfrm>
              <a:off x="1218102" y="386605"/>
              <a:ext cx="813585" cy="53091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200" b="1" i="0" u="none" strike="noStrike" kern="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ĐỌC</a:t>
              </a:r>
              <a:endParaRPr kumimoji="0" lang="en-US" sz="2200" b="1" i="0" u="none" strike="noStrike" kern="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pic>
          <p:nvPicPr>
            <p:cNvPr id="9" name="Picture 8"/>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635794" y="416650"/>
              <a:ext cx="582308" cy="525172"/>
            </a:xfrm>
            <a:prstGeom prst="rect">
              <a:avLst/>
            </a:prstGeom>
          </p:spPr>
        </p:pic>
      </p:grpSp>
      <p:sp>
        <p:nvSpPr>
          <p:cNvPr id="13" name="TextBox 12"/>
          <p:cNvSpPr txBox="1"/>
          <p:nvPr/>
        </p:nvSpPr>
        <p:spPr>
          <a:xfrm>
            <a:off x="4082008" y="124243"/>
            <a:ext cx="3808288" cy="65049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8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Mùa nước nổi</a:t>
            </a:r>
            <a:endParaRPr kumimoji="0" lang="en-US" sz="28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sp>
        <p:nvSpPr>
          <p:cNvPr id="14" name="TextBox 13"/>
          <p:cNvSpPr txBox="1"/>
          <p:nvPr/>
        </p:nvSpPr>
        <p:spPr>
          <a:xfrm>
            <a:off x="648586" y="913089"/>
            <a:ext cx="10790362" cy="5609228"/>
          </a:xfrm>
          <a:prstGeom prst="rect">
            <a:avLst/>
          </a:prstGeom>
          <a:noFill/>
        </p:spPr>
        <p:txBody>
          <a:bodyPr wrap="square" rtlCol="0">
            <a:spAutoFit/>
          </a:bodyPr>
          <a:lstStyle/>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Mùa này người làng tôi gọi là mùa nước nổi, không gọi là mùa nước lũ vì nước lên hiền hoà. Nước mỗi ngày một dâng lên. Mưa dầm dề, mưa sướt mướt ngày này qua ngày khác.</a:t>
            </a:r>
            <a:endPar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Rồi đến rằm tháng Bảy: “Rằm tháng Bảy nước nhảy lên bờ”. Dòng sông Cửu Long đã no đầy, lại tràn qua bờ. Nước trong ao hồ, trong đồng ruộng của mùa mưa hoà lẫn với nước dòng sông Cửu Long.</a:t>
            </a:r>
            <a:endPar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Đồng ruộng, vườn tược và cây cỏ như biết giữ lại hạt phù sa ở quanh mình, nước lại trong dần. Ngồi trong nhà, ta thấy cả những đàn cá ròng ròng, từng đàn, từng đàn theo cá mẹ xuôi theo dòng nước, vào tận đồng sâu.</a:t>
            </a:r>
            <a:endPar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Ngủ một đêm, sáng dậy, nước ngập lên những viên gạch. Phải lấy ván, lấy tre làm cầu từ cửa trước vào đến tận bếp. Vui quá! Có cả một cây cầu lắt lẻo ngay dưới mái nhà.</a:t>
            </a:r>
            <a:endPar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26670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200" b="0"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(T</a:t>
            </a:r>
            <a:r>
              <a:rPr kumimoji="0" lang="vi-VN" sz="2200" b="0" i="0" u="none" strike="noStrike" kern="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heo Nguyễn Quang Sáng)</a:t>
            </a:r>
            <a:endParaRPr kumimoji="0" lang="vi-VN" sz="2200" b="0" i="0" u="none" strike="noStrike" kern="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sp>
        <p:nvSpPr>
          <p:cNvPr id="10" name="Rectangle: Rounded Corners 9"/>
          <p:cNvSpPr/>
          <p:nvPr/>
        </p:nvSpPr>
        <p:spPr>
          <a:xfrm>
            <a:off x="8531441" y="20573"/>
            <a:ext cx="3619404" cy="73740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2800" dirty="0" err="1">
                <a:solidFill>
                  <a:srgbClr val="FFFFFF"/>
                </a:solidFill>
                <a:latin typeface="Arial-Rounded" panose="020B0500000000000000" pitchFamily="34" charset="0"/>
                <a:ea typeface="Arial-Rounded" panose="020B0500000000000000" pitchFamily="34" charset="0"/>
                <a:cs typeface="Arial-Rounded" panose="020B0500000000000000" pitchFamily="34" charset="0"/>
              </a:rPr>
              <a:t>Đọc</a:t>
            </a:r>
            <a:r>
              <a:rPr lang="en-US" sz="2800" dirty="0">
                <a:solidFill>
                  <a:srgbClr val="FFFFFF"/>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FFFF"/>
                </a:solidFill>
                <a:latin typeface="Arial-Rounded" panose="020B0500000000000000" pitchFamily="34" charset="0"/>
                <a:ea typeface="Arial-Rounded" panose="020B0500000000000000" pitchFamily="34" charset="0"/>
                <a:cs typeface="Arial-Rounded" panose="020B0500000000000000" pitchFamily="34" charset="0"/>
              </a:rPr>
              <a:t>toàn</a:t>
            </a:r>
            <a:r>
              <a:rPr lang="en-US" sz="2800" dirty="0">
                <a:solidFill>
                  <a:srgbClr val="FFFFFF"/>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FFFF"/>
                </a:solidFill>
                <a:latin typeface="Arial-Rounded" panose="020B0500000000000000" pitchFamily="34" charset="0"/>
                <a:ea typeface="Arial-Rounded" panose="020B0500000000000000" pitchFamily="34" charset="0"/>
                <a:cs typeface="Arial-Rounded" panose="020B0500000000000000" pitchFamily="34" charset="0"/>
              </a:rPr>
              <a:t>bài</a:t>
            </a:r>
            <a:endParaRPr kumimoji="0" lang="en-US" sz="2800" b="0"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custDataLst>
      <p:tags r:id="rId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83bf2c0947695c562ac5d998569417a"/>
          <p:cNvPicPr>
            <a:picLocks noChangeAspect="1"/>
          </p:cNvPicPr>
          <p:nvPr/>
        </p:nvPicPr>
        <p:blipFill>
          <a:blip r:embed="rId1"/>
          <a:stretch>
            <a:fillRect/>
          </a:stretch>
        </p:blipFill>
        <p:spPr>
          <a:xfrm>
            <a:off x="989045" y="304165"/>
            <a:ext cx="9461241" cy="6248223"/>
          </a:xfrm>
          <a:prstGeom prst="rect">
            <a:avLst/>
          </a:prstGeom>
        </p:spPr>
      </p:pic>
      <p:pic>
        <p:nvPicPr>
          <p:cNvPr id="18" name="图片 17" descr="69a8f3e94da59fb9c00491d0266be90c"/>
          <p:cNvPicPr>
            <a:picLocks noChangeAspect="1"/>
          </p:cNvPicPr>
          <p:nvPr/>
        </p:nvPicPr>
        <p:blipFill>
          <a:blip r:embed="rId2"/>
          <a:stretch>
            <a:fillRect/>
          </a:stretch>
        </p:blipFill>
        <p:spPr>
          <a:xfrm>
            <a:off x="223520" y="304165"/>
            <a:ext cx="3070225" cy="2225040"/>
          </a:xfrm>
          <a:prstGeom prst="rect">
            <a:avLst/>
          </a:prstGeom>
        </p:spPr>
      </p:pic>
      <p:sp>
        <p:nvSpPr>
          <p:cNvPr id="7" name="Rectangle 6"/>
          <p:cNvSpPr/>
          <p:nvPr/>
        </p:nvSpPr>
        <p:spPr>
          <a:xfrm>
            <a:off x="1885953" y="3428276"/>
            <a:ext cx="7667423" cy="1257269"/>
          </a:xfrm>
          <a:prstGeom prst="rect">
            <a:avLst/>
          </a:prstGeom>
          <a:noFill/>
          <a:ln>
            <a:noFill/>
          </a:ln>
          <a:effectLst/>
        </p:spPr>
        <p:txBody>
          <a:bodyPr lIns="91416" tIns="45710" rIns="91416" bIns="4571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7200" b="1" i="0" u="none" strike="noStrike" kern="0" cap="none" spc="0" normalizeH="0" baseline="0" noProof="0" dirty="0" err="1">
                <a:ln>
                  <a:noFill/>
                </a:ln>
                <a:solidFill>
                  <a:prstClr val="white"/>
                </a:solidFill>
                <a:effectLst/>
                <a:uLnTx/>
                <a:uFillTx/>
                <a:latin typeface="Calibri" panose="020F0502020204030204" charset="0"/>
                <a:ea typeface="+mn-ea"/>
                <a:cs typeface="+mn-cs"/>
              </a:rPr>
              <a:t>Trả</a:t>
            </a:r>
            <a:r>
              <a:rPr kumimoji="0" lang="en-US" sz="7200" b="1" i="0" u="none" strike="noStrike" kern="0" cap="none" spc="0" normalizeH="0" baseline="0" noProof="0" dirty="0">
                <a:ln>
                  <a:noFill/>
                </a:ln>
                <a:solidFill>
                  <a:prstClr val="white"/>
                </a:solidFill>
                <a:effectLst/>
                <a:uLnTx/>
                <a:uFillTx/>
                <a:latin typeface="Calibri" panose="020F0502020204030204" charset="0"/>
                <a:ea typeface="+mn-ea"/>
                <a:cs typeface="+mn-cs"/>
              </a:rPr>
              <a:t> </a:t>
            </a:r>
            <a:r>
              <a:rPr kumimoji="0" lang="en-US" sz="7200" b="1" i="0" u="none" strike="noStrike" kern="0" cap="none" spc="0" normalizeH="0" baseline="0" noProof="0" dirty="0" err="1">
                <a:ln>
                  <a:noFill/>
                </a:ln>
                <a:solidFill>
                  <a:prstClr val="white"/>
                </a:solidFill>
                <a:effectLst/>
                <a:uLnTx/>
                <a:uFillTx/>
                <a:latin typeface="Calibri" panose="020F0502020204030204" charset="0"/>
                <a:ea typeface="+mn-ea"/>
                <a:cs typeface="+mn-cs"/>
              </a:rPr>
              <a:t>lời</a:t>
            </a:r>
            <a:r>
              <a:rPr kumimoji="0" lang="en-US" sz="7200" b="1" i="0" u="none" strike="noStrike" kern="0" cap="none" spc="0" normalizeH="0" baseline="0" noProof="0" dirty="0">
                <a:ln>
                  <a:noFill/>
                </a:ln>
                <a:solidFill>
                  <a:prstClr val="white"/>
                </a:solidFill>
                <a:effectLst/>
                <a:uLnTx/>
                <a:uFillTx/>
                <a:latin typeface="Calibri" panose="020F0502020204030204" charset="0"/>
                <a:ea typeface="+mn-ea"/>
                <a:cs typeface="+mn-cs"/>
              </a:rPr>
              <a:t> </a:t>
            </a:r>
            <a:r>
              <a:rPr kumimoji="0" lang="en-US" sz="7200" b="1" i="0" u="none" strike="noStrike" kern="0" cap="none" spc="0" normalizeH="0" baseline="0" noProof="0" dirty="0" err="1">
                <a:ln>
                  <a:noFill/>
                </a:ln>
                <a:solidFill>
                  <a:prstClr val="white"/>
                </a:solidFill>
                <a:effectLst/>
                <a:uLnTx/>
                <a:uFillTx/>
                <a:latin typeface="Calibri" panose="020F0502020204030204" charset="0"/>
                <a:ea typeface="+mn-ea"/>
                <a:cs typeface="+mn-cs"/>
              </a:rPr>
              <a:t>câu</a:t>
            </a:r>
            <a:r>
              <a:rPr kumimoji="0" lang="en-US" sz="7200" b="1" i="0" u="none" strike="noStrike" kern="0" cap="none" spc="0" normalizeH="0" baseline="0" noProof="0" dirty="0">
                <a:ln>
                  <a:noFill/>
                </a:ln>
                <a:solidFill>
                  <a:prstClr val="white"/>
                </a:solidFill>
                <a:effectLst/>
                <a:uLnTx/>
                <a:uFillTx/>
                <a:latin typeface="Calibri" panose="020F0502020204030204" charset="0"/>
                <a:ea typeface="+mn-ea"/>
                <a:cs typeface="+mn-cs"/>
              </a:rPr>
              <a:t> </a:t>
            </a:r>
            <a:r>
              <a:rPr kumimoji="0" lang="en-US" sz="7200" b="1" i="0" u="none" strike="noStrike" kern="0" cap="none" spc="0" normalizeH="0" baseline="0" noProof="0" dirty="0" err="1">
                <a:ln>
                  <a:noFill/>
                </a:ln>
                <a:solidFill>
                  <a:prstClr val="white"/>
                </a:solidFill>
                <a:effectLst/>
                <a:uLnTx/>
                <a:uFillTx/>
                <a:latin typeface="Calibri" panose="020F0502020204030204" charset="0"/>
                <a:ea typeface="+mn-ea"/>
                <a:cs typeface="+mn-cs"/>
              </a:rPr>
              <a:t>hỏi</a:t>
            </a:r>
            <a:endParaRPr kumimoji="0" lang="en-US" sz="7200" b="1" i="0" u="none" strike="noStrike" kern="0" cap="none" spc="0" normalizeH="0" baseline="0" noProof="0" dirty="0">
              <a:ln>
                <a:noFill/>
              </a:ln>
              <a:solidFill>
                <a:prstClr val="white"/>
              </a:solidFill>
              <a:effectLst/>
              <a:uLnTx/>
              <a:uFillTx/>
              <a:latin typeface="Calibri" panose="020F0502020204030204" charset="0"/>
              <a:ea typeface="+mn-ea"/>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repeatCount="indefinite" fill="hold" nodeType="clickEffect">
                                  <p:stCondLst>
                                    <p:cond delay="0"/>
                                  </p:stCondLst>
                                  <p:iterate type="lt">
                                    <p:tmPct val="10000"/>
                                  </p:iterate>
                                  <p:childTnLst>
                                    <p:animMotion origin="layout" path="M -3.95833E-6 3.33333E-6 L -3.95833E-6 -0.07223 " pathEditMode="relative" rAng="0" ptsTypes="AA">
                                      <p:cBhvr>
                                        <p:cTn id="6" dur="250" accel="50000" decel="50000" autoRev="1" fill="hold">
                                          <p:stCondLst>
                                            <p:cond delay="0"/>
                                          </p:stCondLst>
                                        </p:cTn>
                                        <p:tgtEl>
                                          <p:spTgt spid="7">
                                            <p:txEl>
                                              <p:pRg st="0" end="0"/>
                                            </p:txEl>
                                          </p:spTgt>
                                        </p:tgtEl>
                                        <p:attrNameLst>
                                          <p:attrName>ppt_x</p:attrName>
                                          <p:attrName>ppt_y</p:attrName>
                                        </p:attrNameLst>
                                      </p:cBhvr>
                                      <p:rCtr x="0" y="-3611"/>
                                    </p:animMotion>
                                    <p:animRot by="1500000">
                                      <p:cBhvr>
                                        <p:cTn id="7" dur="125" fill="hold">
                                          <p:stCondLst>
                                            <p:cond delay="0"/>
                                          </p:stCondLst>
                                        </p:cTn>
                                        <p:tgtEl>
                                          <p:spTgt spid="7">
                                            <p:txEl>
                                              <p:pRg st="0" end="0"/>
                                            </p:txEl>
                                          </p:spTgt>
                                        </p:tgtEl>
                                        <p:attrNameLst>
                                          <p:attrName>r</p:attrName>
                                        </p:attrNameLst>
                                      </p:cBhvr>
                                    </p:animRot>
                                    <p:animRot by="-1500000">
                                      <p:cBhvr>
                                        <p:cTn id="8" dur="125" fill="hold">
                                          <p:stCondLst>
                                            <p:cond delay="125"/>
                                          </p:stCondLst>
                                        </p:cTn>
                                        <p:tgtEl>
                                          <p:spTgt spid="7">
                                            <p:txEl>
                                              <p:pRg st="0" end="0"/>
                                            </p:txEl>
                                          </p:spTgt>
                                        </p:tgtEl>
                                        <p:attrNameLst>
                                          <p:attrName>r</p:attrName>
                                        </p:attrNameLst>
                                      </p:cBhvr>
                                    </p:animRot>
                                    <p:animRot by="-1500000">
                                      <p:cBhvr>
                                        <p:cTn id="9" dur="125" fill="hold">
                                          <p:stCondLst>
                                            <p:cond delay="250"/>
                                          </p:stCondLst>
                                        </p:cTn>
                                        <p:tgtEl>
                                          <p:spTgt spid="7">
                                            <p:txEl>
                                              <p:pRg st="0" end="0"/>
                                            </p:txEl>
                                          </p:spTgt>
                                        </p:tgtEl>
                                        <p:attrNameLst>
                                          <p:attrName>r</p:attrName>
                                        </p:attrNameLst>
                                      </p:cBhvr>
                                    </p:animRot>
                                    <p:animRot by="1500000">
                                      <p:cBhvr>
                                        <p:cTn id="10" dur="125" fill="hold">
                                          <p:stCondLst>
                                            <p:cond delay="375"/>
                                          </p:stCondLst>
                                        </p:cTn>
                                        <p:tgtEl>
                                          <p:spTgt spid="7">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06039" y="1544741"/>
            <a:ext cx="11054860" cy="1478418"/>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vi-VN" sz="3200" b="1" i="0" u="none" strike="noStrike" kern="1200" cap="none" spc="0" normalizeH="0" baseline="0" noProof="0" dirty="0">
                <a:ln>
                  <a:noFill/>
                </a:ln>
                <a:solidFill>
                  <a:srgbClr val="70AD47">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1. </a:t>
            </a: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Vì sao người ta gọi là mùa nước nổi mà không gọi là mùa nước lũ? </a:t>
            </a:r>
            <a:endPar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8" name="TextBox 7"/>
          <p:cNvSpPr txBox="1"/>
          <p:nvPr/>
        </p:nvSpPr>
        <p:spPr>
          <a:xfrm>
            <a:off x="503841" y="2684085"/>
            <a:ext cx="11054860" cy="3694409"/>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vi-VN" sz="3200" b="1" i="0" u="none" strike="noStrike" kern="1200" cap="none" spc="0" normalizeH="0" baseline="0" noProof="0" dirty="0">
                <a:ln>
                  <a:noFill/>
                </a:ln>
                <a:solidFill>
                  <a:srgbClr val="70AD47">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2. </a:t>
            </a: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Cảnh vật trong mùa nước nổi thế nào?</a:t>
            </a:r>
            <a:endPar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Sông nước</a:t>
            </a:r>
            <a:endPar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Đồng ruộng</a:t>
            </a:r>
            <a:endPar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Vườn tược, cây cỏ</a:t>
            </a:r>
            <a:endPar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Cá</a:t>
            </a:r>
            <a:endPar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9" name="TextBox 8"/>
          <p:cNvSpPr txBox="1"/>
          <p:nvPr/>
        </p:nvSpPr>
        <p:spPr>
          <a:xfrm>
            <a:off x="2229859" y="2267628"/>
            <a:ext cx="11054860" cy="739883"/>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vi-VN" sz="3200" b="0" i="0" u="none" strike="noStrike" kern="1200" cap="none" spc="0" normalizeH="0" baseline="0" noProof="0" dirty="0">
                <a:ln>
                  <a:noFill/>
                </a:ln>
                <a:solidFill>
                  <a:srgbClr val="70AD47">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Wingdings" panose="05000000000000000000" pitchFamily="2" charset="2"/>
              </a:rPr>
              <a:t> </a:t>
            </a:r>
            <a:r>
              <a:rPr kumimoji="0" lang="vi-VN" sz="3200" b="0" i="0" u="none" strike="noStrike" kern="1200" cap="none" spc="0" normalizeH="0" baseline="0" noProof="0" dirty="0">
                <a:ln>
                  <a:noFill/>
                </a:ln>
                <a:solidFill>
                  <a:srgbClr val="70AD47">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Vì nước lên hiền hoà.</a:t>
            </a:r>
            <a:endParaRPr kumimoji="0" lang="vi-VN" sz="3200" b="0" i="0" u="none" strike="noStrike" kern="1200" cap="none" spc="0" normalizeH="0" baseline="0" noProof="0" dirty="0">
              <a:ln>
                <a:noFill/>
              </a:ln>
              <a:solidFill>
                <a:srgbClr val="70AD47">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TextBox 9"/>
          <p:cNvSpPr txBox="1"/>
          <p:nvPr/>
        </p:nvSpPr>
        <p:spPr>
          <a:xfrm>
            <a:off x="2942142" y="588247"/>
            <a:ext cx="816516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5400" b="0" i="0" u="none" strike="noStrike" kern="1200" cap="none" spc="0" normalizeH="0" baseline="0" noProof="0" dirty="0">
                <a:ln>
                  <a:noFill/>
                </a:ln>
                <a:solidFill>
                  <a:srgbClr val="ED7D31"/>
                </a:solidFill>
                <a:effectLst/>
                <a:uLnTx/>
                <a:uFillTx/>
                <a:latin typeface="Arial-Rounded" panose="020B0500000000000000" pitchFamily="34" charset="0"/>
                <a:ea typeface="Arial-Rounded" panose="020B0500000000000000" pitchFamily="34" charset="0"/>
                <a:cs typeface="Arial-Rounded" panose="020B0500000000000000" pitchFamily="34" charset="0"/>
              </a:rPr>
              <a:t>TRẢ LỜI CÂU HỎI</a:t>
            </a:r>
            <a:endParaRPr kumimoji="0" lang="en-US" sz="5400" b="0" i="0" u="none" strike="noStrike" kern="1200" cap="none" spc="0" normalizeH="0" baseline="0" noProof="0" dirty="0">
              <a:ln>
                <a:noFill/>
              </a:ln>
              <a:solidFill>
                <a:srgbClr val="ED7D31"/>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1" name="TextBox 10"/>
          <p:cNvSpPr txBox="1"/>
          <p:nvPr/>
        </p:nvSpPr>
        <p:spPr>
          <a:xfrm>
            <a:off x="2942142" y="3474879"/>
            <a:ext cx="8216372" cy="65883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nước dâng cao, nước lên hiền hoà.</a:t>
            </a:r>
            <a:endPar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2" name="Picture 11"/>
          <p:cNvPicPr>
            <a:picLocks noChangeAspect="1"/>
          </p:cNvPicPr>
          <p:nvPr/>
        </p:nvPicPr>
        <p:blipFill>
          <a:blip r:embed="rId1">
            <a:extLst>
              <a:ext uri="{BEBA8EAE-BF5A-486C-A8C5-ECC9F3942E4B}">
                <a14:imgProps xmlns:a14="http://schemas.microsoft.com/office/drawing/2010/main">
                  <a14:imgLayer r:embed="rId2">
                    <a14:imgEffect>
                      <a14:colorTemperature colorTemp="7200"/>
                    </a14:imgEffect>
                    <a14:imgEffect>
                      <a14:saturation sat="200000"/>
                    </a14:imgEffect>
                    <a14:imgEffect>
                      <a14:sharpenSoften amount="25000"/>
                    </a14:imgEffect>
                  </a14:imgLayer>
                </a14:imgProps>
              </a:ext>
            </a:extLst>
          </a:blip>
          <a:stretch>
            <a:fillRect/>
          </a:stretch>
        </p:blipFill>
        <p:spPr>
          <a:xfrm>
            <a:off x="1535266" y="38667"/>
            <a:ext cx="2315185" cy="1735654"/>
          </a:xfrm>
          <a:prstGeom prst="rect">
            <a:avLst/>
          </a:prstGeom>
          <a:ln>
            <a:noFill/>
          </a:ln>
          <a:effectLst>
            <a:softEdge rad="112500"/>
          </a:effectLst>
        </p:spPr>
      </p:pic>
      <p:sp>
        <p:nvSpPr>
          <p:cNvPr id="13" name="TextBox 12"/>
          <p:cNvSpPr txBox="1"/>
          <p:nvPr/>
        </p:nvSpPr>
        <p:spPr>
          <a:xfrm>
            <a:off x="2942142" y="4220430"/>
            <a:ext cx="8850081" cy="73723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nước trong đồng ruộng hoà lẫn nước sông Cửu </a:t>
            </a:r>
            <a:r>
              <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Long.</a:t>
            </a:r>
            <a:endPar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TextBox 13"/>
          <p:cNvSpPr txBox="1"/>
          <p:nvPr/>
        </p:nvSpPr>
        <p:spPr>
          <a:xfrm>
            <a:off x="4457545" y="4922424"/>
            <a:ext cx="4734837" cy="65883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được bồi đắp phù sa.</a:t>
            </a:r>
            <a:endPar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5" name="TextBox 14"/>
          <p:cNvSpPr txBox="1"/>
          <p:nvPr/>
        </p:nvSpPr>
        <p:spPr>
          <a:xfrm>
            <a:off x="1393131" y="5691898"/>
            <a:ext cx="10632614" cy="65883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bơi thành đàn, theo cá mẹ vào tận đồng sâu. </a:t>
            </a:r>
            <a:endPar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wipe(left)">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wipe(left)">
                                      <p:cBhvr>
                                        <p:cTn id="27" dur="500"/>
                                        <p:tgtEl>
                                          <p:spTgt spid="1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wipe(left)">
                                      <p:cBhvr>
                                        <p:cTn id="32" dur="500"/>
                                        <p:tgtEl>
                                          <p:spTgt spid="1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
                                            <p:txEl>
                                              <p:pRg st="0" end="0"/>
                                            </p:txEl>
                                          </p:spTgt>
                                        </p:tgtEl>
                                        <p:attrNameLst>
                                          <p:attrName>style.visibility</p:attrName>
                                        </p:attrNameLst>
                                      </p:cBhvr>
                                      <p:to>
                                        <p:strVal val="visible"/>
                                      </p:to>
                                    </p:set>
                                    <p:animEffect transition="in" filter="wipe(left)">
                                      <p:cBhvr>
                                        <p:cTn id="3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1" grpId="0" build="p"/>
      <p:bldP spid="13" grpId="0" build="p"/>
      <p:bldP spid="14" grpId="0" build="p"/>
      <p:bldP spid="1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469081" y="788886"/>
            <a:ext cx="9253837" cy="1651671"/>
          </a:xfrm>
          <a:prstGeom prst="rect">
            <a:avLst/>
          </a:prstGeom>
          <a:noFill/>
        </p:spPr>
        <p:txBody>
          <a:bodyPr wrap="square" rtlCol="0">
            <a:spAutoFit/>
          </a:bodyPr>
          <a:lstStyle/>
          <a:p>
            <a:pPr marL="8255" marR="0" lvl="0" indent="38100" algn="just" defTabSz="914400" rtl="0" eaLnBrk="1" fontAlgn="auto" latinLnBrk="0" hangingPunct="1">
              <a:lnSpc>
                <a:spcPct val="150000"/>
              </a:lnSpc>
              <a:spcBef>
                <a:spcPts val="0"/>
              </a:spcBef>
              <a:spcAft>
                <a:spcPts val="0"/>
              </a:spcAft>
              <a:buClrTx/>
              <a:buSzTx/>
              <a:buFontTx/>
              <a:buNone/>
              <a:defRPr/>
            </a:pPr>
            <a:r>
              <a:rPr kumimoji="0" lang="vi-VN" sz="36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3. </a:t>
            </a:r>
            <a:r>
              <a:rPr kumimoji="0" lang="vi-V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Vì sao vào mùa nước nổi, người ta phải làm cầu từ cửa trước vào đến tận bếp? </a:t>
            </a:r>
            <a:endParaRPr kumimoji="0" lang="vi-V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7" name="TextBox 16"/>
          <p:cNvSpPr txBox="1"/>
          <p:nvPr/>
        </p:nvSpPr>
        <p:spPr>
          <a:xfrm>
            <a:off x="1469081" y="2427862"/>
            <a:ext cx="9531428" cy="1651671"/>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vi-VN" sz="3600" b="0" i="0" u="none" strike="noStrike" kern="1200" cap="none" spc="0" normalizeH="0" baseline="0" noProof="0" dirty="0">
                <a:ln>
                  <a:noFill/>
                </a:ln>
                <a:solidFill>
                  <a:srgbClr val="70AD47">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Wingdings" panose="05000000000000000000" pitchFamily="2" charset="2"/>
              </a:rPr>
              <a:t> </a:t>
            </a:r>
            <a:r>
              <a:rPr kumimoji="0" lang="vi-VN" sz="3600" b="0" i="0" u="none" strike="noStrike" kern="1200" cap="none" spc="0" normalizeH="0" baseline="0" noProof="0" dirty="0">
                <a:ln>
                  <a:noFill/>
                </a:ln>
                <a:solidFill>
                  <a:srgbClr val="70AD47">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Vì nước ngập lên những viên gạch, không đi lại được.</a:t>
            </a:r>
            <a:endParaRPr kumimoji="0" lang="vi-VN" sz="3600" b="0" i="0" u="none" strike="noStrike" kern="1200" cap="none" spc="0" normalizeH="0" baseline="0" noProof="0" dirty="0">
              <a:ln>
                <a:noFill/>
              </a:ln>
              <a:solidFill>
                <a:srgbClr val="70AD47">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8" name="TextBox 17"/>
          <p:cNvSpPr txBox="1"/>
          <p:nvPr/>
        </p:nvSpPr>
        <p:spPr>
          <a:xfrm>
            <a:off x="1519320" y="3938831"/>
            <a:ext cx="9661295" cy="820674"/>
          </a:xfrm>
          <a:prstGeom prst="rect">
            <a:avLst/>
          </a:prstGeom>
          <a:noFill/>
        </p:spPr>
        <p:txBody>
          <a:bodyPr wrap="square" rtlCol="0">
            <a:spAutoFit/>
          </a:bodyPr>
          <a:lstStyle/>
          <a:p>
            <a:pPr marL="8255" marR="0" lvl="0" indent="38100" algn="just" defTabSz="914400" rtl="0" eaLnBrk="1" fontAlgn="auto" latinLnBrk="0" hangingPunct="1">
              <a:lnSpc>
                <a:spcPct val="150000"/>
              </a:lnSpc>
              <a:spcBef>
                <a:spcPts val="0"/>
              </a:spcBef>
              <a:spcAft>
                <a:spcPts val="0"/>
              </a:spcAft>
              <a:buClrTx/>
              <a:buSzTx/>
              <a:buFontTx/>
              <a:buNone/>
              <a:defRPr/>
            </a:pPr>
            <a:r>
              <a:rPr kumimoji="0" lang="vi-VN" sz="36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4. </a:t>
            </a:r>
            <a:r>
              <a:rPr kumimoji="0" lang="vi-V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 thích nhất hình ảnh nào trong bài? </a:t>
            </a:r>
            <a:endParaRPr kumimoji="0" lang="vi-V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9" name="TextBox 18"/>
          <p:cNvSpPr txBox="1"/>
          <p:nvPr/>
        </p:nvSpPr>
        <p:spPr>
          <a:xfrm>
            <a:off x="1649691" y="4616303"/>
            <a:ext cx="7877375" cy="820802"/>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vi-VN" sz="3600" b="0" i="0" u="none" strike="noStrike" kern="1200" cap="none" spc="0" normalizeH="0" baseline="0" noProof="0" dirty="0">
                <a:ln>
                  <a:noFill/>
                </a:ln>
                <a:solidFill>
                  <a:srgbClr val="70AD47">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Wingdings" panose="05000000000000000000" pitchFamily="2" charset="2"/>
              </a:rPr>
              <a:t> </a:t>
            </a:r>
            <a:r>
              <a:rPr kumimoji="0" lang="vi-VN" sz="3600" b="0" i="0" u="none" strike="noStrike" kern="1200" cap="none" spc="0" normalizeH="0" baseline="0" noProof="0" dirty="0">
                <a:ln>
                  <a:noFill/>
                </a:ln>
                <a:solidFill>
                  <a:srgbClr val="70AD47">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vi-VN" sz="3600" b="0" i="0" u="none" strike="noStrike" kern="1200" cap="none" spc="0" normalizeH="0" baseline="0" noProof="0" dirty="0">
              <a:ln>
                <a:noFill/>
              </a:ln>
              <a:solidFill>
                <a:srgbClr val="70AD47">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753052" y="227065"/>
            <a:ext cx="1820027" cy="555217"/>
            <a:chOff x="635794" y="386605"/>
            <a:chExt cx="1395893" cy="555217"/>
          </a:xfrm>
        </p:grpSpPr>
        <p:sp>
          <p:nvSpPr>
            <p:cNvPr id="8" name="TextBox 7"/>
            <p:cNvSpPr txBox="1"/>
            <p:nvPr/>
          </p:nvSpPr>
          <p:spPr>
            <a:xfrm>
              <a:off x="1218102" y="386605"/>
              <a:ext cx="813585" cy="53091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200" b="1" i="0" u="none" strike="noStrike" kern="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ĐỌC</a:t>
              </a:r>
              <a:endParaRPr kumimoji="0" lang="en-US" sz="2200" b="1" i="0" u="none" strike="noStrike" kern="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pic>
          <p:nvPicPr>
            <p:cNvPr id="9" name="Picture 8"/>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635794" y="416650"/>
              <a:ext cx="582308" cy="525172"/>
            </a:xfrm>
            <a:prstGeom prst="rect">
              <a:avLst/>
            </a:prstGeom>
          </p:spPr>
        </p:pic>
      </p:grpSp>
      <p:sp>
        <p:nvSpPr>
          <p:cNvPr id="13" name="TextBox 12"/>
          <p:cNvSpPr txBox="1"/>
          <p:nvPr/>
        </p:nvSpPr>
        <p:spPr>
          <a:xfrm>
            <a:off x="4082008" y="124243"/>
            <a:ext cx="3808288" cy="65049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8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Mùa nước nổi</a:t>
            </a:r>
            <a:endParaRPr kumimoji="0" lang="en-US" sz="28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sp>
        <p:nvSpPr>
          <p:cNvPr id="14" name="TextBox 13"/>
          <p:cNvSpPr txBox="1"/>
          <p:nvPr/>
        </p:nvSpPr>
        <p:spPr>
          <a:xfrm>
            <a:off x="648586" y="913089"/>
            <a:ext cx="10790362" cy="5609228"/>
          </a:xfrm>
          <a:prstGeom prst="rect">
            <a:avLst/>
          </a:prstGeom>
          <a:noFill/>
        </p:spPr>
        <p:txBody>
          <a:bodyPr wrap="square" rtlCol="0">
            <a:spAutoFit/>
          </a:bodyPr>
          <a:lstStyle/>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        </a:t>
            </a: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Mùa này người làng tôi gọi là mùa nước nổi, không gọi là mùa nước lũ vì nước lên hiền hoà. Nước mỗi ngày một dâng lên. Mưa dầm dề, mưa sướt mướt ngày này qua ngày khác.</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Rồi đến rằm tháng Bảy: “Rằm tháng Bảy nước nhảy lên bờ”. Dòng sông Cửu Long đã no đầy, lại tràn qua bờ. Nước trong ao hồ, trong đồng ruộng của mùa mưa hoà lẫn với nước dòng sông Cửu Long.</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Đồng ruộng, vườn tược và cây cỏ như biết giữ lại hạt phù sa ở quanh mình, nước lại trong dần. Ngồi trong nhà, ta thấy cả những đàn cá ròng ròng, từng đàn, từng đàn theo cá mẹ xuôi theo dòng nước, vào tận đồng sâu.</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44450" marR="0" lvl="0" indent="0" algn="just" defTabSz="914400" rtl="0" eaLnBrk="1" fontAlgn="auto" latinLnBrk="0" hangingPunct="1">
              <a:lnSpc>
                <a:spcPct val="150000"/>
              </a:lnSpc>
              <a:spcBef>
                <a:spcPts val="0"/>
              </a:spcBef>
              <a:spcAft>
                <a:spcPts val="0"/>
              </a:spcAft>
              <a:buClrTx/>
              <a:buSzTx/>
              <a:buFontTx/>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        Ngủ một đêm, sáng dậy, nước ngập lên những viên gạch. Phải lấy ván, lấy tre làm cầu từ cửa trước vào đến tận bếp. Vui quá! Có cả một cây cầu lắt lẻo ngay dưới mái nhà.</a:t>
            </a:r>
            <a:endPar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266700" marR="0" lvl="0" indent="0" algn="ctr" defTabSz="914400" rtl="0" eaLnBrk="1" fontAlgn="auto" latinLnBrk="0" hangingPunct="1">
              <a:lnSpc>
                <a:spcPct val="150000"/>
              </a:lnSpc>
              <a:spcBef>
                <a:spcPts val="0"/>
              </a:spcBef>
              <a:spcAft>
                <a:spcPts val="0"/>
              </a:spcAft>
              <a:buClr>
                <a:srgbClr val="000000"/>
              </a:buClr>
              <a:buSzTx/>
              <a:buFont typeface="Arial" panose="020B0604020202020204"/>
              <a:buNone/>
              <a:defRPr/>
            </a:pPr>
            <a:r>
              <a:rPr kumimoji="0" lang="vi-VN" sz="2200" b="0" i="0" u="none" strike="noStrike" kern="1200" cap="none" spc="0" normalizeH="0" baseline="0" noProof="0" dirty="0">
                <a:ln>
                  <a:noFill/>
                </a:ln>
                <a:solidFill>
                  <a:srgbClr val="213054"/>
                </a:solidFill>
                <a:effectLst/>
                <a:uLnTx/>
                <a:uFillTx/>
                <a:latin typeface="Arial-Rounded" panose="020B0500000000000000" pitchFamily="34" charset="0"/>
                <a:ea typeface="Arial-Rounded" panose="020B0500000000000000" pitchFamily="34" charset="0"/>
                <a:cs typeface="Arial-Rounded" panose="020B0500000000000000" pitchFamily="34" charset="0"/>
              </a:rPr>
              <a:t>(T</a:t>
            </a:r>
            <a:r>
              <a:rPr kumimoji="0" lang="vi-VN" sz="2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rPr>
              <a:t>heo Nguyễn Quang Sáng)</a:t>
            </a:r>
            <a:endParaRPr kumimoji="0" lang="vi-VN" sz="2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panose="020B0604020202020204"/>
            </a:endParaRPr>
          </a:p>
        </p:txBody>
      </p:sp>
      <p:sp>
        <p:nvSpPr>
          <p:cNvPr id="12" name="Rectangle: Rounded Corners 11"/>
          <p:cNvSpPr/>
          <p:nvPr/>
        </p:nvSpPr>
        <p:spPr>
          <a:xfrm>
            <a:off x="8178800" y="20573"/>
            <a:ext cx="3972045" cy="73740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2800" dirty="0" err="1">
                <a:solidFill>
                  <a:srgbClr val="FFFFFF"/>
                </a:solidFill>
                <a:latin typeface="Arial-Rounded" panose="020B0500000000000000" pitchFamily="34" charset="0"/>
                <a:ea typeface="Arial-Rounded" panose="020B0500000000000000" pitchFamily="34" charset="0"/>
                <a:cs typeface="Arial-Rounded" panose="020B0500000000000000" pitchFamily="34" charset="0"/>
              </a:rPr>
              <a:t>Luyện</a:t>
            </a:r>
            <a:r>
              <a:rPr lang="en-US" sz="2800" dirty="0">
                <a:solidFill>
                  <a:srgbClr val="FFFFFF"/>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FFFF"/>
                </a:solidFill>
                <a:latin typeface="Arial-Rounded" panose="020B0500000000000000" pitchFamily="34" charset="0"/>
                <a:ea typeface="Arial-Rounded" panose="020B0500000000000000" pitchFamily="34" charset="0"/>
                <a:cs typeface="Arial-Rounded" panose="020B0500000000000000" pitchFamily="34" charset="0"/>
              </a:rPr>
              <a:t>đọc</a:t>
            </a:r>
            <a:r>
              <a:rPr lang="en-US" sz="2800" dirty="0">
                <a:solidFill>
                  <a:srgbClr val="FFFFFF"/>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FFFF"/>
                </a:solidFill>
                <a:latin typeface="Arial-Rounded" panose="020B0500000000000000" pitchFamily="34" charset="0"/>
                <a:ea typeface="Arial-Rounded" panose="020B0500000000000000" pitchFamily="34" charset="0"/>
                <a:cs typeface="Arial-Rounded" panose="020B0500000000000000" pitchFamily="34" charset="0"/>
              </a:rPr>
              <a:t>lại</a:t>
            </a:r>
            <a:r>
              <a:rPr lang="en-US" sz="2800" dirty="0">
                <a:solidFill>
                  <a:srgbClr val="FFFFFF"/>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FFFF"/>
                </a:solidFill>
                <a:latin typeface="Arial-Rounded" panose="020B0500000000000000" pitchFamily="34" charset="0"/>
                <a:ea typeface="Arial-Rounded" panose="020B0500000000000000" pitchFamily="34" charset="0"/>
                <a:cs typeface="Arial-Rounded" panose="020B0500000000000000" pitchFamily="34" charset="0"/>
              </a:rPr>
              <a:t>toàn</a:t>
            </a:r>
            <a:r>
              <a:rPr lang="en-US" sz="2800" dirty="0">
                <a:solidFill>
                  <a:srgbClr val="FFFFFF"/>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FFFF"/>
                </a:solidFill>
                <a:latin typeface="Arial-Rounded" panose="020B0500000000000000" pitchFamily="34" charset="0"/>
                <a:ea typeface="Arial-Rounded" panose="020B0500000000000000" pitchFamily="34" charset="0"/>
                <a:cs typeface="Arial-Rounded" panose="020B0500000000000000" pitchFamily="34" charset="0"/>
              </a:rPr>
              <a:t>bài</a:t>
            </a:r>
            <a:endParaRPr kumimoji="0" lang="en-US" sz="2800" b="0"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custDataLst>
      <p:tags r:id="rId3"/>
    </p:custData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3"/>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1537856" y="0"/>
            <a:ext cx="10169512" cy="6416995"/>
          </a:xfrm>
          <a:prstGeom prst="rect">
            <a:avLst/>
          </a:prstGeom>
        </p:spPr>
      </p:pic>
      <p:pic>
        <p:nvPicPr>
          <p:cNvPr id="12" name="PA_图片 11"/>
          <p:cNvPicPr>
            <a:picLocks noChangeAspect="1"/>
          </p:cNvPicPr>
          <p:nvPr>
            <p:custDataLst>
              <p:tags r:id="rId3"/>
            </p:custDataLst>
          </p:nvPr>
        </p:nvPicPr>
        <p:blipFill>
          <a:blip r:embed="rId4" cstate="print">
            <a:extLst>
              <a:ext uri="{28A0092B-C50C-407E-A947-70E740481C1C}">
                <a14:useLocalDpi xmlns:a14="http://schemas.microsoft.com/office/drawing/2010/main" val="0"/>
              </a:ext>
            </a:extLst>
          </a:blip>
          <a:stretch>
            <a:fillRect/>
          </a:stretch>
        </p:blipFill>
        <p:spPr>
          <a:xfrm>
            <a:off x="-264507" y="-557371"/>
            <a:ext cx="3714501" cy="3714501"/>
          </a:xfrm>
          <a:prstGeom prst="rect">
            <a:avLst/>
          </a:prstGeom>
        </p:spPr>
      </p:pic>
      <p:sp>
        <p:nvSpPr>
          <p:cNvPr id="6" name="TextBox 5"/>
          <p:cNvSpPr txBox="1"/>
          <p:nvPr/>
        </p:nvSpPr>
        <p:spPr>
          <a:xfrm>
            <a:off x="2291379" y="2152202"/>
            <a:ext cx="7949901" cy="650499"/>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vi-VN" sz="2800" b="1" i="0" u="none" strike="noStrike" kern="1200" cap="none" spc="0" normalizeH="0" baseline="0" noProof="0" dirty="0">
                <a:ln>
                  <a:noFill/>
                </a:ln>
                <a:solidFill>
                  <a:srgbClr val="70AD47">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1. </a:t>
            </a: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Từ nào chỉ đặc điểm của mưa có trong bài đọc? </a:t>
            </a:r>
            <a:endPar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7" name="Picture 6"/>
          <p:cNvPicPr>
            <a:picLocks noChangeAspect="1"/>
          </p:cNvPicPr>
          <p:nvPr/>
        </p:nvPicPr>
        <p:blipFill>
          <a:blip r:embed="rId5">
            <a:clrChange>
              <a:clrFrom>
                <a:srgbClr val="FEFFFE"/>
              </a:clrFrom>
              <a:clrTo>
                <a:srgbClr val="FEFFFE">
                  <a:alpha val="0"/>
                </a:srgbClr>
              </a:clrTo>
            </a:clrChange>
            <a:extLst>
              <a:ext uri="{BEBA8EAE-BF5A-486C-A8C5-ECC9F3942E4B}">
                <a14:imgProps xmlns:a14="http://schemas.microsoft.com/office/drawing/2010/main">
                  <a14:imgLayer r:embed="rId6">
                    <a14:imgEffect>
                      <a14:brightnessContrast contrast="1000"/>
                    </a14:imgEffect>
                    <a14:imgEffect>
                      <a14:sharpenSoften amount="33000"/>
                    </a14:imgEffect>
                  </a14:imgLayer>
                </a14:imgProps>
              </a:ext>
            </a:extLst>
          </a:blip>
          <a:stretch>
            <a:fillRect/>
          </a:stretch>
        </p:blipFill>
        <p:spPr>
          <a:xfrm>
            <a:off x="3851663" y="1515742"/>
            <a:ext cx="649967" cy="599539"/>
          </a:xfrm>
          <a:prstGeom prst="rect">
            <a:avLst/>
          </a:prstGeom>
        </p:spPr>
      </p:pic>
      <p:sp>
        <p:nvSpPr>
          <p:cNvPr id="8" name="TextBox 7"/>
          <p:cNvSpPr txBox="1"/>
          <p:nvPr/>
        </p:nvSpPr>
        <p:spPr>
          <a:xfrm>
            <a:off x="3693897" y="1459925"/>
            <a:ext cx="3437514" cy="65049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vi-VN" sz="2800" b="1" i="0" u="none" strike="noStrike" kern="120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rPr>
              <a:t> LUYỆN TẬP</a:t>
            </a:r>
            <a:endParaRPr kumimoji="0" lang="en-US" sz="2800" b="1" i="0" u="none" strike="noStrike" kern="1200" cap="none" spc="0" normalizeH="0" baseline="0" noProof="0" dirty="0">
              <a:ln>
                <a:noFill/>
              </a:ln>
              <a:solidFill>
                <a:srgbClr val="17479D"/>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9" name="TextBox 8"/>
          <p:cNvSpPr txBox="1"/>
          <p:nvPr/>
        </p:nvSpPr>
        <p:spPr>
          <a:xfrm>
            <a:off x="3701822" y="4616866"/>
            <a:ext cx="6327981" cy="129683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vi-VN" sz="2800" b="1" i="0" u="none" strike="noStrike" kern="1200" cap="none" spc="0" normalizeH="0" baseline="0" noProof="0" dirty="0">
                <a:ln>
                  <a:noFill/>
                </a:ln>
                <a:solidFill>
                  <a:srgbClr val="70AD47">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2. </a:t>
            </a: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Tìm thêm từ ngữ tả mưa:</a:t>
            </a:r>
            <a:endPar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M: </a:t>
            </a: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ào ào, </a:t>
            </a:r>
            <a:endPar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3" name="Rounded Rectangle 6"/>
          <p:cNvSpPr/>
          <p:nvPr/>
        </p:nvSpPr>
        <p:spPr>
          <a:xfrm rot="288941">
            <a:off x="4541572" y="2813493"/>
            <a:ext cx="1542972" cy="464893"/>
          </a:xfrm>
          <a:prstGeom prst="roundRect">
            <a:avLst>
              <a:gd name="adj" fmla="val 33724"/>
            </a:avLst>
          </a:prstGeom>
          <a:solidFill>
            <a:srgbClr val="D5EB98"/>
          </a:solidFill>
          <a:ln>
            <a:solidFill>
              <a:srgbClr val="F3F1CA"/>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dầm</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dề</a:t>
            </a:r>
            <a:endPar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Rounded Rectangle 11"/>
          <p:cNvSpPr/>
          <p:nvPr/>
        </p:nvSpPr>
        <p:spPr>
          <a:xfrm rot="21311040">
            <a:off x="4544316" y="3707649"/>
            <a:ext cx="1601113" cy="879348"/>
          </a:xfrm>
          <a:prstGeom prst="roundRect">
            <a:avLst>
              <a:gd name="adj" fmla="val 20734"/>
            </a:avLst>
          </a:prstGeom>
          <a:solidFill>
            <a:schemeClr val="accent1">
              <a:lumMod val="60000"/>
              <a:lumOff val="40000"/>
            </a:schemeClr>
          </a:solidFill>
          <a:ln>
            <a:solidFill>
              <a:schemeClr val="accent1">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sướt</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mướt</a:t>
            </a:r>
            <a:endPar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5" name="Rounded Rectangle 13"/>
          <p:cNvSpPr/>
          <p:nvPr/>
        </p:nvSpPr>
        <p:spPr>
          <a:xfrm>
            <a:off x="6865812" y="2928577"/>
            <a:ext cx="1496291" cy="446740"/>
          </a:xfrm>
          <a:prstGeom prst="roundRect">
            <a:avLst>
              <a:gd name="adj" fmla="val 26156"/>
            </a:avLst>
          </a:prstGeom>
          <a:solidFill>
            <a:schemeClr val="accent6">
              <a:lumMod val="40000"/>
              <a:lumOff val="60000"/>
            </a:schemeClr>
          </a:solidFill>
          <a:ln>
            <a:solidFill>
              <a:schemeClr val="accent6">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rả</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rích</a:t>
            </a:r>
            <a:endPar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6" name="Rounded Rectangle 14"/>
          <p:cNvSpPr/>
          <p:nvPr/>
        </p:nvSpPr>
        <p:spPr>
          <a:xfrm rot="347092">
            <a:off x="7167665" y="3784277"/>
            <a:ext cx="1496291" cy="794997"/>
          </a:xfrm>
          <a:prstGeom prst="roundRect">
            <a:avLst>
              <a:gd name="adj" fmla="val 26156"/>
            </a:avLst>
          </a:prstGeom>
          <a:solidFill>
            <a:schemeClr val="bg1">
              <a:lumMod val="90000"/>
            </a:schemeClr>
          </a:soli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dai</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dẳng</a:t>
            </a:r>
            <a:endPar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7" name="Rectangle 16"/>
          <p:cNvSpPr/>
          <p:nvPr/>
        </p:nvSpPr>
        <p:spPr>
          <a:xfrm>
            <a:off x="4880888" y="5112001"/>
            <a:ext cx="1156086"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tí tách,</a:t>
            </a:r>
            <a:endParaRPr kumimoji="0" lang="en-US"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8" name="Rectangle 17"/>
          <p:cNvSpPr/>
          <p:nvPr/>
        </p:nvSpPr>
        <p:spPr>
          <a:xfrm>
            <a:off x="5934306" y="5102041"/>
            <a:ext cx="186301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lộp bộp, …</a:t>
            </a:r>
            <a:endParaRPr kumimoji="0" lang="en-US"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26" presetClass="emph" presetSubtype="0" repeatCount="5000" fill="hold" nodeType="withEffect">
                                  <p:stCondLst>
                                    <p:cond delay="0"/>
                                  </p:stCondLst>
                                  <p:childTnLst>
                                    <p:animEffect transition="out" filter="fade">
                                      <p:cBhvr>
                                        <p:cTn id="11" dur="500" tmFilter="0, 0; .2, .5; .8, .5; 1, 0"/>
                                        <p:tgtEl>
                                          <p:spTgt spid="12"/>
                                        </p:tgtEl>
                                      </p:cBhvr>
                                    </p:animEffect>
                                    <p:animScale>
                                      <p:cBhvr>
                                        <p:cTn id="12" dur="250" autoRev="1" fill="hold"/>
                                        <p:tgtEl>
                                          <p:spTgt spid="12"/>
                                        </p:tgtEl>
                                      </p:cBhvr>
                                      <p:by x="105000" y="105000"/>
                                    </p:animScale>
                                  </p:childTnLst>
                                </p:cTn>
                              </p:par>
                              <p:par>
                                <p:cTn id="13" presetID="47" presetClass="entr" presetSubtype="0"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10" presetClass="entr" presetSubtype="0" fill="hold" grpId="0" nodeType="withEffect">
                                  <p:stCondLst>
                                    <p:cond delay="0"/>
                                  </p:stCondLst>
                                  <p:iterate type="lt">
                                    <p:tmPct val="0"/>
                                  </p:iterate>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0"/>
                                  </p:stCondLst>
                                  <p:iterate type="lt">
                                    <p:tmPct val="0"/>
                                  </p:iterate>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iterate type="lt">
                                    <p:tmPct val="0"/>
                                  </p:iterate>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iterate type="lt">
                                    <p:tmPct val="0"/>
                                  </p:iterate>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animEffect transition="in" filter="wipe(left)">
                                      <p:cBhvr>
                                        <p:cTn id="39" dur="500"/>
                                        <p:tgtEl>
                                          <p:spTgt spid="9">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9">
                                            <p:txEl>
                                              <p:pRg st="1" end="1"/>
                                            </p:txEl>
                                          </p:spTgt>
                                        </p:tgtEl>
                                        <p:attrNameLst>
                                          <p:attrName>style.visibility</p:attrName>
                                        </p:attrNameLst>
                                      </p:cBhvr>
                                      <p:to>
                                        <p:strVal val="visible"/>
                                      </p:to>
                                    </p:set>
                                    <p:animEffect transition="in" filter="wipe(left)">
                                      <p:cBhvr>
                                        <p:cTn id="44" dur="500"/>
                                        <p:tgtEl>
                                          <p:spTgt spid="9">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5" restart="whenNotActive" fill="hold" evtFilter="cancelBubble" nodeType="interactiveSeq">
                <p:stCondLst>
                  <p:cond evt="onClick" delay="0">
                    <p:tgtEl>
                      <p:spTgt spid="13"/>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1000" fill="hold"/>
                                        <p:tgtEl>
                                          <p:spTgt spid="13"/>
                                        </p:tgtEl>
                                        <p:attrNameLst>
                                          <p:attrName>fillcolor</p:attrName>
                                        </p:attrNameLst>
                                      </p:cBhvr>
                                      <p:to>
                                        <a:srgbClr val="9FE540"/>
                                      </p:to>
                                    </p:animClr>
                                    <p:set>
                                      <p:cBhvr>
                                        <p:cTn id="60" dur="1000" fill="hold"/>
                                        <p:tgtEl>
                                          <p:spTgt spid="13"/>
                                        </p:tgtEl>
                                        <p:attrNameLst>
                                          <p:attrName>fill.type</p:attrName>
                                        </p:attrNameLst>
                                      </p:cBhvr>
                                      <p:to>
                                        <p:strVal val="solid"/>
                                      </p:to>
                                    </p:set>
                                    <p:set>
                                      <p:cBhvr>
                                        <p:cTn id="61" dur="1000" fill="hold"/>
                                        <p:tgtEl>
                                          <p:spTgt spid="13"/>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7" name="drumroll.wav"/>
                                        </p:tgtEl>
                                      </p:cMediaNode>
                                    </p:audio>
                                  </p:subTnLst>
                                </p:cTn>
                              </p:par>
                            </p:childTnLst>
                          </p:cTn>
                        </p:par>
                        <p:par>
                          <p:cTn id="62" fill="hold">
                            <p:stCondLst>
                              <p:cond delay="1000"/>
                            </p:stCondLst>
                            <p:childTnLst>
                              <p:par>
                                <p:cTn id="63" presetID="26" presetClass="emph" presetSubtype="0" fill="hold" grpId="1" nodeType="afterEffect">
                                  <p:stCondLst>
                                    <p:cond delay="0"/>
                                  </p:stCondLst>
                                  <p:iterate type="lt">
                                    <p:tmPct val="0"/>
                                  </p:iterate>
                                  <p:childTnLst>
                                    <p:animEffect transition="out" filter="fade">
                                      <p:cBhvr>
                                        <p:cTn id="64" dur="2000" tmFilter="0, 0; .2, .5; .8, .5; 1, 0"/>
                                        <p:tgtEl>
                                          <p:spTgt spid="13"/>
                                        </p:tgtEl>
                                      </p:cBhvr>
                                    </p:animEffect>
                                    <p:animScale>
                                      <p:cBhvr>
                                        <p:cTn id="65" dur="1000" autoRev="1" fill="hold"/>
                                        <p:tgtEl>
                                          <p:spTgt spid="13"/>
                                        </p:tgtEl>
                                      </p:cBhvr>
                                      <p:by x="105000" y="105000"/>
                                    </p:animScale>
                                  </p:childTnLst>
                                  <p:subTnLst>
                                    <p:audio>
                                      <p:cMediaNode>
                                        <p:cTn display="0" masterRel="sameClick">
                                          <p:stCondLst>
                                            <p:cond evt="begin" delay="0">
                                              <p:tn val="63"/>
                                            </p:cond>
                                          </p:stCondLst>
                                          <p:endCondLst>
                                            <p:cond evt="onStopAudio" delay="0">
                                              <p:tgtEl>
                                                <p:sldTgt/>
                                              </p:tgtEl>
                                            </p:cond>
                                          </p:endCondLst>
                                        </p:cTn>
                                        <p:tgtEl>
                                          <p:sndTgt r:embed="rId8" name="applause.wav"/>
                                        </p:tgtEl>
                                      </p:cMediaNode>
                                    </p:audio>
                                  </p:subTnLst>
                                </p:cTn>
                              </p:par>
                            </p:childTnLst>
                          </p:cTn>
                        </p:par>
                      </p:childTnLst>
                    </p:cTn>
                  </p:par>
                </p:childTnLst>
              </p:cTn>
              <p:nextCondLst>
                <p:cond evt="onClick" delay="0">
                  <p:tgtEl>
                    <p:spTgt spid="13"/>
                  </p:tgtEl>
                </p:cond>
              </p:nextCondLst>
            </p:seq>
            <p:seq concurrent="1" nextAc="seek">
              <p:cTn id="66" restart="whenNotActive" fill="hold" evtFilter="cancelBubble" nodeType="interactiveSeq">
                <p:stCondLst>
                  <p:cond evt="onClick" delay="0">
                    <p:tgtEl>
                      <p:spTgt spid="14"/>
                    </p:tgtEl>
                  </p:cond>
                </p:stCondLst>
                <p:endSync evt="end" delay="0">
                  <p:rtn val="all"/>
                </p:endSync>
                <p:childTnLst>
                  <p:par>
                    <p:cTn id="67" fill="hold">
                      <p:stCondLst>
                        <p:cond delay="0"/>
                      </p:stCondLst>
                      <p:childTnLst>
                        <p:par>
                          <p:cTn id="68" fill="hold">
                            <p:stCondLst>
                              <p:cond delay="0"/>
                            </p:stCondLst>
                            <p:childTnLst>
                              <p:par>
                                <p:cTn id="69" presetID="1" presetClass="emph" presetSubtype="2" fill="hold" nodeType="clickEffect">
                                  <p:stCondLst>
                                    <p:cond delay="0"/>
                                  </p:stCondLst>
                                  <p:childTnLst>
                                    <p:animClr clrSpc="rgb" dir="cw">
                                      <p:cBhvr>
                                        <p:cTn id="70" dur="1000" fill="hold"/>
                                        <p:tgtEl>
                                          <p:spTgt spid="14"/>
                                        </p:tgtEl>
                                        <p:attrNameLst>
                                          <p:attrName>fillcolor</p:attrName>
                                        </p:attrNameLst>
                                      </p:cBhvr>
                                      <p:to>
                                        <a:srgbClr val="9FE540"/>
                                      </p:to>
                                    </p:animClr>
                                    <p:set>
                                      <p:cBhvr>
                                        <p:cTn id="71" dur="1000" fill="hold"/>
                                        <p:tgtEl>
                                          <p:spTgt spid="14"/>
                                        </p:tgtEl>
                                        <p:attrNameLst>
                                          <p:attrName>fill.type</p:attrName>
                                        </p:attrNameLst>
                                      </p:cBhvr>
                                      <p:to>
                                        <p:strVal val="solid"/>
                                      </p:to>
                                    </p:set>
                                    <p:set>
                                      <p:cBhvr>
                                        <p:cTn id="72" dur="1000" fill="hold"/>
                                        <p:tgtEl>
                                          <p:spTgt spid="14"/>
                                        </p:tgtEl>
                                        <p:attrNameLst>
                                          <p:attrName>fill.on</p:attrName>
                                        </p:attrNameLst>
                                      </p:cBhvr>
                                      <p:to>
                                        <p:strVal val="true"/>
                                      </p:to>
                                    </p:set>
                                  </p:childTnLst>
                                  <p:subTnLst>
                                    <p:audio>
                                      <p:cMediaNode>
                                        <p:cTn display="0" masterRel="sameClick">
                                          <p:stCondLst>
                                            <p:cond evt="begin" delay="0">
                                              <p:tn val="69"/>
                                            </p:cond>
                                          </p:stCondLst>
                                          <p:endCondLst>
                                            <p:cond evt="onStopAudio" delay="0">
                                              <p:tgtEl>
                                                <p:sldTgt/>
                                              </p:tgtEl>
                                            </p:cond>
                                          </p:endCondLst>
                                        </p:cTn>
                                        <p:tgtEl>
                                          <p:sndTgt r:embed="rId7" name="drumroll.wav"/>
                                        </p:tgtEl>
                                      </p:cMediaNode>
                                    </p:audio>
                                  </p:subTnLst>
                                </p:cTn>
                              </p:par>
                            </p:childTnLst>
                          </p:cTn>
                        </p:par>
                        <p:par>
                          <p:cTn id="73" fill="hold">
                            <p:stCondLst>
                              <p:cond delay="1000"/>
                            </p:stCondLst>
                            <p:childTnLst>
                              <p:par>
                                <p:cTn id="74" presetID="26" presetClass="emph" presetSubtype="0" fill="hold" grpId="1" nodeType="afterEffect">
                                  <p:stCondLst>
                                    <p:cond delay="0"/>
                                  </p:stCondLst>
                                  <p:iterate type="lt">
                                    <p:tmPct val="0"/>
                                  </p:iterate>
                                  <p:childTnLst>
                                    <p:animEffect transition="out" filter="fade">
                                      <p:cBhvr>
                                        <p:cTn id="75" dur="2000" tmFilter="0, 0; .2, .5; .8, .5; 1, 0"/>
                                        <p:tgtEl>
                                          <p:spTgt spid="14"/>
                                        </p:tgtEl>
                                      </p:cBhvr>
                                    </p:animEffect>
                                    <p:animScale>
                                      <p:cBhvr>
                                        <p:cTn id="76" dur="1000" autoRev="1" fill="hold"/>
                                        <p:tgtEl>
                                          <p:spTgt spid="14"/>
                                        </p:tgtEl>
                                      </p:cBhvr>
                                      <p:by x="105000" y="105000"/>
                                    </p:animScale>
                                  </p:childTnLst>
                                  <p:subTnLst>
                                    <p:audio>
                                      <p:cMediaNode>
                                        <p:cTn display="0" masterRel="sameClick">
                                          <p:stCondLst>
                                            <p:cond evt="begin" delay="0">
                                              <p:tn val="74"/>
                                            </p:cond>
                                          </p:stCondLst>
                                          <p:endCondLst>
                                            <p:cond evt="onStopAudio" delay="0">
                                              <p:tgtEl>
                                                <p:sldTgt/>
                                              </p:tgtEl>
                                            </p:cond>
                                          </p:endCondLst>
                                        </p:cTn>
                                        <p:tgtEl>
                                          <p:sndTgt r:embed="rId8" name="applause.wav"/>
                                        </p:tgtEl>
                                      </p:cMediaNode>
                                    </p:audio>
                                  </p:subTnLst>
                                </p:cTn>
                              </p:par>
                            </p:childTnLst>
                          </p:cTn>
                        </p:par>
                      </p:childTnLst>
                    </p:cTn>
                  </p:par>
                </p:childTnLst>
              </p:cTn>
              <p:nextCondLst>
                <p:cond evt="onClick" delay="0">
                  <p:tgtEl>
                    <p:spTgt spid="14"/>
                  </p:tgtEl>
                </p:cond>
              </p:nextCondLst>
            </p:seq>
            <p:seq concurrent="1" nextAc="seek">
              <p:cTn id="77" restart="whenNotActive" fill="hold" evtFilter="cancelBubble" nodeType="interactiveSeq">
                <p:stCondLst>
                  <p:cond evt="onClick" delay="0">
                    <p:tgtEl>
                      <p:spTgt spid="15"/>
                    </p:tgtEl>
                  </p:cond>
                </p:stCondLst>
                <p:endSync evt="end" delay="0">
                  <p:rtn val="all"/>
                </p:endSync>
                <p:childTnLst>
                  <p:par>
                    <p:cTn id="78" fill="hold">
                      <p:stCondLst>
                        <p:cond delay="0"/>
                      </p:stCondLst>
                      <p:childTnLst>
                        <p:par>
                          <p:cTn id="79" fill="hold">
                            <p:stCondLst>
                              <p:cond delay="0"/>
                            </p:stCondLst>
                            <p:childTnLst>
                              <p:par>
                                <p:cTn id="80" presetID="1" presetClass="emph" presetSubtype="2" fill="hold" nodeType="clickEffect">
                                  <p:stCondLst>
                                    <p:cond delay="0"/>
                                  </p:stCondLst>
                                  <p:childTnLst>
                                    <p:animClr clrSpc="rgb" dir="cw">
                                      <p:cBhvr>
                                        <p:cTn id="81" dur="2000" fill="hold"/>
                                        <p:tgtEl>
                                          <p:spTgt spid="15"/>
                                        </p:tgtEl>
                                        <p:attrNameLst>
                                          <p:attrName>fillcolor</p:attrName>
                                        </p:attrNameLst>
                                      </p:cBhvr>
                                      <p:to>
                                        <a:srgbClr val="EF5F5F"/>
                                      </p:to>
                                    </p:animClr>
                                    <p:set>
                                      <p:cBhvr>
                                        <p:cTn id="82" dur="2000" fill="hold"/>
                                        <p:tgtEl>
                                          <p:spTgt spid="15"/>
                                        </p:tgtEl>
                                        <p:attrNameLst>
                                          <p:attrName>fill.type</p:attrName>
                                        </p:attrNameLst>
                                      </p:cBhvr>
                                      <p:to>
                                        <p:strVal val="solid"/>
                                      </p:to>
                                    </p:set>
                                    <p:set>
                                      <p:cBhvr>
                                        <p:cTn id="83" dur="2000" fill="hold"/>
                                        <p:tgtEl>
                                          <p:spTgt spid="15"/>
                                        </p:tgtEl>
                                        <p:attrNameLst>
                                          <p:attrName>fill.on</p:attrName>
                                        </p:attrNameLst>
                                      </p:cBhvr>
                                      <p:to>
                                        <p:strVal val="true"/>
                                      </p:to>
                                    </p:set>
                                  </p:childTnLst>
                                  <p:subTnLst>
                                    <p:audio>
                                      <p:cMediaNode>
                                        <p:cTn display="0" masterRel="sameClick">
                                          <p:stCondLst>
                                            <p:cond evt="begin" delay="0">
                                              <p:tn val="80"/>
                                            </p:cond>
                                          </p:stCondLst>
                                          <p:endCondLst>
                                            <p:cond evt="onStopAudio" delay="0">
                                              <p:tgtEl>
                                                <p:sldTgt/>
                                              </p:tgtEl>
                                            </p:cond>
                                          </p:endCondLst>
                                        </p:cTn>
                                        <p:tgtEl>
                                          <p:sndTgt r:embed="rId7" name="drumroll.wav"/>
                                        </p:tgtEl>
                                      </p:cMediaNode>
                                    </p:audio>
                                  </p:subTnLst>
                                </p:cTn>
                              </p:par>
                            </p:childTnLst>
                          </p:cTn>
                        </p:par>
                        <p:par>
                          <p:cTn id="84" fill="hold">
                            <p:stCondLst>
                              <p:cond delay="2000"/>
                            </p:stCondLst>
                            <p:childTnLst>
                              <p:par>
                                <p:cTn id="85" presetID="26" presetClass="emph" presetSubtype="0" fill="hold" grpId="1" nodeType="afterEffect">
                                  <p:stCondLst>
                                    <p:cond delay="0"/>
                                  </p:stCondLst>
                                  <p:iterate type="lt">
                                    <p:tmPct val="0"/>
                                  </p:iterate>
                                  <p:childTnLst>
                                    <p:animEffect transition="out" filter="fade">
                                      <p:cBhvr>
                                        <p:cTn id="86" dur="2000" tmFilter="0, 0; .2, .5; .8, .5; 1, 0"/>
                                        <p:tgtEl>
                                          <p:spTgt spid="15"/>
                                        </p:tgtEl>
                                      </p:cBhvr>
                                    </p:animEffect>
                                    <p:animScale>
                                      <p:cBhvr>
                                        <p:cTn id="87" dur="1000" autoRev="1" fill="hold"/>
                                        <p:tgtEl>
                                          <p:spTgt spid="15"/>
                                        </p:tgtEl>
                                      </p:cBhvr>
                                      <p:by x="105000" y="105000"/>
                                    </p:animScale>
                                  </p:childTnLst>
                                  <p:subTnLst>
                                    <p:audio>
                                      <p:cMediaNode>
                                        <p:cTn display="0" masterRel="sameClick">
                                          <p:stCondLst>
                                            <p:cond evt="begin" delay="0">
                                              <p:tn val="85"/>
                                            </p:cond>
                                          </p:stCondLst>
                                          <p:endCondLst>
                                            <p:cond evt="onStopAudio" delay="0">
                                              <p:tgtEl>
                                                <p:sldTgt/>
                                              </p:tgtEl>
                                            </p:cond>
                                          </p:endCondLst>
                                        </p:cTn>
                                        <p:tgtEl>
                                          <p:sndTgt r:embed="rId9" name="ohno.wav"/>
                                        </p:tgtEl>
                                      </p:cMediaNode>
                                    </p:audio>
                                  </p:subTnLst>
                                </p:cTn>
                              </p:par>
                            </p:childTnLst>
                          </p:cTn>
                        </p:par>
                      </p:childTnLst>
                    </p:cTn>
                  </p:par>
                </p:childTnLst>
              </p:cTn>
              <p:nextCondLst>
                <p:cond evt="onClick" delay="0">
                  <p:tgtEl>
                    <p:spTgt spid="15"/>
                  </p:tgtEl>
                </p:cond>
              </p:nextCondLst>
            </p:seq>
            <p:seq concurrent="1" nextAc="seek">
              <p:cTn id="88" restart="whenNotActive" fill="hold" evtFilter="cancelBubble" nodeType="interactiveSeq">
                <p:stCondLst>
                  <p:cond evt="onClick" delay="0">
                    <p:tgtEl>
                      <p:spTgt spid="16"/>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clickEffect">
                                  <p:stCondLst>
                                    <p:cond delay="0"/>
                                  </p:stCondLst>
                                  <p:childTnLst>
                                    <p:animClr clrSpc="rgb" dir="cw">
                                      <p:cBhvr>
                                        <p:cTn id="92" dur="2000" fill="hold"/>
                                        <p:tgtEl>
                                          <p:spTgt spid="16"/>
                                        </p:tgtEl>
                                        <p:attrNameLst>
                                          <p:attrName>fillcolor</p:attrName>
                                        </p:attrNameLst>
                                      </p:cBhvr>
                                      <p:to>
                                        <a:srgbClr val="EF5F5F"/>
                                      </p:to>
                                    </p:animClr>
                                    <p:set>
                                      <p:cBhvr>
                                        <p:cTn id="93" dur="2000" fill="hold"/>
                                        <p:tgtEl>
                                          <p:spTgt spid="16"/>
                                        </p:tgtEl>
                                        <p:attrNameLst>
                                          <p:attrName>fill.type</p:attrName>
                                        </p:attrNameLst>
                                      </p:cBhvr>
                                      <p:to>
                                        <p:strVal val="solid"/>
                                      </p:to>
                                    </p:set>
                                    <p:set>
                                      <p:cBhvr>
                                        <p:cTn id="94" dur="2000" fill="hold"/>
                                        <p:tgtEl>
                                          <p:spTgt spid="16"/>
                                        </p:tgtEl>
                                        <p:attrNameLst>
                                          <p:attrName>fill.on</p:attrName>
                                        </p:attrNameLst>
                                      </p:cBhvr>
                                      <p:to>
                                        <p:strVal val="true"/>
                                      </p:to>
                                    </p:set>
                                  </p:childTnLst>
                                  <p:subTnLst>
                                    <p:audio>
                                      <p:cMediaNode>
                                        <p:cTn display="0" masterRel="sameClick">
                                          <p:stCondLst>
                                            <p:cond evt="begin" delay="0">
                                              <p:tn val="91"/>
                                            </p:cond>
                                          </p:stCondLst>
                                          <p:endCondLst>
                                            <p:cond evt="onStopAudio" delay="0">
                                              <p:tgtEl>
                                                <p:sldTgt/>
                                              </p:tgtEl>
                                            </p:cond>
                                          </p:endCondLst>
                                        </p:cTn>
                                        <p:tgtEl>
                                          <p:sndTgt r:embed="rId7" name="drumroll.wav"/>
                                        </p:tgtEl>
                                      </p:cMediaNode>
                                    </p:audio>
                                  </p:subTnLst>
                                </p:cTn>
                              </p:par>
                            </p:childTnLst>
                          </p:cTn>
                        </p:par>
                        <p:par>
                          <p:cTn id="95" fill="hold">
                            <p:stCondLst>
                              <p:cond delay="2000"/>
                            </p:stCondLst>
                            <p:childTnLst>
                              <p:par>
                                <p:cTn id="96" presetID="26" presetClass="emph" presetSubtype="0" fill="hold" grpId="1" nodeType="afterEffect">
                                  <p:stCondLst>
                                    <p:cond delay="0"/>
                                  </p:stCondLst>
                                  <p:iterate type="lt">
                                    <p:tmPct val="0"/>
                                  </p:iterate>
                                  <p:childTnLst>
                                    <p:animEffect transition="out" filter="fade">
                                      <p:cBhvr>
                                        <p:cTn id="97" dur="2000" tmFilter="0, 0; .2, .5; .8, .5; 1, 0"/>
                                        <p:tgtEl>
                                          <p:spTgt spid="16"/>
                                        </p:tgtEl>
                                      </p:cBhvr>
                                    </p:animEffect>
                                    <p:animScale>
                                      <p:cBhvr>
                                        <p:cTn id="98" dur="1000" autoRev="1" fill="hold"/>
                                        <p:tgtEl>
                                          <p:spTgt spid="16"/>
                                        </p:tgtEl>
                                      </p:cBhvr>
                                      <p:by x="105000" y="105000"/>
                                    </p:animScale>
                                  </p:childTnLst>
                                  <p:subTnLst>
                                    <p:audio>
                                      <p:cMediaNode>
                                        <p:cTn display="0" masterRel="sameClick">
                                          <p:stCondLst>
                                            <p:cond evt="begin" delay="0">
                                              <p:tn val="96"/>
                                            </p:cond>
                                          </p:stCondLst>
                                          <p:endCondLst>
                                            <p:cond evt="onStopAudio" delay="0">
                                              <p:tgtEl>
                                                <p:sldTgt/>
                                              </p:tgtEl>
                                            </p:cond>
                                          </p:endCondLst>
                                        </p:cTn>
                                        <p:tgtEl>
                                          <p:sndTgt r:embed="rId9" name="ohno.wav"/>
                                        </p:tgtEl>
                                      </p:cMediaNode>
                                    </p:audio>
                                  </p:subTnLst>
                                </p:cTn>
                              </p:par>
                            </p:childTnLst>
                          </p:cTn>
                        </p:par>
                      </p:childTnLst>
                    </p:cTn>
                  </p:par>
                </p:childTnLst>
              </p:cTn>
              <p:nextCondLst>
                <p:cond evt="onClick" delay="0">
                  <p:tgtEl>
                    <p:spTgt spid="16"/>
                  </p:tgtEl>
                </p:cond>
              </p:nextCondLst>
            </p:seq>
          </p:childTnLst>
        </p:cTn>
      </p:par>
    </p:tnLst>
    <p:bldLst>
      <p:bldP spid="6" grpId="0"/>
      <p:bldP spid="9" grpId="0" build="p"/>
      <p:bldP spid="13" grpId="0" bldLvl="0" animBg="1"/>
      <p:bldP spid="13" grpId="1" bldLvl="0" animBg="1"/>
      <p:bldP spid="14" grpId="0" bldLvl="0" animBg="1"/>
      <p:bldP spid="14" grpId="1" bldLvl="0" animBg="1"/>
      <p:bldP spid="15" grpId="0" bldLvl="0" animBg="1"/>
      <p:bldP spid="15" grpId="1" bldLvl="0" animBg="1"/>
      <p:bldP spid="16" grpId="0" bldLvl="0" animBg="1"/>
      <p:bldP spid="16" grpId="1" bldLvl="0" animBg="1"/>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图片 9"/>
          <p:cNvPicPr>
            <a:picLocks noChangeAspect="1"/>
          </p:cNvPicPr>
          <p:nvPr/>
        </p:nvPicPr>
        <p:blipFill>
          <a:blip r:embed="rId1" cstate="screen"/>
          <a:srcRect l="11908" t="16713" b="14111"/>
          <a:stretch>
            <a:fillRect/>
          </a:stretch>
        </p:blipFill>
        <p:spPr>
          <a:xfrm>
            <a:off x="2456500" y="508763"/>
            <a:ext cx="7558181" cy="5808575"/>
          </a:xfrm>
          <a:prstGeom prst="rect">
            <a:avLst/>
          </a:prstGeom>
          <a:noFill/>
          <a:ln w="9525">
            <a:noFill/>
          </a:ln>
        </p:spPr>
      </p:pic>
      <p:pic>
        <p:nvPicPr>
          <p:cNvPr id="13" name="图片 12"/>
          <p:cNvPicPr>
            <a:picLocks noChangeAspect="1"/>
          </p:cNvPicPr>
          <p:nvPr/>
        </p:nvPicPr>
        <p:blipFill rotWithShape="1">
          <a:blip r:embed="rId2" cstate="screen"/>
          <a:srcRect/>
          <a:stretch>
            <a:fillRect/>
          </a:stretch>
        </p:blipFill>
        <p:spPr>
          <a:xfrm>
            <a:off x="3311684" y="3239622"/>
            <a:ext cx="5002213" cy="1549970"/>
          </a:xfrm>
          <a:prstGeom prst="rect">
            <a:avLst/>
          </a:prstGeom>
        </p:spPr>
      </p:pic>
      <p:pic>
        <p:nvPicPr>
          <p:cNvPr id="2" name="图片 1"/>
          <p:cNvPicPr>
            <a:picLocks noChangeAspect="1"/>
          </p:cNvPicPr>
          <p:nvPr/>
        </p:nvPicPr>
        <p:blipFill rotWithShape="1">
          <a:blip r:embed="rId3" cstate="screen"/>
          <a:srcRect l="4193" t="2191" r="2694" b="6031"/>
          <a:stretch>
            <a:fillRect/>
          </a:stretch>
        </p:blipFill>
        <p:spPr>
          <a:xfrm>
            <a:off x="112395" y="3453134"/>
            <a:ext cx="3482340" cy="3165475"/>
          </a:xfrm>
          <a:prstGeom prst="rect">
            <a:avLst/>
          </a:prstGeom>
        </p:spPr>
      </p:pic>
      <p:pic>
        <p:nvPicPr>
          <p:cNvPr id="7173" name="图片 20"/>
          <p:cNvPicPr>
            <a:picLocks noChangeAspect="1"/>
          </p:cNvPicPr>
          <p:nvPr/>
        </p:nvPicPr>
        <p:blipFill>
          <a:blip r:embed="rId4" cstate="screen"/>
          <a:stretch>
            <a:fillRect/>
          </a:stretch>
        </p:blipFill>
        <p:spPr>
          <a:xfrm>
            <a:off x="826137" y="142240"/>
            <a:ext cx="1630363" cy="1485900"/>
          </a:xfrm>
          <a:prstGeom prst="rect">
            <a:avLst/>
          </a:prstGeom>
          <a:noFill/>
          <a:ln w="9525">
            <a:noFill/>
          </a:ln>
        </p:spPr>
      </p:pic>
      <p:pic>
        <p:nvPicPr>
          <p:cNvPr id="10" name="图片 9" descr="7025f93bab81e29a45dfc8ebfbf481b9"/>
          <p:cNvPicPr>
            <a:picLocks noChangeAspect="1"/>
          </p:cNvPicPr>
          <p:nvPr/>
        </p:nvPicPr>
        <p:blipFill>
          <a:blip r:embed="rId5"/>
          <a:stretch>
            <a:fillRect/>
          </a:stretch>
        </p:blipFill>
        <p:spPr>
          <a:xfrm>
            <a:off x="7913372" y="955675"/>
            <a:ext cx="4785995" cy="6764020"/>
          </a:xfrm>
          <a:prstGeom prst="rect">
            <a:avLst/>
          </a:prstGeom>
        </p:spPr>
      </p:pic>
      <p:sp>
        <p:nvSpPr>
          <p:cNvPr id="9" name="矩形 8"/>
          <p:cNvSpPr/>
          <p:nvPr/>
        </p:nvSpPr>
        <p:spPr>
          <a:xfrm>
            <a:off x="106327" y="95693"/>
            <a:ext cx="11972260" cy="6634716"/>
          </a:xfrm>
          <a:prstGeom prst="rect">
            <a:avLst/>
          </a:prstGeom>
          <a:noFill/>
          <a:ln w="28575">
            <a:solidFill>
              <a:srgbClr val="DC5D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cs typeface="+mn-ea"/>
              <a:sym typeface="+mn-lt"/>
            </a:endParaRPr>
          </a:p>
        </p:txBody>
      </p:sp>
      <p:sp>
        <p:nvSpPr>
          <p:cNvPr id="12" name="TextBox 11"/>
          <p:cNvSpPr txBox="1"/>
          <p:nvPr/>
        </p:nvSpPr>
        <p:spPr>
          <a:xfrm>
            <a:off x="3042378" y="2437471"/>
            <a:ext cx="600922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6000" b="0" i="0" u="none" strike="noStrike" kern="1200" cap="none" spc="0" normalizeH="0" baseline="0" noProof="0" dirty="0" err="1">
                <a:ln>
                  <a:noFill/>
                </a:ln>
                <a:solidFill>
                  <a:prstClr val="black"/>
                </a:solidFill>
                <a:effectLst/>
                <a:uLnTx/>
                <a:uFillTx/>
                <a:latin typeface="Arial" panose="020B0604020202020204"/>
                <a:cs typeface="+mn-cs"/>
              </a:rPr>
              <a:t>Củng</a:t>
            </a:r>
            <a:r>
              <a:rPr kumimoji="0" lang="en-US" sz="6000" b="0" i="0" u="none" strike="noStrike" kern="1200" cap="none" spc="0" normalizeH="0" baseline="0" noProof="0" dirty="0">
                <a:ln>
                  <a:noFill/>
                </a:ln>
                <a:solidFill>
                  <a:prstClr val="black"/>
                </a:solidFill>
                <a:effectLst/>
                <a:uLnTx/>
                <a:uFillTx/>
                <a:latin typeface="Arial" panose="020B0604020202020204"/>
                <a:cs typeface="+mn-cs"/>
              </a:rPr>
              <a:t> </a:t>
            </a:r>
            <a:r>
              <a:rPr kumimoji="0" lang="en-US" sz="6000" b="0" i="0" u="none" strike="noStrike" kern="1200" cap="none" spc="0" normalizeH="0" baseline="0" noProof="0" dirty="0" err="1">
                <a:ln>
                  <a:noFill/>
                </a:ln>
                <a:solidFill>
                  <a:prstClr val="black"/>
                </a:solidFill>
                <a:effectLst/>
                <a:uLnTx/>
                <a:uFillTx/>
                <a:latin typeface="Arial" panose="020B0604020202020204"/>
                <a:cs typeface="+mn-cs"/>
              </a:rPr>
              <a:t>cố</a:t>
            </a:r>
            <a:r>
              <a:rPr kumimoji="0" lang="en-US" sz="6000" b="0" i="0" u="none" strike="noStrike" kern="1200" cap="none" spc="0" normalizeH="0" baseline="0" noProof="0" dirty="0">
                <a:ln>
                  <a:noFill/>
                </a:ln>
                <a:solidFill>
                  <a:prstClr val="black"/>
                </a:solidFill>
                <a:effectLst/>
                <a:uLnTx/>
                <a:uFillTx/>
                <a:latin typeface="Arial" panose="020B0604020202020204"/>
                <a:cs typeface="+mn-cs"/>
              </a:rPr>
              <a:t>, </a:t>
            </a:r>
            <a:r>
              <a:rPr kumimoji="0" lang="en-US" sz="6000" b="0" i="0" u="none" strike="noStrike" kern="1200" cap="none" spc="0" normalizeH="0" baseline="0" noProof="0" dirty="0" err="1">
                <a:ln>
                  <a:noFill/>
                </a:ln>
                <a:solidFill>
                  <a:prstClr val="black"/>
                </a:solidFill>
                <a:effectLst/>
                <a:uLnTx/>
                <a:uFillTx/>
                <a:latin typeface="Arial" panose="020B0604020202020204"/>
                <a:cs typeface="+mn-cs"/>
              </a:rPr>
              <a:t>dặn</a:t>
            </a:r>
            <a:r>
              <a:rPr kumimoji="0" lang="en-US" sz="6000" b="0" i="0" u="none" strike="noStrike" kern="1200" cap="none" spc="0" normalizeH="0" baseline="0" noProof="0" dirty="0">
                <a:ln>
                  <a:noFill/>
                </a:ln>
                <a:solidFill>
                  <a:prstClr val="black"/>
                </a:solidFill>
                <a:effectLst/>
                <a:uLnTx/>
                <a:uFillTx/>
                <a:latin typeface="Arial" panose="020B0604020202020204"/>
                <a:cs typeface="+mn-cs"/>
              </a:rPr>
              <a:t> </a:t>
            </a:r>
            <a:r>
              <a:rPr kumimoji="0" lang="en-US" sz="6000" b="0" i="0" u="none" strike="noStrike" kern="1200" cap="none" spc="0" normalizeH="0" baseline="0" noProof="0" dirty="0" err="1">
                <a:ln>
                  <a:noFill/>
                </a:ln>
                <a:solidFill>
                  <a:prstClr val="black"/>
                </a:solidFill>
                <a:effectLst/>
                <a:uLnTx/>
                <a:uFillTx/>
                <a:latin typeface="Arial" panose="020B0604020202020204"/>
                <a:cs typeface="+mn-cs"/>
              </a:rPr>
              <a:t>dò</a:t>
            </a:r>
            <a:endParaRPr kumimoji="0" lang="en-US" sz="6000" b="0" i="0" u="none" strike="noStrike" kern="1200" cap="none" spc="0" normalizeH="0" baseline="0" noProof="0" dirty="0">
              <a:ln>
                <a:noFill/>
              </a:ln>
              <a:solidFill>
                <a:prstClr val="black"/>
              </a:solidFill>
              <a:effectLst/>
              <a:uLnTx/>
              <a:uFillTx/>
              <a:latin typeface="Arial" panose="020B0604020202020204"/>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800" advClick="0">
        <p:circle/>
      </p:transition>
    </mc:Choice>
    <mc:Fallback>
      <p:transition spd="slow" advClick="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barn(inVertical)">
                                      <p:cBhvr>
                                        <p:cTn id="7" dur="500"/>
                                        <p:tgtEl>
                                          <p:spTgt spid="22530"/>
                                        </p:tgtEl>
                                      </p:cBhvr>
                                    </p:animEffect>
                                  </p:childTnLst>
                                </p:cTn>
                              </p:par>
                              <p:par>
                                <p:cTn id="8" presetID="16" presetClass="entr" presetSubtype="21" fill="hold" nodeType="withEffect">
                                  <p:stCondLst>
                                    <p:cond delay="0"/>
                                  </p:stCondLst>
                                  <p:childTnLst>
                                    <p:set>
                                      <p:cBhvr>
                                        <p:cTn id="9" dur="1" fill="hold">
                                          <p:stCondLst>
                                            <p:cond delay="0"/>
                                          </p:stCondLst>
                                        </p:cTn>
                                        <p:tgtEl>
                                          <p:spTgt spid="7173"/>
                                        </p:tgtEl>
                                        <p:attrNameLst>
                                          <p:attrName>style.visibility</p:attrName>
                                        </p:attrNameLst>
                                      </p:cBhvr>
                                      <p:to>
                                        <p:strVal val="visible"/>
                                      </p:to>
                                    </p:set>
                                    <p:animEffect transition="in" filter="barn(inVertical)">
                                      <p:cBhvr>
                                        <p:cTn id="10" dur="500"/>
                                        <p:tgtEl>
                                          <p:spTgt spid="7173"/>
                                        </p:tgtEl>
                                      </p:cBhvr>
                                    </p:animEffect>
                                  </p:childTnLst>
                                </p:cTn>
                              </p:par>
                            </p:childTnLst>
                          </p:cTn>
                        </p:par>
                        <p:par>
                          <p:cTn id="11" fill="hold">
                            <p:stCondLst>
                              <p:cond delay="500"/>
                            </p:stCondLst>
                            <p:childTnLst>
                              <p:par>
                                <p:cTn id="12" presetID="55"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strVal val="#ppt_w*0.70"/>
                                          </p:val>
                                        </p:tav>
                                        <p:tav tm="100000">
                                          <p:val>
                                            <p:strVal val="#ppt_w"/>
                                          </p:val>
                                        </p:tav>
                                      </p:tavLst>
                                    </p:anim>
                                    <p:anim calcmode="lin" valueType="num">
                                      <p:cBhvr>
                                        <p:cTn id="15" dur="1000" fill="hold"/>
                                        <p:tgtEl>
                                          <p:spTgt spid="13"/>
                                        </p:tgtEl>
                                        <p:attrNameLst>
                                          <p:attrName>ppt_h</p:attrName>
                                        </p:attrNameLst>
                                      </p:cBhvr>
                                      <p:tavLst>
                                        <p:tav tm="0">
                                          <p:val>
                                            <p:strVal val="#ppt_h"/>
                                          </p:val>
                                        </p:tav>
                                        <p:tav tm="100000">
                                          <p:val>
                                            <p:strVal val="#ppt_h"/>
                                          </p:val>
                                        </p:tav>
                                      </p:tavLst>
                                    </p:anim>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7.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8.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9.xml><?xml version="1.0" encoding="utf-8"?>
<p:tagLst xmlns:p="http://schemas.openxmlformats.org/presentationml/2006/main">
  <p:tag name="PA" val="v3.2.0"/>
</p:tagLst>
</file>

<file path=ppt/tags/tag10.xml><?xml version="1.0" encoding="utf-8"?>
<p:tagLst xmlns:p="http://schemas.openxmlformats.org/presentationml/2006/main">
  <p:tag name="PA" val="v3.2.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6152</Words>
  <Application>WPS Presentation</Application>
  <PresentationFormat>Widescreen</PresentationFormat>
  <Paragraphs>157</Paragraphs>
  <Slides>17</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17</vt:i4>
      </vt:variant>
    </vt:vector>
  </HeadingPairs>
  <TitlesOfParts>
    <vt:vector size="30" baseType="lpstr">
      <vt:lpstr>Arial</vt:lpstr>
      <vt:lpstr>SimSun</vt:lpstr>
      <vt:lpstr>Wingdings</vt:lpstr>
      <vt:lpstr>Calibri Light</vt:lpstr>
      <vt:lpstr>Calibri</vt:lpstr>
      <vt:lpstr>Microsoft YaHei</vt:lpstr>
      <vt:lpstr>Arial Unicode MS</vt:lpstr>
      <vt:lpstr>Calibri</vt:lpstr>
      <vt:lpstr>Arial-Rounded</vt:lpstr>
      <vt:lpstr>等线</vt:lpstr>
      <vt:lpstr>等线</vt:lpstr>
      <vt:lpstr>Arial</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ASUS</cp:lastModifiedBy>
  <cp:revision>1</cp:revision>
  <dcterms:created xsi:type="dcterms:W3CDTF">2024-01-15T02:22:56Z</dcterms:created>
  <dcterms:modified xsi:type="dcterms:W3CDTF">2024-01-15T02:22:56Z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AF1EBAED9A2E41D4894570989BC99319_11</vt:lpwstr>
  </property>
  <property fmtid="{D5CDD505-2E9C-101B-9397-08002B2CF9AE}" pid="3" name="KSOProductBuildVer">
    <vt:lpwstr>1033-12.2.0.13412</vt:lpwstr>
  </property>
</Properties>
</file>