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684" r:id="rId2"/>
  </p:sldMasterIdLst>
  <p:notesMasterIdLst>
    <p:notesMasterId r:id="rId27"/>
  </p:notesMasterIdLst>
  <p:sldIdLst>
    <p:sldId id="346" r:id="rId3"/>
    <p:sldId id="347" r:id="rId4"/>
    <p:sldId id="326" r:id="rId5"/>
    <p:sldId id="329" r:id="rId6"/>
    <p:sldId id="328" r:id="rId7"/>
    <p:sldId id="330" r:id="rId8"/>
    <p:sldId id="331" r:id="rId9"/>
    <p:sldId id="332" r:id="rId10"/>
    <p:sldId id="333" r:id="rId11"/>
    <p:sldId id="334" r:id="rId12"/>
    <p:sldId id="349" r:id="rId13"/>
    <p:sldId id="348" r:id="rId14"/>
    <p:sldId id="354" r:id="rId15"/>
    <p:sldId id="352" r:id="rId16"/>
    <p:sldId id="269" r:id="rId17"/>
    <p:sldId id="335" r:id="rId18"/>
    <p:sldId id="344" r:id="rId19"/>
    <p:sldId id="266" r:id="rId20"/>
    <p:sldId id="267" r:id="rId21"/>
    <p:sldId id="355" r:id="rId22"/>
    <p:sldId id="353" r:id="rId23"/>
    <p:sldId id="260" r:id="rId24"/>
    <p:sldId id="350" r:id="rId25"/>
    <p:sldId id="35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3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FB8EB-E76B-44D0-A987-3D53F7765FB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AC978-9C24-46A0-8FC2-C0C5E70E8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00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800">
              <a:defRPr/>
            </a:pPr>
            <a:fld id="{EC297550-8885-453D-9AD3-343D5CEF3595}" type="slidenum">
              <a:rPr lang="zh-CN" altLang="en-US" smtClean="0">
                <a:solidFill>
                  <a:prstClr val="black"/>
                </a:solidFill>
                <a:latin typeface="等线" panose="020F0502020204030204"/>
                <a:ea typeface="宋体"/>
              </a:rPr>
              <a:pPr defTabSz="685800">
                <a:defRPr/>
              </a:pPr>
              <a:t>1</a:t>
            </a:fld>
            <a:endParaRPr lang="zh-CN" altLang="en-US">
              <a:solidFill>
                <a:prstClr val="black"/>
              </a:solidFill>
              <a:latin typeface="等线" panose="020F0502020204030204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715953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ch</a:t>
            </a:r>
            <a:r>
              <a:rPr lang="vi-VN" dirty="0"/>
              <a:t>ơ</a:t>
            </a:r>
            <a:r>
              <a:rPr lang="en-US" dirty="0"/>
              <a:t>i: HS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GV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đó</a:t>
            </a:r>
            <a:r>
              <a:rPr lang="en-US" dirty="0"/>
              <a:t>. </a:t>
            </a:r>
            <a:r>
              <a:rPr lang="en-US" dirty="0" err="1"/>
              <a:t>Xuất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phép</a:t>
            </a:r>
            <a:r>
              <a:rPr lang="en-US" dirty="0"/>
              <a:t> </a:t>
            </a:r>
            <a:r>
              <a:rPr lang="en-US" dirty="0" err="1"/>
              <a:t>tính</a:t>
            </a:r>
            <a:r>
              <a:rPr lang="en-US" dirty="0"/>
              <a:t> -&gt; HS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, </a:t>
            </a:r>
            <a:r>
              <a:rPr lang="en-US" dirty="0" err="1"/>
              <a:t>nếu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ở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, </a:t>
            </a:r>
            <a:r>
              <a:rPr lang="en-US" dirty="0" err="1"/>
              <a:t>nếu</a:t>
            </a:r>
            <a:r>
              <a:rPr lang="en-US" dirty="0"/>
              <a:t> </a:t>
            </a:r>
            <a:r>
              <a:rPr lang="en-US" dirty="0" err="1"/>
              <a:t>sai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ngoài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. Sau </a:t>
            </a:r>
            <a:r>
              <a:rPr lang="en-US" dirty="0" err="1"/>
              <a:t>đó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chủ</a:t>
            </a:r>
            <a:r>
              <a:rPr lang="en-US" dirty="0"/>
              <a:t>, </a:t>
            </a:r>
            <a:r>
              <a:rPr lang="en-US" dirty="0" err="1"/>
              <a:t>cứ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tục</a:t>
            </a:r>
            <a:r>
              <a:rPr lang="en-US" dirty="0"/>
              <a:t> </a:t>
            </a:r>
            <a:r>
              <a:rPr lang="en-US" dirty="0" err="1"/>
              <a:t>nh</a:t>
            </a:r>
            <a:r>
              <a:rPr lang="vi-VN" dirty="0"/>
              <a:t>ư</a:t>
            </a:r>
            <a:r>
              <a:rPr lang="en-US" dirty="0"/>
              <a:t> </a:t>
            </a:r>
            <a:r>
              <a:rPr lang="en-US" dirty="0" err="1"/>
              <a:t>vậy</a:t>
            </a: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D30EF-E37F-4F16-A3F7-E44CEDB92B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77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59393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59395" name="文本占位符 59394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3510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06F0E-31B8-4D92-8ECA-F7542C2156B7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1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916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184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645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907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979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3339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466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1388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63A1C593-65D0-4073-BCC9-577B9352EA97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96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269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55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anose="0202060305040502030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+mn-cs"/>
              </a:rPr>
              <a:t>Nguyễn Thị Thủy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 lvl="0">
              <a:buNone/>
            </a:pPr>
            <a:fld id="{9A0DB2DC-4C9A-4742-B13C-FB6460FD3503}" type="slidenum">
              <a:rPr lang="en-US" dirty="0">
                <a:latin typeface="Times New Roman" panose="02020603050405020304" charset="0"/>
              </a:rPr>
              <a:t>‹#›</a:t>
            </a:fld>
            <a:endParaRPr lang="en-US" dirty="0">
              <a:latin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257175" indent="-257175" algn="l" rtl="0" fontAlgn="base">
        <a:spcBef>
          <a:spcPct val="15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3995" algn="l" rtl="0" fontAlgn="base">
        <a:spcBef>
          <a:spcPct val="15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spcBef>
          <a:spcPct val="15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spcBef>
          <a:spcPct val="15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spcBef>
          <a:spcPct val="15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92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gif"/><Relationship Id="rId3" Type="http://schemas.openxmlformats.org/officeDocument/2006/relationships/slideLayout" Target="../slideLayouts/slideLayout12.xml"/><Relationship Id="rId7" Type="http://schemas.microsoft.com/office/2007/relationships/hdphoto" Target="../media/hdphoto1.wdp"/><Relationship Id="rId12" Type="http://schemas.openxmlformats.org/officeDocument/2006/relationships/image" Target="../media/image8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2.jpeg"/><Relationship Id="rId10" Type="http://schemas.openxmlformats.org/officeDocument/2006/relationships/image" Target="../media/image6.emf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emf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slide" Target="slide9.xml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slide" Target="slide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11" Type="http://schemas.openxmlformats.org/officeDocument/2006/relationships/slide" Target="slide7.xml"/><Relationship Id="rId5" Type="http://schemas.openxmlformats.org/officeDocument/2006/relationships/image" Target="../media/image16.png"/><Relationship Id="rId15" Type="http://schemas.openxmlformats.org/officeDocument/2006/relationships/slide" Target="slide5.xml"/><Relationship Id="rId10" Type="http://schemas.openxmlformats.org/officeDocument/2006/relationships/image" Target="../media/image20.png"/><Relationship Id="rId4" Type="http://schemas.openxmlformats.org/officeDocument/2006/relationships/slide" Target="slide11.xml"/><Relationship Id="rId9" Type="http://schemas.openxmlformats.org/officeDocument/2006/relationships/slide" Target="slide6.xml"/><Relationship Id="rId14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11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slide" Target="slide4.xml"/><Relationship Id="rId4" Type="http://schemas.openxmlformats.org/officeDocument/2006/relationships/audio" Target="../media/audio3.wav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audio3.wav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3.wav"/><Relationship Id="rId7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11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slide" Target="slide4.xml"/><Relationship Id="rId4" Type="http://schemas.openxmlformats.org/officeDocument/2006/relationships/audio" Target="../media/audio4.wav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4.wav"/><Relationship Id="rId7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11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slide" Target="slide4.xml"/><Relationship Id="rId4" Type="http://schemas.openxmlformats.org/officeDocument/2006/relationships/audio" Target="../media/audio3.wav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3.wav"/><Relationship Id="rId7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11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slide" Target="slide4.xml"/><Relationship Id="rId4" Type="http://schemas.openxmlformats.org/officeDocument/2006/relationships/audio" Target="../media/audio2.wav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05"/>
            <a:ext cx="12192000" cy="687656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130" y="3974176"/>
            <a:ext cx="12709500" cy="29199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945" y="4223238"/>
            <a:ext cx="3121267" cy="1880796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446" y="3139118"/>
            <a:ext cx="708025" cy="331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0569" y="3106338"/>
            <a:ext cx="696967" cy="1692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图片 2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33248" y="3974085"/>
            <a:ext cx="3493413" cy="290365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48753" y="1530706"/>
            <a:ext cx="8863459" cy="1808356"/>
          </a:xfrm>
          <a:prstGeom prst="rect">
            <a:avLst/>
          </a:prstGeom>
          <a:noFill/>
        </p:spPr>
        <p:txBody>
          <a:bodyPr wrap="square" lIns="91158" tIns="45626" rIns="91158" bIns="45626">
            <a:spAutoFit/>
          </a:bodyPr>
          <a:lstStyle/>
          <a:p>
            <a:pPr algn="ctr" defTabSz="6836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Chaøo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möøng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quyù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thaày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coâ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veà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döï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giôø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thaêm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lôùp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1/3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25412" y="178033"/>
            <a:ext cx="6556917" cy="646141"/>
          </a:xfrm>
          <a:prstGeom prst="rect">
            <a:avLst/>
          </a:prstGeom>
          <a:noFill/>
        </p:spPr>
        <p:txBody>
          <a:bodyPr wrap="square" lIns="91158" tIns="45626" rIns="91158" bIns="45626" rtlCol="0">
            <a:spAutoFit/>
          </a:bodyPr>
          <a:lstStyle/>
          <a:p>
            <a:pPr algn="ctr" defTabSz="911453"/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PHÒNG GD&amp;ĐT TP THỦ DẦU MỘT</a:t>
            </a:r>
          </a:p>
          <a:p>
            <a:pPr algn="ctr" defTabSz="911453"/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TRƯỜNG TIỂU HỌC ĐỊNH HÒA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60933" y="6364229"/>
            <a:ext cx="6335945" cy="523030"/>
          </a:xfrm>
          <a:prstGeom prst="rect">
            <a:avLst/>
          </a:prstGeom>
          <a:noFill/>
        </p:spPr>
        <p:txBody>
          <a:bodyPr wrap="square" lIns="91158" tIns="45626" rIns="91158" bIns="45626" rtlCol="0">
            <a:spAutoFit/>
          </a:bodyPr>
          <a:lstStyle/>
          <a:p>
            <a:pPr defTabSz="911453"/>
            <a:r>
              <a:rPr lang="en-US" sz="2800" b="1" dirty="0" err="1">
                <a:solidFill>
                  <a:srgbClr val="FF0066"/>
                </a:solidFill>
                <a:latin typeface="VNI-Avo" pitchFamily="2" charset="0"/>
              </a:rPr>
              <a:t>Giaùo</a:t>
            </a:r>
            <a:r>
              <a:rPr lang="en-US" sz="2800" b="1" dirty="0">
                <a:solidFill>
                  <a:srgbClr val="FF0066"/>
                </a:solidFill>
                <a:latin typeface="VNI-Avo" pitchFamily="2" charset="0"/>
              </a:rPr>
              <a:t> </a:t>
            </a:r>
            <a:r>
              <a:rPr lang="en-US" sz="2800" b="1" dirty="0" err="1">
                <a:solidFill>
                  <a:srgbClr val="FF0066"/>
                </a:solidFill>
                <a:latin typeface="VNI-Avo" pitchFamily="2" charset="0"/>
              </a:rPr>
              <a:t>vieân</a:t>
            </a:r>
            <a:r>
              <a:rPr lang="en-US" sz="2800" b="1" dirty="0">
                <a:solidFill>
                  <a:srgbClr val="FF0066"/>
                </a:solidFill>
                <a:latin typeface="VNI-Avo" pitchFamily="2" charset="0"/>
              </a:rPr>
              <a:t>: </a:t>
            </a:r>
            <a:r>
              <a:rPr lang="en-US" sz="28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Lê</a:t>
            </a:r>
            <a:r>
              <a:rPr lang="en-US" sz="28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Hồng</a:t>
            </a:r>
            <a:r>
              <a:rPr lang="en-US" sz="28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Nhung</a:t>
            </a:r>
            <a:endParaRPr lang="en-US" sz="2800" b="1" dirty="0">
              <a:solidFill>
                <a:srgbClr val="FF0066"/>
              </a:solidFill>
              <a:latin typeface="VNI-Avo" pitchFamily="2" charset="0"/>
            </a:endParaRPr>
          </a:p>
        </p:txBody>
      </p:sp>
      <p:pic>
        <p:nvPicPr>
          <p:cNvPr id="1026" name="Picture 2" descr="Party Love Sticker by Muchable for iOS &amp; Android | GIPHY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5438" y="472301"/>
            <a:ext cx="3991171" cy="399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lying Blue Bird Sticker by McHone Cartoons for iOS &amp; Android | GIPHY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994" y="-1512060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media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628157" y="1295832"/>
            <a:ext cx="609601" cy="6096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070113" y="3341418"/>
            <a:ext cx="6335945" cy="1077214"/>
          </a:xfrm>
          <a:prstGeom prst="rect">
            <a:avLst/>
          </a:prstGeom>
          <a:noFill/>
        </p:spPr>
        <p:txBody>
          <a:bodyPr wrap="none" lIns="91430" tIns="45718" rIns="91430" bIns="45718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914297"/>
            <a:r>
              <a:rPr lang="en-US" sz="28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M</a:t>
            </a:r>
            <a:r>
              <a:rPr lang="en-US" sz="32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oân</a:t>
            </a:r>
            <a:r>
              <a:rPr lang="en-US" sz="32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: </a:t>
            </a:r>
            <a:r>
              <a:rPr lang="en-US" sz="3200" b="1" dirty="0" err="1">
                <a:ln/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sz="3200" b="1" dirty="0">
                <a:ln/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914297"/>
            <a:r>
              <a:rPr lang="en-US" sz="3200" b="1" dirty="0" err="1">
                <a:ln/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b="1" dirty="0">
                <a:ln/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200" b="1" dirty="0" err="1">
                <a:ln/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3200" b="1" dirty="0">
                <a:ln/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n/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cộng</a:t>
            </a:r>
            <a:r>
              <a:rPr lang="en-US" sz="3200" b="1" dirty="0">
                <a:ln/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n/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3200" b="1" dirty="0">
                <a:ln/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14 + 3 (</a:t>
            </a:r>
            <a:r>
              <a:rPr lang="en-US" sz="3200" b="1" dirty="0" err="1">
                <a:ln/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3200" b="1" dirty="0">
                <a:ln/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2)</a:t>
            </a:r>
            <a:endParaRPr lang="en-US" sz="3200" b="1" dirty="0">
              <a:ln/>
              <a:solidFill>
                <a:schemeClr val="accent1">
                  <a:lumMod val="75000"/>
                </a:schemeClr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46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0" numSld="2">
                <p:cTn id="5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8ea7b7a2fcaf760434c0026716b0f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2" y="0"/>
            <a:ext cx="12179300" cy="68573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2" y="2133601"/>
            <a:ext cx="6787727" cy="20993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74" y="184786"/>
            <a:ext cx="1044660" cy="90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7850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>
            <a:extLst>
              <a:ext uri="{FF2B5EF4-FFF2-40B4-BE49-F238E27FC236}">
                <a16:creationId xmlns:a16="http://schemas.microsoft.com/office/drawing/2014/main" id="{9CACAB7F-D949-487B-8EBA-322DAE4E9751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-1" y="0"/>
            <a:ext cx="10448925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 THỦ </a:t>
            </a: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endParaRPr lang="en-US" alt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2100" name="Picture 3" descr="cau mon.jpg">
            <a:extLst>
              <a:ext uri="{FF2B5EF4-FFF2-40B4-BE49-F238E27FC236}">
                <a16:creationId xmlns:a16="http://schemas.microsoft.com/office/drawing/2014/main" id="{4A0DF4FC-F5DF-4C4A-B1C2-4B7EA69FE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1041400"/>
            <a:ext cx="8810625" cy="499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6" descr="cau mon 3.png">
            <a:extLst>
              <a:ext uri="{FF2B5EF4-FFF2-40B4-BE49-F238E27FC236}">
                <a16:creationId xmlns:a16="http://schemas.microsoft.com/office/drawing/2014/main" id="{F01E11ED-2BB4-40C6-B4E7-6D5DC10F6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553" y="2971800"/>
            <a:ext cx="57054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3" name="Content Placeholder 3" descr="thu mon 1.png">
            <a:hlinkClick r:id="rId4" action="ppaction://hlinksldjump"/>
            <a:extLst>
              <a:ext uri="{FF2B5EF4-FFF2-40B4-BE49-F238E27FC236}">
                <a16:creationId xmlns:a16="http://schemas.microsoft.com/office/drawing/2014/main" id="{A6130561-757E-46F5-B5A8-5F6E11F0557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4217" y="51192"/>
            <a:ext cx="1579563" cy="1497013"/>
          </a:xfrm>
        </p:spPr>
      </p:pic>
      <p:pic>
        <p:nvPicPr>
          <p:cNvPr id="5" name="Picture 4" descr="thu mon 2.png">
            <a:extLst>
              <a:ext uri="{FF2B5EF4-FFF2-40B4-BE49-F238E27FC236}">
                <a16:creationId xmlns:a16="http://schemas.microsoft.com/office/drawing/2014/main" id="{5A283D90-E8CF-441F-80D9-4E912F7D69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48" y="4419600"/>
            <a:ext cx="12065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THU VIEN VIOLET\HINH ANH\cau mon 5.png">
            <a:extLst>
              <a:ext uri="{FF2B5EF4-FFF2-40B4-BE49-F238E27FC236}">
                <a16:creationId xmlns:a16="http://schemas.microsoft.com/office/drawing/2014/main" id="{8032A2E0-59C2-43F6-81AE-297EC155E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8" y="4829174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6" name="Picture 8" descr="cau mon 7.png">
            <a:extLst>
              <a:ext uri="{FF2B5EF4-FFF2-40B4-BE49-F238E27FC236}">
                <a16:creationId xmlns:a16="http://schemas.microsoft.com/office/drawing/2014/main" id="{425BD54C-F576-4481-864B-13196710FE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4448174"/>
            <a:ext cx="12366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3">
            <a:hlinkClick r:id="rId9" action="ppaction://hlinksldjump"/>
            <a:extLst>
              <a:ext uri="{FF2B5EF4-FFF2-40B4-BE49-F238E27FC236}">
                <a16:creationId xmlns:a16="http://schemas.microsoft.com/office/drawing/2014/main" id="{66EF6C4A-82BD-4BCA-9A74-9C610334331B}"/>
              </a:ext>
            </a:extLst>
          </p:cNvPr>
          <p:cNvSpPr/>
          <p:nvPr/>
        </p:nvSpPr>
        <p:spPr>
          <a:xfrm>
            <a:off x="3657598" y="5667374"/>
            <a:ext cx="685800" cy="6096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Oval 14">
            <a:hlinkClick r:id="rId11" action="ppaction://hlinksldjump"/>
            <a:extLst>
              <a:ext uri="{FF2B5EF4-FFF2-40B4-BE49-F238E27FC236}">
                <a16:creationId xmlns:a16="http://schemas.microsoft.com/office/drawing/2014/main" id="{A620E84E-0A09-45F3-AB1B-409865DBA08D}"/>
              </a:ext>
            </a:extLst>
          </p:cNvPr>
          <p:cNvSpPr/>
          <p:nvPr/>
        </p:nvSpPr>
        <p:spPr>
          <a:xfrm>
            <a:off x="4419598" y="5667374"/>
            <a:ext cx="685800" cy="6096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Oval 15">
            <a:hlinkClick r:id="rId12" action="ppaction://hlinksldjump"/>
            <a:extLst>
              <a:ext uri="{FF2B5EF4-FFF2-40B4-BE49-F238E27FC236}">
                <a16:creationId xmlns:a16="http://schemas.microsoft.com/office/drawing/2014/main" id="{B01D8AB9-A1F2-4553-81EE-2A91D8C7F302}"/>
              </a:ext>
            </a:extLst>
          </p:cNvPr>
          <p:cNvSpPr/>
          <p:nvPr/>
        </p:nvSpPr>
        <p:spPr>
          <a:xfrm>
            <a:off x="5181598" y="5667374"/>
            <a:ext cx="685800" cy="6096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7" name="Oval 16">
            <a:hlinkClick r:id="rId13" action="ppaction://hlinksldjump"/>
            <a:extLst>
              <a:ext uri="{FF2B5EF4-FFF2-40B4-BE49-F238E27FC236}">
                <a16:creationId xmlns:a16="http://schemas.microsoft.com/office/drawing/2014/main" id="{66D07531-D044-4CE7-8479-0F3094B5B899}"/>
              </a:ext>
            </a:extLst>
          </p:cNvPr>
          <p:cNvSpPr/>
          <p:nvPr/>
        </p:nvSpPr>
        <p:spPr>
          <a:xfrm>
            <a:off x="5867398" y="5667374"/>
            <a:ext cx="685800" cy="6096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8" name="Oval 17">
            <a:hlinkClick r:id="rId14" action="ppaction://hlinksldjump"/>
            <a:extLst>
              <a:ext uri="{FF2B5EF4-FFF2-40B4-BE49-F238E27FC236}">
                <a16:creationId xmlns:a16="http://schemas.microsoft.com/office/drawing/2014/main" id="{81907501-8162-466D-9A41-C2431C588BEC}"/>
              </a:ext>
            </a:extLst>
          </p:cNvPr>
          <p:cNvSpPr/>
          <p:nvPr/>
        </p:nvSpPr>
        <p:spPr>
          <a:xfrm>
            <a:off x="6553198" y="5667374"/>
            <a:ext cx="685800" cy="6096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3" name="Oval 22">
            <a:hlinkClick r:id="rId15" action="ppaction://hlinksldjump"/>
            <a:extLst>
              <a:ext uri="{FF2B5EF4-FFF2-40B4-BE49-F238E27FC236}">
                <a16:creationId xmlns:a16="http://schemas.microsoft.com/office/drawing/2014/main" id="{D9F1C205-43B7-4BAE-BE6D-045B2AC9231B}"/>
              </a:ext>
            </a:extLst>
          </p:cNvPr>
          <p:cNvSpPr/>
          <p:nvPr/>
        </p:nvSpPr>
        <p:spPr>
          <a:xfrm>
            <a:off x="2971798" y="5667374"/>
            <a:ext cx="685800" cy="6096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3142" name="Title 1">
            <a:extLst>
              <a:ext uri="{FF2B5EF4-FFF2-40B4-BE49-F238E27FC236}">
                <a16:creationId xmlns:a16="http://schemas.microsoft.com/office/drawing/2014/main" id="{494FFD96-651F-4ED0-A92C-A2FD6E43CED1}"/>
              </a:ext>
            </a:extLst>
          </p:cNvPr>
          <p:cNvSpPr>
            <a:spLocks/>
          </p:cNvSpPr>
          <p:nvPr/>
        </p:nvSpPr>
        <p:spPr bwMode="auto">
          <a:xfrm>
            <a:off x="3632848" y="113084"/>
            <a:ext cx="51816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endParaRPr lang="en-US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51 -0.03889 L 0.50547 -0.0611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98" y="-11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44444E-6 C -0.00677 -0.022 -0.01341 -0.04375 -0.03229 -0.06575 C -0.05117 -0.08774 -0.0776 -0.14306 -0.11406 -0.13125 C -0.15052 -0.11945 -0.20065 -0.05695 -0.25065 0.00578 " pathEditMode="relative" rAng="0" ptsTypes="AAAA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39" y="-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001 -0.51065 L 5E-6 4.44444E-6 " pathEditMode="relative" rAng="0" ptsTypes="AA">
                                      <p:cBhvr>
                                        <p:cTn id="12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00" y="2553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-0.07778 L 1.11022E-16 4.44444E-6 " pathEditMode="relative" rAng="0" ptsTypes="AA">
                                      <p:cBhvr>
                                        <p:cTn id="1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C 0.24323 -0.26644 0.48646 -0.53264 0.58438 -0.55556 C 0.6823 -0.57848 0.63477 -0.35787 0.58711 -0.13681 " pathEditMode="relative" rAng="0" ptsTypes="AAA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70" y="-2787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44444E-6 C 0.03034 -0.03843 0.06094 -0.07686 0.07747 -0.07315 C 0.09388 -0.06945 0.09622 -0.02362 0.09857 0.02245 " pathEditMode="relative" rAng="0" ptsTypes="AAA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2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6" descr="cau mon 3.png">
            <a:extLst>
              <a:ext uri="{FF2B5EF4-FFF2-40B4-BE49-F238E27FC236}">
                <a16:creationId xmlns:a16="http://schemas.microsoft.com/office/drawing/2014/main" id="{012D30C6-091E-4764-A717-5394BB4294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228" y="2669607"/>
            <a:ext cx="57054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thu mon 2.png">
            <a:extLst>
              <a:ext uri="{FF2B5EF4-FFF2-40B4-BE49-F238E27FC236}">
                <a16:creationId xmlns:a16="http://schemas.microsoft.com/office/drawing/2014/main" id="{949CB1FB-604E-4385-A226-D06E669FD8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956" y="4481512"/>
            <a:ext cx="12065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THU VIEN VIOLET\HINH ANH\cau mon 5.png">
            <a:extLst>
              <a:ext uri="{FF2B5EF4-FFF2-40B4-BE49-F238E27FC236}">
                <a16:creationId xmlns:a16="http://schemas.microsoft.com/office/drawing/2014/main" id="{9E6B6E50-457A-4EDB-8F93-F11EC4ADC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9" y="5410199"/>
            <a:ext cx="664030" cy="60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0" name="Picture 8" descr="cau mon 7.png">
            <a:extLst>
              <a:ext uri="{FF2B5EF4-FFF2-40B4-BE49-F238E27FC236}">
                <a16:creationId xmlns:a16="http://schemas.microsoft.com/office/drawing/2014/main" id="{FDCF6077-6105-4B33-B786-2B72065C6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029200"/>
            <a:ext cx="12366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725CF1AD-DD7B-48FF-8467-11DFDB3447C3}"/>
              </a:ext>
            </a:extLst>
          </p:cNvPr>
          <p:cNvSpPr/>
          <p:nvPr/>
        </p:nvSpPr>
        <p:spPr>
          <a:xfrm>
            <a:off x="4539341" y="5421084"/>
            <a:ext cx="1488056" cy="1281113"/>
          </a:xfrm>
          <a:prstGeom prst="ellipse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4" name="Cloud Callout 23">
            <a:extLst>
              <a:ext uri="{FF2B5EF4-FFF2-40B4-BE49-F238E27FC236}">
                <a16:creationId xmlns:a16="http://schemas.microsoft.com/office/drawing/2014/main" id="{E2E4F617-4EE5-4F8E-9572-25D44CE81249}"/>
              </a:ext>
            </a:extLst>
          </p:cNvPr>
          <p:cNvSpPr/>
          <p:nvPr/>
        </p:nvSpPr>
        <p:spPr>
          <a:xfrm>
            <a:off x="1009082" y="470465"/>
            <a:ext cx="5334000" cy="2514600"/>
          </a:xfrm>
          <a:prstGeom prst="cloudCallout">
            <a:avLst>
              <a:gd name="adj1" fmla="val -33281"/>
              <a:gd name="adj2" fmla="val 143943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+ 2 = ?</a:t>
            </a:r>
          </a:p>
        </p:txBody>
      </p:sp>
      <p:sp>
        <p:nvSpPr>
          <p:cNvPr id="134156" name="AutoShape 12">
            <a:hlinkClick r:id="rId9" action="ppaction://hlinksldjump"/>
            <a:extLst>
              <a:ext uri="{FF2B5EF4-FFF2-40B4-BE49-F238E27FC236}">
                <a16:creationId xmlns:a16="http://schemas.microsoft.com/office/drawing/2014/main" id="{DD412588-077D-45A4-873D-F1F666203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0"/>
            <a:ext cx="685800" cy="381000"/>
          </a:xfrm>
          <a:prstGeom prst="upArrow">
            <a:avLst>
              <a:gd name="adj1" fmla="val 50000"/>
              <a:gd name="adj2" fmla="val 4166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pic>
        <p:nvPicPr>
          <p:cNvPr id="134147" name="Content Placeholder 3" descr="thu mon 1.png">
            <a:extLst>
              <a:ext uri="{FF2B5EF4-FFF2-40B4-BE49-F238E27FC236}">
                <a16:creationId xmlns:a16="http://schemas.microsoft.com/office/drawing/2014/main" id="{1F37A1DC-835C-4607-BAE6-F8B8B01186D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1483" y="5012644"/>
            <a:ext cx="1579563" cy="1497013"/>
          </a:xfrm>
        </p:spPr>
      </p:pic>
      <p:sp>
        <p:nvSpPr>
          <p:cNvPr id="11" name="Oval Callout 10">
            <a:extLst>
              <a:ext uri="{FF2B5EF4-FFF2-40B4-BE49-F238E27FC236}">
                <a16:creationId xmlns:a16="http://schemas.microsoft.com/office/drawing/2014/main" id="{7A14D9D8-3B6A-44E0-9961-EFC167A34CD0}"/>
              </a:ext>
            </a:extLst>
          </p:cNvPr>
          <p:cNvSpPr/>
          <p:nvPr/>
        </p:nvSpPr>
        <p:spPr>
          <a:xfrm>
            <a:off x="2846105" y="4381501"/>
            <a:ext cx="1066800" cy="762000"/>
          </a:xfrm>
          <a:prstGeom prst="wedgeEllipseCallout">
            <a:avLst>
              <a:gd name="adj1" fmla="val -122352"/>
              <a:gd name="adj2" fmla="val 107397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12" name="Cloud Callout 11">
            <a:extLst>
              <a:ext uri="{FF2B5EF4-FFF2-40B4-BE49-F238E27FC236}">
                <a16:creationId xmlns:a16="http://schemas.microsoft.com/office/drawing/2014/main" id="{AB70768A-C343-4C13-A1D3-A39A0BE73E0A}"/>
              </a:ext>
            </a:extLst>
          </p:cNvPr>
          <p:cNvSpPr/>
          <p:nvPr/>
        </p:nvSpPr>
        <p:spPr>
          <a:xfrm>
            <a:off x="308659" y="4381501"/>
            <a:ext cx="1066800" cy="838200"/>
          </a:xfrm>
          <a:prstGeom prst="cloudCallout">
            <a:avLst>
              <a:gd name="adj1" fmla="val 101688"/>
              <a:gd name="adj2" fmla="val 10828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1415E6FD-A18B-41DF-B162-BB474993FDBB}"/>
              </a:ext>
            </a:extLst>
          </p:cNvPr>
          <p:cNvSpPr/>
          <p:nvPr/>
        </p:nvSpPr>
        <p:spPr>
          <a:xfrm>
            <a:off x="1847282" y="4250643"/>
            <a:ext cx="893764" cy="685800"/>
          </a:xfrm>
          <a:prstGeom prst="wedgeRoundRectCallout">
            <a:avLst>
              <a:gd name="adj1" fmla="val -31588"/>
              <a:gd name="adj2" fmla="val 12769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6480D5-D787-4EB1-BBBB-00F7A680F7A3}"/>
              </a:ext>
            </a:extLst>
          </p:cNvPr>
          <p:cNvSpPr/>
          <p:nvPr/>
        </p:nvSpPr>
        <p:spPr>
          <a:xfrm>
            <a:off x="4539341" y="1175657"/>
            <a:ext cx="925288" cy="990600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vi-VN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5 -0.03889 L 0.56211 -0.1333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4" y="-47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8217 C -0.00677 -0.09051 -0.01328 -0.09907 -0.0319 -0.1074 C -0.05039 -0.11597 -0.07643 -0.13703 -0.11224 -0.13264 C -0.14792 -0.12801 -0.19727 -0.10393 -0.24623 -0.07986 " pathEditMode="relative" rAng="0" ptsTypes="AAAA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18" y="-24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06 -0.34514 C 0.20717 -0.61157 0.45039 -0.87778 0.54831 -0.90069 C 0.64623 -0.92361 0.5987 -0.70301 0.55105 -0.48194 " pathEditMode="relative" rAng="0" ptsTypes="AAA">
                                      <p:cBhvr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70" y="-2787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37558E-6 C 0.03038 -0.03839 0.06094 -0.07678 0.07743 -0.07308 C 0.09392 -0.06938 0.09618 -0.02359 0.09861 0.02244 " pathEditMode="relative" ptsTypes="aaA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 -0.51065 L -3.54167E-6 -3.7037E-7 " pathEditMode="relative" rAng="0" ptsTypes="AA">
                                      <p:cBhvr>
                                        <p:cTn id="23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00" y="25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623 -0.07986 L -0.10625 -0.40162 " pathEditMode="relative" rAng="0" ptsTypes="AA">
                                      <p:cBhvr>
                                        <p:cTn id="2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92" y="-1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6" descr="cau mon 3.png">
            <a:extLst>
              <a:ext uri="{FF2B5EF4-FFF2-40B4-BE49-F238E27FC236}">
                <a16:creationId xmlns:a16="http://schemas.microsoft.com/office/drawing/2014/main" id="{012D30C6-091E-4764-A717-5394BB4294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228" y="2669607"/>
            <a:ext cx="57054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thu mon 2.png">
            <a:extLst>
              <a:ext uri="{FF2B5EF4-FFF2-40B4-BE49-F238E27FC236}">
                <a16:creationId xmlns:a16="http://schemas.microsoft.com/office/drawing/2014/main" id="{949CB1FB-604E-4385-A226-D06E669FD8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956" y="4481512"/>
            <a:ext cx="12065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THU VIEN VIOLET\HINH ANH\cau mon 5.png">
            <a:extLst>
              <a:ext uri="{FF2B5EF4-FFF2-40B4-BE49-F238E27FC236}">
                <a16:creationId xmlns:a16="http://schemas.microsoft.com/office/drawing/2014/main" id="{9E6B6E50-457A-4EDB-8F93-F11EC4ADC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9" y="5410199"/>
            <a:ext cx="664030" cy="60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0" name="Picture 8" descr="cau mon 7.png">
            <a:extLst>
              <a:ext uri="{FF2B5EF4-FFF2-40B4-BE49-F238E27FC236}">
                <a16:creationId xmlns:a16="http://schemas.microsoft.com/office/drawing/2014/main" id="{FDCF6077-6105-4B33-B786-2B72065C60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029200"/>
            <a:ext cx="12366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725CF1AD-DD7B-48FF-8467-11DFDB3447C3}"/>
              </a:ext>
            </a:extLst>
          </p:cNvPr>
          <p:cNvSpPr/>
          <p:nvPr/>
        </p:nvSpPr>
        <p:spPr>
          <a:xfrm>
            <a:off x="5730192" y="5410199"/>
            <a:ext cx="1240971" cy="1298008"/>
          </a:xfrm>
          <a:prstGeom prst="ellipse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4" name="Cloud Callout 23">
            <a:extLst>
              <a:ext uri="{FF2B5EF4-FFF2-40B4-BE49-F238E27FC236}">
                <a16:creationId xmlns:a16="http://schemas.microsoft.com/office/drawing/2014/main" id="{E2E4F617-4EE5-4F8E-9572-25D44CE81249}"/>
              </a:ext>
            </a:extLst>
          </p:cNvPr>
          <p:cNvSpPr/>
          <p:nvPr/>
        </p:nvSpPr>
        <p:spPr>
          <a:xfrm>
            <a:off x="1009082" y="470465"/>
            <a:ext cx="5334000" cy="2514600"/>
          </a:xfrm>
          <a:prstGeom prst="cloudCallout">
            <a:avLst>
              <a:gd name="adj1" fmla="val -33281"/>
              <a:gd name="adj2" fmla="val 143943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+ 2 = </a:t>
            </a:r>
            <a:r>
              <a:rPr lang="en-US" sz="6000" b="1" dirty="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134156" name="AutoShape 12">
            <a:hlinkClick r:id="rId10" action="ppaction://hlinksldjump"/>
            <a:extLst>
              <a:ext uri="{FF2B5EF4-FFF2-40B4-BE49-F238E27FC236}">
                <a16:creationId xmlns:a16="http://schemas.microsoft.com/office/drawing/2014/main" id="{DD412588-077D-45A4-873D-F1F666203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0"/>
            <a:ext cx="685800" cy="359229"/>
          </a:xfrm>
          <a:prstGeom prst="upArrow">
            <a:avLst>
              <a:gd name="adj1" fmla="val 50000"/>
              <a:gd name="adj2" fmla="val 4166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pic>
        <p:nvPicPr>
          <p:cNvPr id="134147" name="Content Placeholder 3" descr="thu mon 1.png">
            <a:extLst>
              <a:ext uri="{FF2B5EF4-FFF2-40B4-BE49-F238E27FC236}">
                <a16:creationId xmlns:a16="http://schemas.microsoft.com/office/drawing/2014/main" id="{1F37A1DC-835C-4607-BAE6-F8B8B01186D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1483" y="5012644"/>
            <a:ext cx="1579563" cy="1497013"/>
          </a:xfrm>
        </p:spPr>
      </p:pic>
      <p:sp>
        <p:nvSpPr>
          <p:cNvPr id="11" name="Oval Callout 10">
            <a:extLst>
              <a:ext uri="{FF2B5EF4-FFF2-40B4-BE49-F238E27FC236}">
                <a16:creationId xmlns:a16="http://schemas.microsoft.com/office/drawing/2014/main" id="{7A14D9D8-3B6A-44E0-9961-EFC167A34CD0}"/>
              </a:ext>
            </a:extLst>
          </p:cNvPr>
          <p:cNvSpPr/>
          <p:nvPr/>
        </p:nvSpPr>
        <p:spPr>
          <a:xfrm>
            <a:off x="475682" y="4555443"/>
            <a:ext cx="1066800" cy="762000"/>
          </a:xfrm>
          <a:prstGeom prst="wedgeEllipseCallout">
            <a:avLst>
              <a:gd name="adj1" fmla="val 65403"/>
              <a:gd name="adj2" fmla="val 53111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12" name="Cloud Callout 11">
            <a:extLst>
              <a:ext uri="{FF2B5EF4-FFF2-40B4-BE49-F238E27FC236}">
                <a16:creationId xmlns:a16="http://schemas.microsoft.com/office/drawing/2014/main" id="{AB70768A-C343-4C13-A1D3-A39A0BE73E0A}"/>
              </a:ext>
            </a:extLst>
          </p:cNvPr>
          <p:cNvSpPr/>
          <p:nvPr/>
        </p:nvSpPr>
        <p:spPr>
          <a:xfrm>
            <a:off x="2760664" y="4517343"/>
            <a:ext cx="1066800" cy="838200"/>
          </a:xfrm>
          <a:prstGeom prst="cloudCallout">
            <a:avLst>
              <a:gd name="adj1" fmla="val -125863"/>
              <a:gd name="adj2" fmla="val 3945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1415E6FD-A18B-41DF-B162-BB474993FDBB}"/>
              </a:ext>
            </a:extLst>
          </p:cNvPr>
          <p:cNvSpPr/>
          <p:nvPr/>
        </p:nvSpPr>
        <p:spPr>
          <a:xfrm>
            <a:off x="1847282" y="4250643"/>
            <a:ext cx="893764" cy="685800"/>
          </a:xfrm>
          <a:prstGeom prst="wedgeRoundRectCallout">
            <a:avLst>
              <a:gd name="adj1" fmla="val -31588"/>
              <a:gd name="adj2" fmla="val 12769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A5937B-5D01-4542-A75C-6FB6F9DA245E}"/>
              </a:ext>
            </a:extLst>
          </p:cNvPr>
          <p:cNvSpPr/>
          <p:nvPr/>
        </p:nvSpPr>
        <p:spPr>
          <a:xfrm>
            <a:off x="4539341" y="1175657"/>
            <a:ext cx="925288" cy="990600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vi-VN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2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5 -0.03889 L 0.56211 -0.1333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4" y="-47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8217 C -0.00677 -0.09051 -0.01328 -0.09907 -0.0319 -0.1074 C -0.05039 -0.11597 -0.07643 -0.13703 -0.11224 -0.13264 C -0.14792 -0.12801 -0.19727 -0.10393 -0.24623 -0.07986 " pathEditMode="relative" rAng="0" ptsTypes="AAAA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18" y="-24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C 0.30703 -0.77199 0.61432 -1.54213 0.73815 -1.60879 C 0.86185 -1.67523 0.80182 -1.03703 0.74141 -0.39652 " pathEditMode="relative" rAng="0" ptsTypes="AAA">
                                      <p:cBhvr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21" y="-806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37558E-6 C 0.03038 -0.03839 0.06094 -0.07678 0.07743 -0.07308 C 0.09392 -0.06938 0.09618 -0.02359 0.09861 0.02244 " pathEditMode="relative" ptsTypes="aaA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779 -0.55463 L -3.54167E-6 -3.7037E-7 " pathEditMode="relative" rAng="0" ptsTypes="AA">
                                      <p:cBhvr>
                                        <p:cTn id="23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96" y="277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48148E-6 L 1.45833E-6 -3.33333E-6 " pathEditMode="relative" rAng="0" ptsTypes="AA">
                                      <p:cBhvr>
                                        <p:cTn id="2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6" descr="cau mon 3.png">
            <a:extLst>
              <a:ext uri="{FF2B5EF4-FFF2-40B4-BE49-F238E27FC236}">
                <a16:creationId xmlns:a16="http://schemas.microsoft.com/office/drawing/2014/main" id="{012D30C6-091E-4764-A717-5394BB4294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2736144"/>
            <a:ext cx="57054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thu mon 2.png">
            <a:extLst>
              <a:ext uri="{FF2B5EF4-FFF2-40B4-BE49-F238E27FC236}">
                <a16:creationId xmlns:a16="http://schemas.microsoft.com/office/drawing/2014/main" id="{949CB1FB-604E-4385-A226-D06E669FD8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956" y="4481512"/>
            <a:ext cx="12065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THU VIEN VIOLET\HINH ANH\cau mon 5.png">
            <a:extLst>
              <a:ext uri="{FF2B5EF4-FFF2-40B4-BE49-F238E27FC236}">
                <a16:creationId xmlns:a16="http://schemas.microsoft.com/office/drawing/2014/main" id="{9E6B6E50-457A-4EDB-8F93-F11EC4ADC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9" y="5410199"/>
            <a:ext cx="664030" cy="60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0" name="Picture 8" descr="cau mon 7.png">
            <a:extLst>
              <a:ext uri="{FF2B5EF4-FFF2-40B4-BE49-F238E27FC236}">
                <a16:creationId xmlns:a16="http://schemas.microsoft.com/office/drawing/2014/main" id="{FDCF6077-6105-4B33-B786-2B72065C6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029200"/>
            <a:ext cx="12366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725CF1AD-DD7B-48FF-8467-11DFDB3447C3}"/>
              </a:ext>
            </a:extLst>
          </p:cNvPr>
          <p:cNvSpPr/>
          <p:nvPr/>
        </p:nvSpPr>
        <p:spPr>
          <a:xfrm>
            <a:off x="5198945" y="5410199"/>
            <a:ext cx="1408683" cy="1281113"/>
          </a:xfrm>
          <a:prstGeom prst="ellipse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4" name="Cloud Callout 23">
            <a:extLst>
              <a:ext uri="{FF2B5EF4-FFF2-40B4-BE49-F238E27FC236}">
                <a16:creationId xmlns:a16="http://schemas.microsoft.com/office/drawing/2014/main" id="{E2E4F617-4EE5-4F8E-9572-25D44CE81249}"/>
              </a:ext>
            </a:extLst>
          </p:cNvPr>
          <p:cNvSpPr/>
          <p:nvPr/>
        </p:nvSpPr>
        <p:spPr>
          <a:xfrm>
            <a:off x="1009082" y="470465"/>
            <a:ext cx="5334000" cy="2514600"/>
          </a:xfrm>
          <a:prstGeom prst="cloudCallout">
            <a:avLst>
              <a:gd name="adj1" fmla="val -33281"/>
              <a:gd name="adj2" fmla="val 143943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+ 3 = </a:t>
            </a:r>
            <a:r>
              <a:rPr lang="en-US" sz="6000" b="1" dirty="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134156" name="AutoShape 12">
            <a:hlinkClick r:id="rId9" action="ppaction://hlinksldjump"/>
            <a:extLst>
              <a:ext uri="{FF2B5EF4-FFF2-40B4-BE49-F238E27FC236}">
                <a16:creationId xmlns:a16="http://schemas.microsoft.com/office/drawing/2014/main" id="{DD412588-077D-45A4-873D-F1F666203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0"/>
            <a:ext cx="685800" cy="470465"/>
          </a:xfrm>
          <a:prstGeom prst="upArrow">
            <a:avLst>
              <a:gd name="adj1" fmla="val 50000"/>
              <a:gd name="adj2" fmla="val 4166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pic>
        <p:nvPicPr>
          <p:cNvPr id="134147" name="Content Placeholder 3" descr="thu mon 1.png">
            <a:extLst>
              <a:ext uri="{FF2B5EF4-FFF2-40B4-BE49-F238E27FC236}">
                <a16:creationId xmlns:a16="http://schemas.microsoft.com/office/drawing/2014/main" id="{1F37A1DC-835C-4607-BAE6-F8B8B01186D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1483" y="5012644"/>
            <a:ext cx="1579563" cy="1497013"/>
          </a:xfrm>
        </p:spPr>
      </p:pic>
      <p:sp>
        <p:nvSpPr>
          <p:cNvPr id="11" name="Oval Callout 10">
            <a:extLst>
              <a:ext uri="{FF2B5EF4-FFF2-40B4-BE49-F238E27FC236}">
                <a16:creationId xmlns:a16="http://schemas.microsoft.com/office/drawing/2014/main" id="{7A14D9D8-3B6A-44E0-9961-EFC167A34CD0}"/>
              </a:ext>
            </a:extLst>
          </p:cNvPr>
          <p:cNvSpPr/>
          <p:nvPr/>
        </p:nvSpPr>
        <p:spPr>
          <a:xfrm>
            <a:off x="1417864" y="4147002"/>
            <a:ext cx="1066800" cy="762000"/>
          </a:xfrm>
          <a:prstGeom prst="wedgeEllipseCallout">
            <a:avLst>
              <a:gd name="adj1" fmla="val 97"/>
              <a:gd name="adj2" fmla="val 11168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12" name="Cloud Callout 11">
            <a:extLst>
              <a:ext uri="{FF2B5EF4-FFF2-40B4-BE49-F238E27FC236}">
                <a16:creationId xmlns:a16="http://schemas.microsoft.com/office/drawing/2014/main" id="{AB70768A-C343-4C13-A1D3-A39A0BE73E0A}"/>
              </a:ext>
            </a:extLst>
          </p:cNvPr>
          <p:cNvSpPr/>
          <p:nvPr/>
        </p:nvSpPr>
        <p:spPr>
          <a:xfrm>
            <a:off x="2760664" y="4517343"/>
            <a:ext cx="1066800" cy="838200"/>
          </a:xfrm>
          <a:prstGeom prst="cloudCallout">
            <a:avLst>
              <a:gd name="adj1" fmla="val -125863"/>
              <a:gd name="adj2" fmla="val 3945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1415E6FD-A18B-41DF-B162-BB474993FDBB}"/>
              </a:ext>
            </a:extLst>
          </p:cNvPr>
          <p:cNvSpPr/>
          <p:nvPr/>
        </p:nvSpPr>
        <p:spPr>
          <a:xfrm>
            <a:off x="241753" y="4724399"/>
            <a:ext cx="893764" cy="685800"/>
          </a:xfrm>
          <a:prstGeom prst="wedgeRoundRectCallout">
            <a:avLst>
              <a:gd name="adj1" fmla="val 153542"/>
              <a:gd name="adj2" fmla="val 56262"/>
              <a:gd name="adj3" fmla="val 16667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7CFB66-B30E-408F-ACC1-AB4571D890ED}"/>
              </a:ext>
            </a:extLst>
          </p:cNvPr>
          <p:cNvSpPr/>
          <p:nvPr/>
        </p:nvSpPr>
        <p:spPr>
          <a:xfrm>
            <a:off x="4539341" y="1175657"/>
            <a:ext cx="925288" cy="990600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vi-VN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48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5 -0.03889 L 0.56211 -0.1333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4" y="-47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8217 C -0.00677 -0.09051 -0.01328 -0.09907 -0.0319 -0.1074 C -0.05039 -0.11597 -0.07643 -0.13703 -0.11224 -0.13264 C -0.14792 -0.12801 -0.19727 -0.10393 -0.24623 -0.07986 " pathEditMode="relative" rAng="0" ptsTypes="AAAA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18" y="-24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22222E-6 C 0.2901 -0.52245 0.58034 -1.04398 0.69714 -1.08889 C 0.81393 -1.13379 0.75716 -0.70162 0.70039 -0.26828 " pathEditMode="relative" rAng="0" ptsTypes="AAA">
                                      <p:cBhvr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68" y="-546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37558E-6 C 0.03038 -0.03839 0.06094 -0.07678 0.07743 -0.07308 C 0.09392 -0.06938 0.09618 -0.02359 0.09861 0.02244 " pathEditMode="relative" ptsTypes="aaA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 -0.51065 L -3.54167E-6 -3.7037E-7 " pathEditMode="relative" rAng="0" ptsTypes="AA">
                                      <p:cBhvr>
                                        <p:cTn id="23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00" y="25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48148E-6 L 1.45833E-6 -3.33333E-6 " pathEditMode="relative" rAng="0" ptsTypes="AA">
                                      <p:cBhvr>
                                        <p:cTn id="2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6" descr="cau mon 3.png">
            <a:extLst>
              <a:ext uri="{FF2B5EF4-FFF2-40B4-BE49-F238E27FC236}">
                <a16:creationId xmlns:a16="http://schemas.microsoft.com/office/drawing/2014/main" id="{012D30C6-091E-4764-A717-5394BB4294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082" y="2843212"/>
            <a:ext cx="57054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thu mon 2.png">
            <a:extLst>
              <a:ext uri="{FF2B5EF4-FFF2-40B4-BE49-F238E27FC236}">
                <a16:creationId xmlns:a16="http://schemas.microsoft.com/office/drawing/2014/main" id="{949CB1FB-604E-4385-A226-D06E669FD8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956" y="4481512"/>
            <a:ext cx="12065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THU VIEN VIOLET\HINH ANH\cau mon 5.png">
            <a:extLst>
              <a:ext uri="{FF2B5EF4-FFF2-40B4-BE49-F238E27FC236}">
                <a16:creationId xmlns:a16="http://schemas.microsoft.com/office/drawing/2014/main" id="{9E6B6E50-457A-4EDB-8F93-F11EC4ADC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9" y="5410199"/>
            <a:ext cx="664030" cy="60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0" name="Picture 8" descr="cau mon 7.png">
            <a:extLst>
              <a:ext uri="{FF2B5EF4-FFF2-40B4-BE49-F238E27FC236}">
                <a16:creationId xmlns:a16="http://schemas.microsoft.com/office/drawing/2014/main" id="{FDCF6077-6105-4B33-B786-2B72065C60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029200"/>
            <a:ext cx="12366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725CF1AD-DD7B-48FF-8467-11DFDB3447C3}"/>
              </a:ext>
            </a:extLst>
          </p:cNvPr>
          <p:cNvSpPr/>
          <p:nvPr/>
        </p:nvSpPr>
        <p:spPr>
          <a:xfrm>
            <a:off x="4625407" y="5410199"/>
            <a:ext cx="1488056" cy="1281113"/>
          </a:xfrm>
          <a:prstGeom prst="ellipse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4" name="Cloud Callout 23">
            <a:extLst>
              <a:ext uri="{FF2B5EF4-FFF2-40B4-BE49-F238E27FC236}">
                <a16:creationId xmlns:a16="http://schemas.microsoft.com/office/drawing/2014/main" id="{E2E4F617-4EE5-4F8E-9572-25D44CE81249}"/>
              </a:ext>
            </a:extLst>
          </p:cNvPr>
          <p:cNvSpPr/>
          <p:nvPr/>
        </p:nvSpPr>
        <p:spPr>
          <a:xfrm>
            <a:off x="1009082" y="470465"/>
            <a:ext cx="5334000" cy="2514600"/>
          </a:xfrm>
          <a:prstGeom prst="cloudCallout">
            <a:avLst>
              <a:gd name="adj1" fmla="val -33281"/>
              <a:gd name="adj2" fmla="val 143943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+ 5 </a:t>
            </a:r>
            <a:r>
              <a:rPr lang="en-US" sz="6000" b="1" dirty="0">
                <a:solidFill>
                  <a:srgbClr val="0000FF"/>
                </a:solidFill>
              </a:rPr>
              <a:t>= ?</a:t>
            </a:r>
          </a:p>
        </p:txBody>
      </p:sp>
      <p:sp>
        <p:nvSpPr>
          <p:cNvPr id="134156" name="AutoShape 12">
            <a:hlinkClick r:id="rId10" action="ppaction://hlinksldjump"/>
            <a:extLst>
              <a:ext uri="{FF2B5EF4-FFF2-40B4-BE49-F238E27FC236}">
                <a16:creationId xmlns:a16="http://schemas.microsoft.com/office/drawing/2014/main" id="{DD412588-077D-45A4-873D-F1F666203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0"/>
            <a:ext cx="685800" cy="359229"/>
          </a:xfrm>
          <a:prstGeom prst="upArrow">
            <a:avLst>
              <a:gd name="adj1" fmla="val 50000"/>
              <a:gd name="adj2" fmla="val 4166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pic>
        <p:nvPicPr>
          <p:cNvPr id="134147" name="Content Placeholder 3" descr="thu mon 1.png">
            <a:extLst>
              <a:ext uri="{FF2B5EF4-FFF2-40B4-BE49-F238E27FC236}">
                <a16:creationId xmlns:a16="http://schemas.microsoft.com/office/drawing/2014/main" id="{1F37A1DC-835C-4607-BAE6-F8B8B01186D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1483" y="5012644"/>
            <a:ext cx="1579563" cy="1497013"/>
          </a:xfrm>
        </p:spPr>
      </p:pic>
      <p:sp>
        <p:nvSpPr>
          <p:cNvPr id="11" name="Oval Callout 10">
            <a:extLst>
              <a:ext uri="{FF2B5EF4-FFF2-40B4-BE49-F238E27FC236}">
                <a16:creationId xmlns:a16="http://schemas.microsoft.com/office/drawing/2014/main" id="{7A14D9D8-3B6A-44E0-9961-EFC167A34CD0}"/>
              </a:ext>
            </a:extLst>
          </p:cNvPr>
          <p:cNvSpPr/>
          <p:nvPr/>
        </p:nvSpPr>
        <p:spPr>
          <a:xfrm>
            <a:off x="3017555" y="4555443"/>
            <a:ext cx="1066800" cy="762000"/>
          </a:xfrm>
          <a:prstGeom prst="wedgeEllipseCallout">
            <a:avLst>
              <a:gd name="adj1" fmla="val -123373"/>
              <a:gd name="adj2" fmla="val 6311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2" name="Cloud Callout 11">
            <a:extLst>
              <a:ext uri="{FF2B5EF4-FFF2-40B4-BE49-F238E27FC236}">
                <a16:creationId xmlns:a16="http://schemas.microsoft.com/office/drawing/2014/main" id="{AB70768A-C343-4C13-A1D3-A39A0BE73E0A}"/>
              </a:ext>
            </a:extLst>
          </p:cNvPr>
          <p:cNvSpPr/>
          <p:nvPr/>
        </p:nvSpPr>
        <p:spPr>
          <a:xfrm>
            <a:off x="328756" y="4571999"/>
            <a:ext cx="1066800" cy="838200"/>
          </a:xfrm>
          <a:prstGeom prst="cloudCallout">
            <a:avLst>
              <a:gd name="adj1" fmla="val 82300"/>
              <a:gd name="adj2" fmla="val 66726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1415E6FD-A18B-41DF-B162-BB474993FDBB}"/>
              </a:ext>
            </a:extLst>
          </p:cNvPr>
          <p:cNvSpPr/>
          <p:nvPr/>
        </p:nvSpPr>
        <p:spPr>
          <a:xfrm>
            <a:off x="1847282" y="4250643"/>
            <a:ext cx="893764" cy="685800"/>
          </a:xfrm>
          <a:prstGeom prst="wedgeRoundRectCallout">
            <a:avLst>
              <a:gd name="adj1" fmla="val -31588"/>
              <a:gd name="adj2" fmla="val 12769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600" b="1" dirty="0">
                <a:solidFill>
                  <a:srgbClr val="0000FF"/>
                </a:solidFill>
                <a:latin typeface="Calibri" panose="020F0502020204030204" pitchFamily="34" charset="0"/>
              </a:rPr>
              <a:t>19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93DBFE-2A74-4909-827C-2BBD40BEAE60}"/>
              </a:ext>
            </a:extLst>
          </p:cNvPr>
          <p:cNvSpPr/>
          <p:nvPr/>
        </p:nvSpPr>
        <p:spPr>
          <a:xfrm>
            <a:off x="4539341" y="1175657"/>
            <a:ext cx="925288" cy="990600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vi-VN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34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5 -0.03889 L 0.56211 -0.1333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4" y="-47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8217 C -0.00677 -0.09051 -0.01328 -0.09907 -0.0319 -0.1074 C -0.05039 -0.11597 -0.07643 -0.13703 -0.11224 -0.13264 C -0.14792 -0.12801 -0.19727 -0.10393 -0.24623 -0.07986 " pathEditMode="relative" rAng="0" ptsTypes="AAAA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18" y="-24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21 0.18681 C 0.29857 -0.33032 0.58907 -0.84653 0.70599 -0.89097 C 0.82305 -0.93542 0.76615 -0.50764 0.70938 -0.0787 " pathEditMode="relative" rAng="0" ptsTypes="AAA">
                                      <p:cBhvr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07" y="-540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37558E-6 C 0.03038 -0.03839 0.06094 -0.07678 0.07743 -0.07308 C 0.09392 -0.06938 0.09618 -0.02359 0.09861 0.02244 " pathEditMode="relative" ptsTypes="aaA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 -0.51065 L -3.54167E-6 -3.7037E-7 " pathEditMode="relative" rAng="0" ptsTypes="AA">
                                      <p:cBhvr>
                                        <p:cTn id="23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00" y="25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48148E-6 L 1.45833E-6 -3.33333E-6 " pathEditMode="relative" rAng="0" ptsTypes="AA">
                                      <p:cBhvr>
                                        <p:cTn id="2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6" descr="cau mon 3.png">
            <a:extLst>
              <a:ext uri="{FF2B5EF4-FFF2-40B4-BE49-F238E27FC236}">
                <a16:creationId xmlns:a16="http://schemas.microsoft.com/office/drawing/2014/main" id="{012D30C6-091E-4764-A717-5394BB4294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470" y="2612343"/>
            <a:ext cx="57054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thu mon 2.png">
            <a:extLst>
              <a:ext uri="{FF2B5EF4-FFF2-40B4-BE49-F238E27FC236}">
                <a16:creationId xmlns:a16="http://schemas.microsoft.com/office/drawing/2014/main" id="{949CB1FB-604E-4385-A226-D06E669FD8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956" y="4481512"/>
            <a:ext cx="12065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THU VIEN VIOLET\HINH ANH\cau mon 5.png">
            <a:extLst>
              <a:ext uri="{FF2B5EF4-FFF2-40B4-BE49-F238E27FC236}">
                <a16:creationId xmlns:a16="http://schemas.microsoft.com/office/drawing/2014/main" id="{9E6B6E50-457A-4EDB-8F93-F11EC4ADC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9" y="5410199"/>
            <a:ext cx="664030" cy="60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0" name="Picture 8" descr="cau mon 7.png">
            <a:extLst>
              <a:ext uri="{FF2B5EF4-FFF2-40B4-BE49-F238E27FC236}">
                <a16:creationId xmlns:a16="http://schemas.microsoft.com/office/drawing/2014/main" id="{FDCF6077-6105-4B33-B786-2B72065C60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029200"/>
            <a:ext cx="12366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725CF1AD-DD7B-48FF-8467-11DFDB3447C3}"/>
              </a:ext>
            </a:extLst>
          </p:cNvPr>
          <p:cNvSpPr/>
          <p:nvPr/>
        </p:nvSpPr>
        <p:spPr>
          <a:xfrm>
            <a:off x="4579709" y="5435800"/>
            <a:ext cx="1468438" cy="1281113"/>
          </a:xfrm>
          <a:prstGeom prst="ellipse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4" name="Cloud Callout 23">
            <a:extLst>
              <a:ext uri="{FF2B5EF4-FFF2-40B4-BE49-F238E27FC236}">
                <a16:creationId xmlns:a16="http://schemas.microsoft.com/office/drawing/2014/main" id="{E2E4F617-4EE5-4F8E-9572-25D44CE81249}"/>
              </a:ext>
            </a:extLst>
          </p:cNvPr>
          <p:cNvSpPr/>
          <p:nvPr/>
        </p:nvSpPr>
        <p:spPr>
          <a:xfrm>
            <a:off x="1009082" y="470465"/>
            <a:ext cx="5334000" cy="2514600"/>
          </a:xfrm>
          <a:prstGeom prst="cloudCallout">
            <a:avLst>
              <a:gd name="adj1" fmla="val -33281"/>
              <a:gd name="adj2" fmla="val 143943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+ 2 </a:t>
            </a:r>
            <a:r>
              <a:rPr lang="en-US" sz="6000" b="1" dirty="0">
                <a:solidFill>
                  <a:srgbClr val="0000FF"/>
                </a:solidFill>
              </a:rPr>
              <a:t>= ?</a:t>
            </a:r>
          </a:p>
        </p:txBody>
      </p:sp>
      <p:sp>
        <p:nvSpPr>
          <p:cNvPr id="134156" name="AutoShape 12">
            <a:hlinkClick r:id="rId10" action="ppaction://hlinksldjump"/>
            <a:extLst>
              <a:ext uri="{FF2B5EF4-FFF2-40B4-BE49-F238E27FC236}">
                <a16:creationId xmlns:a16="http://schemas.microsoft.com/office/drawing/2014/main" id="{DD412588-077D-45A4-873D-F1F666203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0"/>
            <a:ext cx="685800" cy="381000"/>
          </a:xfrm>
          <a:prstGeom prst="upArrow">
            <a:avLst>
              <a:gd name="adj1" fmla="val 50000"/>
              <a:gd name="adj2" fmla="val 4166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pic>
        <p:nvPicPr>
          <p:cNvPr id="134147" name="Content Placeholder 3" descr="thu mon 1.png">
            <a:extLst>
              <a:ext uri="{FF2B5EF4-FFF2-40B4-BE49-F238E27FC236}">
                <a16:creationId xmlns:a16="http://schemas.microsoft.com/office/drawing/2014/main" id="{1F37A1DC-835C-4607-BAE6-F8B8B01186D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1483" y="5012644"/>
            <a:ext cx="1579563" cy="1497013"/>
          </a:xfrm>
        </p:spPr>
      </p:pic>
      <p:sp>
        <p:nvSpPr>
          <p:cNvPr id="11" name="Oval Callout 10">
            <a:extLst>
              <a:ext uri="{FF2B5EF4-FFF2-40B4-BE49-F238E27FC236}">
                <a16:creationId xmlns:a16="http://schemas.microsoft.com/office/drawing/2014/main" id="{7A14D9D8-3B6A-44E0-9961-EFC167A34CD0}"/>
              </a:ext>
            </a:extLst>
          </p:cNvPr>
          <p:cNvSpPr/>
          <p:nvPr/>
        </p:nvSpPr>
        <p:spPr>
          <a:xfrm>
            <a:off x="475682" y="4555443"/>
            <a:ext cx="1066800" cy="762000"/>
          </a:xfrm>
          <a:prstGeom prst="wedgeEllipseCallout">
            <a:avLst>
              <a:gd name="adj1" fmla="val 65403"/>
              <a:gd name="adj2" fmla="val 53111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12" name="Cloud Callout 11">
            <a:extLst>
              <a:ext uri="{FF2B5EF4-FFF2-40B4-BE49-F238E27FC236}">
                <a16:creationId xmlns:a16="http://schemas.microsoft.com/office/drawing/2014/main" id="{AB70768A-C343-4C13-A1D3-A39A0BE73E0A}"/>
              </a:ext>
            </a:extLst>
          </p:cNvPr>
          <p:cNvSpPr/>
          <p:nvPr/>
        </p:nvSpPr>
        <p:spPr>
          <a:xfrm>
            <a:off x="2760664" y="4517343"/>
            <a:ext cx="1066800" cy="838200"/>
          </a:xfrm>
          <a:prstGeom prst="cloudCallout">
            <a:avLst>
              <a:gd name="adj1" fmla="val -125863"/>
              <a:gd name="adj2" fmla="val 3945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1415E6FD-A18B-41DF-B162-BB474993FDBB}"/>
              </a:ext>
            </a:extLst>
          </p:cNvPr>
          <p:cNvSpPr/>
          <p:nvPr/>
        </p:nvSpPr>
        <p:spPr>
          <a:xfrm>
            <a:off x="1847282" y="4250643"/>
            <a:ext cx="893764" cy="685800"/>
          </a:xfrm>
          <a:prstGeom prst="wedgeRoundRectCallout">
            <a:avLst>
              <a:gd name="adj1" fmla="val -31588"/>
              <a:gd name="adj2" fmla="val 12769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576F1D-7786-4CAB-B65E-D52BAF8B8220}"/>
              </a:ext>
            </a:extLst>
          </p:cNvPr>
          <p:cNvSpPr/>
          <p:nvPr/>
        </p:nvSpPr>
        <p:spPr>
          <a:xfrm>
            <a:off x="4539341" y="1175657"/>
            <a:ext cx="925288" cy="990600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vi-VN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71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5 -0.03889 L 0.56211 -0.1333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4" y="-47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8217 C -0.00677 -0.09051 -0.01328 -0.09907 -0.0319 -0.1074 C -0.05039 -0.11597 -0.07643 -0.13703 -0.11224 -0.13264 C -0.14792 -0.12801 -0.19727 -0.10393 -0.24623 -0.07986 " pathEditMode="relative" rAng="0" ptsTypes="AAAA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18" y="-24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03 0.11644 C 0.25274 -0.08565 0.55951 -0.28727 0.68295 -0.30463 C 0.80651 -0.32199 0.74662 -0.15486 0.68646 0.01273 " pathEditMode="relative" rAng="0" ptsTypes="AAA">
                                      <p:cBhvr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6" y="-2113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37558E-6 C 0.03038 -0.03839 0.06094 -0.07678 0.07743 -0.07308 C 0.09392 -0.06938 0.09618 -0.02359 0.09861 0.02244 " pathEditMode="relative" ptsTypes="aaA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 -0.51065 L -3.54167E-6 -3.7037E-7 " pathEditMode="relative" rAng="0" ptsTypes="AA">
                                      <p:cBhvr>
                                        <p:cTn id="23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00" y="25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48148E-6 L 1.45833E-6 -3.33333E-6 " pathEditMode="relative" rAng="0" ptsTypes="AA">
                                      <p:cBhvr>
                                        <p:cTn id="2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6" descr="cau mon 3.png">
            <a:extLst>
              <a:ext uri="{FF2B5EF4-FFF2-40B4-BE49-F238E27FC236}">
                <a16:creationId xmlns:a16="http://schemas.microsoft.com/office/drawing/2014/main" id="{012D30C6-091E-4764-A717-5394BB4294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228" y="2669607"/>
            <a:ext cx="57054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thu mon 2.png">
            <a:extLst>
              <a:ext uri="{FF2B5EF4-FFF2-40B4-BE49-F238E27FC236}">
                <a16:creationId xmlns:a16="http://schemas.microsoft.com/office/drawing/2014/main" id="{949CB1FB-604E-4385-A226-D06E669FD8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956" y="4481512"/>
            <a:ext cx="12065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THU VIEN VIOLET\HINH ANH\cau mon 5.png">
            <a:extLst>
              <a:ext uri="{FF2B5EF4-FFF2-40B4-BE49-F238E27FC236}">
                <a16:creationId xmlns:a16="http://schemas.microsoft.com/office/drawing/2014/main" id="{9E6B6E50-457A-4EDB-8F93-F11EC4ADC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9" y="5410199"/>
            <a:ext cx="664030" cy="60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0" name="Picture 8" descr="cau mon 7.png">
            <a:extLst>
              <a:ext uri="{FF2B5EF4-FFF2-40B4-BE49-F238E27FC236}">
                <a16:creationId xmlns:a16="http://schemas.microsoft.com/office/drawing/2014/main" id="{FDCF6077-6105-4B33-B786-2B72065C60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029200"/>
            <a:ext cx="12366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725CF1AD-DD7B-48FF-8467-11DFDB3447C3}"/>
              </a:ext>
            </a:extLst>
          </p:cNvPr>
          <p:cNvSpPr/>
          <p:nvPr/>
        </p:nvSpPr>
        <p:spPr>
          <a:xfrm>
            <a:off x="4995974" y="5410199"/>
            <a:ext cx="1468438" cy="1281113"/>
          </a:xfrm>
          <a:prstGeom prst="ellipse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8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4" name="Cloud Callout 23">
            <a:extLst>
              <a:ext uri="{FF2B5EF4-FFF2-40B4-BE49-F238E27FC236}">
                <a16:creationId xmlns:a16="http://schemas.microsoft.com/office/drawing/2014/main" id="{E2E4F617-4EE5-4F8E-9572-25D44CE81249}"/>
              </a:ext>
            </a:extLst>
          </p:cNvPr>
          <p:cNvSpPr/>
          <p:nvPr/>
        </p:nvSpPr>
        <p:spPr>
          <a:xfrm>
            <a:off x="1009082" y="470465"/>
            <a:ext cx="5334000" cy="2514600"/>
          </a:xfrm>
          <a:prstGeom prst="cloudCallout">
            <a:avLst>
              <a:gd name="adj1" fmla="val -33281"/>
              <a:gd name="adj2" fmla="val 143943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+ 7 = </a:t>
            </a:r>
            <a:r>
              <a:rPr lang="en-US" sz="6000" b="1" dirty="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134156" name="AutoShape 12">
            <a:hlinkClick r:id="rId10" action="ppaction://hlinksldjump"/>
            <a:extLst>
              <a:ext uri="{FF2B5EF4-FFF2-40B4-BE49-F238E27FC236}">
                <a16:creationId xmlns:a16="http://schemas.microsoft.com/office/drawing/2014/main" id="{DD412588-077D-45A4-873D-F1F666203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0"/>
            <a:ext cx="685800" cy="470465"/>
          </a:xfrm>
          <a:prstGeom prst="upArrow">
            <a:avLst>
              <a:gd name="adj1" fmla="val 50000"/>
              <a:gd name="adj2" fmla="val 4166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pic>
        <p:nvPicPr>
          <p:cNvPr id="134147" name="Content Placeholder 3" descr="thu mon 1.png">
            <a:extLst>
              <a:ext uri="{FF2B5EF4-FFF2-40B4-BE49-F238E27FC236}">
                <a16:creationId xmlns:a16="http://schemas.microsoft.com/office/drawing/2014/main" id="{1F37A1DC-835C-4607-BAE6-F8B8B01186D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1483" y="5012644"/>
            <a:ext cx="1579563" cy="1497013"/>
          </a:xfrm>
        </p:spPr>
      </p:pic>
      <p:sp>
        <p:nvSpPr>
          <p:cNvPr id="11" name="Oval Callout 10">
            <a:extLst>
              <a:ext uri="{FF2B5EF4-FFF2-40B4-BE49-F238E27FC236}">
                <a16:creationId xmlns:a16="http://schemas.microsoft.com/office/drawing/2014/main" id="{7A14D9D8-3B6A-44E0-9961-EFC167A34CD0}"/>
              </a:ext>
            </a:extLst>
          </p:cNvPr>
          <p:cNvSpPr/>
          <p:nvPr/>
        </p:nvSpPr>
        <p:spPr>
          <a:xfrm>
            <a:off x="1571400" y="4136343"/>
            <a:ext cx="1066800" cy="762000"/>
          </a:xfrm>
          <a:prstGeom prst="wedgeEllipseCallout">
            <a:avLst>
              <a:gd name="adj1" fmla="val -12148"/>
              <a:gd name="adj2" fmla="val 11025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2" name="Cloud Callout 11">
            <a:extLst>
              <a:ext uri="{FF2B5EF4-FFF2-40B4-BE49-F238E27FC236}">
                <a16:creationId xmlns:a16="http://schemas.microsoft.com/office/drawing/2014/main" id="{AB70768A-C343-4C13-A1D3-A39A0BE73E0A}"/>
              </a:ext>
            </a:extLst>
          </p:cNvPr>
          <p:cNvSpPr/>
          <p:nvPr/>
        </p:nvSpPr>
        <p:spPr>
          <a:xfrm>
            <a:off x="2760664" y="4517343"/>
            <a:ext cx="1066800" cy="838200"/>
          </a:xfrm>
          <a:prstGeom prst="cloudCallout">
            <a:avLst>
              <a:gd name="adj1" fmla="val -125863"/>
              <a:gd name="adj2" fmla="val 3945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1415E6FD-A18B-41DF-B162-BB474993FDBB}"/>
              </a:ext>
            </a:extLst>
          </p:cNvPr>
          <p:cNvSpPr/>
          <p:nvPr/>
        </p:nvSpPr>
        <p:spPr>
          <a:xfrm>
            <a:off x="515936" y="4517343"/>
            <a:ext cx="893764" cy="685800"/>
          </a:xfrm>
          <a:prstGeom prst="wedgeRoundRectCallout">
            <a:avLst>
              <a:gd name="adj1" fmla="val 80465"/>
              <a:gd name="adj2" fmla="val 102294"/>
              <a:gd name="adj3" fmla="val 16667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46E654-BA93-43D0-8CFE-E31D7044DCDA}"/>
              </a:ext>
            </a:extLst>
          </p:cNvPr>
          <p:cNvSpPr/>
          <p:nvPr/>
        </p:nvSpPr>
        <p:spPr>
          <a:xfrm>
            <a:off x="4539341" y="1175657"/>
            <a:ext cx="925288" cy="990600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vi-VN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82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5 -0.03889 L 0.56211 -0.1333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4" y="-47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8217 C -0.00677 -0.09051 -0.01328 -0.09907 -0.0319 -0.1074 C -0.05039 -0.11597 -0.07643 -0.13703 -0.11224 -0.13264 C -0.14792 -0.12801 -0.19727 -0.10393 -0.24623 -0.07986 " pathEditMode="relative" rAng="0" ptsTypes="AAAA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18" y="-24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21 -0.18727 C 0.29532 -0.61366 0.61784 -1.03912 0.74779 -1.07569 C 0.87748 -1.1125 0.81446 -0.75972 0.75131 -0.40625 " pathEditMode="relative" rAng="0" ptsTypes="AAA">
                                      <p:cBhvr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26" y="-4456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37558E-6 C 0.03038 -0.03839 0.06094 -0.07678 0.07743 -0.07308 C 0.09392 -0.06938 0.09618 -0.02359 0.09861 0.02244 " pathEditMode="relative" ptsTypes="aaA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 -0.51065 L -3.54167E-6 -3.7037E-7 " pathEditMode="relative" rAng="0" ptsTypes="AA">
                                      <p:cBhvr>
                                        <p:cTn id="23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00" y="25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48148E-6 L 1.45833E-6 -3.33333E-6 " pathEditMode="relative" rAng="0" ptsTypes="AA">
                                      <p:cBhvr>
                                        <p:cTn id="2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ình nền đẹp cho bài giảng điện tử - Ảnh nền thiết kế bài giảng điện t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40" y="-34635"/>
            <a:ext cx="12192000" cy="689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77946" y="1727538"/>
            <a:ext cx="5980697" cy="1354217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vi-VN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KHÁM PHÁ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76" y="184785"/>
            <a:ext cx="872913" cy="65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6726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7" name="图片 46086" descr="1-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" y="-98805"/>
            <a:ext cx="12158043" cy="695680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6" name="图片 46085" descr="1-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396" y="-201871"/>
            <a:ext cx="3198639" cy="2647149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6" name="Group 25"/>
          <p:cNvGrpSpPr/>
          <p:nvPr/>
        </p:nvGrpSpPr>
        <p:grpSpPr>
          <a:xfrm>
            <a:off x="121665" y="167429"/>
            <a:ext cx="2252919" cy="2029523"/>
            <a:chOff x="-525462" y="2884193"/>
            <a:chExt cx="2468882" cy="2320749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25462" y="2884193"/>
              <a:ext cx="2468882" cy="2320749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14919" y="3463314"/>
              <a:ext cx="1388116" cy="1372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3600" b="1" dirty="0" err="1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VNI-Avo" pitchFamily="2" charset="0"/>
                  <a:cs typeface="Times New Roman" panose="02020603050405020304" pitchFamily="18" charset="0"/>
                </a:rPr>
                <a:t>Tuaàn</a:t>
              </a:r>
              <a:endParaRPr lang="en-US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en-US" sz="3600" b="1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VNI-Avo" pitchFamily="2" charset="0"/>
                  <a:cs typeface="Times New Roman" panose="02020603050405020304" pitchFamily="18" charset="0"/>
                </a:rPr>
                <a:t> 26</a:t>
              </a:r>
            </a:p>
          </p:txBody>
        </p:sp>
      </p:grpSp>
      <p:pic>
        <p:nvPicPr>
          <p:cNvPr id="29" name="图片 4109" descr="封面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163" y="4352329"/>
            <a:ext cx="3543319" cy="240472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9"/>
          <p:cNvSpPr/>
          <p:nvPr/>
        </p:nvSpPr>
        <p:spPr>
          <a:xfrm>
            <a:off x="1784668" y="508100"/>
            <a:ext cx="9116705" cy="1200325"/>
          </a:xfrm>
          <a:prstGeom prst="rect">
            <a:avLst/>
          </a:prstGeom>
          <a:noFill/>
        </p:spPr>
        <p:txBody>
          <a:bodyPr wrap="square" lIns="91430" tIns="45718" rIns="91430" bIns="45718">
            <a:spAutoFit/>
          </a:bodyPr>
          <a:lstStyle/>
          <a:p>
            <a:pPr algn="ctr" defTabSz="914297"/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Thöù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tö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ngaøy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1</a:t>
            </a:r>
            <a:r>
              <a:rPr lang="vi-VN" sz="36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3</a:t>
            </a:r>
            <a:r>
              <a:rPr lang="en-US" sz="36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thaùng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3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naêm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2024</a:t>
            </a:r>
            <a:endParaRPr lang="en-US" sz="36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  <a:p>
            <a:pPr algn="ctr" defTabSz="914297"/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Toaùn</a:t>
            </a:r>
            <a:endParaRPr lang="en-US" sz="36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88304" y="1988981"/>
            <a:ext cx="757130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Phép cộng dạng 14 + 3</a:t>
            </a:r>
          </a:p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(</a:t>
            </a:r>
            <a:r>
              <a:rPr lang="en-US" sz="6000" b="1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tiết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286493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ình minh hoạ bằng khung cảnh với động vật hoang dã dễ thương | Thư viện  stock vector đẹp miễn ph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33867"/>
            <a:ext cx="11910060" cy="682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555995" y="2362200"/>
            <a:ext cx="5214248" cy="1231107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vi-VN" sz="72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LUYỆN TẬP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75" y="184786"/>
            <a:ext cx="937260" cy="70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6997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aper template with kids in classroom vector image on VectorStock | Kids  background, Art drawings for kids, Paper templa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195"/>
          <a:stretch/>
        </p:blipFill>
        <p:spPr bwMode="auto">
          <a:xfrm>
            <a:off x="11" y="0"/>
            <a:ext cx="120855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062" r="9688" b="8784"/>
          <a:stretch/>
        </p:blipFill>
        <p:spPr>
          <a:xfrm>
            <a:off x="783777" y="1212213"/>
            <a:ext cx="10165284" cy="313793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9571512" y="0"/>
            <a:ext cx="2018443" cy="1522142"/>
            <a:chOff x="9571512" y="0"/>
            <a:chExt cx="2018443" cy="152214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1512" y="0"/>
              <a:ext cx="2018443" cy="1522142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9999023" y="463141"/>
              <a:ext cx="12587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2000" b="1" dirty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vở</a:t>
              </a:r>
              <a:r>
                <a:rPr lang="en-US" sz="2000" b="1" dirty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                   </a:t>
              </a:r>
              <a:r>
                <a:rPr lang="en-US" sz="2000" b="1" dirty="0" err="1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Toán</a:t>
              </a:r>
              <a:endPara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Text Box 2"/>
          <p:cNvSpPr txBox="1"/>
          <p:nvPr/>
        </p:nvSpPr>
        <p:spPr>
          <a:xfrm>
            <a:off x="2674760" y="2574482"/>
            <a:ext cx="1342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=13</a:t>
            </a:r>
          </a:p>
        </p:txBody>
      </p:sp>
      <p:sp>
        <p:nvSpPr>
          <p:cNvPr id="10" name="Text Box 3"/>
          <p:cNvSpPr txBox="1"/>
          <p:nvPr/>
        </p:nvSpPr>
        <p:spPr>
          <a:xfrm>
            <a:off x="2674760" y="3437765"/>
            <a:ext cx="1342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=15</a:t>
            </a:r>
          </a:p>
        </p:txBody>
      </p:sp>
      <p:sp>
        <p:nvSpPr>
          <p:cNvPr id="11" name="Text Box 4"/>
          <p:cNvSpPr txBox="1"/>
          <p:nvPr/>
        </p:nvSpPr>
        <p:spPr>
          <a:xfrm>
            <a:off x="5386025" y="2538857"/>
            <a:ext cx="1342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=14</a:t>
            </a:r>
          </a:p>
        </p:txBody>
      </p:sp>
      <p:sp>
        <p:nvSpPr>
          <p:cNvPr id="12" name="Text Box 5"/>
          <p:cNvSpPr txBox="1"/>
          <p:nvPr/>
        </p:nvSpPr>
        <p:spPr>
          <a:xfrm>
            <a:off x="5391420" y="3402140"/>
            <a:ext cx="1342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=15</a:t>
            </a:r>
          </a:p>
        </p:txBody>
      </p:sp>
      <p:sp>
        <p:nvSpPr>
          <p:cNvPr id="13" name="Text Box 6"/>
          <p:cNvSpPr txBox="1"/>
          <p:nvPr/>
        </p:nvSpPr>
        <p:spPr>
          <a:xfrm>
            <a:off x="7950970" y="2537205"/>
            <a:ext cx="1342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=19</a:t>
            </a:r>
          </a:p>
        </p:txBody>
      </p:sp>
      <p:sp>
        <p:nvSpPr>
          <p:cNvPr id="14" name="Text Box 7"/>
          <p:cNvSpPr txBox="1"/>
          <p:nvPr/>
        </p:nvSpPr>
        <p:spPr>
          <a:xfrm>
            <a:off x="7950970" y="3390265"/>
            <a:ext cx="1342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=18</a:t>
            </a:r>
          </a:p>
        </p:txBody>
      </p:sp>
      <p:sp>
        <p:nvSpPr>
          <p:cNvPr id="15" name="Text Box 8"/>
          <p:cNvSpPr txBox="1"/>
          <p:nvPr/>
        </p:nvSpPr>
        <p:spPr>
          <a:xfrm>
            <a:off x="10451145" y="2526982"/>
            <a:ext cx="1342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=17</a:t>
            </a:r>
          </a:p>
        </p:txBody>
      </p:sp>
      <p:sp>
        <p:nvSpPr>
          <p:cNvPr id="16" name="Text Box 9"/>
          <p:cNvSpPr txBox="1"/>
          <p:nvPr/>
        </p:nvSpPr>
        <p:spPr>
          <a:xfrm>
            <a:off x="10474895" y="3390265"/>
            <a:ext cx="1342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=16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84409" y="-2539"/>
            <a:ext cx="9116705" cy="1077214"/>
          </a:xfrm>
          <a:prstGeom prst="rect">
            <a:avLst/>
          </a:prstGeom>
          <a:noFill/>
        </p:spPr>
        <p:txBody>
          <a:bodyPr wrap="square" lIns="91430" tIns="45718" rIns="91430" bIns="45718">
            <a:spAutoFit/>
          </a:bodyPr>
          <a:lstStyle/>
          <a:p>
            <a:pPr algn="ctr" defTabSz="914297"/>
            <a:r>
              <a:rPr lang="en-US" sz="32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Thöù</a:t>
            </a:r>
            <a:r>
              <a:rPr lang="en-US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tö</a:t>
            </a:r>
            <a:r>
              <a:rPr lang="en-US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ngaøy</a:t>
            </a:r>
            <a:r>
              <a:rPr lang="en-US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13 </a:t>
            </a:r>
            <a:r>
              <a:rPr lang="en-US" sz="32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thaùng</a:t>
            </a:r>
            <a:r>
              <a:rPr lang="en-US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3 </a:t>
            </a:r>
            <a:r>
              <a:rPr lang="en-US" sz="32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naêm</a:t>
            </a:r>
            <a:r>
              <a:rPr lang="en-US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2024</a:t>
            </a:r>
            <a:endParaRPr lang="en-US" sz="32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  <a:p>
            <a:pPr algn="ctr" defTabSz="914297"/>
            <a:r>
              <a:rPr lang="en-US" sz="32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Toaùn</a:t>
            </a:r>
            <a:endParaRPr lang="en-US" sz="32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67595" y="962838"/>
            <a:ext cx="5438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Phép cộng dạng 14 + 3 (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tiết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222890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1"/>
      <p:bldP spid="11" grpId="2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55" y="1126330"/>
            <a:ext cx="9258415" cy="57511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84409" y="-85664"/>
            <a:ext cx="9116705" cy="954103"/>
          </a:xfrm>
          <a:prstGeom prst="rect">
            <a:avLst/>
          </a:prstGeom>
          <a:noFill/>
        </p:spPr>
        <p:txBody>
          <a:bodyPr wrap="square" lIns="91430" tIns="45718" rIns="91430" bIns="45718">
            <a:spAutoFit/>
          </a:bodyPr>
          <a:lstStyle/>
          <a:p>
            <a:pPr algn="ctr" defTabSz="914297"/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Thöù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tö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ngaøy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13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thaùng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3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naêm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2024</a:t>
            </a:r>
            <a:endParaRPr lang="en-US" sz="2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  <a:p>
            <a:pPr algn="ctr" defTabSz="914297"/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Toaùn</a:t>
            </a:r>
            <a:endParaRPr lang="en-US" sz="2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79470" y="689713"/>
            <a:ext cx="5438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Phép cộng dạng 14 + 3 (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tiết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2)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9654637" y="35625"/>
            <a:ext cx="2018443" cy="1522142"/>
            <a:chOff x="9654637" y="35625"/>
            <a:chExt cx="2018443" cy="152214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4637" y="35625"/>
              <a:ext cx="2018443" cy="152214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0022773" y="403766"/>
              <a:ext cx="14131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     </a:t>
              </a:r>
              <a:r>
                <a:rPr lang="en-US" sz="2000" b="1" dirty="0" err="1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2000" b="1" dirty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 VBT </a:t>
              </a:r>
              <a:r>
                <a:rPr lang="en-US" sz="2000" b="1" dirty="0" err="1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Toán</a:t>
              </a:r>
              <a:endPara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697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2107"/>
          <a:stretch/>
        </p:blipFill>
        <p:spPr>
          <a:xfrm>
            <a:off x="809624" y="971830"/>
            <a:ext cx="10029825" cy="571396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98A1AA3-EA02-48FB-9A95-76926C129233}"/>
              </a:ext>
            </a:extLst>
          </p:cNvPr>
          <p:cNvCxnSpPr>
            <a:cxnSpLocks/>
          </p:cNvCxnSpPr>
          <p:nvPr/>
        </p:nvCxnSpPr>
        <p:spPr>
          <a:xfrm flipV="1">
            <a:off x="2952750" y="2334975"/>
            <a:ext cx="1028700" cy="5429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C7611E-B8F6-40F2-A3D5-B0196119B688}"/>
              </a:ext>
            </a:extLst>
          </p:cNvPr>
          <p:cNvCxnSpPr/>
          <p:nvPr/>
        </p:nvCxnSpPr>
        <p:spPr>
          <a:xfrm>
            <a:off x="3009900" y="4634825"/>
            <a:ext cx="1457325" cy="8953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13EB54-BEB9-4C83-9ECB-51EEFB20D858}"/>
              </a:ext>
            </a:extLst>
          </p:cNvPr>
          <p:cNvCxnSpPr/>
          <p:nvPr/>
        </p:nvCxnSpPr>
        <p:spPr>
          <a:xfrm flipV="1">
            <a:off x="2952750" y="3837325"/>
            <a:ext cx="2886075" cy="24479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ABA187-51C1-4D67-A9B8-A36BA73010DD}"/>
              </a:ext>
            </a:extLst>
          </p:cNvPr>
          <p:cNvCxnSpPr/>
          <p:nvPr/>
        </p:nvCxnSpPr>
        <p:spPr>
          <a:xfrm flipH="1" flipV="1">
            <a:off x="7374700" y="2311475"/>
            <a:ext cx="1447800" cy="1238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08AEAF9-BBD2-4733-8D0F-A80CE382F1AD}"/>
              </a:ext>
            </a:extLst>
          </p:cNvPr>
          <p:cNvCxnSpPr/>
          <p:nvPr/>
        </p:nvCxnSpPr>
        <p:spPr>
          <a:xfrm flipH="1">
            <a:off x="7219950" y="4330275"/>
            <a:ext cx="1571625" cy="3619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5F6127-7EDC-4975-BBED-6A320117B8A8}"/>
              </a:ext>
            </a:extLst>
          </p:cNvPr>
          <p:cNvCxnSpPr/>
          <p:nvPr/>
        </p:nvCxnSpPr>
        <p:spPr>
          <a:xfrm flipH="1" flipV="1">
            <a:off x="4733925" y="4083695"/>
            <a:ext cx="4076700" cy="18592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484409" y="-61914"/>
            <a:ext cx="9116705" cy="830993"/>
          </a:xfrm>
          <a:prstGeom prst="rect">
            <a:avLst/>
          </a:prstGeom>
          <a:noFill/>
        </p:spPr>
        <p:txBody>
          <a:bodyPr wrap="square" lIns="91430" tIns="45718" rIns="91430" bIns="45718">
            <a:spAutoFit/>
          </a:bodyPr>
          <a:lstStyle/>
          <a:p>
            <a:pPr algn="ctr" defTabSz="914297"/>
            <a:r>
              <a:rPr lang="en-US" sz="24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Thöù</a:t>
            </a:r>
            <a:r>
              <a:rPr lang="en-US" sz="2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tö</a:t>
            </a:r>
            <a:r>
              <a:rPr lang="en-US" sz="2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ngaøy</a:t>
            </a:r>
            <a:r>
              <a:rPr lang="en-US" sz="2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13 </a:t>
            </a:r>
            <a:r>
              <a:rPr lang="en-US" sz="24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thaùng</a:t>
            </a:r>
            <a:r>
              <a:rPr lang="en-US" sz="2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3 </a:t>
            </a:r>
            <a:r>
              <a:rPr lang="en-US" sz="24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naêm</a:t>
            </a:r>
            <a:r>
              <a:rPr lang="en-US" sz="2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2024</a:t>
            </a:r>
            <a:endParaRPr lang="en-US" sz="24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  <a:p>
            <a:pPr algn="ctr" defTabSz="914297"/>
            <a:r>
              <a:rPr lang="en-US" sz="24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Toaùn</a:t>
            </a:r>
            <a:endParaRPr lang="en-US" sz="24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9470" y="618463"/>
            <a:ext cx="5438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Phép cộng dạng 14 + 3 (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202746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110" b="6108"/>
          <a:stretch/>
        </p:blipFill>
        <p:spPr>
          <a:xfrm>
            <a:off x="865214" y="1274488"/>
            <a:ext cx="9164956" cy="26908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99852B-466B-4B9A-86A1-7E7863F92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387" y="4012805"/>
            <a:ext cx="8129874" cy="284519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84409" y="-38164"/>
            <a:ext cx="9116705" cy="954103"/>
          </a:xfrm>
          <a:prstGeom prst="rect">
            <a:avLst/>
          </a:prstGeom>
          <a:noFill/>
        </p:spPr>
        <p:txBody>
          <a:bodyPr wrap="square" lIns="91430" tIns="45718" rIns="91430" bIns="45718">
            <a:spAutoFit/>
          </a:bodyPr>
          <a:lstStyle/>
          <a:p>
            <a:pPr algn="ctr" defTabSz="914297"/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Thöù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tö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ngaøy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13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thaùng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3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naêm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2024</a:t>
            </a:r>
            <a:endParaRPr lang="en-US" sz="2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  <a:p>
            <a:pPr algn="ctr" defTabSz="914297"/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Toaùn</a:t>
            </a:r>
            <a:endParaRPr lang="en-US" sz="2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79470" y="737213"/>
            <a:ext cx="5438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Phép cộng dạng 14 + 3 (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tiết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324367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64" y="2565689"/>
            <a:ext cx="10010775" cy="274203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7378065" y="4137125"/>
            <a:ext cx="769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12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8076435" y="4101500"/>
            <a:ext cx="769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 +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8865110" y="4113375"/>
            <a:ext cx="769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 2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9889490" y="4101500"/>
            <a:ext cx="769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14</a:t>
            </a:r>
          </a:p>
        </p:txBody>
      </p:sp>
      <p:sp>
        <p:nvSpPr>
          <p:cNvPr id="7" name="Rectangle 6"/>
          <p:cNvSpPr/>
          <p:nvPr/>
        </p:nvSpPr>
        <p:spPr>
          <a:xfrm>
            <a:off x="1484409" y="92461"/>
            <a:ext cx="9116705" cy="954103"/>
          </a:xfrm>
          <a:prstGeom prst="rect">
            <a:avLst/>
          </a:prstGeom>
          <a:noFill/>
        </p:spPr>
        <p:txBody>
          <a:bodyPr wrap="square" lIns="91430" tIns="45718" rIns="91430" bIns="45718">
            <a:spAutoFit/>
          </a:bodyPr>
          <a:lstStyle/>
          <a:p>
            <a:pPr algn="ctr" defTabSz="914297"/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Thöù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tö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ngaøy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13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thaùng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3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naêm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2024</a:t>
            </a:r>
            <a:endParaRPr lang="en-US" sz="2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  <a:p>
            <a:pPr algn="ctr" defTabSz="914297"/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Toaùn</a:t>
            </a:r>
            <a:endParaRPr lang="en-US" sz="2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79470" y="962838"/>
            <a:ext cx="5438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Phép cộng dạng 14 + 3 (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tiết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2)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654637" y="35625"/>
            <a:ext cx="2018443" cy="1522142"/>
            <a:chOff x="9654637" y="35625"/>
            <a:chExt cx="2018443" cy="152214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4637" y="35625"/>
              <a:ext cx="2018443" cy="152214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0022773" y="403766"/>
              <a:ext cx="14131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     </a:t>
              </a:r>
              <a:r>
                <a:rPr lang="en-US" sz="2000" b="1" dirty="0" err="1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2000" b="1" dirty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 VBT </a:t>
              </a:r>
              <a:r>
                <a:rPr lang="en-US" sz="2000" b="1" dirty="0" err="1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Toán</a:t>
              </a:r>
              <a:endPara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3" grpId="2"/>
      <p:bldP spid="4" grpId="1"/>
      <p:bldP spid="5" grpId="1"/>
      <p:bldP spid="5" grpId="2"/>
      <p:bldP spid="6" grpId="1"/>
      <p:bldP spid="6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5" y="1281112"/>
            <a:ext cx="9886950" cy="4295775"/>
          </a:xfrm>
          <a:prstGeom prst="rect">
            <a:avLst/>
          </a:prstGeom>
        </p:spPr>
      </p:pic>
      <p:sp>
        <p:nvSpPr>
          <p:cNvPr id="4" name="Rectangles 3"/>
          <p:cNvSpPr/>
          <p:nvPr/>
        </p:nvSpPr>
        <p:spPr>
          <a:xfrm>
            <a:off x="4511040" y="4779010"/>
            <a:ext cx="814705" cy="769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15</a:t>
            </a:r>
          </a:p>
        </p:txBody>
      </p:sp>
      <p:sp>
        <p:nvSpPr>
          <p:cNvPr id="5" name="Rectangles 4"/>
          <p:cNvSpPr/>
          <p:nvPr/>
        </p:nvSpPr>
        <p:spPr>
          <a:xfrm>
            <a:off x="5422900" y="4779010"/>
            <a:ext cx="822325" cy="769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+</a:t>
            </a:r>
          </a:p>
        </p:txBody>
      </p:sp>
      <p:sp>
        <p:nvSpPr>
          <p:cNvPr id="6" name="Rectangles 5"/>
          <p:cNvSpPr/>
          <p:nvPr/>
        </p:nvSpPr>
        <p:spPr>
          <a:xfrm>
            <a:off x="6342380" y="4779010"/>
            <a:ext cx="709930" cy="769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3</a:t>
            </a:r>
          </a:p>
        </p:txBody>
      </p:sp>
      <p:sp>
        <p:nvSpPr>
          <p:cNvPr id="7" name="Rectangles 6"/>
          <p:cNvSpPr/>
          <p:nvPr/>
        </p:nvSpPr>
        <p:spPr>
          <a:xfrm>
            <a:off x="7399020" y="4779010"/>
            <a:ext cx="814705" cy="769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18</a:t>
            </a:r>
          </a:p>
        </p:txBody>
      </p:sp>
      <p:sp>
        <p:nvSpPr>
          <p:cNvPr id="8" name="Rectangle 7"/>
          <p:cNvSpPr/>
          <p:nvPr/>
        </p:nvSpPr>
        <p:spPr>
          <a:xfrm>
            <a:off x="1698159" y="-38164"/>
            <a:ext cx="9116705" cy="954103"/>
          </a:xfrm>
          <a:prstGeom prst="rect">
            <a:avLst/>
          </a:prstGeom>
          <a:noFill/>
        </p:spPr>
        <p:txBody>
          <a:bodyPr wrap="square" lIns="91430" tIns="45718" rIns="91430" bIns="45718">
            <a:spAutoFit/>
          </a:bodyPr>
          <a:lstStyle/>
          <a:p>
            <a:pPr algn="ctr" defTabSz="914297"/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Thöù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tö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ngaøy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13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thaùng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3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naêm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2024</a:t>
            </a:r>
            <a:endParaRPr lang="en-US" sz="2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  <a:p>
            <a:pPr algn="ctr" defTabSz="914297"/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Toaùn</a:t>
            </a:r>
            <a:endParaRPr lang="en-US" sz="2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93220" y="737213"/>
            <a:ext cx="5438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Phép cộng dạng 14 + 3 (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tiết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2)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9654637" y="35625"/>
            <a:ext cx="2018443" cy="1522142"/>
            <a:chOff x="9654637" y="35625"/>
            <a:chExt cx="2018443" cy="152214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4637" y="35625"/>
              <a:ext cx="2018443" cy="152214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0022773" y="403766"/>
              <a:ext cx="14131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     </a:t>
              </a:r>
              <a:r>
                <a:rPr lang="en-US" sz="2000" b="1" dirty="0" err="1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2000" b="1" dirty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r>
                <a:rPr lang="vi-VN" sz="2000" b="1" dirty="0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bảng con</a:t>
              </a:r>
              <a:endPara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4" grpId="2" animBg="1"/>
      <p:bldP spid="5" grpId="1" animBg="1"/>
      <p:bldP spid="5" grpId="2" animBg="1"/>
      <p:bldP spid="6" grpId="1" animBg="1"/>
      <p:bldP spid="6" grpId="2" animBg="1"/>
      <p:bldP spid="7" grpId="1" animBg="1"/>
      <p:bldP spid="7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110" b="6108"/>
          <a:stretch/>
        </p:blipFill>
        <p:spPr>
          <a:xfrm>
            <a:off x="865214" y="1274488"/>
            <a:ext cx="9164956" cy="26908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99852B-466B-4B9A-86A1-7E7863F92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387" y="4012805"/>
            <a:ext cx="8129874" cy="284519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84409" y="-38164"/>
            <a:ext cx="9116705" cy="954103"/>
          </a:xfrm>
          <a:prstGeom prst="rect">
            <a:avLst/>
          </a:prstGeom>
          <a:noFill/>
        </p:spPr>
        <p:txBody>
          <a:bodyPr wrap="square" lIns="91430" tIns="45718" rIns="91430" bIns="45718">
            <a:spAutoFit/>
          </a:bodyPr>
          <a:lstStyle/>
          <a:p>
            <a:pPr algn="ctr" defTabSz="914297"/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Thöù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tö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ngaøy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13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thaùng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3 </a:t>
            </a:r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naêm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2024</a:t>
            </a:r>
            <a:endParaRPr lang="en-US" sz="2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  <a:p>
            <a:pPr algn="ctr" defTabSz="914297"/>
            <a:r>
              <a:rPr lang="en-US" sz="2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Toaùn</a:t>
            </a:r>
            <a:endParaRPr lang="en-US" sz="2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79470" y="737213"/>
            <a:ext cx="5438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Phép cộng dạng 14 + 3 (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tiết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2)</a:t>
            </a:r>
          </a:p>
        </p:txBody>
      </p:sp>
      <p:sp>
        <p:nvSpPr>
          <p:cNvPr id="8" name="Text Box 2"/>
          <p:cNvSpPr txBox="1"/>
          <p:nvPr/>
        </p:nvSpPr>
        <p:spPr>
          <a:xfrm>
            <a:off x="6694892" y="2768425"/>
            <a:ext cx="769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12</a:t>
            </a:r>
          </a:p>
        </p:txBody>
      </p:sp>
      <p:sp>
        <p:nvSpPr>
          <p:cNvPr id="9" name="Text Box 2"/>
          <p:cNvSpPr txBox="1"/>
          <p:nvPr/>
        </p:nvSpPr>
        <p:spPr>
          <a:xfrm>
            <a:off x="7346534" y="2798846"/>
            <a:ext cx="769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charset="0"/>
                <a:cs typeface="Times New Roman" panose="02020603050405020304" charset="0"/>
              </a:rPr>
              <a:t> +</a:t>
            </a:r>
            <a:endParaRPr lang="en-US" sz="4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Text Box 2"/>
          <p:cNvSpPr txBox="1"/>
          <p:nvPr/>
        </p:nvSpPr>
        <p:spPr>
          <a:xfrm>
            <a:off x="8116154" y="2768425"/>
            <a:ext cx="769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4000" dirty="0" smtClean="0">
                <a:latin typeface="Times New Roman" panose="02020603050405020304" charset="0"/>
                <a:cs typeface="Times New Roman" panose="02020603050405020304" charset="0"/>
              </a:rPr>
              <a:t>2</a:t>
            </a:r>
            <a:endParaRPr lang="en-US" sz="4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Text Box 2"/>
          <p:cNvSpPr txBox="1"/>
          <p:nvPr/>
        </p:nvSpPr>
        <p:spPr>
          <a:xfrm>
            <a:off x="8993718" y="2844352"/>
            <a:ext cx="769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charset="0"/>
                <a:cs typeface="Times New Roman" panose="02020603050405020304" charset="0"/>
              </a:rPr>
              <a:t>14</a:t>
            </a:r>
            <a:endParaRPr lang="en-US" sz="4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Rectangles 3"/>
          <p:cNvSpPr/>
          <p:nvPr/>
        </p:nvSpPr>
        <p:spPr>
          <a:xfrm>
            <a:off x="4153689" y="6300746"/>
            <a:ext cx="723111" cy="5572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15</a:t>
            </a:r>
          </a:p>
        </p:txBody>
      </p:sp>
      <p:sp>
        <p:nvSpPr>
          <p:cNvPr id="13" name="Rectangles 4"/>
          <p:cNvSpPr/>
          <p:nvPr/>
        </p:nvSpPr>
        <p:spPr>
          <a:xfrm>
            <a:off x="4876800" y="6300746"/>
            <a:ext cx="735724" cy="5667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+</a:t>
            </a:r>
          </a:p>
        </p:txBody>
      </p:sp>
      <p:sp>
        <p:nvSpPr>
          <p:cNvPr id="14" name="Rectangles 5"/>
          <p:cNvSpPr/>
          <p:nvPr/>
        </p:nvSpPr>
        <p:spPr>
          <a:xfrm>
            <a:off x="5612524" y="6300746"/>
            <a:ext cx="578069" cy="5667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3</a:t>
            </a:r>
          </a:p>
        </p:txBody>
      </p:sp>
      <p:sp>
        <p:nvSpPr>
          <p:cNvPr id="15" name="Rectangles 6"/>
          <p:cNvSpPr/>
          <p:nvPr/>
        </p:nvSpPr>
        <p:spPr>
          <a:xfrm>
            <a:off x="6463600" y="6291829"/>
            <a:ext cx="717134" cy="566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charset="0"/>
                <a:cs typeface="Times New Roman" panose="0202060305040502030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424740508"/>
      </p:ext>
    </p:extLst>
  </p:cSld>
  <p:clrMapOvr>
    <a:masterClrMapping/>
  </p:clrMapOvr>
  <p:timing>
    <p:tnLst>
      <p:par>
        <p:cTn id="1" dur="indefinite" restart="never" nodeType="tmRoot"/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ình minh hoạ bằng khung cảnh với động vật hoang dã dễ thương | Thư viện  stock vector đẹp miễn ph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1" y="123613"/>
            <a:ext cx="11810153" cy="660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246294" y="2362200"/>
            <a:ext cx="5482697" cy="1231107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VẬN DỤNG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75" y="184786"/>
            <a:ext cx="937260" cy="70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3142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/>
          <p:nvPr/>
        </p:nvSpPr>
        <p:spPr>
          <a:xfrm>
            <a:off x="1959429" y="178991"/>
            <a:ext cx="7469579" cy="15465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rgbClr val="CC6600"/>
                </a:solidFill>
                <a:latin typeface="Times New Roman" panose="02020603050405020304" charset="0"/>
                <a:cs typeface="Times New Roman" panose="02020603050405020304" charset="0"/>
              </a:rPr>
              <a:t>Trò chơi “Hái táo”</a:t>
            </a:r>
          </a:p>
          <a:p>
            <a:pPr algn="ctr">
              <a:spcBef>
                <a:spcPct val="50000"/>
              </a:spcBef>
            </a:pPr>
            <a:endParaRPr lang="en-US" altLang="en-US" sz="2700" b="1" dirty="0">
              <a:solidFill>
                <a:srgbClr val="CC6600"/>
              </a:solidFill>
              <a:latin typeface="Times New Roman" panose="02020603050405020304" charset="0"/>
              <a:ea typeface="Times New Roman" panose="02020603050405020304" charset="0"/>
            </a:endParaRPr>
          </a:p>
        </p:txBody>
      </p:sp>
      <p:pic>
        <p:nvPicPr>
          <p:cNvPr id="4099" name="Picture 4" descr="HÃ¬nh áº£nh cÃ³ liÃªn qua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866" y="1314450"/>
            <a:ext cx="3838575" cy="46863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Group 4"/>
          <p:cNvGrpSpPr/>
          <p:nvPr/>
        </p:nvGrpSpPr>
        <p:grpSpPr>
          <a:xfrm>
            <a:off x="3034904" y="1568054"/>
            <a:ext cx="1138238" cy="1017984"/>
            <a:chOff x="1190174" y="1185469"/>
            <a:chExt cx="1400626" cy="1357183"/>
          </a:xfrm>
        </p:grpSpPr>
        <p:pic>
          <p:nvPicPr>
            <p:cNvPr id="4129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" name="TextBox 1"/>
            <p:cNvSpPr txBox="1"/>
            <p:nvPr/>
          </p:nvSpPr>
          <p:spPr>
            <a:xfrm>
              <a:off x="1752769" y="1515638"/>
              <a:ext cx="609477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 dirty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1</a:t>
              </a:r>
              <a:endParaRPr kumimoji="0" lang="vi-VN" sz="4050" b="1" kern="1200" cap="none" spc="0" normalizeH="0" baseline="0" noProof="0" dirty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752035" y="1325166"/>
            <a:ext cx="2487215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14 + 1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pic>
        <p:nvPicPr>
          <p:cNvPr id="4102" name="Picture 10" descr="HÃ¬nh áº£nh cÃ³ liÃªn quan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4585" y="5429250"/>
            <a:ext cx="5712619" cy="69294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7981950" y="1308656"/>
            <a:ext cx="800100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15</a:t>
            </a:r>
          </a:p>
        </p:txBody>
      </p:sp>
      <p:grpSp>
        <p:nvGrpSpPr>
          <p:cNvPr id="4" name="Group 31"/>
          <p:cNvGrpSpPr/>
          <p:nvPr/>
        </p:nvGrpSpPr>
        <p:grpSpPr>
          <a:xfrm>
            <a:off x="4339829" y="1749029"/>
            <a:ext cx="1137047" cy="1017984"/>
            <a:chOff x="1190174" y="1185469"/>
            <a:chExt cx="1400626" cy="1357183"/>
          </a:xfrm>
        </p:grpSpPr>
        <p:pic>
          <p:nvPicPr>
            <p:cNvPr id="4127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4" name="TextBox 33"/>
            <p:cNvSpPr txBox="1"/>
            <p:nvPr/>
          </p:nvSpPr>
          <p:spPr>
            <a:xfrm>
              <a:off x="1751891" y="1515638"/>
              <a:ext cx="610116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2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580585" y="1901429"/>
            <a:ext cx="2487215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  13 + 3 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12760" y="1901190"/>
            <a:ext cx="800100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16</a:t>
            </a:r>
          </a:p>
        </p:txBody>
      </p:sp>
      <p:grpSp>
        <p:nvGrpSpPr>
          <p:cNvPr id="5" name="Group 36"/>
          <p:cNvGrpSpPr/>
          <p:nvPr/>
        </p:nvGrpSpPr>
        <p:grpSpPr>
          <a:xfrm>
            <a:off x="4993481" y="2976563"/>
            <a:ext cx="1137047" cy="1017985"/>
            <a:chOff x="1190174" y="1185469"/>
            <a:chExt cx="1400626" cy="1357183"/>
          </a:xfrm>
        </p:grpSpPr>
        <p:pic>
          <p:nvPicPr>
            <p:cNvPr id="4125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" name="TextBox 38"/>
            <p:cNvSpPr txBox="1"/>
            <p:nvPr/>
          </p:nvSpPr>
          <p:spPr>
            <a:xfrm>
              <a:off x="1751891" y="1515637"/>
              <a:ext cx="610115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3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6743700" y="2480072"/>
            <a:ext cx="2381250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13 + 4 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112760" y="2407682"/>
            <a:ext cx="801291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17</a:t>
            </a:r>
          </a:p>
        </p:txBody>
      </p:sp>
      <p:grpSp>
        <p:nvGrpSpPr>
          <p:cNvPr id="7" name="Group 41"/>
          <p:cNvGrpSpPr/>
          <p:nvPr/>
        </p:nvGrpSpPr>
        <p:grpSpPr>
          <a:xfrm>
            <a:off x="3658791" y="2767013"/>
            <a:ext cx="1137047" cy="1017985"/>
            <a:chOff x="1190174" y="1185469"/>
            <a:chExt cx="1400626" cy="1357183"/>
          </a:xfrm>
        </p:grpSpPr>
        <p:pic>
          <p:nvPicPr>
            <p:cNvPr id="4123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" name="TextBox 43"/>
            <p:cNvSpPr txBox="1"/>
            <p:nvPr/>
          </p:nvSpPr>
          <p:spPr>
            <a:xfrm>
              <a:off x="1751891" y="1515637"/>
              <a:ext cx="610116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4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6781800" y="3033713"/>
            <a:ext cx="2440781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15 + 4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112760" y="2986881"/>
            <a:ext cx="801291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19</a:t>
            </a:r>
          </a:p>
        </p:txBody>
      </p:sp>
      <p:grpSp>
        <p:nvGrpSpPr>
          <p:cNvPr id="8" name="Group 46"/>
          <p:cNvGrpSpPr/>
          <p:nvPr/>
        </p:nvGrpSpPr>
        <p:grpSpPr>
          <a:xfrm>
            <a:off x="2381250" y="2525316"/>
            <a:ext cx="1138238" cy="1017984"/>
            <a:chOff x="1190174" y="1185469"/>
            <a:chExt cx="1400626" cy="1357183"/>
          </a:xfrm>
        </p:grpSpPr>
        <p:pic>
          <p:nvPicPr>
            <p:cNvPr id="4121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9" name="TextBox 48"/>
            <p:cNvSpPr txBox="1"/>
            <p:nvPr/>
          </p:nvSpPr>
          <p:spPr>
            <a:xfrm>
              <a:off x="1752769" y="1515638"/>
              <a:ext cx="609477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5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6736556" y="3599260"/>
            <a:ext cx="2331244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 12 + 3 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66430" y="3593941"/>
            <a:ext cx="800100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15</a:t>
            </a:r>
          </a:p>
        </p:txBody>
      </p:sp>
      <p:grpSp>
        <p:nvGrpSpPr>
          <p:cNvPr id="9" name="Group 51"/>
          <p:cNvGrpSpPr/>
          <p:nvPr/>
        </p:nvGrpSpPr>
        <p:grpSpPr>
          <a:xfrm>
            <a:off x="2764631" y="3782616"/>
            <a:ext cx="1137047" cy="1017984"/>
            <a:chOff x="1190174" y="1185469"/>
            <a:chExt cx="1400626" cy="1357183"/>
          </a:xfrm>
        </p:grpSpPr>
        <p:pic>
          <p:nvPicPr>
            <p:cNvPr id="4119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4" name="TextBox 53"/>
            <p:cNvSpPr txBox="1"/>
            <p:nvPr/>
          </p:nvSpPr>
          <p:spPr>
            <a:xfrm>
              <a:off x="1751891" y="1515638"/>
              <a:ext cx="610115" cy="952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sz="4050" b="1" kern="1200" cap="none" spc="0" normalizeH="0" baseline="0" noProof="0">
                  <a:solidFill>
                    <a:schemeClr val="accent3"/>
                  </a:solidFill>
                  <a:latin typeface="Times New Roman" panose="02020603050405020304" charset="0"/>
                  <a:ea typeface="+mn-ea"/>
                  <a:cs typeface="Times New Roman" panose="02020603050405020304" charset="0"/>
                </a:rPr>
                <a:t>6</a:t>
              </a:r>
              <a:endParaRPr kumimoji="0" lang="vi-VN" sz="4050" b="1" kern="1200" cap="none" spc="0" normalizeH="0" baseline="0" noProof="0">
                <a:solidFill>
                  <a:schemeClr val="accent3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860381" y="4100513"/>
            <a:ext cx="2207419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700" b="1" dirty="0">
                <a:latin typeface="Times New Roman" panose="02020603050405020304" charset="0"/>
                <a:cs typeface="Times New Roman" panose="02020603050405020304" charset="0"/>
              </a:rPr>
              <a:t>13 + 5 =</a:t>
            </a:r>
            <a:endParaRPr lang="vi-VN" altLang="en-US" sz="2700" b="1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323660" y="4100513"/>
            <a:ext cx="801290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vi-VN" sz="2700" b="1" dirty="0">
                <a:solidFill>
                  <a:srgbClr val="FF0000"/>
                </a:solidFill>
                <a:latin typeface="Times New Roman" panose="02020603050405020304" charset="0"/>
                <a:ea typeface="Times New Roman" panose="02020603050405020304" charset="0"/>
              </a:rPr>
              <a:t>18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2 -0.0007 L 0.15191 0.47433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9" y="237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50872E-7 -2.16466E-6 L 0.17678 0.43062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39" y="215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-0.13806 L 0.26543 0.22988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3" y="183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26 -0.13182 L 0.15621 0.28608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8" y="208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13 0.08696 L 0.4193 0.30805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52" y="110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006 -0.26041 L 0.27115 0.13043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8" y="19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6" grpId="0"/>
      <p:bldP spid="6" grpId="1"/>
      <p:bldP spid="35" grpId="0"/>
      <p:bldP spid="35" grpId="1"/>
      <p:bldP spid="36" grpId="0"/>
      <p:bldP spid="36" grpId="1"/>
      <p:bldP spid="40" grpId="0"/>
      <p:bldP spid="40" grpId="1"/>
      <p:bldP spid="41" grpId="0"/>
      <p:bldP spid="41" grpId="1"/>
      <p:bldP spid="45" grpId="0"/>
      <p:bldP spid="45" grpId="1"/>
      <p:bldP spid="46" grpId="0"/>
      <p:bldP spid="46" grpId="1"/>
      <p:bldP spid="50" grpId="0"/>
      <p:bldP spid="50" grpId="1"/>
      <p:bldP spid="51" grpId="0"/>
      <p:bldP spid="51" grpId="1"/>
      <p:bldP spid="55" grpId="0"/>
      <p:bldP spid="55" grpId="1"/>
      <p:bldP spid="56" grpId="0"/>
      <p:bldP spid="5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2f3a6aecb9286bfc3f484803c7f6ab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7" y="-25400"/>
            <a:ext cx="12178453" cy="686879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251201" y="406402"/>
            <a:ext cx="7937500" cy="312419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300" b="1" i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Dặn</a:t>
            </a:r>
            <a:r>
              <a:rPr lang="en-US" sz="4300" b="1" i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300" b="1" i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dò</a:t>
            </a:r>
            <a:r>
              <a:rPr lang="en-US" sz="4300" b="1" i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:</a:t>
            </a:r>
          </a:p>
          <a:p>
            <a:pPr marL="457189" indent="-457189">
              <a:buFontTx/>
              <a:buChar char="-"/>
            </a:pP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Ôn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lại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bài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.</a:t>
            </a:r>
          </a:p>
          <a:p>
            <a:pPr marL="457189" indent="-457189">
              <a:buFontTx/>
              <a:buChar char="-"/>
            </a:pP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Hoàn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thành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vở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bài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tập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Toán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.</a:t>
            </a:r>
          </a:p>
          <a:p>
            <a:pPr marL="457189" indent="-457189">
              <a:buFontTx/>
              <a:buChar char="-"/>
            </a:pP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Xem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trước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bài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Phép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trừ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dạng</a:t>
            </a:r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</a:p>
          <a:p>
            <a:r>
              <a:rPr lang="en-US" sz="3200" b="1" i="1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17-2</a:t>
            </a:r>
          </a:p>
          <a:p>
            <a:pPr algn="just"/>
            <a:endParaRPr lang="en-US" sz="3200" b="1" dirty="0">
              <a:latin typeface="Constantia" pitchFamily="18" charset="0"/>
              <a:cs typeface="UTM Avo" panose="02040603050506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8458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3693" cy="6845300"/>
          </a:xfrm>
          <a:prstGeom prst="rect">
            <a:avLst/>
          </a:prstGeom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1582745" y="2199880"/>
            <a:ext cx="9934771" cy="1025921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 algn="ctr"/>
            <a:r>
              <a:rPr lang="en-US" sz="53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VNI-Avo" pitchFamily="2" charset="0"/>
                <a:cs typeface="UTM Avo" panose="02040603050506020204" charset="0"/>
              </a:rPr>
              <a:t>Chuùc</a:t>
            </a:r>
            <a:r>
              <a:rPr lang="en-US" sz="53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VNI-Avo" pitchFamily="2" charset="0"/>
                <a:cs typeface="UTM Avo" panose="02040603050506020204" charset="0"/>
              </a:rPr>
              <a:t> </a:t>
            </a:r>
            <a:r>
              <a:rPr lang="en-US" sz="53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VNI-Avo" pitchFamily="2" charset="0"/>
                <a:cs typeface="UTM Avo" panose="02040603050506020204" charset="0"/>
              </a:rPr>
              <a:t>caùc</a:t>
            </a:r>
            <a:r>
              <a:rPr lang="en-US" sz="53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VNI-Avo" pitchFamily="2" charset="0"/>
                <a:cs typeface="UTM Avo" panose="02040603050506020204" charset="0"/>
              </a:rPr>
              <a:t> </a:t>
            </a:r>
            <a:r>
              <a:rPr lang="en-US" sz="53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VNI-Avo" pitchFamily="2" charset="0"/>
                <a:cs typeface="UTM Avo" panose="02040603050506020204" charset="0"/>
              </a:rPr>
              <a:t>coâ</a:t>
            </a:r>
            <a:r>
              <a:rPr lang="en-US" sz="53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VNI-Avo" pitchFamily="2" charset="0"/>
                <a:cs typeface="UTM Avo" panose="02040603050506020204" charset="0"/>
              </a:rPr>
              <a:t> </a:t>
            </a:r>
            <a:r>
              <a:rPr lang="en-US" sz="53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VNI-Avo" pitchFamily="2" charset="0"/>
                <a:cs typeface="UTM Avo" panose="02040603050506020204" charset="0"/>
              </a:rPr>
              <a:t>luoân</a:t>
            </a:r>
            <a:r>
              <a:rPr lang="en-US" sz="53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VNI-Avo" pitchFamily="2" charset="0"/>
                <a:cs typeface="UTM Avo" panose="02040603050506020204" charset="0"/>
              </a:rPr>
              <a:t> </a:t>
            </a:r>
            <a:r>
              <a:rPr lang="en-US" sz="53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VNI-Avo" pitchFamily="2" charset="0"/>
                <a:cs typeface="UTM Avo" panose="02040603050506020204" charset="0"/>
              </a:rPr>
              <a:t>vui</a:t>
            </a:r>
            <a:r>
              <a:rPr lang="en-US" sz="53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VNI-Avo" pitchFamily="2" charset="0"/>
                <a:cs typeface="UTM Avo" panose="02040603050506020204" charset="0"/>
              </a:rPr>
              <a:t>, </a:t>
            </a:r>
            <a:r>
              <a:rPr lang="en-US" sz="53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VNI-Avo" pitchFamily="2" charset="0"/>
                <a:cs typeface="UTM Avo" panose="02040603050506020204" charset="0"/>
              </a:rPr>
              <a:t>khoûe</a:t>
            </a:r>
            <a:r>
              <a:rPr lang="en-US" sz="59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VNI-Avo" pitchFamily="2" charset="0"/>
                <a:cs typeface="UTM Avo" panose="0204060305050602020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2000" y="889000"/>
            <a:ext cx="8839200" cy="860843"/>
          </a:xfrm>
          <a:prstGeom prst="rect">
            <a:avLst/>
          </a:prstGeom>
          <a:noFill/>
        </p:spPr>
        <p:txBody>
          <a:bodyPr wrap="square" lIns="120982" tIns="60497" rIns="120982" bIns="60497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defTabSz="1209890"/>
            <a:r>
              <a:rPr lang="en-US" altLang="zh-CN" sz="4800" b="1" dirty="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NI-Avo" pitchFamily="2" charset="0"/>
                <a:ea typeface="华康少女文字W5(P)" pitchFamily="82" charset="-122"/>
              </a:rPr>
              <a:t>Tieát</a:t>
            </a:r>
            <a:r>
              <a:rPr lang="en-US" altLang="zh-CN" sz="4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NI-Avo" pitchFamily="2" charset="0"/>
                <a:ea typeface="华康少女文字W5(P)" pitchFamily="82" charset="-122"/>
              </a:rPr>
              <a:t> </a:t>
            </a:r>
            <a:r>
              <a:rPr lang="en-US" altLang="zh-CN" sz="4800" b="1" dirty="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NI-Avo" pitchFamily="2" charset="0"/>
                <a:ea typeface="华康少女文字W5(P)" pitchFamily="82" charset="-122"/>
              </a:rPr>
              <a:t>hoïc</a:t>
            </a:r>
            <a:r>
              <a:rPr lang="en-US" altLang="zh-CN" sz="4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NI-Avo" pitchFamily="2" charset="0"/>
                <a:ea typeface="华康少女文字W5(P)" pitchFamily="82" charset="-122"/>
              </a:rPr>
              <a:t> </a:t>
            </a:r>
            <a:r>
              <a:rPr lang="en-US" altLang="zh-CN" sz="4800" b="1" dirty="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NI-Avo" pitchFamily="2" charset="0"/>
                <a:ea typeface="华康少女文字W5(P)" pitchFamily="82" charset="-122"/>
              </a:rPr>
              <a:t>ñeán</a:t>
            </a:r>
            <a:r>
              <a:rPr lang="en-US" altLang="zh-CN" sz="4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NI-Avo" pitchFamily="2" charset="0"/>
                <a:ea typeface="华康少女文字W5(P)" pitchFamily="82" charset="-122"/>
              </a:rPr>
              <a:t> </a:t>
            </a:r>
            <a:r>
              <a:rPr lang="en-US" altLang="zh-CN" sz="4800" b="1" dirty="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NI-Avo" pitchFamily="2" charset="0"/>
                <a:ea typeface="华康少女文字W5(P)" pitchFamily="82" charset="-122"/>
              </a:rPr>
              <a:t>ñaây</a:t>
            </a:r>
            <a:r>
              <a:rPr lang="en-US" altLang="zh-CN" sz="4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NI-Avo" pitchFamily="2" charset="0"/>
                <a:ea typeface="华康少女文字W5(P)" pitchFamily="82" charset="-122"/>
              </a:rPr>
              <a:t> </a:t>
            </a:r>
            <a:r>
              <a:rPr lang="en-US" altLang="zh-CN" sz="4800" b="1" dirty="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NI-Avo" pitchFamily="2" charset="0"/>
                <a:ea typeface="华康少女文字W5(P)" pitchFamily="82" charset="-122"/>
              </a:rPr>
              <a:t>laø</a:t>
            </a:r>
            <a:r>
              <a:rPr lang="en-US" altLang="zh-CN" sz="4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NI-Avo" pitchFamily="2" charset="0"/>
                <a:ea typeface="华康少女文字W5(P)" pitchFamily="82" charset="-122"/>
              </a:rPr>
              <a:t> </a:t>
            </a:r>
            <a:r>
              <a:rPr lang="en-US" altLang="zh-CN" sz="4800" b="1" dirty="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NI-Avo" pitchFamily="2" charset="0"/>
                <a:ea typeface="华康少女文字W5(P)" pitchFamily="82" charset="-122"/>
              </a:rPr>
              <a:t>heát</a:t>
            </a:r>
            <a:r>
              <a:rPr lang="en-US" altLang="zh-CN" sz="4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NI-Avo" pitchFamily="2" charset="0"/>
                <a:ea typeface="华康少女文字W5(P)" pitchFamily="82" charset="-122"/>
              </a:rPr>
              <a:t>.</a:t>
            </a:r>
            <a:endParaRPr lang="zh-CN" altLang="en-US" sz="48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华康少女文字W5(P)" pitchFamily="82" charset="-122"/>
              <a:ea typeface="华康少女文字W5(P)" pitchFamily="82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1601" y="3441061"/>
            <a:ext cx="11785599" cy="902340"/>
          </a:xfrm>
          <a:prstGeom prst="rect">
            <a:avLst/>
          </a:prstGeom>
          <a:noFill/>
        </p:spPr>
        <p:txBody>
          <a:bodyPr wrap="square" lIns="162084" tIns="81045" rIns="162084" bIns="81045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1267903"/>
            <a:r>
              <a:rPr lang="en-US" sz="48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Chuùc</a:t>
            </a:r>
            <a:r>
              <a:rPr lang="en-US" sz="48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 </a:t>
            </a:r>
            <a:r>
              <a:rPr lang="en-US" sz="48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caùc</a:t>
            </a:r>
            <a:r>
              <a:rPr lang="en-US" sz="48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 </a:t>
            </a:r>
            <a:r>
              <a:rPr lang="en-US" sz="48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em</a:t>
            </a:r>
            <a:r>
              <a:rPr lang="en-US" sz="48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 </a:t>
            </a:r>
            <a:r>
              <a:rPr lang="en-US" sz="48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chaêm</a:t>
            </a:r>
            <a:r>
              <a:rPr lang="en-US" sz="48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 </a:t>
            </a:r>
            <a:r>
              <a:rPr lang="en-US" sz="48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ngoan</a:t>
            </a:r>
            <a:r>
              <a:rPr lang="en-US" sz="48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, </a:t>
            </a:r>
            <a:r>
              <a:rPr lang="en-US" sz="48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hoïc</a:t>
            </a:r>
            <a:r>
              <a:rPr lang="en-US" sz="48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 </a:t>
            </a:r>
            <a:r>
              <a:rPr lang="en-US" sz="48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gioûi</a:t>
            </a:r>
            <a:r>
              <a:rPr lang="en-US" sz="48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728222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4000" fill="remove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5" grpId="1"/>
      <p:bldP spid="6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1270</TotalTime>
  <Words>490</Words>
  <Application>Microsoft Office PowerPoint</Application>
  <PresentationFormat>Widescreen</PresentationFormat>
  <Paragraphs>141</Paragraphs>
  <Slides>24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宋体</vt:lpstr>
      <vt:lpstr>Arial</vt:lpstr>
      <vt:lpstr>Calibri</vt:lpstr>
      <vt:lpstr>Constantia</vt:lpstr>
      <vt:lpstr>等线</vt:lpstr>
      <vt:lpstr>Gill Sans MT</vt:lpstr>
      <vt:lpstr>Times New Roman</vt:lpstr>
      <vt:lpstr>UTM Avo</vt:lpstr>
      <vt:lpstr>VNI-Avo</vt:lpstr>
      <vt:lpstr>华康少女文字W5(P)</vt:lpstr>
      <vt:lpstr>1_Office Theme</vt:lpstr>
      <vt:lpstr>Gallery</vt:lpstr>
      <vt:lpstr>PowerPoint Presentation</vt:lpstr>
      <vt:lpstr>PowerPoint Presentation</vt:lpstr>
      <vt:lpstr>Trò chơi: CẦU THỦ Xuất sắc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</dc:creator>
  <cp:lastModifiedBy>ADMIN</cp:lastModifiedBy>
  <cp:revision>49</cp:revision>
  <dcterms:created xsi:type="dcterms:W3CDTF">2020-10-02T10:11:00Z</dcterms:created>
  <dcterms:modified xsi:type="dcterms:W3CDTF">2024-03-12T09:38:00Z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1033-11.2.0.9684</vt:lpwstr>
  </property>
</Properties>
</file>