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CF31F-BDAF-4C67-8FFE-2BE19CBF4E49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9B64E-759E-474A-9E9F-A042375C45A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73832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0FD1E9-C923-4D12-AB06-242B1EB3C9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331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0FD1E9-C923-4D12-AB06-242B1EB3C9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9622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05596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33736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65651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89439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8618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32157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25404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38420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79246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3/9/2024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376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0925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81478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2489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2464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48813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96023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685EC51D-0A5F-4380-9F93-B48BC9E2F629}"/>
              </a:ext>
            </a:extLst>
          </p:cNvPr>
          <p:cNvSpPr/>
          <p:nvPr userDrawn="1"/>
        </p:nvSpPr>
        <p:spPr>
          <a:xfrm>
            <a:off x="236375" y="228600"/>
            <a:ext cx="11719249" cy="6400800"/>
          </a:xfrm>
          <a:prstGeom prst="round2DiagRect">
            <a:avLst>
              <a:gd name="adj1" fmla="val 4762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70160F2C-B686-4A9B-832C-175219CDC3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057" y="837957"/>
            <a:ext cx="6717885" cy="518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9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599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0EB15-37AD-4977-A178-AB90A12A2A0F}" type="datetimeFigureOut">
              <a:rPr lang="vi-VN" smtClean="0"/>
              <a:t>09/03/2024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A4AAA63-E5C8-45B9-B4A4-B1406B4E6A8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11815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0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1.mp3"/><Relationship Id="rId7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media2.mp3"/><Relationship Id="rId7" Type="http://schemas.openxmlformats.org/officeDocument/2006/relationships/image" Target="../media/image7.png"/><Relationship Id="rId2" Type="http://schemas.microsoft.com/office/2007/relationships/media" Target="../media/media2.mp3"/><Relationship Id="rId1" Type="http://schemas.openxmlformats.org/officeDocument/2006/relationships/tags" Target="../tags/tag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.xml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media3.mp3"/><Relationship Id="rId7" Type="http://schemas.openxmlformats.org/officeDocument/2006/relationships/image" Target="../media/image12.png"/><Relationship Id="rId2" Type="http://schemas.microsoft.com/office/2007/relationships/media" Target="../media/media3.mp3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media4.mp3"/><Relationship Id="rId7" Type="http://schemas.openxmlformats.org/officeDocument/2006/relationships/image" Target="../media/image7.png"/><Relationship Id="rId2" Type="http://schemas.microsoft.com/office/2007/relationships/media" Target="../media/media4.mp3"/><Relationship Id="rId1" Type="http://schemas.openxmlformats.org/officeDocument/2006/relationships/tags" Target="../tags/tag4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.xml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media5.mp3"/><Relationship Id="rId7" Type="http://schemas.openxmlformats.org/officeDocument/2006/relationships/image" Target="../media/image12.png"/><Relationship Id="rId2" Type="http://schemas.microsoft.com/office/2007/relationships/media" Target="../media/media5.mp3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microsoft.com/office/2007/relationships/hdphoto" Target="../media/hdphoto5.wd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1.png"/><Relationship Id="rId5" Type="http://schemas.microsoft.com/office/2007/relationships/hdphoto" Target="../media/hdphoto6.wdp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microsoft.com/office/2007/relationships/hdphoto" Target="../media/hdphoto7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microsoft.com/office/2007/relationships/hdphoto" Target="../media/hdphoto8.wdp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9.mp3"/><Relationship Id="rId7" Type="http://schemas.openxmlformats.org/officeDocument/2006/relationships/image" Target="../media/image8.png"/><Relationship Id="rId2" Type="http://schemas.microsoft.com/office/2007/relationships/media" Target="../media/media9.mp3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media10.mp3"/><Relationship Id="rId7" Type="http://schemas.openxmlformats.org/officeDocument/2006/relationships/image" Target="../media/image11.png"/><Relationship Id="rId2" Type="http://schemas.microsoft.com/office/2007/relationships/media" Target="../media/media10.mp3"/><Relationship Id="rId1" Type="http://schemas.openxmlformats.org/officeDocument/2006/relationships/tags" Target="../tags/tag8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media11.mp3"/><Relationship Id="rId7" Type="http://schemas.openxmlformats.org/officeDocument/2006/relationships/image" Target="../media/image7.png"/><Relationship Id="rId2" Type="http://schemas.microsoft.com/office/2007/relationships/media" Target="../media/media11.mp3"/><Relationship Id="rId1" Type="http://schemas.openxmlformats.org/officeDocument/2006/relationships/tags" Target="../tags/tag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.xml"/><Relationship Id="rId9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0.xml"/><Relationship Id="rId6" Type="http://schemas.microsoft.com/office/2007/relationships/hdphoto" Target="../media/hdphoto9.wdp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3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10.wdp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24799" y="370639"/>
            <a:ext cx="7980711" cy="1600438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all" spc="0" normalizeH="0" baseline="0" noProof="0">
                <a:ln w="9000" cmpd="sng">
                  <a:solidFill>
                    <a:srgbClr val="E76618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Khởi động</a:t>
            </a:r>
            <a:endParaRPr kumimoji="0" lang="en-US" sz="9600" b="1" i="0" u="none" strike="noStrike" kern="1200" cap="all" spc="0" normalizeH="0" baseline="0" noProof="0" dirty="0">
              <a:ln w="9000" cmpd="sng">
                <a:solidFill>
                  <a:srgbClr val="E76618">
                    <a:shade val="50000"/>
                    <a:satMod val="120000"/>
                  </a:srgb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3559"/>
            <a:ext cx="2641600" cy="3086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146" y="31462"/>
            <a:ext cx="1143873" cy="1079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00" y="1170859"/>
            <a:ext cx="2942685" cy="5638800"/>
          </a:xfrm>
          <a:prstGeom prst="rect">
            <a:avLst/>
          </a:prstGeom>
        </p:spPr>
      </p:pic>
      <p:pic>
        <p:nvPicPr>
          <p:cNvPr id="3074" name="Picture 2" descr="Happy Cute Little Kid Boy Girl Stock Vector (Royalty Free) 168533557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93" b="95876" l="0" r="98462">
                        <a14:foregroundMark x1="50000" y1="21649" x2="50000" y2="6701"/>
                        <a14:foregroundMark x1="44615" y1="18557" x2="50769" y2="24742"/>
                        <a14:foregroundMark x1="52308" y1="37113" x2="43077" y2="38144"/>
                        <a14:foregroundMark x1="60385" y1="39691" x2="61923" y2="39175"/>
                        <a14:foregroundMark x1="59231" y1="26804" x2="61923" y2="29381"/>
                        <a14:foregroundMark x1="67692" y1="34536" x2="67692" y2="34536"/>
                        <a14:foregroundMark x1="69231" y1="82990" x2="73077" y2="46907"/>
                        <a14:foregroundMark x1="75385" y1="84536" x2="73462" y2="75258"/>
                        <a14:foregroundMark x1="65769" y1="84021" x2="65769" y2="84021"/>
                        <a14:foregroundMark x1="68077" y1="54124" x2="68846" y2="58247"/>
                        <a14:foregroundMark x1="84615" y1="86598" x2="89231" y2="47938"/>
                        <a14:foregroundMark x1="82308" y1="55670" x2="85000" y2="62371"/>
                        <a14:foregroundMark x1="81923" y1="55670" x2="80385" y2="54639"/>
                        <a14:foregroundMark x1="92308" y1="58763" x2="92308" y2="58247"/>
                        <a14:foregroundMark x1="94615" y1="58763" x2="93077" y2="60825"/>
                        <a14:foregroundMark x1="92308" y1="67010" x2="93846" y2="74742"/>
                        <a14:foregroundMark x1="91538" y1="87113" x2="90769" y2="77320"/>
                        <a14:foregroundMark x1="10000" y1="87113" x2="11538" y2="47938"/>
                        <a14:foregroundMark x1="16923" y1="66495" x2="16538" y2="63402"/>
                        <a14:foregroundMark x1="8077" y1="68041" x2="6923" y2="66495"/>
                        <a14:foregroundMark x1="17308" y1="87113" x2="12692" y2="86082"/>
                        <a14:foregroundMark x1="25000" y1="84536" x2="28077" y2="46392"/>
                        <a14:foregroundMark x1="30385" y1="65464" x2="32308" y2="62887"/>
                        <a14:foregroundMark x1="25769" y1="66495" x2="22692" y2="64948"/>
                        <a14:foregroundMark x1="30385" y1="84536" x2="29231" y2="71649"/>
                        <a14:foregroundMark x1="46538" y1="85052" x2="53077" y2="85052"/>
                        <a14:foregroundMark x1="12308" y1="87629" x2="14615" y2="87629"/>
                        <a14:foregroundMark x1="26538" y1="85052" x2="26538" y2="85052"/>
                        <a14:foregroundMark x1="26538" y1="84536" x2="26538" y2="84536"/>
                        <a14:foregroundMark x1="71154" y1="84536" x2="71538" y2="84536"/>
                        <a14:foregroundMark x1="88846" y1="86082" x2="88846" y2="86082"/>
                        <a14:foregroundMark x1="86538" y1="86598" x2="86538" y2="86598"/>
                        <a14:foregroundMark x1="82692" y1="87629" x2="82692" y2="87629"/>
                        <a14:foregroundMark x1="81538" y1="48454" x2="81538" y2="48454"/>
                        <a14:foregroundMark x1="80769" y1="48969" x2="79615" y2="47938"/>
                        <a14:foregroundMark x1="21538" y1="52062" x2="20385" y2="51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805" y="2616201"/>
            <a:ext cx="5892800" cy="439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17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11279" y="1303867"/>
            <a:ext cx="2329443" cy="436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978" y="457200"/>
            <a:ext cx="1184245" cy="11176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021212" y="416859"/>
            <a:ext cx="984407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219170">
              <a:defRPr/>
            </a:pPr>
            <a:r>
              <a:rPr kumimoji="0" lang="nl-NL" sz="37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Câu 1: </a:t>
            </a:r>
            <a:r>
              <a:rPr lang="vi-VN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Thông tin trong máy tính được lưu trữ thành các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3733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kumimoji="0" lang="en-US" sz="3733" b="1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733" b="1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Văn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bản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Tệp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lang="en-US" sz="40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Tệp</a:t>
            </a:r>
            <a:r>
              <a:rPr lang="en-US" sz="40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40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thư</a:t>
            </a:r>
            <a:r>
              <a:rPr lang="en-US" sz="40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mục</a:t>
            </a: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Họa Sỹ Tí Hon, Em Bé Tập Vẽ - KhoThietKe.Ne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4343" y="4482790"/>
            <a:ext cx="2201880" cy="237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94cd26b7141129baec33f83b5fe6fd1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78091" y="62484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587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9" b="99211" l="10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94" y="609600"/>
            <a:ext cx="2942685" cy="563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480" y="-41787"/>
            <a:ext cx="1184245" cy="111760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96792" y="391885"/>
            <a:ext cx="9578727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2: </a:t>
            </a:r>
            <a:r>
              <a:rPr lang="en-US" sz="4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dạng</a:t>
            </a:r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tệp</a:t>
            </a:r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máy</a:t>
            </a:r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vi-VN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indent="-742950">
              <a:buClr>
                <a:srgbClr val="FFC000"/>
              </a:buClr>
              <a:buAutoNum type="alphaUcPeriod"/>
            </a:pPr>
            <a:r>
              <a:rPr lang="en-US" sz="36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Văn </a:t>
            </a:r>
            <a:r>
              <a:rPr lang="en-US" sz="36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bản</a:t>
            </a:r>
            <a:r>
              <a:rPr lang="vi-VN" sz="36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</a:p>
          <a:p>
            <a:pPr marL="742950" indent="-742950">
              <a:buClr>
                <a:srgbClr val="FFC000"/>
              </a:buClr>
              <a:buAutoNum type="alphaUcPeriod"/>
            </a:pPr>
            <a:r>
              <a:rPr lang="en-US" sz="36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US" sz="36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ảnh</a:t>
            </a:r>
            <a:r>
              <a:rPr lang="vi-VN" sz="36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</a:p>
          <a:p>
            <a:pPr marL="742950" indent="-742950">
              <a:buClr>
                <a:srgbClr val="FFC000"/>
              </a:buClr>
              <a:buAutoNum type="alphaUcPeriod"/>
            </a:pPr>
            <a:r>
              <a:rPr lang="en-US" sz="36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Video</a:t>
            </a:r>
            <a:r>
              <a:rPr lang="vi-VN" sz="36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</a:p>
          <a:p>
            <a:pPr marL="742950" indent="-742950">
              <a:buClr>
                <a:srgbClr val="FFC000"/>
              </a:buClr>
              <a:buAutoNum type="alphaUcPeriod"/>
            </a:pPr>
            <a:r>
              <a:rPr lang="en-US" sz="36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Tất</a:t>
            </a:r>
            <a:r>
              <a:rPr lang="en-US" sz="36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cả</a:t>
            </a:r>
            <a:r>
              <a:rPr lang="en-US" sz="36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dạng</a:t>
            </a:r>
            <a:r>
              <a:rPr lang="en-US" sz="36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vi-VN" sz="36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685783" indent="-685783">
              <a:buFont typeface="+mj-lt"/>
              <a:buAutoNum type="alphaUcPeriod"/>
            </a:pPr>
            <a:endParaRPr lang="nl-NL" sz="3733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9879" l="5392" r="99020">
                        <a14:foregroundMark x1="70098" y1="21457" x2="75000" y2="218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251" y="4678709"/>
            <a:ext cx="1921549" cy="2326581"/>
          </a:xfrm>
          <a:prstGeom prst="rect">
            <a:avLst/>
          </a:prstGeom>
        </p:spPr>
      </p:pic>
      <p:pic>
        <p:nvPicPr>
          <p:cNvPr id="3" name="2b2e96f138a263b1964bd46378845c5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70932" y="61468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036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11279" y="1303867"/>
            <a:ext cx="2329443" cy="436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978" y="457200"/>
            <a:ext cx="1184245" cy="1117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3111" b="68000" l="28938" r="37625"/>
                    </a14:imgEffect>
                  </a14:imgLayer>
                </a14:imgProps>
              </a:ext>
            </a:extLst>
          </a:blip>
          <a:srcRect l="28500" t="43555" r="62000" b="31557"/>
          <a:stretch/>
        </p:blipFill>
        <p:spPr>
          <a:xfrm flipH="1">
            <a:off x="10151766" y="3674534"/>
            <a:ext cx="2048468" cy="28448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2729" y="482601"/>
            <a:ext cx="9844071" cy="4298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2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Câu </a:t>
            </a:r>
            <a:r>
              <a:rPr kumimoji="0" lang="vi-VN" sz="42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nl-NL" sz="42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Các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tệp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được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sắp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xếp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ở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đâu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  <a:p>
            <a:pPr marL="742950" marR="0" lvl="0" indent="-74295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Trong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văn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bản</a:t>
            </a: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742950" marR="0" lvl="0" indent="-74295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Trong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thư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mục</a:t>
            </a: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742950" marR="0" lvl="0" indent="-74295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Kệ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sách</a:t>
            </a: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742950" marR="0" lvl="0" indent="-74295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Máy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3034269e813ae80c2fe76ff7e918c6b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316699" y="6161315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313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9" b="99211" l="10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94" y="609600"/>
            <a:ext cx="2942685" cy="563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480" y="-41787"/>
            <a:ext cx="1184245" cy="111760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96792" y="391885"/>
            <a:ext cx="9578727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4: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vi-V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indent="-742950">
              <a:buClr>
                <a:srgbClr val="FFC000"/>
              </a:buClr>
              <a:buAutoNum type="alphaUcPeriod"/>
            </a:pP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Kẹp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vi-V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742950" indent="-742950">
              <a:buClr>
                <a:srgbClr val="FFC000"/>
              </a:buClr>
              <a:buAutoNum type="alphaUcPeriod"/>
            </a:pP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vi-V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742950" indent="-742950">
              <a:buClr>
                <a:srgbClr val="FFC000"/>
              </a:buClr>
              <a:buAutoNum type="alphaUcPeriod"/>
            </a:pP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Cập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vi-V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742950" indent="-742950">
              <a:buClr>
                <a:srgbClr val="FFC000"/>
              </a:buClr>
              <a:buAutoNum type="alphaUcPeriod"/>
            </a:pP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Hộp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3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9879" l="5392" r="99020">
                        <a14:foregroundMark x1="70098" y1="21457" x2="75000" y2="218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561" y="4528857"/>
            <a:ext cx="1921549" cy="2326581"/>
          </a:xfrm>
          <a:prstGeom prst="rect">
            <a:avLst/>
          </a:prstGeom>
        </p:spPr>
      </p:pic>
      <p:pic>
        <p:nvPicPr>
          <p:cNvPr id="3" name="06f6b530d08205684799e8eebcb1dec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79725" y="594231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105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11279" y="1303867"/>
            <a:ext cx="2329443" cy="436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978" y="457200"/>
            <a:ext cx="1184245" cy="1117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3111" b="68000" l="28938" r="37625"/>
                    </a14:imgEffect>
                  </a14:imgLayer>
                </a14:imgProps>
              </a:ext>
            </a:extLst>
          </a:blip>
          <a:srcRect l="28500" t="43555" r="62000" b="31557"/>
          <a:stretch/>
        </p:blipFill>
        <p:spPr>
          <a:xfrm flipH="1">
            <a:off x="10151766" y="3674534"/>
            <a:ext cx="2048468" cy="28448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2729" y="482601"/>
            <a:ext cx="9844071" cy="4975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2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Câu </a:t>
            </a:r>
            <a:r>
              <a:rPr lang="en-US" sz="4267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kumimoji="0" lang="nl-NL" sz="42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Một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thư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mục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thể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chứa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bao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nhiêu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tệp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bao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nhiêu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thư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mục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con</a:t>
            </a: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  <a:p>
            <a:pPr marL="742950" marR="0" lvl="0" indent="-74295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Một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tệp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một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thư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mục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con</a:t>
            </a: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742950" marR="0" lvl="0" indent="-74295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lang="en-US" sz="4400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Mười</a:t>
            </a:r>
            <a:r>
              <a:rPr lang="en-US" sz="4400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tệp</a:t>
            </a:r>
            <a:r>
              <a:rPr lang="en-US" sz="4400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4400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năm</a:t>
            </a:r>
            <a:r>
              <a:rPr lang="en-US" sz="4400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thư</a:t>
            </a:r>
            <a:r>
              <a:rPr lang="en-US" sz="4400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mục</a:t>
            </a:r>
            <a:r>
              <a:rPr lang="en-US" sz="4400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con</a:t>
            </a: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742950" marR="0" lvl="0" indent="-74295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Nhiều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tệp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nhiều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thư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mục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con</a:t>
            </a: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742950" marR="0" lvl="0" indent="-74295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Nhiều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tệp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một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thư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mục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con</a:t>
            </a: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8cb8b8e2876361a0b61bd350377c76e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069300" y="6519334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385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8407" y="1170859"/>
            <a:ext cx="7947496" cy="1046440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all" spc="0" normalizeH="0" baseline="0" noProof="0" dirty="0">
                <a:ln w="9000" cmpd="sng">
                  <a:solidFill>
                    <a:srgbClr val="E76618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KHÁM PHÁ BÀI HỌC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3559"/>
            <a:ext cx="2641600" cy="3086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146" y="31462"/>
            <a:ext cx="1143873" cy="1079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00" y="1170859"/>
            <a:ext cx="2942685" cy="5638800"/>
          </a:xfrm>
          <a:prstGeom prst="rect">
            <a:avLst/>
          </a:prstGeom>
        </p:spPr>
      </p:pic>
      <p:pic>
        <p:nvPicPr>
          <p:cNvPr id="3074" name="Picture 2" descr="Happy Cute Little Kid Boy Girl Stock Vector (Royalty Free) 168533557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93" b="95876" l="0" r="98462">
                        <a14:foregroundMark x1="50000" y1="21649" x2="50000" y2="6701"/>
                        <a14:foregroundMark x1="44615" y1="18557" x2="50769" y2="24742"/>
                        <a14:foregroundMark x1="52308" y1="37113" x2="43077" y2="38144"/>
                        <a14:foregroundMark x1="60385" y1="39691" x2="61923" y2="39175"/>
                        <a14:foregroundMark x1="59231" y1="26804" x2="61923" y2="29381"/>
                        <a14:foregroundMark x1="67692" y1="34536" x2="67692" y2="34536"/>
                        <a14:foregroundMark x1="69231" y1="82990" x2="73077" y2="46907"/>
                        <a14:foregroundMark x1="75385" y1="84536" x2="73462" y2="75258"/>
                        <a14:foregroundMark x1="65769" y1="84021" x2="65769" y2="84021"/>
                        <a14:foregroundMark x1="68077" y1="54124" x2="68846" y2="58247"/>
                        <a14:foregroundMark x1="84615" y1="86598" x2="89231" y2="47938"/>
                        <a14:foregroundMark x1="82308" y1="55670" x2="85000" y2="62371"/>
                        <a14:foregroundMark x1="81923" y1="55670" x2="80385" y2="54639"/>
                        <a14:foregroundMark x1="92308" y1="58763" x2="92308" y2="58247"/>
                        <a14:foregroundMark x1="94615" y1="58763" x2="93077" y2="60825"/>
                        <a14:foregroundMark x1="92308" y1="67010" x2="93846" y2="74742"/>
                        <a14:foregroundMark x1="91538" y1="87113" x2="90769" y2="77320"/>
                        <a14:foregroundMark x1="10000" y1="87113" x2="11538" y2="47938"/>
                        <a14:foregroundMark x1="16923" y1="66495" x2="16538" y2="63402"/>
                        <a14:foregroundMark x1="8077" y1="68041" x2="6923" y2="66495"/>
                        <a14:foregroundMark x1="17308" y1="87113" x2="12692" y2="86082"/>
                        <a14:foregroundMark x1="25000" y1="84536" x2="28077" y2="46392"/>
                        <a14:foregroundMark x1="30385" y1="65464" x2="32308" y2="62887"/>
                        <a14:foregroundMark x1="25769" y1="66495" x2="22692" y2="64948"/>
                        <a14:foregroundMark x1="30385" y1="84536" x2="29231" y2="71649"/>
                        <a14:foregroundMark x1="46538" y1="85052" x2="53077" y2="85052"/>
                        <a14:foregroundMark x1="12308" y1="87629" x2="14615" y2="87629"/>
                        <a14:foregroundMark x1="26538" y1="85052" x2="26538" y2="85052"/>
                        <a14:foregroundMark x1="26538" y1="84536" x2="26538" y2="84536"/>
                        <a14:foregroundMark x1="71154" y1="84536" x2="71538" y2="84536"/>
                        <a14:foregroundMark x1="88846" y1="86082" x2="88846" y2="86082"/>
                        <a14:foregroundMark x1="86538" y1="86598" x2="86538" y2="86598"/>
                        <a14:foregroundMark x1="82692" y1="87629" x2="82692" y2="87629"/>
                        <a14:foregroundMark x1="81538" y1="48454" x2="81538" y2="48454"/>
                        <a14:foregroundMark x1="80769" y1="48969" x2="79615" y2="47938"/>
                        <a14:foregroundMark x1="21538" y1="52062" x2="20385" y2="51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805" y="2616201"/>
            <a:ext cx="5892800" cy="439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16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01600" y="2550047"/>
            <a:ext cx="10871200" cy="160043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/>
            <a:r>
              <a:rPr kumimoji="0" lang="en-US" sz="4800" b="1" i="0" u="none" strike="noStrike" kern="1200" cap="none" spc="0" normalizeH="0" baseline="0" noProof="0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Bài</a:t>
            </a:r>
            <a:r>
              <a:rPr kumimoji="0" lang="en-US" sz="4800" b="1" i="0" u="none" strike="noStrike" kern="1200" cap="none" spc="0" normalizeH="0" baseline="0" noProof="0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9: </a:t>
            </a:r>
            <a:r>
              <a:rPr lang="en-US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tệp</a:t>
            </a:r>
            <a:r>
              <a:rPr lang="en-US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US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2478742" y="4586110"/>
            <a:ext cx="5994400" cy="812800"/>
          </a:xfrm>
          <a:gradFill>
            <a:gsLst>
              <a:gs pos="27000">
                <a:schemeClr val="accent2">
                  <a:tint val="15000"/>
                  <a:satMod val="250000"/>
                  <a:alpha val="50000"/>
                </a:schemeClr>
              </a:gs>
              <a:gs pos="49000">
                <a:schemeClr val="accent2">
                  <a:tint val="50000"/>
                  <a:satMod val="200000"/>
                </a:schemeClr>
              </a:gs>
              <a:gs pos="76000">
                <a:schemeClr val="accent2">
                  <a:tint val="64000"/>
                  <a:satMod val="160000"/>
                </a:schemeClr>
              </a:gs>
              <a:gs pos="92000">
                <a:schemeClr val="accent2">
                  <a:tint val="50000"/>
                  <a:satMod val="200000"/>
                </a:schemeClr>
              </a:gs>
              <a:gs pos="100000">
                <a:schemeClr val="accent2">
                  <a:tint val="43000"/>
                  <a:satMod val="190000"/>
                </a:schemeClr>
              </a:gs>
            </a:gsLst>
            <a:lin ang="5400000" scaled="1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467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467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67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42 </a:t>
            </a:r>
            <a:r>
              <a:rPr lang="en-US" sz="3467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467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467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467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67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467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52800" y="0"/>
            <a:ext cx="3657601" cy="94378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3" b="1" i="0" u="none" strike="noStrike" kern="1200" cap="none" spc="0" normalizeH="0" baseline="0" noProof="0" dirty="0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Tin </a:t>
            </a:r>
            <a:r>
              <a:rPr kumimoji="0" lang="en-US" sz="5333" b="1" i="0" u="none" strike="noStrike" kern="1200" cap="none" spc="0" normalizeH="0" baseline="0" noProof="0" dirty="0" err="1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học</a:t>
            </a:r>
            <a:r>
              <a:rPr kumimoji="0" lang="en-US" sz="5333" b="1" i="0" u="none" strike="noStrike" kern="1200" cap="none" spc="0" normalizeH="0" baseline="0" noProof="0" dirty="0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 3 </a:t>
            </a:r>
            <a:endParaRPr kumimoji="0" lang="en-US" sz="5333" b="1" i="0" u="none" strike="noStrike" kern="1200" cap="none" spc="0" normalizeH="0" baseline="0" noProof="0" dirty="0">
              <a:ln w="19050">
                <a:solidFill>
                  <a:srgbClr val="04617B">
                    <a:tint val="1000"/>
                  </a:srgbClr>
                </a:solidFill>
                <a:prstDash val="solid"/>
              </a:ln>
              <a:solidFill>
                <a:prstClr val="white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6399" y="766565"/>
            <a:ext cx="9550400" cy="1436419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1" i="0" u="none" strike="noStrike" kern="1200" cap="none" spc="0" normalizeH="0" baseline="0" noProof="0" dirty="0" err="1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kumimoji="0" lang="en-US" sz="4267" b="1" i="0" u="none" strike="noStrike" kern="1200" cap="none" spc="0" normalizeH="0" baseline="0" noProof="0" dirty="0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267" b="1" i="0" u="none" strike="noStrike" kern="1200" cap="none" spc="0" normalizeH="0" baseline="0" noProof="0" dirty="0" err="1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kumimoji="0" lang="en-US" sz="4267" b="1" i="0" u="none" strike="noStrike" kern="1200" cap="none" spc="0" normalizeH="0" baseline="0" noProof="0" dirty="0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3: TỔ CHỨC LƯU TRỮ, TÌM KIẾM VÀ TRAO ĐỔI THÔNG TIN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083" y="207765"/>
            <a:ext cx="1184245" cy="1117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77668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D6922B8-69C3-421B-BEE8-E757CBF2AC0C}"/>
              </a:ext>
            </a:extLst>
          </p:cNvPr>
          <p:cNvGrpSpPr/>
          <p:nvPr/>
        </p:nvGrpSpPr>
        <p:grpSpPr>
          <a:xfrm>
            <a:off x="705186" y="3271952"/>
            <a:ext cx="10212419" cy="2969027"/>
            <a:chOff x="1610491" y="2782455"/>
            <a:chExt cx="9993848" cy="309797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2E87FF6-54EA-4F00-8DD2-BA4692889F94}"/>
                </a:ext>
              </a:extLst>
            </p:cNvPr>
            <p:cNvSpPr/>
            <p:nvPr/>
          </p:nvSpPr>
          <p:spPr>
            <a:xfrm>
              <a:off x="1610491" y="2947744"/>
              <a:ext cx="9804400" cy="2932681"/>
            </a:xfrm>
            <a:prstGeom prst="rect">
              <a:avLst/>
            </a:prstGeom>
            <a:ln w="5715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F8D7F21-36B2-42F8-AB22-BDD00B3461F5}"/>
                </a:ext>
              </a:extLst>
            </p:cNvPr>
            <p:cNvSpPr/>
            <p:nvPr/>
          </p:nvSpPr>
          <p:spPr>
            <a:xfrm>
              <a:off x="1799939" y="2782455"/>
              <a:ext cx="9804400" cy="2932681"/>
            </a:xfrm>
            <a:prstGeom prst="rect">
              <a:avLst/>
            </a:prstGeom>
            <a:ln w="571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2A6422E-1239-424D-A9AC-7C016DFA5003}"/>
              </a:ext>
            </a:extLst>
          </p:cNvPr>
          <p:cNvGrpSpPr/>
          <p:nvPr/>
        </p:nvGrpSpPr>
        <p:grpSpPr>
          <a:xfrm>
            <a:off x="556071" y="344228"/>
            <a:ext cx="4134561" cy="2508169"/>
            <a:chOff x="301091" y="301982"/>
            <a:chExt cx="4134561" cy="250816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4BD8349-BD85-4613-9513-E9EC2902C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1091" y="301982"/>
              <a:ext cx="4134561" cy="250816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D433534-521B-4282-B898-22AB8B0BD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620" y="498387"/>
              <a:ext cx="1158339" cy="914479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BFE8E40-0C04-41D1-A809-0C5B1905F92A}"/>
              </a:ext>
            </a:extLst>
          </p:cNvPr>
          <p:cNvSpPr/>
          <p:nvPr/>
        </p:nvSpPr>
        <p:spPr>
          <a:xfrm>
            <a:off x="1113205" y="3465839"/>
            <a:ext cx="9608385" cy="2339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An: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Buổi học trước được học về tệp và thư mục trong máy tính, hôm nay chúng ta được thực hành trên máy tính đấy. 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42900">
              <a:lnSpc>
                <a:spcPct val="150000"/>
              </a:lnSpc>
            </a:pPr>
            <a:r>
              <a:rPr lang="vi-VN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Khoa: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Tớ đã vẽ sơ đồ hình cây biểu diễn các thư mục ảnh của gia đình tớ. Hôm nay tớ sẽ thực hành để tạo các thư mục này trên máy tính. 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42900">
              <a:lnSpc>
                <a:spcPct val="150000"/>
              </a:lnSpc>
            </a:pPr>
            <a:r>
              <a:rPr lang="vi-VN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An: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Tuyệt quá!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F1B6C6-026F-4FB9-8D32-25D1F67CD14F}"/>
              </a:ext>
            </a:extLst>
          </p:cNvPr>
          <p:cNvSpPr/>
          <p:nvPr/>
        </p:nvSpPr>
        <p:spPr>
          <a:xfrm>
            <a:off x="1335016" y="1142864"/>
            <a:ext cx="3076025" cy="878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4000" b="1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KHỞI ĐỘNG</a:t>
            </a:r>
            <a:endParaRPr lang="vi-VN" sz="4000" b="1">
              <a:solidFill>
                <a:srgbClr val="0998D7"/>
              </a:solidFill>
              <a:latin typeface="SVN-SAF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C646BB7-CA02-4859-B8DB-F4A9FC6E12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08" b="93380" l="40594" r="63762">
                        <a14:foregroundMark x1="53267" y1="45645" x2="53267" y2="45645"/>
                        <a14:foregroundMark x1="53069" y1="41463" x2="53069" y2="41463"/>
                        <a14:foregroundMark x1="49109" y1="20906" x2="49109" y2="20906"/>
                        <a14:foregroundMark x1="56238" y1="43554" x2="56238" y2="43554"/>
                        <a14:foregroundMark x1="55446" y1="41115" x2="55446" y2="41115"/>
                        <a14:foregroundMark x1="55446" y1="45645" x2="55446" y2="45645"/>
                        <a14:foregroundMark x1="49307" y1="48432" x2="49307" y2="48432"/>
                        <a14:foregroundMark x1="55050" y1="85714" x2="55050" y2="85714"/>
                        <a14:foregroundMark x1="55842" y1="90592" x2="55842" y2="90592"/>
                        <a14:foregroundMark x1="48713" y1="91289" x2="48713" y2="91289"/>
                        <a14:foregroundMark x1="48317" y1="85714" x2="48317" y2="85714"/>
                        <a14:foregroundMark x1="50099" y1="90592" x2="50099" y2="90592"/>
                        <a14:foregroundMark x1="49109" y1="83972" x2="49109" y2="83972"/>
                        <a14:foregroundMark x1="49109" y1="83972" x2="49109" y2="83972"/>
                        <a14:foregroundMark x1="49109" y1="83972" x2="49109" y2="83972"/>
                        <a14:foregroundMark x1="49505" y1="80836" x2="49505" y2="85714"/>
                        <a14:foregroundMark x1="55446" y1="82230" x2="55050" y2="87456"/>
                        <a14:foregroundMark x1="57624" y1="92334" x2="57624" y2="92334"/>
                        <a14:foregroundMark x1="56832" y1="91289" x2="56832" y2="91289"/>
                        <a14:foregroundMark x1="54257" y1="88502" x2="56634" y2="93380"/>
                        <a14:foregroundMark x1="55644" y1="43902" x2="55644" y2="43902"/>
                        <a14:foregroundMark x1="55644" y1="44251" x2="55050" y2="51568"/>
                        <a14:foregroundMark x1="52673" y1="41812" x2="53465" y2="50871"/>
                        <a14:foregroundMark x1="56238" y1="41115" x2="56238" y2="41115"/>
                        <a14:foregroundMark x1="53861" y1="37631" x2="53861" y2="37631"/>
                        <a14:foregroundMark x1="49109" y1="45296" x2="49109" y2="45296"/>
                        <a14:foregroundMark x1="58614" y1="46341" x2="58614" y2="46341"/>
                        <a14:foregroundMark x1="60198" y1="32056" x2="60198" y2="32056"/>
                        <a14:foregroundMark x1="53861" y1="17770" x2="53861" y2="17770"/>
                        <a14:foregroundMark x1="48317" y1="46690" x2="48317" y2="46690"/>
                      </a14:backgroundRemoval>
                    </a14:imgEffect>
                  </a14:imgLayer>
                </a14:imgProps>
              </a:ext>
            </a:extLst>
          </a:blip>
          <a:srcRect l="38473" r="32638"/>
          <a:stretch/>
        </p:blipFill>
        <p:spPr>
          <a:xfrm>
            <a:off x="8463858" y="617021"/>
            <a:ext cx="1428221" cy="28096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186975-A39C-4944-BE1D-2B30A05370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08" b="90244" l="5149" r="31287">
                        <a14:foregroundMark x1="17624" y1="88850" x2="17624" y2="88850"/>
                        <a14:foregroundMark x1="18020" y1="90244" x2="18020" y2="90244"/>
                        <a14:foregroundMark x1="28119" y1="90592" x2="28119" y2="90592"/>
                        <a14:foregroundMark x1="29901" y1="90592" x2="29901" y2="90592"/>
                        <a14:foregroundMark x1="23960" y1="39024" x2="23960" y2="39024"/>
                        <a14:foregroundMark x1="18812" y1="17073" x2="18812" y2="17073"/>
                        <a14:foregroundMark x1="19208" y1="12195" x2="19208" y2="12195"/>
                        <a14:foregroundMark x1="19208" y1="22648" x2="19208" y2="22648"/>
                        <a14:foregroundMark x1="20198" y1="18118" x2="20792" y2="60279"/>
                        <a14:foregroundMark x1="20792" y1="60279" x2="19010" y2="74564"/>
                        <a14:foregroundMark x1="21386" y1="42857" x2="24356" y2="62718"/>
                        <a14:foregroundMark x1="24356" y1="62718" x2="24356" y2="62718"/>
                        <a14:foregroundMark x1="17228" y1="41812" x2="17228" y2="41812"/>
                        <a14:foregroundMark x1="13663" y1="47735" x2="13663" y2="47735"/>
                        <a14:foregroundMark x1="31287" y1="54704" x2="31287" y2="54704"/>
                        <a14:foregroundMark x1="23762" y1="45296" x2="23762" y2="45296"/>
                        <a14:foregroundMark x1="16634" y1="43902" x2="16634" y2="43902"/>
                        <a14:foregroundMark x1="16634" y1="37282" x2="16634" y2="37282"/>
                        <a14:foregroundMark x1="16634" y1="40767" x2="16634" y2="40767"/>
                        <a14:foregroundMark x1="18020" y1="44948" x2="18020" y2="44948"/>
                        <a14:foregroundMark x1="19406" y1="13937" x2="19406" y2="13937"/>
                      </a14:backgroundRemoval>
                    </a14:imgEffect>
                  </a14:imgLayer>
                </a14:imgProps>
              </a:ext>
            </a:extLst>
          </a:blip>
          <a:srcRect l="1899" r="65119"/>
          <a:stretch/>
        </p:blipFill>
        <p:spPr>
          <a:xfrm flipH="1">
            <a:off x="9744149" y="713286"/>
            <a:ext cx="1594971" cy="2748290"/>
          </a:xfrm>
          <a:prstGeom prst="rect">
            <a:avLst/>
          </a:prstGeom>
        </p:spPr>
      </p:pic>
      <p:pic>
        <p:nvPicPr>
          <p:cNvPr id="9" name="Picture 8" descr="Icon&#10;&#10;Description automatically generated with medium confidence">
            <a:extLst>
              <a:ext uri="{FF2B5EF4-FFF2-40B4-BE49-F238E27FC236}">
                <a16:creationId xmlns:a16="http://schemas.microsoft.com/office/drawing/2014/main" id="{A8D7D396-EF6B-4B8C-8184-6F097F63432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76"/>
          <a:stretch/>
        </p:blipFill>
        <p:spPr>
          <a:xfrm>
            <a:off x="9411236" y="4907254"/>
            <a:ext cx="2104190" cy="175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4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2.96296E-6 L 2.91667E-6 -0.07223 " pathEditMode="relative" rAng="0" ptsTypes="AA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2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D80847F-B239-4A7D-A326-8322204FD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843" y="1962258"/>
            <a:ext cx="5965066" cy="42716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C27A5A-A44A-449C-8F78-ECA8C50CA14F}"/>
              </a:ext>
            </a:extLst>
          </p:cNvPr>
          <p:cNvSpPr/>
          <p:nvPr/>
        </p:nvSpPr>
        <p:spPr>
          <a:xfrm>
            <a:off x="2638697" y="339726"/>
            <a:ext cx="89720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Mở và tìm hiểu cấu trúc của một thư mục.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19257E3-97D7-40A0-B875-DDD10D889EFB}"/>
              </a:ext>
            </a:extLst>
          </p:cNvPr>
          <p:cNvGrpSpPr/>
          <p:nvPr/>
        </p:nvGrpSpPr>
        <p:grpSpPr>
          <a:xfrm>
            <a:off x="437599" y="323690"/>
            <a:ext cx="2086451" cy="553998"/>
            <a:chOff x="581290" y="1091471"/>
            <a:chExt cx="1509482" cy="55399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2C08C2F-E4F0-4088-A392-CDB90EE41127}"/>
                </a:ext>
              </a:extLst>
            </p:cNvPr>
            <p:cNvSpPr/>
            <p:nvPr/>
          </p:nvSpPr>
          <p:spPr>
            <a:xfrm>
              <a:off x="1687640" y="1223006"/>
              <a:ext cx="308625" cy="308625"/>
            </a:xfrm>
            <a:prstGeom prst="rect">
              <a:avLst/>
            </a:prstGeom>
            <a:solidFill>
              <a:srgbClr val="F03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9E094E2-F826-4FA0-A3E7-471D104BF699}"/>
                </a:ext>
              </a:extLst>
            </p:cNvPr>
            <p:cNvSpPr/>
            <p:nvPr/>
          </p:nvSpPr>
          <p:spPr>
            <a:xfrm>
              <a:off x="581290" y="1091471"/>
              <a:ext cx="150948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000" dirty="0">
                  <a:solidFill>
                    <a:srgbClr val="F03C69"/>
                  </a:solidFill>
                  <a:latin typeface="UTM HelvetIns" panose="02040603050506020204" pitchFamily="18" charset="0"/>
                  <a:cs typeface="Times New Roman" panose="02020603050405020304" pitchFamily="18" charset="0"/>
                </a:rPr>
                <a:t>NHIỆM VỤ    </a:t>
              </a:r>
              <a:endParaRPr lang="vi-VN" sz="2000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8F9CD36-9E8C-4724-986B-03D2049F82F5}"/>
                </a:ext>
              </a:extLst>
            </p:cNvPr>
            <p:cNvSpPr/>
            <p:nvPr/>
          </p:nvSpPr>
          <p:spPr>
            <a:xfrm>
              <a:off x="1678550" y="1091471"/>
              <a:ext cx="353408" cy="492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>
                <a:lnSpc>
                  <a:spcPct val="150000"/>
                </a:lnSpc>
              </a:pPr>
              <a:r>
                <a:rPr lang="en-US" sz="2000" dirty="0">
                  <a:solidFill>
                    <a:schemeClr val="bg1"/>
                  </a:solidFill>
                  <a:latin typeface="UTM HelvetIns" panose="02040603050506020204" pitchFamily="18" charset="0"/>
                  <a:cs typeface="Times New Roman" panose="02020603050405020304" pitchFamily="18" charset="0"/>
                </a:rPr>
                <a:t>1</a:t>
              </a:r>
              <a:endParaRPr lang="vi-VN" sz="2000" dirty="0">
                <a:solidFill>
                  <a:schemeClr val="bg1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42769A0-DD79-4CEF-96FA-178D5BCB21C1}"/>
              </a:ext>
            </a:extLst>
          </p:cNvPr>
          <p:cNvSpPr/>
          <p:nvPr/>
        </p:nvSpPr>
        <p:spPr>
          <a:xfrm>
            <a:off x="581291" y="959921"/>
            <a:ext cx="214884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000" dirty="0">
                <a:solidFill>
                  <a:srgbClr val="3DC3EC"/>
                </a:solidFill>
                <a:latin typeface="UTM HelvetIns" panose="02040603050506020204" pitchFamily="18" charset="0"/>
                <a:cs typeface="Times New Roman" panose="02020603050405020304" pitchFamily="18" charset="0"/>
              </a:rPr>
              <a:t>H</a:t>
            </a:r>
            <a:r>
              <a:rPr lang="vi-VN" sz="2000" dirty="0">
                <a:solidFill>
                  <a:srgbClr val="3DC3EC"/>
                </a:solidFill>
                <a:latin typeface="UTM HelvetIns" panose="02040603050506020204" pitchFamily="18" charset="0"/>
                <a:cs typeface="Times New Roman" panose="02020603050405020304" pitchFamily="18" charset="0"/>
              </a:rPr>
              <a:t>ƯỚN</a:t>
            </a:r>
            <a:r>
              <a:rPr lang="en-US" sz="2000" dirty="0">
                <a:solidFill>
                  <a:srgbClr val="3DC3EC"/>
                </a:solidFill>
                <a:latin typeface="UTM HelvetIns" panose="02040603050506020204" pitchFamily="18" charset="0"/>
                <a:cs typeface="Times New Roman" panose="02020603050405020304" pitchFamily="18" charset="0"/>
              </a:rPr>
              <a:t>G DẪN</a:t>
            </a:r>
            <a:endParaRPr lang="vi-VN" sz="2000" dirty="0">
              <a:solidFill>
                <a:srgbClr val="3DC3EC"/>
              </a:solidFill>
              <a:latin typeface="SVN-SAF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4E281D-CE75-48FA-A99F-DD90B211AB3E}"/>
              </a:ext>
            </a:extLst>
          </p:cNvPr>
          <p:cNvSpPr/>
          <p:nvPr/>
        </p:nvSpPr>
        <p:spPr>
          <a:xfrm>
            <a:off x="581290" y="1354805"/>
            <a:ext cx="11029419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dirty="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1: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Nháy đúp chuột vào biểu tượng </a:t>
            </a:r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This PC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trên màn hình nền. Cửa sổ làm việc với tệp và thư mục mở ra có dạng như Hình 51.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C7103C-66D6-4051-A6D7-017383A409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9949" y="1045097"/>
            <a:ext cx="876376" cy="88399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E2C2DF5-196F-4C4D-943C-A0E7DAE37C86}"/>
              </a:ext>
            </a:extLst>
          </p:cNvPr>
          <p:cNvSpPr/>
          <p:nvPr/>
        </p:nvSpPr>
        <p:spPr>
          <a:xfrm>
            <a:off x="581291" y="2305130"/>
            <a:ext cx="5514709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dirty="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2: </a:t>
            </a:r>
            <a:r>
              <a:rPr lang="en-US" sz="2000" dirty="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	</a:t>
            </a:r>
          </a:p>
          <a:p>
            <a:pPr algn="just" defTabSz="342900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- Nháy chuột vào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This PC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ở khung bên trái, quan sát khung bên phải. 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87A9BF-0E68-414A-ABA8-0B64181921F9}"/>
              </a:ext>
            </a:extLst>
          </p:cNvPr>
          <p:cNvSpPr/>
          <p:nvPr/>
        </p:nvSpPr>
        <p:spPr>
          <a:xfrm>
            <a:off x="581290" y="3717120"/>
            <a:ext cx="4132950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61950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- Nháy đúp chuột vào ổ đĩa </a:t>
            </a:r>
            <a:r>
              <a:rPr lang="en-US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C: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ở khung bên phải, quan sát để xem bên trong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ổ đĩa </a:t>
            </a:r>
            <a:r>
              <a:rPr lang="en-US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C: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chứa gì.</a:t>
            </a:r>
          </a:p>
        </p:txBody>
      </p:sp>
      <p:pic>
        <p:nvPicPr>
          <p:cNvPr id="9" name="2cfbd740377faa3ec3463befbefe14a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0237" y="62317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6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C27A5A-A44A-449C-8F78-ECA8C50CA14F}"/>
              </a:ext>
            </a:extLst>
          </p:cNvPr>
          <p:cNvSpPr/>
          <p:nvPr/>
        </p:nvSpPr>
        <p:spPr>
          <a:xfrm>
            <a:off x="2370686" y="1230268"/>
            <a:ext cx="9475155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Thực hiện thao tác với thư mục.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19257E3-97D7-40A0-B875-DDD10D889EFB}"/>
              </a:ext>
            </a:extLst>
          </p:cNvPr>
          <p:cNvGrpSpPr/>
          <p:nvPr/>
        </p:nvGrpSpPr>
        <p:grpSpPr>
          <a:xfrm>
            <a:off x="816421" y="1246362"/>
            <a:ext cx="1526272" cy="492699"/>
            <a:chOff x="581290" y="1091471"/>
            <a:chExt cx="1526272" cy="4926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2C08C2F-E4F0-4088-A392-CDB90EE41127}"/>
                </a:ext>
              </a:extLst>
            </p:cNvPr>
            <p:cNvSpPr/>
            <p:nvPr/>
          </p:nvSpPr>
          <p:spPr>
            <a:xfrm>
              <a:off x="1782147" y="1223006"/>
              <a:ext cx="308625" cy="308625"/>
            </a:xfrm>
            <a:prstGeom prst="rect">
              <a:avLst/>
            </a:prstGeom>
            <a:solidFill>
              <a:srgbClr val="F03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9E094E2-F826-4FA0-A3E7-471D104BF699}"/>
                </a:ext>
              </a:extLst>
            </p:cNvPr>
            <p:cNvSpPr/>
            <p:nvPr/>
          </p:nvSpPr>
          <p:spPr>
            <a:xfrm>
              <a:off x="581290" y="1091471"/>
              <a:ext cx="1266171" cy="4564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dirty="0">
                  <a:solidFill>
                    <a:srgbClr val="F03C69"/>
                  </a:solidFill>
                  <a:latin typeface="UTM HelvetIns" panose="02040603050506020204" pitchFamily="18" charset="0"/>
                  <a:cs typeface="Times New Roman" panose="02020603050405020304" pitchFamily="18" charset="0"/>
                </a:rPr>
                <a:t>NHIỆM VỤ    </a:t>
              </a:r>
              <a:endParaRPr lang="vi-VN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8F9CD36-9E8C-4724-986B-03D2049F82F5}"/>
                </a:ext>
              </a:extLst>
            </p:cNvPr>
            <p:cNvSpPr/>
            <p:nvPr/>
          </p:nvSpPr>
          <p:spPr>
            <a:xfrm>
              <a:off x="1754154" y="1091471"/>
              <a:ext cx="353408" cy="492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>
                <a:lnSpc>
                  <a:spcPct val="150000"/>
                </a:lnSpc>
              </a:pPr>
              <a:r>
                <a:rPr lang="en-US" sz="2000">
                  <a:solidFill>
                    <a:schemeClr val="bg1"/>
                  </a:solidFill>
                  <a:latin typeface="UTM HelvetIns" panose="02040603050506020204" pitchFamily="18" charset="0"/>
                  <a:cs typeface="Times New Roman" panose="02020603050405020304" pitchFamily="18" charset="0"/>
                </a:rPr>
                <a:t>2</a:t>
              </a:r>
              <a:endParaRPr lang="vi-VN" sz="2000">
                <a:solidFill>
                  <a:schemeClr val="bg1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7371B7C-E543-4011-B639-CA56EDEE5676}"/>
              </a:ext>
            </a:extLst>
          </p:cNvPr>
          <p:cNvSpPr/>
          <p:nvPr/>
        </p:nvSpPr>
        <p:spPr>
          <a:xfrm>
            <a:off x="581291" y="1858636"/>
            <a:ext cx="11029418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a) Tạo thư mục mới theo cây thư mục ở Hình 52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42900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b) Đổi tên thư mục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Do-re-mon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thành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Hoang tu Ech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42900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) Xóa thư mục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en-US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o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-nan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0F69956-7F36-4EFF-88F5-A290EF0B83C6}"/>
              </a:ext>
            </a:extLst>
          </p:cNvPr>
          <p:cNvGrpSpPr/>
          <p:nvPr/>
        </p:nvGrpSpPr>
        <p:grpSpPr>
          <a:xfrm>
            <a:off x="1754154" y="3184416"/>
            <a:ext cx="5962691" cy="3063984"/>
            <a:chOff x="6997718" y="98494"/>
            <a:chExt cx="5962691" cy="306398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B03D2FD-1CDE-4AAA-8DD6-CF9881501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59" b="96266" l="3941" r="95895">
                          <a14:foregroundMark x1="62233" y1="11618" x2="62233" y2="11618"/>
                          <a14:foregroundMark x1="35632" y1="87137" x2="35632" y2="87137"/>
                          <a14:foregroundMark x1="55993" y1="84232" x2="55993" y2="84232"/>
                          <a14:foregroundMark x1="96223" y1="51037" x2="96223" y2="51037"/>
                          <a14:foregroundMark x1="21511" y1="87967" x2="21511" y2="87967"/>
                          <a14:foregroundMark x1="4105" y1="93776" x2="4105" y2="93776"/>
                          <a14:foregroundMark x1="40722" y1="90456" x2="40722" y2="90456"/>
                          <a14:foregroundMark x1="62233" y1="82988" x2="62233" y2="82988"/>
                          <a14:foregroundMark x1="55993" y1="96266" x2="55993" y2="9626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997718" y="98494"/>
              <a:ext cx="5962691" cy="235962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930A7F-2BD9-4EBC-B16A-16EBBD8D06E8}"/>
                </a:ext>
              </a:extLst>
            </p:cNvPr>
            <p:cNvSpPr txBox="1"/>
            <p:nvPr/>
          </p:nvSpPr>
          <p:spPr>
            <a:xfrm>
              <a:off x="8205214" y="2762368"/>
              <a:ext cx="30871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vi-VN" sz="2000" b="1">
                  <a:latin typeface="UTM Avo" panose="02040603050506020204" pitchFamily="18" charset="0"/>
                  <a:cs typeface="Times New Roman" panose="02020603050405020304" pitchFamily="18" charset="0"/>
                </a:rPr>
                <a:t>Hình 52</a:t>
              </a:r>
              <a:r>
                <a:rPr lang="en-US" sz="2000" b="1">
                  <a:latin typeface="UTM Avo" panose="02040603050506020204" pitchFamily="18" charset="0"/>
                  <a:cs typeface="Times New Roman" panose="02020603050405020304" pitchFamily="18" charset="0"/>
                </a:rPr>
                <a:t>. </a:t>
              </a:r>
              <a:r>
                <a:rPr lang="vi-VN" sz="2000">
                  <a:latin typeface="UTM Avo" panose="02040603050506020204" pitchFamily="18" charset="0"/>
                  <a:cs typeface="Times New Roman" panose="02020603050405020304" pitchFamily="18" charset="0"/>
                </a:rPr>
                <a:t>Cây thư mục</a:t>
              </a:r>
              <a:endParaRPr lang="en-US" sz="2000"/>
            </a:p>
          </p:txBody>
        </p:sp>
      </p:grpSp>
      <p:pic>
        <p:nvPicPr>
          <p:cNvPr id="19" name="Picture 18" descr="A computer monitor and keyboard&#10;&#10;Description automatically generated with low confidence">
            <a:extLst>
              <a:ext uri="{FF2B5EF4-FFF2-40B4-BE49-F238E27FC236}">
                <a16:creationId xmlns:a16="http://schemas.microsoft.com/office/drawing/2014/main" id="{86898A6D-5B4C-4DE5-A47B-34AE6D6E8D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212" y="1411018"/>
            <a:ext cx="3762377" cy="3762377"/>
          </a:xfrm>
          <a:prstGeom prst="rect">
            <a:avLst/>
          </a:prstGeom>
        </p:spPr>
      </p:pic>
      <p:pic>
        <p:nvPicPr>
          <p:cNvPr id="7" name="3e1a878f1d3cf19c42aef5b75312fe3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47294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2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AD40B3-60F7-4290-A4EA-59B27B0BB341}"/>
              </a:ext>
            </a:extLst>
          </p:cNvPr>
          <p:cNvSpPr/>
          <p:nvPr/>
        </p:nvSpPr>
        <p:spPr>
          <a:xfrm>
            <a:off x="581290" y="2246325"/>
            <a:ext cx="5199750" cy="188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dirty="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</a:t>
            </a:r>
            <a:r>
              <a:rPr lang="en-US" sz="2000" dirty="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</a:t>
            </a:r>
            <a:r>
              <a:rPr lang="vi-VN" sz="2000" dirty="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Thư mục mới có tên mặc định là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New folder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(Hình 54). Gõ tên thư mục, chẳng hạn là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Truyen tranh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42900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	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Nhấn phím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Enter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để kết thúc.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8F38CB-6C8F-4AEA-88D1-4769FFB5B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90" y="4316092"/>
            <a:ext cx="2855137" cy="94848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2B6A07-E4A9-4A62-975F-9FE8D6EC5ECD}"/>
              </a:ext>
            </a:extLst>
          </p:cNvPr>
          <p:cNvSpPr/>
          <p:nvPr/>
        </p:nvSpPr>
        <p:spPr>
          <a:xfrm>
            <a:off x="581290" y="5296673"/>
            <a:ext cx="10787750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dirty="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</a:t>
            </a:r>
            <a:r>
              <a:rPr lang="en-US" sz="2000" dirty="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</a:t>
            </a:r>
            <a:r>
              <a:rPr lang="vi-VN" sz="2000" dirty="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Nháy đúp chuột vào thư mục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Truyen tranh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ở khung bên phải để mở thư mục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Truyen tranh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. Tạo tiếp các thư mục mới là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Do-re-mon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Trang Quynh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và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Co-nan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AECF94-9899-4CCF-BB9A-39B6B5D14762}"/>
              </a:ext>
            </a:extLst>
          </p:cNvPr>
          <p:cNvSpPr/>
          <p:nvPr/>
        </p:nvSpPr>
        <p:spPr>
          <a:xfrm>
            <a:off x="581291" y="451083"/>
            <a:ext cx="11029418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a) Tạo một thư mục mới. 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78B1E8-9312-4A4D-B3F7-2D50B9C0DF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3519" y="2277226"/>
            <a:ext cx="4865521" cy="18187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9659A3D-E3E8-4480-9FDC-03ECCB9F8F78}"/>
              </a:ext>
            </a:extLst>
          </p:cNvPr>
          <p:cNvSpPr/>
          <p:nvPr/>
        </p:nvSpPr>
        <p:spPr>
          <a:xfrm>
            <a:off x="3647438" y="4236594"/>
            <a:ext cx="7963270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Sau bước này, em đã tạo thư mục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Truyen tranh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trên ổ đĩa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Tương tự, em tạo thêm thư mục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Truyen co tich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ở ổ đĩa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847497-39BA-4C43-8623-39EF0404F9EA}"/>
              </a:ext>
            </a:extLst>
          </p:cNvPr>
          <p:cNvSpPr/>
          <p:nvPr/>
        </p:nvSpPr>
        <p:spPr>
          <a:xfrm>
            <a:off x="581290" y="1660974"/>
            <a:ext cx="11029418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dirty="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2: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Trong dải lệnh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Home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, chọn lệnh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New folder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(Hình 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5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3).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470FED-6D37-4300-BD58-1497D23A9FF1}"/>
              </a:ext>
            </a:extLst>
          </p:cNvPr>
          <p:cNvSpPr/>
          <p:nvPr/>
        </p:nvSpPr>
        <p:spPr>
          <a:xfrm>
            <a:off x="581291" y="1049497"/>
            <a:ext cx="11029418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dirty="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1: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Trong cửa sổ làm việc với tệp và thư mục, chọn ổ đĩa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ở khung bên trái.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402cd2c92ce406f5cbc53945b18389d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9440" y="62367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8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3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6" grpId="0"/>
      <p:bldP spid="7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AD40B3-60F7-4290-A4EA-59B27B0BB341}"/>
              </a:ext>
            </a:extLst>
          </p:cNvPr>
          <p:cNvSpPr/>
          <p:nvPr/>
        </p:nvSpPr>
        <p:spPr>
          <a:xfrm>
            <a:off x="581290" y="3684144"/>
            <a:ext cx="9995270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</a:t>
            </a:r>
            <a:r>
              <a:rPr lang="en-US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</a:t>
            </a: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Gõ tên mới </a:t>
            </a:r>
            <a:r>
              <a:rPr lang="vi-VN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Hoang tu Ech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Nhấn phím </a:t>
            </a:r>
            <a:r>
              <a:rPr lang="vi-VN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Enter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 để kết thúc.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2B6A07-E4A9-4A62-975F-9FE8D6EC5ECD}"/>
              </a:ext>
            </a:extLst>
          </p:cNvPr>
          <p:cNvSpPr/>
          <p:nvPr/>
        </p:nvSpPr>
        <p:spPr>
          <a:xfrm>
            <a:off x="581290" y="5936502"/>
            <a:ext cx="10787750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en-US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</a:t>
            </a: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ưu</a:t>
            </a:r>
            <a:r>
              <a:rPr lang="en-US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ý</a:t>
            </a: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Em hãy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cân nhắc kĩ trước khi quyết định xoá thư mục để tránh mất thông tin.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endParaRPr lang="vi-VN" sz="20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AECF94-9899-4CCF-BB9A-39B6B5D14762}"/>
              </a:ext>
            </a:extLst>
          </p:cNvPr>
          <p:cNvSpPr/>
          <p:nvPr/>
        </p:nvSpPr>
        <p:spPr>
          <a:xfrm>
            <a:off x="581291" y="451083"/>
            <a:ext cx="11029418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b) Đổi tên thư mục </a:t>
            </a:r>
            <a:r>
              <a:rPr lang="vi-VN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Do-re-mon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 thành </a:t>
            </a:r>
            <a:r>
              <a:rPr lang="vi-VN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Hoang tu Ech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en-US" sz="20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EA525F3-C2FD-4379-ADD2-C78D2AF62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170" y="1996052"/>
            <a:ext cx="4488521" cy="16541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847497-39BA-4C43-8623-39EF0404F9EA}"/>
              </a:ext>
            </a:extLst>
          </p:cNvPr>
          <p:cNvSpPr/>
          <p:nvPr/>
        </p:nvSpPr>
        <p:spPr>
          <a:xfrm>
            <a:off x="581291" y="1428403"/>
            <a:ext cx="11029418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2: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Trong dải lệnh </a:t>
            </a:r>
            <a:r>
              <a:rPr lang="vi-VN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Home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, chọn lệnh </a:t>
            </a:r>
            <a:r>
              <a:rPr lang="vi-VN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Rename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(Hình 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55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470FED-6D37-4300-BD58-1497D23A9FF1}"/>
              </a:ext>
            </a:extLst>
          </p:cNvPr>
          <p:cNvSpPr/>
          <p:nvPr/>
        </p:nvSpPr>
        <p:spPr>
          <a:xfrm>
            <a:off x="581291" y="939743"/>
            <a:ext cx="11029418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1: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Nháy chuột vào thư mục </a:t>
            </a:r>
            <a:r>
              <a:rPr lang="vi-VN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Do-re-mon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 để chọn.</a:t>
            </a:r>
            <a:endParaRPr lang="en-US" sz="20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4289DE3-0C03-4341-9D84-D05124420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5454" y="2405974"/>
            <a:ext cx="2477166" cy="84078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75F8311-67BA-40BF-A253-C063A5FE4BB0}"/>
              </a:ext>
            </a:extLst>
          </p:cNvPr>
          <p:cNvSpPr/>
          <p:nvPr/>
        </p:nvSpPr>
        <p:spPr>
          <a:xfrm>
            <a:off x="581290" y="4249395"/>
            <a:ext cx="11029418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) 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Xóa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thư mục </a:t>
            </a:r>
            <a:r>
              <a:rPr lang="en-US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Co-nan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en-US" sz="20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C91E663-D692-4481-AAB6-4F6D2CDF4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1895" y="4334045"/>
            <a:ext cx="4228645" cy="158471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F21B0E-67D3-4043-8D06-3EA3A8E9AC9A}"/>
              </a:ext>
            </a:extLst>
          </p:cNvPr>
          <p:cNvSpPr/>
          <p:nvPr/>
        </p:nvSpPr>
        <p:spPr>
          <a:xfrm>
            <a:off x="581291" y="4813832"/>
            <a:ext cx="11029418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1: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Nhảy chuột vào thư mục </a:t>
            </a:r>
            <a:r>
              <a:rPr lang="vi-VN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Co-nan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en-US" sz="20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CB47BA-B0AC-4888-945D-17B83E329133}"/>
              </a:ext>
            </a:extLst>
          </p:cNvPr>
          <p:cNvSpPr/>
          <p:nvPr/>
        </p:nvSpPr>
        <p:spPr>
          <a:xfrm>
            <a:off x="581291" y="5375167"/>
            <a:ext cx="11029418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2: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Trong dải lệnh </a:t>
            </a:r>
            <a:r>
              <a:rPr lang="vi-VN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Home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, chọn lệnh </a:t>
            </a:r>
            <a:r>
              <a:rPr lang="en-US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Delete</a:t>
            </a:r>
            <a:r>
              <a:rPr lang="vi-VN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(Hình 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57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D9EB3BF-823D-4DB0-B324-B168C344CD4E}"/>
              </a:ext>
            </a:extLst>
          </p:cNvPr>
          <p:cNvSpPr/>
          <p:nvPr/>
        </p:nvSpPr>
        <p:spPr>
          <a:xfrm>
            <a:off x="6951518" y="2405974"/>
            <a:ext cx="405246" cy="513721"/>
          </a:xfrm>
          <a:prstGeom prst="rightArrow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7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6" grpId="1"/>
      <p:bldP spid="7" grpId="0"/>
      <p:bldP spid="10" grpId="0"/>
      <p:bldP spid="11" grpId="0"/>
      <p:bldP spid="14" grpId="0"/>
      <p:bldP spid="15" grpId="0"/>
      <p:bldP spid="16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C27A5A-A44A-449C-8F78-ECA8C50CA14F}"/>
              </a:ext>
            </a:extLst>
          </p:cNvPr>
          <p:cNvSpPr/>
          <p:nvPr/>
        </p:nvSpPr>
        <p:spPr>
          <a:xfrm>
            <a:off x="2135554" y="339726"/>
            <a:ext cx="9475155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Tìm tệp ở thư mục cho trước theo yêu cầu.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19257E3-97D7-40A0-B875-DDD10D889EFB}"/>
              </a:ext>
            </a:extLst>
          </p:cNvPr>
          <p:cNvGrpSpPr/>
          <p:nvPr/>
        </p:nvGrpSpPr>
        <p:grpSpPr>
          <a:xfrm>
            <a:off x="581290" y="335687"/>
            <a:ext cx="1526272" cy="492699"/>
            <a:chOff x="581290" y="1091471"/>
            <a:chExt cx="1526272" cy="4926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2C08C2F-E4F0-4088-A392-CDB90EE41127}"/>
                </a:ext>
              </a:extLst>
            </p:cNvPr>
            <p:cNvSpPr/>
            <p:nvPr/>
          </p:nvSpPr>
          <p:spPr>
            <a:xfrm>
              <a:off x="1782147" y="1223006"/>
              <a:ext cx="308625" cy="308625"/>
            </a:xfrm>
            <a:prstGeom prst="rect">
              <a:avLst/>
            </a:prstGeom>
            <a:solidFill>
              <a:srgbClr val="F03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9E094E2-F826-4FA0-A3E7-471D104BF699}"/>
                </a:ext>
              </a:extLst>
            </p:cNvPr>
            <p:cNvSpPr/>
            <p:nvPr/>
          </p:nvSpPr>
          <p:spPr>
            <a:xfrm>
              <a:off x="581290" y="1091471"/>
              <a:ext cx="1266171" cy="492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dirty="0">
                  <a:solidFill>
                    <a:srgbClr val="F03C69"/>
                  </a:solidFill>
                  <a:latin typeface="UTM HelvetIns" panose="02040603050506020204" pitchFamily="18" charset="0"/>
                  <a:cs typeface="Times New Roman" panose="02020603050405020304" pitchFamily="18" charset="0"/>
                </a:rPr>
                <a:t>NHIỆM</a:t>
              </a:r>
              <a:r>
                <a:rPr lang="en-US" sz="2000" dirty="0">
                  <a:solidFill>
                    <a:srgbClr val="F03C69"/>
                  </a:solidFill>
                  <a:latin typeface="UTM HelvetIns" panose="02040603050506020204" pitchFamily="18" charset="0"/>
                  <a:cs typeface="Times New Roman" panose="02020603050405020304" pitchFamily="18" charset="0"/>
                </a:rPr>
                <a:t> VỤ    </a:t>
              </a:r>
              <a:endParaRPr lang="vi-VN" sz="2000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8F9CD36-9E8C-4724-986B-03D2049F82F5}"/>
                </a:ext>
              </a:extLst>
            </p:cNvPr>
            <p:cNvSpPr/>
            <p:nvPr/>
          </p:nvSpPr>
          <p:spPr>
            <a:xfrm>
              <a:off x="1754154" y="1091471"/>
              <a:ext cx="353408" cy="492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>
                <a:lnSpc>
                  <a:spcPct val="150000"/>
                </a:lnSpc>
              </a:pPr>
              <a:r>
                <a:rPr lang="en-US" sz="2000">
                  <a:solidFill>
                    <a:schemeClr val="bg1"/>
                  </a:solidFill>
                  <a:latin typeface="UTM HelvetIns" panose="02040603050506020204" pitchFamily="18" charset="0"/>
                  <a:cs typeface="Times New Roman" panose="02020603050405020304" pitchFamily="18" charset="0"/>
                </a:rPr>
                <a:t>3</a:t>
              </a:r>
              <a:endParaRPr lang="vi-VN" sz="2000">
                <a:solidFill>
                  <a:schemeClr val="bg1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42769A0-DD79-4CEF-96FA-178D5BCB21C1}"/>
              </a:ext>
            </a:extLst>
          </p:cNvPr>
          <p:cNvSpPr/>
          <p:nvPr/>
        </p:nvSpPr>
        <p:spPr>
          <a:xfrm>
            <a:off x="581290" y="817681"/>
            <a:ext cx="20443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000" dirty="0">
                <a:solidFill>
                  <a:srgbClr val="3DC3EC"/>
                </a:solidFill>
                <a:latin typeface="UTM HelvetIns" panose="02040603050506020204" pitchFamily="18" charset="0"/>
                <a:cs typeface="Times New Roman" panose="02020603050405020304" pitchFamily="18" charset="0"/>
              </a:rPr>
              <a:t>H</a:t>
            </a:r>
            <a:r>
              <a:rPr lang="vi-VN" sz="2000" dirty="0">
                <a:solidFill>
                  <a:srgbClr val="3DC3EC"/>
                </a:solidFill>
                <a:latin typeface="UTM HelvetIns" panose="02040603050506020204" pitchFamily="18" charset="0"/>
                <a:cs typeface="Times New Roman" panose="02020603050405020304" pitchFamily="18" charset="0"/>
              </a:rPr>
              <a:t>ƯỚN</a:t>
            </a:r>
            <a:r>
              <a:rPr lang="en-US" sz="2000" dirty="0">
                <a:solidFill>
                  <a:srgbClr val="3DC3EC"/>
                </a:solidFill>
                <a:latin typeface="UTM HelvetIns" panose="02040603050506020204" pitchFamily="18" charset="0"/>
                <a:cs typeface="Times New Roman" panose="02020603050405020304" pitchFamily="18" charset="0"/>
              </a:rPr>
              <a:t>G DẪN</a:t>
            </a:r>
            <a:endParaRPr lang="vi-VN" sz="2000" dirty="0">
              <a:solidFill>
                <a:srgbClr val="3DC3EC"/>
              </a:solidFill>
              <a:latin typeface="SVN-SAF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4E281D-CE75-48FA-A99F-DD90B211AB3E}"/>
              </a:ext>
            </a:extLst>
          </p:cNvPr>
          <p:cNvSpPr/>
          <p:nvPr/>
        </p:nvSpPr>
        <p:spPr>
          <a:xfrm>
            <a:off x="581290" y="1273525"/>
            <a:ext cx="11029419" cy="465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</a:pP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1: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Mở cửa sổ làm việc với tệp và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 th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ư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 mục</a:t>
            </a:r>
            <a:endParaRPr lang="vi-VN" sz="20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2C2DF5-196F-4C4D-943C-A0E7DAE37C86}"/>
              </a:ext>
            </a:extLst>
          </p:cNvPr>
          <p:cNvSpPr/>
          <p:nvPr/>
        </p:nvSpPr>
        <p:spPr>
          <a:xfrm>
            <a:off x="581290" y="1762185"/>
            <a:ext cx="7485750" cy="2620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</a:pPr>
            <a:r>
              <a:rPr lang="vi-VN" sz="2000" dirty="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2: </a:t>
            </a:r>
            <a:r>
              <a:rPr lang="en-US" sz="2000" dirty="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	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Lần lượt mở các thư mục theo yêu cầu để đến được tệp cần tìm. Ta 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ó thể mở các thư mục và thư mục con ở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khung bên trái hoặc nhảy đúp vào mỗi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thư mục ở khung bên phải. 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42900">
              <a:lnSpc>
                <a:spcPct val="140000"/>
              </a:lnSpc>
            </a:pP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Ví dụ, để tìm tệp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Anh.jpg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trong thư mục </a:t>
            </a:r>
            <a:r>
              <a:rPr lang="vi-VN" sz="2000" dirty="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Truyen tranh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như cây thư mục Hình 58.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87A9BF-0E68-414A-ABA8-0B64181921F9}"/>
              </a:ext>
            </a:extLst>
          </p:cNvPr>
          <p:cNvSpPr/>
          <p:nvPr/>
        </p:nvSpPr>
        <p:spPr>
          <a:xfrm>
            <a:off x="581290" y="4376524"/>
            <a:ext cx="11244951" cy="2189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61950">
              <a:lnSpc>
                <a:spcPct val="140000"/>
              </a:lnSpc>
            </a:pPr>
            <a:r>
              <a:rPr lang="vi-VN" sz="2000" b="1">
                <a:latin typeface="UTM Avo" panose="02040603050506020204" pitchFamily="18" charset="0"/>
                <a:cs typeface="Times New Roman" panose="02020603050405020304" pitchFamily="18" charset="0"/>
              </a:rPr>
              <a:t>1.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Mở cửa sổ làm việc với tệp và thư mục, nháy chuột vào ổ đĩa </a:t>
            </a:r>
            <a:r>
              <a:rPr lang="vi-VN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D: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 ở khung bên trái. </a:t>
            </a:r>
            <a:endParaRPr lang="en-US" sz="200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61950">
              <a:lnSpc>
                <a:spcPct val="140000"/>
              </a:lnSpc>
            </a:pPr>
            <a:r>
              <a:rPr lang="vi-VN" sz="2000" b="1">
                <a:latin typeface="UTM Avo" panose="02040603050506020204" pitchFamily="18" charset="0"/>
                <a:cs typeface="Times New Roman" panose="02020603050405020304" pitchFamily="18" charset="0"/>
              </a:rPr>
              <a:t>2.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Tìm thư mục </a:t>
            </a:r>
            <a:r>
              <a:rPr lang="vi-VN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Truyen tranh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ở khung bên phải, nháy đúp chuột vào thư mục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Truyen tranh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để mở, ta sẽ thấy tệp </a:t>
            </a:r>
            <a:r>
              <a:rPr lang="vi-VN" sz="20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Anh.jpg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endParaRPr lang="en-US" sz="200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61950">
              <a:lnSpc>
                <a:spcPct val="140000"/>
              </a:lnSpc>
            </a:pP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Lưu ý: Mỗi máy tính sẽ 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ó tên tệp và thư mục khác nhau, em hãy thực hiện theo hướng dẫn cụ thể của thầy, cô giáo.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F57AAD2-C43E-4CF0-81ED-73358A17E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0104" y="467222"/>
            <a:ext cx="2966503" cy="375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3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24131" y="1207351"/>
            <a:ext cx="8183143" cy="954107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 err="1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00FF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Vòng</a:t>
            </a:r>
            <a:r>
              <a:rPr kumimoji="0" lang="en-US" sz="5400" b="1" i="0" u="none" strike="noStrike" kern="1200" cap="all" spc="0" normalizeH="0" baseline="0" noProof="0" dirty="0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00FF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r>
              <a:rPr kumimoji="0" lang="en-US" sz="5400" b="1" i="0" u="none" strike="noStrike" kern="1200" cap="all" spc="0" normalizeH="0" baseline="0" noProof="0" dirty="0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</a:rPr>
              <a:t> TĂNG</a:t>
            </a:r>
            <a:r>
              <a:rPr kumimoji="0" lang="en-US" sz="5400" b="1" i="0" u="none" strike="noStrike" kern="1200" cap="all" spc="0" normalizeH="0" noProof="0" dirty="0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</a:rPr>
              <a:t> TỐC</a:t>
            </a:r>
            <a:endParaRPr kumimoji="0" lang="en-US" sz="5400" b="1" i="0" u="none" strike="noStrike" kern="1200" cap="all" spc="0" normalizeH="0" baseline="0" noProof="0" dirty="0">
              <a:ln w="9000" cmpd="sng">
                <a:solidFill>
                  <a:srgbClr val="10CF9B">
                    <a:shade val="50000"/>
                    <a:satMod val="120000"/>
                  </a:srgb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rgbClr val="A5C249">
                    <a:satMod val="175000"/>
                    <a:alpha val="40000"/>
                  </a:srgbClr>
                </a:glow>
                <a:reflection blurRad="12700" stA="28000" endPos="45000" dist="1000" dir="5400000" sy="-100000" algn="bl" rotWithShape="0"/>
              </a:effectLst>
              <a:uLnTx/>
              <a:uFillTx/>
              <a:latin typeface="Constantia" panose="02030602050306030303" pitchFamily="18" charset="0"/>
              <a:ea typeface="+mn-e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7" y="2882901"/>
            <a:ext cx="2641600" cy="3086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76" b="100000" l="433" r="98701">
                        <a14:foregroundMark x1="47186" y1="64679" x2="47186" y2="646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146" y="31462"/>
            <a:ext cx="1143873" cy="1079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9" b="99211" l="10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00" y="1170859"/>
            <a:ext cx="2942685" cy="5638800"/>
          </a:xfrm>
          <a:prstGeom prst="rect">
            <a:avLst/>
          </a:prstGeom>
        </p:spPr>
      </p:pic>
      <p:pic>
        <p:nvPicPr>
          <p:cNvPr id="2" name="Picture 2" descr="http://cafefcdn.com/thumb_w/650/2017/225cuocduaduongdai-151391591830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078" y="2161458"/>
            <a:ext cx="61912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84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11279" y="1303867"/>
            <a:ext cx="2329443" cy="436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978" y="457200"/>
            <a:ext cx="1184245" cy="11176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35412" y="457200"/>
            <a:ext cx="984407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 1: </a:t>
            </a:r>
            <a:r>
              <a:rPr kumimoji="0" lang="nl-NL" sz="3733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kumimoji="0" lang="nl-NL" sz="3733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cửa sổ làm việc với tệp và thư mục.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tạo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thư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mục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nút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lệnh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nào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ở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dải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lệnh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Home?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3733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New</a:t>
            </a:r>
            <a:r>
              <a:rPr kumimoji="0" lang="en-US" sz="3733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Folder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Delete. 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lang="en-US" sz="4000" dirty="0" smtClean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Rename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 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Paste.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4" name="Picture 2" descr="Họa Sỹ Tí Hon, Em Bé Tập Vẽ - KhoThietKe.Ne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4343" y="4482790"/>
            <a:ext cx="2201880" cy="237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cau_1_tren_cua_so_lam_viec_voi_tep_va_thu_muc_6b93a91f-c168-4a20-b0f9-59b371f3802c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54743" y="5670395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546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23333" y="443753"/>
            <a:ext cx="984407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 </a:t>
            </a:r>
            <a:r>
              <a:rPr kumimoji="0" lang="nl-NL" sz="3733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2: </a:t>
            </a:r>
            <a:r>
              <a:rPr kumimoji="0" lang="nl-NL" sz="3733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kumimoji="0" lang="nl-NL" sz="3733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cửa sổ làm việc với tệp và thư mục.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đổi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tên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thư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mục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nút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lệnh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nào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ở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dải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lệnh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Home?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3733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Copy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Delete. </a:t>
            </a:r>
            <a:endParaRPr kumimoji="0" lang="vi-VN" sz="40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lang="en-US" sz="4000" dirty="0" smtClean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Rename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 </a:t>
            </a:r>
            <a:endParaRPr kumimoji="0" lang="vi-VN" sz="40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Paste.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9" b="99211" l="10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197" y="1369848"/>
            <a:ext cx="2519428" cy="48277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89879" l="5392" r="99020">
                        <a14:foregroundMark x1="70098" y1="21457" x2="75000" y2="218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197" y="4627909"/>
            <a:ext cx="1921549" cy="23265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283" y="0"/>
            <a:ext cx="1184245" cy="1117600"/>
          </a:xfrm>
          <a:prstGeom prst="rect">
            <a:avLst/>
          </a:prstGeom>
        </p:spPr>
      </p:pic>
      <p:pic>
        <p:nvPicPr>
          <p:cNvPr id="2" name="cau_2_tren_cua_so_lam_viec_voi_tep_va_thu_muc_24b4f9c6-b9c9-4e62-bd5d-a37ef68042db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68371" y="619759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420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9" b="99211" l="10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94" y="609600"/>
            <a:ext cx="2942685" cy="563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480" y="-41787"/>
            <a:ext cx="1184245" cy="1117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9879" l="5392" r="99020">
                        <a14:foregroundMark x1="70098" y1="21457" x2="75000" y2="218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561" y="4528857"/>
            <a:ext cx="1921549" cy="232658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23333" y="443753"/>
            <a:ext cx="984407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 </a:t>
            </a:r>
            <a:r>
              <a:rPr kumimoji="0" lang="vi-VN" sz="3733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nl-NL" sz="3733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nl-NL" sz="3733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kumimoji="0" lang="nl-NL" sz="3733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cửa sổ làm việc với tệp và thư mục.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xóa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thư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mục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nút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lệnh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nào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ở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dải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lệnh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Home?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3733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Copy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Delete. 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lang="en-US" sz="4000" dirty="0" smtClean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Rename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 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Paste.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cau_3_tren_cua_so_lam_viec_voi_tep_va_thu_muc_6eda5a4d-d16b-4d80-9135-f4260272ee1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44961" y="594231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11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0BEE735-CE58-4102-B051-8E89722AB9F6}"/>
              </a:ext>
            </a:extLst>
          </p:cNvPr>
          <p:cNvGrpSpPr/>
          <p:nvPr/>
        </p:nvGrpSpPr>
        <p:grpSpPr>
          <a:xfrm>
            <a:off x="414536" y="410130"/>
            <a:ext cx="3761537" cy="1014929"/>
            <a:chOff x="371924" y="467376"/>
            <a:chExt cx="3761537" cy="101492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9E35BFB-9160-475A-9A3C-F4BFA55FD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1924" y="467376"/>
              <a:ext cx="1280271" cy="101492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92854C-9D59-4229-99FA-518A76AD336B}"/>
                </a:ext>
              </a:extLst>
            </p:cNvPr>
            <p:cNvSpPr/>
            <p:nvPr/>
          </p:nvSpPr>
          <p:spPr>
            <a:xfrm>
              <a:off x="1752860" y="653374"/>
              <a:ext cx="2380601" cy="6429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800" b="1">
                  <a:solidFill>
                    <a:srgbClr val="0998D7"/>
                  </a:solidFill>
                  <a:latin typeface="SVN-SAF" panose="02040603050506020204" pitchFamily="18" charset="0"/>
                  <a:cs typeface="Times New Roman" panose="02020603050405020304" pitchFamily="18" charset="0"/>
                </a:rPr>
                <a:t>LUYỆN TẬP</a:t>
              </a:r>
              <a:endParaRPr lang="vi-VN" sz="2800" b="1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E7C4189C-8D01-4510-8AA7-A9858504856D}"/>
              </a:ext>
            </a:extLst>
          </p:cNvPr>
          <p:cNvSpPr/>
          <p:nvPr/>
        </p:nvSpPr>
        <p:spPr>
          <a:xfrm>
            <a:off x="635645" y="1448968"/>
            <a:ext cx="10920710" cy="103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en-US" sz="2200" b="1">
                <a:latin typeface="UTM Avo" panose="02040603050506020204" pitchFamily="18" charset="0"/>
                <a:cs typeface="Times New Roman" panose="02020603050405020304" pitchFamily="18" charset="0"/>
              </a:rPr>
              <a:t>1. 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Hãy tạo các thư mục theo sơ đồ hình cây biểu diễn cách sắp xếp sách trên giá như sau: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770DC8-2D80-4B12-B179-29CF25F904DF}"/>
              </a:ext>
            </a:extLst>
          </p:cNvPr>
          <p:cNvSpPr/>
          <p:nvPr/>
        </p:nvSpPr>
        <p:spPr>
          <a:xfrm>
            <a:off x="585898" y="5031328"/>
            <a:ext cx="11008598" cy="154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en-US" sz="2200" b="1">
                <a:latin typeface="UTM Avo" panose="02040603050506020204" pitchFamily="18" charset="0"/>
                <a:cs typeface="Times New Roman" panose="02020603050405020304" pitchFamily="18" charset="0"/>
              </a:rPr>
              <a:t>2. 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Em hãy tìm một tệp nằm trong một thư mục ở ổ đĩa </a:t>
            </a:r>
            <a:r>
              <a:rPr lang="vi-VN" sz="22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en-US" sz="22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  <a:r>
              <a:rPr lang="vi-VN" sz="22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hoặc ổ đĩa </a:t>
            </a:r>
            <a:r>
              <a:rPr lang="vi-VN" sz="22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</a:t>
            </a:r>
            <a:r>
              <a:rPr lang="en-US" sz="22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 của máy tính em đang thực hành.</a:t>
            </a:r>
          </a:p>
          <a:p>
            <a:pPr algn="just" defTabSz="342900">
              <a:lnSpc>
                <a:spcPct val="150000"/>
              </a:lnSpc>
            </a:pPr>
            <a:endParaRPr lang="vi-VN" sz="22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1964B32-5BF9-4E0E-9673-B1797C218E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82" b="92273" l="3390" r="97987">
                        <a14:foregroundMark x1="60911" y1="15909" x2="60911" y2="15909"/>
                        <a14:foregroundMark x1="28708" y1="52727" x2="28708" y2="52727"/>
                        <a14:foregroundMark x1="8051" y1="88636" x2="8051" y2="88636"/>
                        <a14:foregroundMark x1="3390" y1="88182" x2="3390" y2="88182"/>
                        <a14:foregroundMark x1="80508" y1="89091" x2="80508" y2="89091"/>
                        <a14:foregroundMark x1="91314" y1="85455" x2="91314" y2="85455"/>
                        <a14:foregroundMark x1="91843" y1="68182" x2="91843" y2="68182"/>
                        <a14:foregroundMark x1="98093" y1="92273" x2="98093" y2="92273"/>
                        <a14:foregroundMark x1="58051" y1="10909" x2="58051" y2="10909"/>
                        <a14:foregroundMark x1="57415" y1="8182" x2="57415" y2="8182"/>
                        <a14:foregroundMark x1="39831" y1="79545" x2="39831" y2="795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8283" y="2630455"/>
            <a:ext cx="9503828" cy="2214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939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6E35A39-1A8F-4ADC-A7F6-06EA24ACD297}"/>
              </a:ext>
            </a:extLst>
          </p:cNvPr>
          <p:cNvGrpSpPr/>
          <p:nvPr/>
        </p:nvGrpSpPr>
        <p:grpSpPr>
          <a:xfrm>
            <a:off x="569350" y="622767"/>
            <a:ext cx="3761537" cy="1181202"/>
            <a:chOff x="371924" y="384240"/>
            <a:chExt cx="3761537" cy="118120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0F12B1B-5399-465E-BF44-B7AF0B9BC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1924" y="384240"/>
              <a:ext cx="1280271" cy="118120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6CB9DE3-24D3-4664-A836-7FB2E78A4ED4}"/>
                </a:ext>
              </a:extLst>
            </p:cNvPr>
            <p:cNvSpPr/>
            <p:nvPr/>
          </p:nvSpPr>
          <p:spPr>
            <a:xfrm>
              <a:off x="1752860" y="653374"/>
              <a:ext cx="2380601" cy="6429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800" b="1">
                  <a:solidFill>
                    <a:srgbClr val="0998D7"/>
                  </a:solidFill>
                  <a:latin typeface="SVN-SAF" panose="02040603050506020204" pitchFamily="18" charset="0"/>
                  <a:cs typeface="Times New Roman" panose="02020603050405020304" pitchFamily="18" charset="0"/>
                </a:rPr>
                <a:t>VẬN DỤNG</a:t>
              </a:r>
              <a:endParaRPr lang="vi-VN" sz="2800" b="1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62B1D5DC-D9B4-4A5F-87FB-5AEDC3F9BBAC}"/>
              </a:ext>
            </a:extLst>
          </p:cNvPr>
          <p:cNvSpPr/>
          <p:nvPr/>
        </p:nvSpPr>
        <p:spPr>
          <a:xfrm>
            <a:off x="882175" y="1981228"/>
            <a:ext cx="10427649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  <a:cs typeface="Times New Roman" panose="02020603050405020304" pitchFamily="18" charset="0"/>
              </a:rPr>
              <a:t>Em hãy tạo thư mục </a:t>
            </a:r>
            <a:r>
              <a:rPr lang="en-US" sz="24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</a:t>
            </a:r>
            <a:r>
              <a:rPr lang="vi-VN" sz="24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 ch</a:t>
            </a:r>
            <a:r>
              <a:rPr lang="en-US" sz="24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u</a:t>
            </a:r>
            <a:r>
              <a:rPr lang="vi-VN" sz="2400">
                <a:solidFill>
                  <a:srgbClr val="0998D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 </a:t>
            </a:r>
            <a:r>
              <a:rPr lang="vi-VN" sz="2400">
                <a:latin typeface="UTM Avo" panose="02040603050506020204" pitchFamily="18" charset="0"/>
                <a:cs typeface="Times New Roman" panose="02020603050405020304" pitchFamily="18" charset="0"/>
              </a:rPr>
              <a:t>và các thư mục </a:t>
            </a:r>
            <a:r>
              <a:rPr lang="en-US" sz="2400"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vi-VN" sz="2400">
                <a:latin typeface="UTM Avo" panose="02040603050506020204" pitchFamily="18" charset="0"/>
                <a:cs typeface="Times New Roman" panose="02020603050405020304" pitchFamily="18" charset="0"/>
              </a:rPr>
              <a:t>on để lưu ảnh của mình một cách hợp lí.</a:t>
            </a:r>
          </a:p>
        </p:txBody>
      </p:sp>
    </p:spTree>
    <p:extLst>
      <p:ext uri="{BB962C8B-B14F-4D97-AF65-F5344CB8AC3E}">
        <p14:creationId xmlns:p14="http://schemas.microsoft.com/office/powerpoint/2010/main" val="159212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/>
          <p:cNvSpPr/>
          <p:nvPr/>
        </p:nvSpPr>
        <p:spPr>
          <a:xfrm>
            <a:off x="1451756" y="1661121"/>
            <a:ext cx="915491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9525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TẠM BIỆT VÀ HẸN GẶP LẠI</a:t>
            </a:r>
          </a:p>
        </p:txBody>
      </p:sp>
      <p:pic>
        <p:nvPicPr>
          <p:cNvPr id="84" name="图片 6">
            <a:extLst>
              <a:ext uri="{FF2B5EF4-FFF2-40B4-BE49-F238E27FC236}">
                <a16:creationId xmlns:a16="http://schemas.microsoft.com/office/drawing/2014/main" id="{D55673E8-2FB0-4E85-B254-56C877C27F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63874" y="-342891"/>
            <a:ext cx="2162083" cy="258832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615" l="0" r="100000">
                        <a14:backgroundMark x1="57900" y1="17179" x2="75100" y2="17821"/>
                        <a14:backgroundMark x1="74700" y1="18205" x2="88200" y2="8462"/>
                        <a14:backgroundMark x1="87100" y1="13077" x2="98300" y2="21538"/>
                        <a14:backgroundMark x1="96300" y1="35128" x2="95500" y2="21923"/>
                        <a14:backgroundMark x1="55900" y1="19103" x2="57500" y2="769"/>
                        <a14:backgroundMark x1="30600" y1="6795" x2="30100" y2="769"/>
                        <a14:backgroundMark x1="28500" y1="4872" x2="3700" y2="4744"/>
                        <a14:backgroundMark x1="10300" y1="22949" x2="9800" y2="5128"/>
                        <a14:backgroundMark x1="7900" y1="47564" x2="4700" y2="39231"/>
                        <a14:backgroundMark x1="500" y1="58462" x2="9900" y2="57821"/>
                        <a14:backgroundMark x1="8500" y1="58718" x2="12700" y2="83846"/>
                        <a14:backgroundMark x1="13500" y1="78590" x2="22400" y2="76154"/>
                        <a14:backgroundMark x1="22400" y1="76154" x2="21100" y2="58205"/>
                        <a14:backgroundMark x1="28200" y1="87436" x2="42900" y2="85897"/>
                        <a14:backgroundMark x1="31900" y1="84872" x2="31700" y2="74487"/>
                        <a14:backgroundMark x1="14900" y1="76538" x2="14400" y2="66667"/>
                        <a14:backgroundMark x1="44200" y1="85769" x2="39700" y2="73846"/>
                        <a14:backgroundMark x1="47900" y1="84103" x2="68000" y2="86538"/>
                        <a14:backgroundMark x1="67200" y1="83077" x2="67200" y2="76538"/>
                        <a14:backgroundMark x1="80500" y1="72051" x2="80300" y2="87179"/>
                        <a14:backgroundMark x1="67400" y1="85513" x2="79700" y2="86538"/>
                        <a14:backgroundMark x1="82900" y1="87821" x2="83400" y2="79615"/>
                        <a14:backgroundMark x1="91700" y1="85897" x2="89500" y2="82821"/>
                        <a14:backgroundMark x1="96500" y1="82051" x2="99100" y2="68462"/>
                        <a14:backgroundMark x1="88000" y1="87821" x2="89300" y2="76667"/>
                        <a14:backgroundMark x1="82100" y1="74103" x2="81900" y2="66667"/>
                        <a14:backgroundMark x1="98100" y1="67051" x2="99900" y2="55385"/>
                        <a14:backgroundMark x1="67700" y1="76538" x2="65000" y2="64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179"/>
          <a:stretch/>
        </p:blipFill>
        <p:spPr>
          <a:xfrm>
            <a:off x="3263703" y="2492118"/>
            <a:ext cx="5922500" cy="4103108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76" b="100000" l="433" r="98701">
                        <a14:foregroundMark x1="47186" y1="64679" x2="47186" y2="646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413" y="31462"/>
            <a:ext cx="1726839" cy="162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75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3.5|3.4|3.9|7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1.6|2.1|2|7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3.5|3.4|3.9|7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1.6|2.1|2|7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3.5|3.4|3.9|7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3.5|3.4|3.9|7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3.5|3.4|3.9|7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1.6|2.1|2|7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21.8|32.7|2.7|1.5|1.1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</TotalTime>
  <Words>992</Words>
  <Application>Microsoft Office PowerPoint</Application>
  <PresentationFormat>Widescreen</PresentationFormat>
  <Paragraphs>99</Paragraphs>
  <Slides>21</Slides>
  <Notes>2</Notes>
  <HiddenSlides>0</HiddenSlides>
  <MMClips>11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Constantia</vt:lpstr>
      <vt:lpstr>等线</vt:lpstr>
      <vt:lpstr>SVN-SAF</vt:lpstr>
      <vt:lpstr>Times New Roman</vt:lpstr>
      <vt:lpstr>Trebuchet MS</vt:lpstr>
      <vt:lpstr>UTM Avo</vt:lpstr>
      <vt:lpstr>UTM HelvetIns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Lý Quốc Khánh</dc:creator>
  <cp:lastModifiedBy>Lý Quốc Khánh</cp:lastModifiedBy>
  <cp:revision>5</cp:revision>
  <dcterms:created xsi:type="dcterms:W3CDTF">2024-03-09T06:46:41Z</dcterms:created>
  <dcterms:modified xsi:type="dcterms:W3CDTF">2024-03-09T07:13:53Z</dcterms:modified>
</cp:coreProperties>
</file>