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emf" ContentType="image/x-em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3" r:id="rId21"/>
    <p:sldId id="275" r:id="rId22"/>
    <p:sldId id="276" r:id="rId23"/>
    <p:sldId id="277" r:id="rId24"/>
    <p:sldId id="278" r:id="rId25"/>
    <p:sldId id="279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8B01E-E10F-486F-85B3-C09E6C5CAC10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BC52F-A149-47CE-8D3F-214981A87A3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8B01E-E10F-486F-85B3-C09E6C5CAC10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BC52F-A149-47CE-8D3F-214981A87A3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8B01E-E10F-486F-85B3-C09E6C5CAC10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BC52F-A149-47CE-8D3F-214981A87A3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8B01E-E10F-486F-85B3-C09E6C5CAC10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BC52F-A149-47CE-8D3F-214981A87A3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8B01E-E10F-486F-85B3-C09E6C5CAC10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BC52F-A149-47CE-8D3F-214981A87A3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8B01E-E10F-486F-85B3-C09E6C5CAC10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BC52F-A149-47CE-8D3F-214981A87A3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8B01E-E10F-486F-85B3-C09E6C5CAC10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BC52F-A149-47CE-8D3F-214981A87A3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8B01E-E10F-486F-85B3-C09E6C5CAC10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BC52F-A149-47CE-8D3F-214981A87A3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8B01E-E10F-486F-85B3-C09E6C5CAC10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BC52F-A149-47CE-8D3F-214981A87A3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8B01E-E10F-486F-85B3-C09E6C5CAC10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BC52F-A149-47CE-8D3F-214981A87A3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8B01E-E10F-486F-85B3-C09E6C5CAC10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BC52F-A149-47CE-8D3F-214981A87A3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225742" y="306071"/>
            <a:ext cx="8723948" cy="6188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8B01E-E10F-486F-85B3-C09E6C5CAC10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BC52F-A149-47CE-8D3F-214981A87A35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.png"/><Relationship Id="rId3" Type="http://schemas.microsoft.com/office/2007/relationships/hdphoto" Target="../media/image8.wdp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0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hdphoto" Target="../media/image24.wdp"/><Relationship Id="rId1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hdphoto" Target="../media/image24.wdp"/><Relationship Id="rId1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hdphoto" Target="../media/image27.wdp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8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hdphoto" Target="../media/image30.wdp"/><Relationship Id="rId1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emf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34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1.emf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image" Target="../media/image31.emf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40.png"/><Relationship Id="rId3" Type="http://schemas.microsoft.com/office/2007/relationships/hdphoto" Target="../media/image39.wdp"/><Relationship Id="rId2" Type="http://schemas.openxmlformats.org/officeDocument/2006/relationships/image" Target="../media/image38.png"/><Relationship Id="rId1" Type="http://schemas.openxmlformats.org/officeDocument/2006/relationships/image" Target="../media/image3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1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8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3842" y="497205"/>
            <a:ext cx="8371046" cy="2846070"/>
          </a:xfrm>
          <a:prstGeom prst="rect">
            <a:avLst/>
          </a:prstGeom>
        </p:spPr>
      </p:pic>
      <p:pic>
        <p:nvPicPr>
          <p:cNvPr id="3" name="图片 2" descr="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93410"/>
            <a:ext cx="9144000" cy="1164590"/>
          </a:xfrm>
          <a:prstGeom prst="rect">
            <a:avLst/>
          </a:prstGeom>
        </p:spPr>
      </p:pic>
      <p:pic>
        <p:nvPicPr>
          <p:cNvPr id="18" name="图片 17" descr="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5957" y="4749801"/>
            <a:ext cx="5272564" cy="19399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91" y="1717790"/>
            <a:ext cx="7411146" cy="303201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A picture containing text, shelf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Rectangle 2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285940" y="1543423"/>
            <a:ext cx="6333369" cy="2134667"/>
            <a:chOff x="312868" y="590381"/>
            <a:chExt cx="6864886" cy="2697651"/>
          </a:xfrm>
        </p:grpSpPr>
        <p:grpSp>
          <p:nvGrpSpPr>
            <p:cNvPr id="35" name="Group 34"/>
            <p:cNvGrpSpPr/>
            <p:nvPr/>
          </p:nvGrpSpPr>
          <p:grpSpPr>
            <a:xfrm>
              <a:off x="312868" y="590381"/>
              <a:ext cx="6864886" cy="2178240"/>
              <a:chOff x="312868" y="590381"/>
              <a:chExt cx="6864886" cy="2178240"/>
            </a:xfrm>
          </p:grpSpPr>
          <p:sp>
            <p:nvSpPr>
              <p:cNvPr id="37" name="Rectangle: Rounded Corners 36"/>
              <p:cNvSpPr/>
              <p:nvPr/>
            </p:nvSpPr>
            <p:spPr>
              <a:xfrm>
                <a:off x="312868" y="590381"/>
                <a:ext cx="6864886" cy="217824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Rectangle: Rounded Corners 37"/>
              <p:cNvSpPr/>
              <p:nvPr/>
            </p:nvSpPr>
            <p:spPr>
              <a:xfrm>
                <a:off x="452176" y="710281"/>
                <a:ext cx="6601614" cy="196157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6" name="Hộp Văn bản 6"/>
            <p:cNvSpPr txBox="1"/>
            <p:nvPr/>
          </p:nvSpPr>
          <p:spPr>
            <a:xfrm>
              <a:off x="485226" y="837662"/>
              <a:ext cx="6496051" cy="2450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en-US" sz="4000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Em</a:t>
              </a:r>
              <a:r>
                <a:rPr lang="en-US" sz="40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biết</a:t>
              </a:r>
              <a:r>
                <a:rPr lang="en-US" sz="40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những</a:t>
              </a:r>
              <a:r>
                <a:rPr lang="en-US" sz="40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loại</a:t>
              </a:r>
              <a:r>
                <a:rPr lang="en-US" sz="40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thức</a:t>
              </a:r>
              <a:r>
                <a:rPr lang="en-US" sz="40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ăn</a:t>
              </a:r>
              <a:r>
                <a:rPr lang="en-US" sz="40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4000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đồ</a:t>
              </a:r>
              <a:r>
                <a:rPr lang="en-US" sz="40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uống</a:t>
              </a:r>
              <a:r>
                <a:rPr lang="en-US" sz="40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nào</a:t>
              </a:r>
              <a:r>
                <a:rPr lang="en-US" sz="40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giúp</a:t>
              </a:r>
              <a:r>
                <a:rPr lang="en-US" sz="40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cho</a:t>
              </a:r>
              <a:r>
                <a:rPr lang="en-US" sz="40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cơ</a:t>
              </a:r>
              <a:r>
                <a:rPr lang="en-US" sz="40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thể</a:t>
              </a:r>
              <a:r>
                <a:rPr lang="en-US" sz="40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khoẻ</a:t>
              </a:r>
              <a:r>
                <a:rPr lang="en-US" sz="40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mạnh</a:t>
              </a:r>
              <a:r>
                <a:rPr lang="en-US" sz="40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?</a:t>
              </a:r>
              <a:endPara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39" name="Picture 38" descr="Application&#10;&#10;Description automatically generated with medium confidence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550" b="46120" l="38059" r="61860">
                        <a14:foregroundMark x1="53288" y1="10550" x2="53288" y2="10550"/>
                        <a14:foregroundMark x1="61860" y1="26839" x2="61860" y2="268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37" t="7198" r="36088" b="49468"/>
          <a:stretch>
            <a:fillRect/>
          </a:stretch>
        </p:blipFill>
        <p:spPr>
          <a:xfrm>
            <a:off x="7037151" y="2350040"/>
            <a:ext cx="1329943" cy="1787027"/>
          </a:xfrm>
          <a:prstGeom prst="rect">
            <a:avLst/>
          </a:prstGeom>
        </p:spPr>
      </p:pic>
      <p:pic>
        <p:nvPicPr>
          <p:cNvPr id="2" name="Picture 1" descr="A picture containing toy, doll&#10;&#10;Description automatically generated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788" y="4221300"/>
            <a:ext cx="3715901" cy="251287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ịt trắng hay thịt đỏ tuyệt hơn? | Báo Dân trí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604839"/>
            <a:ext cx="2857500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ại Sao Bạn Nên Chọn Trứng Gà Thả Vườn? - ByNa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862" y="695434"/>
            <a:ext cx="2636045" cy="26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ữa tươi tiệt trùng có đường Vinamilk | Việt Nam (1L) – FARMERS MARK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476626"/>
            <a:ext cx="2293144" cy="305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Khi chế biến các món ăn từ rau xanh, củ quả cần chú ý gì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" y="3474244"/>
            <a:ext cx="2978944" cy="297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ÁC LOẠI TRÁI CÂY NHẬP KHẨU PHỔ BIẾN NHẤT HIỆN NAY | FUJI | Hệ thống hoa quả  sạch nhập khẩu Fuji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456" y="3873225"/>
            <a:ext cx="2764632" cy="257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Giá cá tra, tôm nguyên liệu đồng loạt giảm trong tháng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450" y="747714"/>
            <a:ext cx="2375781" cy="252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5747" y="701040"/>
            <a:ext cx="8371046" cy="2846070"/>
          </a:xfrm>
          <a:prstGeom prst="rect">
            <a:avLst/>
          </a:prstGeom>
        </p:spPr>
      </p:pic>
      <p:pic>
        <p:nvPicPr>
          <p:cNvPr id="8" name="图片 7" descr="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93410"/>
            <a:ext cx="9144000" cy="1164590"/>
          </a:xfrm>
          <a:prstGeom prst="rect">
            <a:avLst/>
          </a:prstGeom>
        </p:spPr>
      </p:pic>
      <p:pic>
        <p:nvPicPr>
          <p:cNvPr id="13" name="图片 12" descr="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060" y="4704716"/>
            <a:ext cx="5272564" cy="19399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2885"/>
            <a:ext cx="1214177" cy="16878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372" y="1059150"/>
            <a:ext cx="1723793" cy="7011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0781" y="1864140"/>
            <a:ext cx="6122439" cy="215817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1479" y="708993"/>
            <a:ext cx="5281118" cy="111566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1507" y="2143125"/>
            <a:ext cx="8229600" cy="4834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indent="-4572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vi-VN" sz="3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Nói được tên các bữa ăn chính trong ngày.</a:t>
            </a:r>
            <a:endParaRPr lang="vi-VN" sz="36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200" marR="0" indent="-4572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vi-VN" sz="3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Nêu được tên một số thức ăn, đồ uống có lợi cho sức khỏe, biết lựa chọn thực phẩm cho một bữa ăn đảm bảo cho sức khỏe.</a:t>
            </a:r>
            <a:endParaRPr lang="vi-VN" sz="36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200" marR="0" indent="-4572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vi-VN" sz="3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Nêu được các lợi ích của việc ăn, uống đầy đủ.</a:t>
            </a:r>
            <a:endParaRPr lang="vi-VN" sz="36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3842" y="497205"/>
            <a:ext cx="8371046" cy="2846070"/>
          </a:xfrm>
          <a:prstGeom prst="rect">
            <a:avLst/>
          </a:prstGeom>
        </p:spPr>
      </p:pic>
      <p:pic>
        <p:nvPicPr>
          <p:cNvPr id="3" name="图片 2" descr="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93410"/>
            <a:ext cx="9144000" cy="1164590"/>
          </a:xfrm>
          <a:prstGeom prst="rect">
            <a:avLst/>
          </a:prstGeom>
        </p:spPr>
      </p:pic>
      <p:pic>
        <p:nvPicPr>
          <p:cNvPr id="18" name="图片 17" descr="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5957" y="4749801"/>
            <a:ext cx="5272564" cy="19399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605" y="1803902"/>
            <a:ext cx="7169518" cy="307874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3174" y="336923"/>
            <a:ext cx="8132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Quan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sát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hình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và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kể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tên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các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bữa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ăn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trong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ngày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của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bạn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Minh.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356" y="2076450"/>
            <a:ext cx="3843338" cy="2476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294" y="1876425"/>
            <a:ext cx="3829050" cy="33718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0795" b="57593"/>
          <a:stretch>
            <a:fillRect/>
          </a:stretch>
        </p:blipFill>
        <p:spPr bwMode="auto">
          <a:xfrm>
            <a:off x="685800" y="1389781"/>
            <a:ext cx="3214687" cy="4582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00487" y="2648844"/>
            <a:ext cx="1885951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sz="3200">
                <a:solidFill>
                  <a:srgbClr val="FF000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Bữa sáng</a:t>
            </a:r>
            <a:endParaRPr lang="vi-VN" sz="3200" dirty="0">
              <a:solidFill>
                <a:srgbClr val="FF0000"/>
              </a:solidFill>
              <a:latin typeface="Calibri" panose="020F0502020204030204" pitchFamily="34" charset="0"/>
              <a:ea typeface="Microsoft YaHei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00486" y="1571625"/>
            <a:ext cx="3600451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Có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Mặt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Trời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;</a:t>
            </a:r>
            <a:endParaRPr lang="en-US" sz="3200" dirty="0">
              <a:solidFill>
                <a:srgbClr val="002060"/>
              </a:solidFill>
              <a:latin typeface="Calibri" panose="020F0502020204030204" pitchFamily="34" charset="0"/>
              <a:ea typeface="Microsoft YaHei" panose="020B0503020204020204" pitchFamily="34" charset="-122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Đồng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hồ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chỉ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lúc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7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giờ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.</a:t>
            </a:r>
            <a:endParaRPr lang="vi-VN" sz="3200" dirty="0">
              <a:solidFill>
                <a:srgbClr val="002060"/>
              </a:solidFill>
              <a:latin typeface="Calibri" panose="020F0502020204030204" pitchFamily="34" charset="0"/>
              <a:ea typeface="Microsoft YaHei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7" name="Cloud 6"/>
          <p:cNvSpPr/>
          <p:nvPr/>
        </p:nvSpPr>
        <p:spPr>
          <a:xfrm>
            <a:off x="4107656" y="3590925"/>
            <a:ext cx="4679157" cy="205740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Trứng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bánh </a:t>
            </a:r>
            <a:r>
              <a:rPr lang="en-US" sz="3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mì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rau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 </a:t>
            </a:r>
            <a:r>
              <a:rPr lang="en-US" sz="3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cốc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nước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3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hoặc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sữa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vi-VN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43424" y="1994476"/>
            <a:ext cx="1885951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sz="3200">
                <a:solidFill>
                  <a:srgbClr val="FF000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Bữa trưa</a:t>
            </a:r>
            <a:endParaRPr lang="vi-VN" sz="3200" dirty="0">
              <a:solidFill>
                <a:srgbClr val="FF0000"/>
              </a:solidFill>
              <a:latin typeface="Calibri" panose="020F0502020204030204" pitchFamily="34" charset="0"/>
              <a:ea typeface="Microsoft YaHei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43424" y="1409701"/>
            <a:ext cx="3086102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Đồng hồ chỉ 11giờ.</a:t>
            </a:r>
            <a:endParaRPr lang="vi-VN" sz="3200" dirty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ea typeface="Microsoft YaHei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4" name="Cloud 3"/>
          <p:cNvSpPr/>
          <p:nvPr/>
        </p:nvSpPr>
        <p:spPr>
          <a:xfrm>
            <a:off x="4529137" y="3181350"/>
            <a:ext cx="4214813" cy="251460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8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Chất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đạm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Trứng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thịt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8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loại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vitamin: Rau, </a:t>
            </a:r>
            <a:r>
              <a:rPr lang="en-US" sz="28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canh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,…</a:t>
            </a:r>
            <a:endParaRPr lang="vi-VN" sz="2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158" r="3750" b="57366"/>
          <a:stretch>
            <a:fillRect/>
          </a:stretch>
        </p:blipFill>
        <p:spPr bwMode="auto">
          <a:xfrm>
            <a:off x="635794" y="1218331"/>
            <a:ext cx="3586163" cy="45823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625" y="2095500"/>
            <a:ext cx="3829050" cy="33718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664869" y="1914526"/>
            <a:ext cx="3657600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Đèn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điện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đang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chiếu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sáng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xuống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bàn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ăn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của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nhà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bạn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Minh.</a:t>
            </a:r>
            <a:endParaRPr lang="en-US" sz="3200" dirty="0">
              <a:solidFill>
                <a:srgbClr val="002060"/>
              </a:solidFill>
              <a:latin typeface="Calibri" panose="020F0502020204030204" pitchFamily="34" charset="0"/>
              <a:ea typeface="Microsoft YaHei" panose="020B0503020204020204" pitchFamily="34" charset="-122"/>
              <a:cs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Đồng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hồ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chỉ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7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giờ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.</a:t>
            </a:r>
            <a:endParaRPr lang="en-US" sz="3200" dirty="0">
              <a:solidFill>
                <a:srgbClr val="002060"/>
              </a:solidFill>
              <a:latin typeface="Calibri" panose="020F0502020204030204" pitchFamily="34" charset="0"/>
              <a:ea typeface="Microsoft YaHei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64869" y="3976629"/>
            <a:ext cx="1885951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sz="3200">
                <a:solidFill>
                  <a:srgbClr val="FF0000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Bữa tối.</a:t>
            </a:r>
            <a:endParaRPr lang="vi-VN" sz="3200" dirty="0">
              <a:solidFill>
                <a:srgbClr val="FF0000"/>
              </a:solidFill>
              <a:latin typeface="Calibri" panose="020F0502020204030204" pitchFamily="34" charset="0"/>
              <a:ea typeface="Microsoft YaHei" panose="020B0503020204020204" pitchFamily="34" charset="-122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/>
          <p:cNvSpPr/>
          <p:nvPr/>
        </p:nvSpPr>
        <p:spPr>
          <a:xfrm>
            <a:off x="657225" y="1390650"/>
            <a:ext cx="7058026" cy="1809750"/>
          </a:xfrm>
          <a:prstGeom prst="roundRect">
            <a:avLst>
              <a:gd name="adj" fmla="val 28114"/>
            </a:avLst>
          </a:prstGeom>
          <a:solidFill>
            <a:srgbClr val="FFF89A"/>
          </a:solidFill>
          <a:ln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vi-VN" sz="4400" b="1" dirty="0">
                <a:solidFill>
                  <a:sysClr val="windowText" lastClr="000000"/>
                </a:solidFill>
                <a:latin typeface="Calibri" panose="020F0502020204030204"/>
              </a:rPr>
              <a:t>Hằng ngày ăn đủ 3 bữa chính: Sáng, trưa, tối. </a:t>
            </a:r>
            <a:endParaRPr lang="vi-VN" sz="4400" b="1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pic>
        <p:nvPicPr>
          <p:cNvPr id="4" name="Picture 3" descr="Application&#10;&#10;Description automatically generated with medium confidence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458" b="89976" l="10000" r="90000">
                        <a14:foregroundMark x1="57925" y1="45230" x2="57925" y2="45230"/>
                        <a14:foregroundMark x1="57520" y1="45635" x2="57520" y2="45635"/>
                        <a14:foregroundMark x1="57089" y1="46079" x2="57089" y2="46079"/>
                        <a14:foregroundMark x1="57790" y1="46079" x2="55526" y2="46079"/>
                        <a14:foregroundMark x1="53693" y1="9458" x2="53693" y2="9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842" t="6228" r="34875" b="52868"/>
          <a:stretch>
            <a:fillRect/>
          </a:stretch>
        </p:blipFill>
        <p:spPr>
          <a:xfrm>
            <a:off x="6660376" y="3038790"/>
            <a:ext cx="2201627" cy="3297530"/>
          </a:xfrm>
          <a:prstGeom prst="rect">
            <a:avLst/>
          </a:prstGeom>
        </p:spPr>
      </p:pic>
      <p:sp>
        <p:nvSpPr>
          <p:cNvPr id="5" name="Rectangle: Rounded Corners 4"/>
          <p:cNvSpPr/>
          <p:nvPr/>
        </p:nvSpPr>
        <p:spPr>
          <a:xfrm>
            <a:off x="414337" y="3629025"/>
            <a:ext cx="6236495" cy="1809750"/>
          </a:xfrm>
          <a:prstGeom prst="roundRect">
            <a:avLst>
              <a:gd name="adj" fmla="val 28114"/>
            </a:avLst>
          </a:prstGeom>
          <a:solidFill>
            <a:srgbClr val="FFF89A"/>
          </a:solidFill>
          <a:ln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vi-VN" sz="4400" b="1" dirty="0">
                <a:solidFill>
                  <a:sysClr val="windowText" lastClr="000000"/>
                </a:solidFill>
                <a:latin typeface="Calibri" panose="020F0502020204030204"/>
              </a:rPr>
              <a:t>Có thể thêm các bữa phụ giữa buổi sáng (9:30) và đầu giờ chiều.</a:t>
            </a:r>
            <a:endParaRPr lang="vi-VN" sz="4400" b="1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3842" y="497205"/>
            <a:ext cx="8371046" cy="2846070"/>
          </a:xfrm>
          <a:prstGeom prst="rect">
            <a:avLst/>
          </a:prstGeom>
        </p:spPr>
      </p:pic>
      <p:pic>
        <p:nvPicPr>
          <p:cNvPr id="3" name="图片 2" descr="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93410"/>
            <a:ext cx="9144000" cy="1164590"/>
          </a:xfrm>
          <a:prstGeom prst="rect">
            <a:avLst/>
          </a:prstGeom>
        </p:spPr>
      </p:pic>
      <p:pic>
        <p:nvPicPr>
          <p:cNvPr id="18" name="图片 17" descr="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5957" y="4749801"/>
            <a:ext cx="5272564" cy="1939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8009" y="2004720"/>
            <a:ext cx="5345132" cy="235326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3174" y="336923"/>
            <a:ext cx="8132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Nói những việc nên, không nên khi ăn, uống để giúp cơ thể khỏe mạnh.</a:t>
            </a:r>
            <a:endParaRPr lang="vi-VN" sz="36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2420" y="1550469"/>
            <a:ext cx="4087722" cy="463336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rcRect r="58216" b="-6662"/>
          <a:stretch>
            <a:fillRect/>
          </a:stretch>
        </p:blipFill>
        <p:spPr>
          <a:xfrm>
            <a:off x="3284991" y="265814"/>
            <a:ext cx="2666524" cy="12217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1" y="2114551"/>
            <a:ext cx="2917400" cy="3395662"/>
          </a:xfrm>
          <a:prstGeom prst="rect">
            <a:avLst/>
          </a:prstGeom>
        </p:spPr>
      </p:pic>
      <p:pic>
        <p:nvPicPr>
          <p:cNvPr id="8" name="Picture 7" descr="A red face with a black background&#10;&#10;Description automatically generated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88" y="1628775"/>
            <a:ext cx="1235869" cy="1647825"/>
          </a:xfrm>
          <a:prstGeom prst="rect">
            <a:avLst/>
          </a:prstGeom>
        </p:spPr>
      </p:pic>
      <p:sp>
        <p:nvSpPr>
          <p:cNvPr id="9" name="Speech Bubble: Rectangle with Corners Rounded 8"/>
          <p:cNvSpPr/>
          <p:nvPr/>
        </p:nvSpPr>
        <p:spPr>
          <a:xfrm>
            <a:off x="3843671" y="1850066"/>
            <a:ext cx="4178595" cy="2283784"/>
          </a:xfrm>
          <a:prstGeom prst="wedgeRoundRectCallout">
            <a:avLst>
              <a:gd name="adj1" fmla="val 47437"/>
              <a:gd name="adj2" fmla="val 66064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20000"/>
              </a:lnSpc>
              <a:defRPr/>
            </a:pPr>
            <a:r>
              <a:rPr lang="vi-VN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Rau cung cấp chất dinh dưỡng vitamin và chất xơ cho cơ thể giúp cơ thể chúng ta phát triển một cách khỏe mạnh và hoàn thiện nhất.</a:t>
            </a:r>
            <a:endParaRPr lang="vi-VN" sz="2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381" y="3250247"/>
            <a:ext cx="1706620" cy="355857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rcRect r="58216" b="-6662"/>
          <a:stretch>
            <a:fillRect/>
          </a:stretch>
        </p:blipFill>
        <p:spPr>
          <a:xfrm>
            <a:off x="3284991" y="265814"/>
            <a:ext cx="2666524" cy="12217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84" y="2124076"/>
            <a:ext cx="2598812" cy="3376612"/>
          </a:xfrm>
          <a:prstGeom prst="rect">
            <a:avLst/>
          </a:prstGeom>
        </p:spPr>
      </p:pic>
      <p:pic>
        <p:nvPicPr>
          <p:cNvPr id="3" name="Picture 2" descr="A yellow emoji with red cheeks and a thumbs up&#10;&#10;Description automatically generated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307" y="1171575"/>
            <a:ext cx="1564481" cy="2085975"/>
          </a:xfrm>
          <a:prstGeom prst="rect">
            <a:avLst/>
          </a:prstGeom>
        </p:spPr>
      </p:pic>
      <p:sp>
        <p:nvSpPr>
          <p:cNvPr id="4" name="Speech Bubble: Rectangle with Corners Rounded 3"/>
          <p:cNvSpPr/>
          <p:nvPr/>
        </p:nvSpPr>
        <p:spPr>
          <a:xfrm>
            <a:off x="3843671" y="1850066"/>
            <a:ext cx="4178595" cy="2283784"/>
          </a:xfrm>
          <a:prstGeom prst="wedgeRoundRectCallout">
            <a:avLst>
              <a:gd name="adj1" fmla="val 47437"/>
              <a:gd name="adj2" fmla="val 66064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20000"/>
              </a:lnSpc>
              <a:defRPr/>
            </a:pPr>
            <a:r>
              <a:rPr lang="vi-VN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Để đảm bảo sức khỏe, tránh vi khuẩn xâm nhập vào cơ thể, các em nên rửa tay sạch sẽ trước khi ăn.</a:t>
            </a:r>
            <a:endParaRPr lang="vi-VN" sz="2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381" y="3250247"/>
            <a:ext cx="1706620" cy="355857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rcRect r="58216" b="-6662"/>
          <a:stretch>
            <a:fillRect/>
          </a:stretch>
        </p:blipFill>
        <p:spPr>
          <a:xfrm>
            <a:off x="3284991" y="265814"/>
            <a:ext cx="2666524" cy="12217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899" y="1857375"/>
            <a:ext cx="2745303" cy="3305175"/>
          </a:xfrm>
          <a:prstGeom prst="rect">
            <a:avLst/>
          </a:prstGeom>
        </p:spPr>
      </p:pic>
      <p:pic>
        <p:nvPicPr>
          <p:cNvPr id="5" name="Picture 4" descr="A red face with a black background&#10;&#10;Description automatically generated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88" y="1628775"/>
            <a:ext cx="1235869" cy="1647825"/>
          </a:xfrm>
          <a:prstGeom prst="rect">
            <a:avLst/>
          </a:prstGeom>
        </p:spPr>
      </p:pic>
      <p:sp>
        <p:nvSpPr>
          <p:cNvPr id="7" name="Speech Bubble: Rectangle with Corners Rounded 6"/>
          <p:cNvSpPr/>
          <p:nvPr/>
        </p:nvSpPr>
        <p:spPr>
          <a:xfrm>
            <a:off x="3843671" y="1850066"/>
            <a:ext cx="4178595" cy="2283784"/>
          </a:xfrm>
          <a:prstGeom prst="wedgeRoundRectCallout">
            <a:avLst>
              <a:gd name="adj1" fmla="val 47437"/>
              <a:gd name="adj2" fmla="val 66064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20000"/>
              </a:lnSpc>
              <a:defRPr/>
            </a:pPr>
            <a:r>
              <a:rPr lang="vi-VN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Khi ăn bánh kẹo và uống nước ngọt vào buổi tối rất dễ gây sâu răng và gây ra các bệnh về đường tiêu hóa.</a:t>
            </a:r>
            <a:endParaRPr lang="vi-VN" sz="2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974" y="3299428"/>
            <a:ext cx="1706620" cy="355857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rcRect r="58216" b="-6662"/>
          <a:stretch>
            <a:fillRect/>
          </a:stretch>
        </p:blipFill>
        <p:spPr>
          <a:xfrm>
            <a:off x="3284991" y="265814"/>
            <a:ext cx="2666524" cy="12217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8675" y="2247901"/>
            <a:ext cx="2347490" cy="3090862"/>
          </a:xfrm>
          <a:prstGeom prst="rect">
            <a:avLst/>
          </a:prstGeom>
        </p:spPr>
      </p:pic>
      <p:pic>
        <p:nvPicPr>
          <p:cNvPr id="3" name="Picture 2" descr="A yellow emoji with red cheeks and a thumbs up&#10;&#10;Description automatically generated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032" y="1285875"/>
            <a:ext cx="1478756" cy="1971675"/>
          </a:xfrm>
          <a:prstGeom prst="rect">
            <a:avLst/>
          </a:prstGeom>
        </p:spPr>
      </p:pic>
      <p:pic>
        <p:nvPicPr>
          <p:cNvPr id="7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381" y="3250247"/>
            <a:ext cx="1706620" cy="3558572"/>
          </a:xfrm>
          <a:prstGeom prst="rect">
            <a:avLst/>
          </a:prstGeom>
        </p:spPr>
      </p:pic>
      <p:sp>
        <p:nvSpPr>
          <p:cNvPr id="8" name="Speech Bubble: Rectangle with Corners Rounded 7"/>
          <p:cNvSpPr/>
          <p:nvPr/>
        </p:nvSpPr>
        <p:spPr>
          <a:xfrm>
            <a:off x="3843671" y="1850066"/>
            <a:ext cx="4178595" cy="2283784"/>
          </a:xfrm>
          <a:prstGeom prst="wedgeRoundRectCallout">
            <a:avLst>
              <a:gd name="adj1" fmla="val 47437"/>
              <a:gd name="adj2" fmla="val 66064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20000"/>
              </a:lnSpc>
              <a:defRPr/>
            </a:pPr>
            <a:r>
              <a:rPr lang="vi-VN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Ăn vừa đủ no để hệ tiêu hóa hoạt động tốt, không gây bệnh thừa cân, béo phì. </a:t>
            </a:r>
            <a:endParaRPr lang="vi-VN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Rounded Corners 16"/>
          <p:cNvSpPr/>
          <p:nvPr/>
        </p:nvSpPr>
        <p:spPr>
          <a:xfrm>
            <a:off x="233936" y="266844"/>
            <a:ext cx="8701860" cy="6423888"/>
          </a:xfrm>
          <a:prstGeom prst="round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08358" y="1343025"/>
            <a:ext cx="4092206" cy="5384919"/>
            <a:chOff x="1812887" y="1977997"/>
            <a:chExt cx="6471477" cy="2855285"/>
          </a:xfrm>
        </p:grpSpPr>
        <p:grpSp>
          <p:nvGrpSpPr>
            <p:cNvPr id="4" name="Group 3"/>
            <p:cNvGrpSpPr/>
            <p:nvPr/>
          </p:nvGrpSpPr>
          <p:grpSpPr>
            <a:xfrm>
              <a:off x="1812887" y="1977997"/>
              <a:ext cx="6471477" cy="2641417"/>
              <a:chOff x="5440854" y="-2629724"/>
              <a:chExt cx="6471477" cy="3177786"/>
            </a:xfrm>
          </p:grpSpPr>
          <p:sp>
            <p:nvSpPr>
              <p:cNvPr id="7" name="Rectangle: Rounded Corners 6"/>
              <p:cNvSpPr/>
              <p:nvPr/>
            </p:nvSpPr>
            <p:spPr>
              <a:xfrm>
                <a:off x="5440854" y="-2629724"/>
                <a:ext cx="6471477" cy="3177786"/>
              </a:xfrm>
              <a:prstGeom prst="roundRect">
                <a:avLst/>
              </a:prstGeom>
              <a:solidFill>
                <a:srgbClr val="FF85AB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Rectangle: Rounded Corners 7"/>
              <p:cNvSpPr/>
              <p:nvPr/>
            </p:nvSpPr>
            <p:spPr>
              <a:xfrm>
                <a:off x="5619890" y="-2476509"/>
                <a:ext cx="6127389" cy="2837308"/>
              </a:xfrm>
              <a:prstGeom prst="roundRect">
                <a:avLst/>
              </a:prstGeom>
              <a:solidFill>
                <a:schemeClr val="bg1"/>
              </a:solidFill>
              <a:ln w="76200">
                <a:solidFill>
                  <a:srgbClr val="FF4780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2138870" y="2173210"/>
              <a:ext cx="5947810" cy="2660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3200" dirty="0" err="1">
                  <a:cs typeface="Times New Roman" panose="02020603050405020304" pitchFamily="18" charset="0"/>
                </a:rPr>
                <a:t>Ăn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vừa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đủ</a:t>
              </a:r>
              <a:r>
                <a:rPr lang="en-US" sz="3200" dirty="0">
                  <a:cs typeface="Times New Roman" panose="02020603050405020304" pitchFamily="18" charset="0"/>
                </a:rPr>
                <a:t> no;</a:t>
              </a:r>
              <a:endParaRPr lang="en-US" sz="3200" dirty="0">
                <a:cs typeface="Times New Roman" panose="02020603050405020304" pitchFamily="18" charset="0"/>
              </a:endParaRPr>
            </a:p>
            <a:p>
              <a:pPr marL="285750" indent="-285750">
                <a:buFontTx/>
                <a:buChar char="-"/>
              </a:pPr>
              <a:r>
                <a:rPr lang="en-US" sz="3200" dirty="0" err="1">
                  <a:cs typeface="Times New Roman" panose="02020603050405020304" pitchFamily="18" charset="0"/>
                </a:rPr>
                <a:t>Ăn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đúng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giờ</a:t>
              </a:r>
              <a:r>
                <a:rPr lang="en-US" sz="3200" dirty="0">
                  <a:cs typeface="Times New Roman" panose="02020603050405020304" pitchFamily="18" charset="0"/>
                </a:rPr>
                <a:t>;</a:t>
              </a:r>
              <a:endParaRPr lang="en-US" sz="3200" dirty="0">
                <a:cs typeface="Times New Roman" panose="02020603050405020304" pitchFamily="18" charset="0"/>
              </a:endParaRPr>
            </a:p>
            <a:p>
              <a:pPr marL="285750" indent="-285750">
                <a:buFontTx/>
                <a:buChar char="-"/>
              </a:pPr>
              <a:r>
                <a:rPr lang="en-US" sz="3200" dirty="0" err="1">
                  <a:cs typeface="Times New Roman" panose="02020603050405020304" pitchFamily="18" charset="0"/>
                </a:rPr>
                <a:t>Ăn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đủ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chất</a:t>
              </a:r>
              <a:r>
                <a:rPr lang="en-US" sz="3200" dirty="0">
                  <a:cs typeface="Times New Roman" panose="02020603050405020304" pitchFamily="18" charset="0"/>
                </a:rPr>
                <a:t>.</a:t>
              </a:r>
              <a:endParaRPr lang="en-US" sz="3200" dirty="0">
                <a:cs typeface="Times New Roman" panose="02020603050405020304" pitchFamily="18" charset="0"/>
              </a:endParaRPr>
            </a:p>
            <a:p>
              <a:pPr marL="285750" indent="-285750">
                <a:buFontTx/>
                <a:buChar char="-"/>
              </a:pPr>
              <a:r>
                <a:rPr lang="en-US" sz="3200" dirty="0" err="1">
                  <a:cs typeface="Times New Roman" panose="02020603050405020304" pitchFamily="18" charset="0"/>
                </a:rPr>
                <a:t>Ăn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nhiều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loại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thực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phẩm</a:t>
              </a:r>
              <a:r>
                <a:rPr lang="en-US" sz="3200" dirty="0">
                  <a:cs typeface="Times New Roman" panose="02020603050405020304" pitchFamily="18" charset="0"/>
                </a:rPr>
                <a:t>;</a:t>
              </a:r>
              <a:endParaRPr lang="en-US" sz="3200" dirty="0">
                <a:cs typeface="Times New Roman" panose="02020603050405020304" pitchFamily="18" charset="0"/>
              </a:endParaRPr>
            </a:p>
            <a:p>
              <a:pPr marL="285750" indent="-285750">
                <a:buFontTx/>
                <a:buChar char="-"/>
              </a:pPr>
              <a:r>
                <a:rPr lang="en-US" sz="3200" dirty="0" err="1">
                  <a:cs typeface="Times New Roman" panose="02020603050405020304" pitchFamily="18" charset="0"/>
                </a:rPr>
                <a:t>Uống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đủ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nước</a:t>
              </a:r>
              <a:r>
                <a:rPr lang="en-US" sz="3200" dirty="0">
                  <a:cs typeface="Times New Roman" panose="02020603050405020304" pitchFamily="18" charset="0"/>
                </a:rPr>
                <a:t>;</a:t>
              </a:r>
              <a:endParaRPr lang="en-US" sz="3200" dirty="0">
                <a:cs typeface="Times New Roman" panose="02020603050405020304" pitchFamily="18" charset="0"/>
              </a:endParaRPr>
            </a:p>
            <a:p>
              <a:pPr marL="285750" indent="-285750">
                <a:buFontTx/>
                <a:buChar char="-"/>
              </a:pPr>
              <a:r>
                <a:rPr lang="en-US" sz="3200" dirty="0" err="1">
                  <a:cs typeface="Times New Roman" panose="02020603050405020304" pitchFamily="18" charset="0"/>
                </a:rPr>
                <a:t>Rửa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tay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trước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khi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ăn</a:t>
              </a:r>
              <a:r>
                <a:rPr lang="en-US" sz="3200" dirty="0">
                  <a:cs typeface="Times New Roman" panose="02020603050405020304" pitchFamily="18" charset="0"/>
                </a:rPr>
                <a:t>;</a:t>
              </a:r>
              <a:endParaRPr lang="en-US" sz="3200" dirty="0">
                <a:cs typeface="Times New Roman" panose="02020603050405020304" pitchFamily="18" charset="0"/>
              </a:endParaRPr>
            </a:p>
            <a:p>
              <a:pPr marL="285750" indent="-285750">
                <a:buFontTx/>
                <a:buChar char="-"/>
              </a:pPr>
              <a:r>
                <a:rPr lang="en-US" sz="3200" dirty="0" err="1">
                  <a:cs typeface="Times New Roman" panose="02020603050405020304" pitchFamily="18" charset="0"/>
                </a:rPr>
                <a:t>Ăn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gọn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gàng</a:t>
              </a:r>
              <a:r>
                <a:rPr lang="en-US" sz="3200" dirty="0">
                  <a:cs typeface="Times New Roman" panose="02020603050405020304" pitchFamily="18" charset="0"/>
                </a:rPr>
                <a:t>;</a:t>
              </a:r>
              <a:endParaRPr lang="en-US" sz="3200" dirty="0">
                <a:cs typeface="Times New Roman" panose="02020603050405020304" pitchFamily="18" charset="0"/>
              </a:endParaRPr>
            </a:p>
            <a:p>
              <a:pPr marL="285750" indent="-285750">
                <a:buFontTx/>
                <a:buChar char="-"/>
              </a:pPr>
              <a:r>
                <a:rPr lang="en-US" sz="3200" dirty="0">
                  <a:cs typeface="Times New Roman" panose="02020603050405020304" pitchFamily="18" charset="0"/>
                </a:rPr>
                <a:t>…</a:t>
              </a:r>
              <a:endParaRPr lang="en-US" sz="32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830339" y="1390650"/>
            <a:ext cx="4092206" cy="6369804"/>
            <a:chOff x="1812887" y="1977997"/>
            <a:chExt cx="6471477" cy="3377508"/>
          </a:xfrm>
        </p:grpSpPr>
        <p:grpSp>
          <p:nvGrpSpPr>
            <p:cNvPr id="9" name="Group 8"/>
            <p:cNvGrpSpPr/>
            <p:nvPr/>
          </p:nvGrpSpPr>
          <p:grpSpPr>
            <a:xfrm>
              <a:off x="1812887" y="1977997"/>
              <a:ext cx="6471477" cy="2641417"/>
              <a:chOff x="5440854" y="-2629724"/>
              <a:chExt cx="6471477" cy="3177786"/>
            </a:xfrm>
          </p:grpSpPr>
          <p:sp>
            <p:nvSpPr>
              <p:cNvPr id="12" name="Rectangle: Rounded Corners 11"/>
              <p:cNvSpPr/>
              <p:nvPr/>
            </p:nvSpPr>
            <p:spPr>
              <a:xfrm>
                <a:off x="5440854" y="-2629724"/>
                <a:ext cx="6471477" cy="3177786"/>
              </a:xfrm>
              <a:prstGeom prst="roundRect">
                <a:avLst/>
              </a:prstGeom>
              <a:solidFill>
                <a:srgbClr val="FF85AB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Rectangle: Rounded Corners 12"/>
              <p:cNvSpPr/>
              <p:nvPr/>
            </p:nvSpPr>
            <p:spPr>
              <a:xfrm>
                <a:off x="5619890" y="-2476509"/>
                <a:ext cx="6127389" cy="2837308"/>
              </a:xfrm>
              <a:prstGeom prst="roundRect">
                <a:avLst/>
              </a:prstGeom>
              <a:solidFill>
                <a:schemeClr val="bg1"/>
              </a:solidFill>
              <a:ln w="76200">
                <a:solidFill>
                  <a:srgbClr val="FF4780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2138870" y="2173210"/>
              <a:ext cx="5947810" cy="3182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3200" dirty="0" err="1">
                  <a:cs typeface="Times New Roman" panose="02020603050405020304" pitchFamily="18" charset="0"/>
                </a:rPr>
                <a:t>Ăn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quá</a:t>
              </a:r>
              <a:r>
                <a:rPr lang="en-US" sz="3200" dirty="0">
                  <a:cs typeface="Times New Roman" panose="02020603050405020304" pitchFamily="18" charset="0"/>
                </a:rPr>
                <a:t> no, </a:t>
              </a:r>
              <a:r>
                <a:rPr lang="en-US" sz="3200" dirty="0" err="1">
                  <a:cs typeface="Times New Roman" panose="02020603050405020304" pitchFamily="18" charset="0"/>
                </a:rPr>
                <a:t>ăn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quá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ít</a:t>
              </a:r>
              <a:r>
                <a:rPr lang="en-US" sz="3200" dirty="0">
                  <a:cs typeface="Times New Roman" panose="02020603050405020304" pitchFamily="18" charset="0"/>
                </a:rPr>
                <a:t>;</a:t>
              </a:r>
              <a:endParaRPr lang="en-US" sz="3200" dirty="0">
                <a:cs typeface="Times New Roman" panose="02020603050405020304" pitchFamily="18" charset="0"/>
              </a:endParaRPr>
            </a:p>
            <a:p>
              <a:pPr marL="285750" indent="-285750">
                <a:buFontTx/>
                <a:buChar char="-"/>
              </a:pPr>
              <a:r>
                <a:rPr lang="en-US" sz="3200" dirty="0" err="1">
                  <a:cs typeface="Times New Roman" panose="02020603050405020304" pitchFamily="18" charset="0"/>
                </a:rPr>
                <a:t>Ăn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không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đúng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giờ</a:t>
              </a:r>
              <a:r>
                <a:rPr lang="en-US" sz="3200" dirty="0">
                  <a:cs typeface="Times New Roman" panose="02020603050405020304" pitchFamily="18" charset="0"/>
                </a:rPr>
                <a:t>;</a:t>
              </a:r>
              <a:endParaRPr lang="en-US" sz="3200" dirty="0">
                <a:cs typeface="Times New Roman" panose="02020603050405020304" pitchFamily="18" charset="0"/>
              </a:endParaRPr>
            </a:p>
            <a:p>
              <a:pPr marL="285750" indent="-285750">
                <a:buFontTx/>
                <a:buChar char="-"/>
              </a:pPr>
              <a:r>
                <a:rPr lang="en-US" sz="3200" dirty="0" err="1">
                  <a:cs typeface="Times New Roman" panose="02020603050405020304" pitchFamily="18" charset="0"/>
                </a:rPr>
                <a:t>Ăn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thiếu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chất</a:t>
              </a:r>
              <a:r>
                <a:rPr lang="en-US" sz="3200" dirty="0">
                  <a:cs typeface="Times New Roman" panose="02020603050405020304" pitchFamily="18" charset="0"/>
                </a:rPr>
                <a:t>. </a:t>
              </a:r>
              <a:r>
                <a:rPr lang="en-US" sz="3200" dirty="0" err="1">
                  <a:cs typeface="Times New Roman" panose="02020603050405020304" pitchFamily="18" charset="0"/>
                </a:rPr>
                <a:t>Không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ăn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rau</a:t>
              </a:r>
              <a:r>
                <a:rPr lang="en-US" sz="3200" dirty="0">
                  <a:cs typeface="Times New Roman" panose="02020603050405020304" pitchFamily="18" charset="0"/>
                </a:rPr>
                <a:t>, </a:t>
              </a:r>
              <a:r>
                <a:rPr lang="en-US" sz="3200" dirty="0" err="1">
                  <a:cs typeface="Times New Roman" panose="02020603050405020304" pitchFamily="18" charset="0"/>
                </a:rPr>
                <a:t>thịt</a:t>
              </a:r>
              <a:r>
                <a:rPr lang="en-US" sz="3200" dirty="0">
                  <a:cs typeface="Times New Roman" panose="02020603050405020304" pitchFamily="18" charset="0"/>
                </a:rPr>
                <a:t>, </a:t>
              </a:r>
              <a:r>
                <a:rPr lang="en-US" sz="3200" dirty="0" err="1">
                  <a:cs typeface="Times New Roman" panose="02020603050405020304" pitchFamily="18" charset="0"/>
                </a:rPr>
                <a:t>cá</a:t>
              </a:r>
              <a:r>
                <a:rPr lang="en-US" sz="3200" dirty="0">
                  <a:cs typeface="Times New Roman" panose="02020603050405020304" pitchFamily="18" charset="0"/>
                </a:rPr>
                <a:t>,…</a:t>
              </a:r>
              <a:endParaRPr lang="en-US" sz="3200" dirty="0">
                <a:cs typeface="Times New Roman" panose="02020603050405020304" pitchFamily="18" charset="0"/>
              </a:endParaRPr>
            </a:p>
            <a:p>
              <a:pPr marL="285750" indent="-285750">
                <a:buFontTx/>
                <a:buChar char="-"/>
              </a:pPr>
              <a:r>
                <a:rPr lang="en-US" sz="3200" dirty="0" err="1">
                  <a:cs typeface="Times New Roman" panose="02020603050405020304" pitchFamily="18" charset="0"/>
                </a:rPr>
                <a:t>Uống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ít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nước</a:t>
              </a:r>
              <a:r>
                <a:rPr lang="en-US" sz="3200" dirty="0">
                  <a:cs typeface="Times New Roman" panose="02020603050405020304" pitchFamily="18" charset="0"/>
                </a:rPr>
                <a:t>;</a:t>
              </a:r>
              <a:endParaRPr lang="en-US" sz="3200" dirty="0">
                <a:cs typeface="Times New Roman" panose="02020603050405020304" pitchFamily="18" charset="0"/>
              </a:endParaRPr>
            </a:p>
            <a:p>
              <a:pPr marL="285750" indent="-285750">
                <a:buFontTx/>
                <a:buChar char="-"/>
              </a:pPr>
              <a:r>
                <a:rPr lang="en-US" sz="3200" dirty="0" err="1">
                  <a:cs typeface="Times New Roman" panose="02020603050405020304" pitchFamily="18" charset="0"/>
                </a:rPr>
                <a:t>Không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rửa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tay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trước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khi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ăn</a:t>
              </a:r>
              <a:r>
                <a:rPr lang="en-US" sz="3200" dirty="0">
                  <a:cs typeface="Times New Roman" panose="02020603050405020304" pitchFamily="18" charset="0"/>
                </a:rPr>
                <a:t>;</a:t>
              </a:r>
              <a:endParaRPr lang="en-US" sz="3200" dirty="0">
                <a:cs typeface="Times New Roman" panose="02020603050405020304" pitchFamily="18" charset="0"/>
              </a:endParaRPr>
            </a:p>
            <a:p>
              <a:pPr marL="285750" indent="-285750">
                <a:buFontTx/>
                <a:buChar char="-"/>
              </a:pPr>
              <a:r>
                <a:rPr lang="en-US" sz="3200" dirty="0" err="1">
                  <a:cs typeface="Times New Roman" panose="02020603050405020304" pitchFamily="18" charset="0"/>
                </a:rPr>
                <a:t>Làm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rơi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vãi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thức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ăn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khi</a:t>
              </a:r>
              <a:r>
                <a:rPr lang="en-US" sz="3200" dirty="0"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cs typeface="Times New Roman" panose="02020603050405020304" pitchFamily="18" charset="0"/>
                </a:rPr>
                <a:t>ăn</a:t>
              </a:r>
              <a:r>
                <a:rPr lang="en-US" sz="3200" dirty="0">
                  <a:cs typeface="Times New Roman" panose="02020603050405020304" pitchFamily="18" charset="0"/>
                </a:rPr>
                <a:t>;</a:t>
              </a:r>
              <a:endParaRPr lang="en-US" sz="3200" dirty="0">
                <a:cs typeface="Times New Roman" panose="02020603050405020304" pitchFamily="18" charset="0"/>
              </a:endParaRPr>
            </a:p>
            <a:p>
              <a:pPr marL="285750" indent="-285750">
                <a:buFontTx/>
                <a:buChar char="-"/>
              </a:pPr>
              <a:r>
                <a:rPr lang="en-US" sz="3200" dirty="0">
                  <a:cs typeface="Times New Roman" panose="02020603050405020304" pitchFamily="18" charset="0"/>
                </a:rPr>
                <a:t>…</a:t>
              </a:r>
              <a:endParaRPr lang="en-US" sz="3200" dirty="0"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ound Diagonal Corner Rectangle 42"/>
          <p:cNvSpPr/>
          <p:nvPr/>
        </p:nvSpPr>
        <p:spPr>
          <a:xfrm>
            <a:off x="1484941" y="359033"/>
            <a:ext cx="1515435" cy="668542"/>
          </a:xfrm>
          <a:prstGeom prst="round2DiagRect">
            <a:avLst>
              <a:gd name="adj1" fmla="val 50000"/>
              <a:gd name="adj2" fmla="val 42686"/>
            </a:avLst>
          </a:prstGeom>
          <a:solidFill>
            <a:srgbClr val="FFC000"/>
          </a:solidFill>
          <a:ln>
            <a:solidFill>
              <a:srgbClr val="DBB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8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Nên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5" name="Round Diagonal Corner Rectangle 42"/>
          <p:cNvSpPr/>
          <p:nvPr/>
        </p:nvSpPr>
        <p:spPr>
          <a:xfrm>
            <a:off x="5257800" y="501650"/>
            <a:ext cx="3101975" cy="668655"/>
          </a:xfrm>
          <a:prstGeom prst="round2DiagRect">
            <a:avLst>
              <a:gd name="adj1" fmla="val 50000"/>
              <a:gd name="adj2" fmla="val 42686"/>
            </a:avLst>
          </a:prstGeom>
          <a:solidFill>
            <a:srgbClr val="FFC000"/>
          </a:solidFill>
          <a:ln>
            <a:solidFill>
              <a:srgbClr val="DBB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8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Không</a:t>
            </a:r>
            <a:r>
              <a:rPr lang="en-US" sz="4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nên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3842" y="497205"/>
            <a:ext cx="8371046" cy="2846070"/>
          </a:xfrm>
          <a:prstGeom prst="rect">
            <a:avLst/>
          </a:prstGeom>
        </p:spPr>
      </p:pic>
      <p:pic>
        <p:nvPicPr>
          <p:cNvPr id="3" name="图片 2" descr="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93410"/>
            <a:ext cx="9144000" cy="1164590"/>
          </a:xfrm>
          <a:prstGeom prst="rect">
            <a:avLst/>
          </a:prstGeom>
        </p:spPr>
      </p:pic>
      <p:pic>
        <p:nvPicPr>
          <p:cNvPr id="18" name="图片 17" descr="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5957" y="4749801"/>
            <a:ext cx="5272564" cy="19399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4570" y="1898031"/>
            <a:ext cx="5317697" cy="256663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3174" y="336924"/>
            <a:ext cx="81325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Chơi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trò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chơi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: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Chọn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thực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đơn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cho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ba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bữa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ăn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trong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ngày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0406" y="2085975"/>
            <a:ext cx="2600325" cy="39433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" y="347663"/>
            <a:ext cx="8915400" cy="616267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616" y="1014413"/>
            <a:ext cx="2711054" cy="49040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321" y="1028700"/>
            <a:ext cx="2720341" cy="48768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88" y="1028509"/>
            <a:ext cx="2778919" cy="481984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7161" y="381040"/>
            <a:ext cx="5194242" cy="23532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93106" y="2546953"/>
            <a:ext cx="5329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Về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nhà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: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thực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hiện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chế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độ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ăn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uống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cân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bằng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lành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mạnh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5747" y="701040"/>
            <a:ext cx="8371046" cy="2846070"/>
          </a:xfrm>
          <a:prstGeom prst="rect">
            <a:avLst/>
          </a:prstGeom>
        </p:spPr>
      </p:pic>
      <p:pic>
        <p:nvPicPr>
          <p:cNvPr id="8" name="图片 7" descr="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93410"/>
            <a:ext cx="9144000" cy="1164590"/>
          </a:xfrm>
          <a:prstGeom prst="rect">
            <a:avLst/>
          </a:prstGeom>
        </p:spPr>
      </p:pic>
      <p:pic>
        <p:nvPicPr>
          <p:cNvPr id="13" name="图片 12" descr="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181" y="4777062"/>
            <a:ext cx="5272564" cy="1939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3567" y="1594453"/>
            <a:ext cx="5349704" cy="335918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1541</Words>
  <Application>WPS Presentation</Application>
  <PresentationFormat>On-screen Show (4:3)</PresentationFormat>
  <Paragraphs>66</Paragraphs>
  <Slides>26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Arial</vt:lpstr>
      <vt:lpstr>SimSun</vt:lpstr>
      <vt:lpstr>Wingdings</vt:lpstr>
      <vt:lpstr>等线</vt:lpstr>
      <vt:lpstr>等线</vt:lpstr>
      <vt:lpstr>Calibri</vt:lpstr>
      <vt:lpstr>Calibri</vt:lpstr>
      <vt:lpstr>Times New Roman</vt:lpstr>
      <vt:lpstr>Cambria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3</cp:revision>
  <dcterms:created xsi:type="dcterms:W3CDTF">2024-03-14T07:49:00Z</dcterms:created>
  <dcterms:modified xsi:type="dcterms:W3CDTF">2024-03-18T02:37:17Z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A246627515BB40E28B4531360FEED910_12</vt:lpwstr>
  </property>
  <property fmtid="{D5CDD505-2E9C-101B-9397-08002B2CF9AE}" pid="3" name="KSOProductBuildVer">
    <vt:lpwstr>1033-12.2.0.13489</vt:lpwstr>
  </property>
</Properties>
</file>