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35"/>
  </p:notesMasterIdLst>
  <p:sldIdLst>
    <p:sldId id="369" r:id="rId2"/>
    <p:sldId id="370" r:id="rId3"/>
    <p:sldId id="257" r:id="rId4"/>
    <p:sldId id="351" r:id="rId5"/>
    <p:sldId id="352" r:id="rId6"/>
    <p:sldId id="353" r:id="rId7"/>
    <p:sldId id="354" r:id="rId8"/>
    <p:sldId id="355" r:id="rId9"/>
    <p:sldId id="356" r:id="rId10"/>
    <p:sldId id="357" r:id="rId11"/>
    <p:sldId id="358" r:id="rId12"/>
    <p:sldId id="363" r:id="rId13"/>
    <p:sldId id="372" r:id="rId14"/>
    <p:sldId id="365" r:id="rId15"/>
    <p:sldId id="366" r:id="rId16"/>
    <p:sldId id="367" r:id="rId17"/>
    <p:sldId id="377" r:id="rId18"/>
    <p:sldId id="371" r:id="rId19"/>
    <p:sldId id="379" r:id="rId20"/>
    <p:sldId id="378" r:id="rId21"/>
    <p:sldId id="359" r:id="rId22"/>
    <p:sldId id="360" r:id="rId23"/>
    <p:sldId id="380" r:id="rId24"/>
    <p:sldId id="361" r:id="rId25"/>
    <p:sldId id="362" r:id="rId26"/>
    <p:sldId id="345" r:id="rId27"/>
    <p:sldId id="346" r:id="rId28"/>
    <p:sldId id="347" r:id="rId29"/>
    <p:sldId id="348" r:id="rId30"/>
    <p:sldId id="349" r:id="rId31"/>
    <p:sldId id="350" r:id="rId32"/>
    <p:sldId id="368" r:id="rId33"/>
    <p:sldId id="3124" r:id="rId34"/>
  </p:sldIdLst>
  <p:sldSz cx="9144000" cy="5143500" type="screen16x9"/>
  <p:notesSz cx="6858000" cy="9144000"/>
  <p:custDataLst>
    <p:tags r:id="rId36"/>
  </p:custData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200"/>
    <a:srgbClr val="339933"/>
    <a:srgbClr val="FC2E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15" autoAdjust="0"/>
    <p:restoredTop sz="89677" autoAdjust="0"/>
  </p:normalViewPr>
  <p:slideViewPr>
    <p:cSldViewPr>
      <p:cViewPr varScale="1">
        <p:scale>
          <a:sx n="89" d="100"/>
          <a:sy n="89" d="100"/>
        </p:scale>
        <p:origin x="1555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13793" units="1/cm"/>
          <inkml:channelProperty channel="T" name="resolution" value="1" units="1/dev"/>
        </inkml:channelProperties>
      </inkml:inkSource>
      <inkml:timestamp xml:id="ts0" timeString="2019-12-02T02:27:35.642"/>
    </inkml:context>
    <inkml:brush xml:id="br0">
      <inkml:brushProperty name="width" value="0.05292" units="cm"/>
      <inkml:brushProperty name="height" value="0.05292" units="cm"/>
      <inkml:brushProperty name="color" value="#FFFF00"/>
    </inkml:brush>
  </inkml:definitions>
  <inkml:trace contextRef="#ctx0" brushRef="#br0">5284 11136 0</inkml:trace>
  <inkml:trace contextRef="#ctx0" brushRef="#br0" timeOffset="1660">6009 10765 0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13793" units="1/cm"/>
          <inkml:channelProperty channel="T" name="resolution" value="1" units="1/dev"/>
        </inkml:channelProperties>
      </inkml:inkSource>
      <inkml:timestamp xml:id="ts0" timeString="2019-12-02T02:27:35.642"/>
    </inkml:context>
    <inkml:brush xml:id="br0">
      <inkml:brushProperty name="width" value="0.05292" units="cm"/>
      <inkml:brushProperty name="height" value="0.05292" units="cm"/>
      <inkml:brushProperty name="color" value="#FFFF00"/>
    </inkml:brush>
  </inkml:definitions>
  <inkml:trace contextRef="#ctx0" brushRef="#br0">5284 11136 0</inkml:trace>
  <inkml:trace contextRef="#ctx0" brushRef="#br0" timeOffset="1660">6009 10765 0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66DDB6-C8FD-4832-A15D-669932543650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49277F-8A7F-4040-897D-9158C8906A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25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277F-8A7F-4040-897D-9158C8906AA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00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D4AE7C-D242-48E0-831D-6E5834E748D0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174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174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DC4B1A2E-177A-4B42-9A09-FB74BBBE27F9}" type="slidenum">
              <a:rPr lang="en-US" altLang="en-US" sz="1200"/>
              <a:pPr algn="r" eaLnBrk="1" hangingPunct="1"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475582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277F-8A7F-4040-897D-9158C8906AA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352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277F-8A7F-4040-897D-9158C8906AA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064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277F-8A7F-4040-897D-9158C8906AA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37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3C155-42B4-476F-B641-C7D26CAE6A80}" type="datetime1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Tiếng 03939.072.086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2358-0FDF-4AB0-B45F-82FF94FDA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682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4CD8C-799A-49F5-9A92-F020503F51AB}" type="datetime1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Tiếng 03939.072.086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2358-0FDF-4AB0-B45F-82FF94FDA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238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81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7D6C-D75C-4964-817A-4B1E70F1F42F}" type="datetime1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Tiếng 03939.072.086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2358-0FDF-4AB0-B45F-82FF94FDA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55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0B14-1F5A-4195-8945-1C2324D18BBD}" type="datetime1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Tiếng 03939.072.086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2358-0FDF-4AB0-B45F-82FF94FDA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88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F4BEC-FBF5-4CD0-9B3F-5AF08F2DF27D}" type="datetime1">
              <a:rPr lang="en-US" smtClean="0"/>
              <a:pPr/>
              <a:t>3/12/2024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Tiếng 03939.072.086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2358-0FDF-4AB0-B45F-82FF94FDA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15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63DC-C919-4FB3-96AF-C06FC47859BC}" type="datetime1">
              <a:rPr lang="en-US" smtClean="0"/>
              <a:pPr/>
              <a:t>3/12/2024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Tiếng 03939.072.086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2358-0FDF-4AB0-B45F-82FF94FDA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96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BF3B-31E7-4786-A8CA-7E408A43053D}" type="datetime1">
              <a:rPr lang="en-US" smtClean="0"/>
              <a:pPr/>
              <a:t>3/12/2024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Tiếng 03939.072.086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09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5AC6-B719-4317-92F8-EE51AC7D9F51}" type="datetime1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Tiếng 03939.072.086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2358-0FDF-4AB0-B45F-82FF94FDA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55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AE3B-B24A-479E-9430-EF0F2B5B2774}" type="datetime1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Tiếng 03939.072.086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2358-0FDF-4AB0-B45F-82FF94FDA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57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5EBA-F908-4002-BB3B-AA08D6D56800}" type="datetime1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Tiếng 03939.072.086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2358-0FDF-4AB0-B45F-82FF94FDA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41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4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4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373F-A6C3-45AE-A06C-7673D5526CEA}" type="datetime1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Tiếng 03939.072.086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2358-0FDF-4AB0-B45F-82FF94FDA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858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05981"/>
            <a:ext cx="8229600" cy="43886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CE573-F3D7-47B3-965D-FB9B5CFEC07D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357114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30000"/>
            <a:lum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65000"/>
                    </a14:imgEffect>
                    <a14:imgEffect>
                      <a14:colorTemperature colorTemp="5810"/>
                    </a14:imgEffect>
                    <a14:imgEffect>
                      <a14:saturation sat="400000"/>
                    </a14:imgEffect>
                    <a14:imgEffect>
                      <a14:brightnessContrast bright="16000" contras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4148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E3598-E1A8-4846-B69A-A2A10B93322F}" type="datetime1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8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GV: </a:t>
            </a:r>
            <a:r>
              <a:rPr lang="en-US" dirty="0" err="1"/>
              <a:t>Dư</a:t>
            </a:r>
            <a:r>
              <a:rPr lang="en-US" dirty="0"/>
              <a:t> </a:t>
            </a:r>
            <a:r>
              <a:rPr lang="en-US" dirty="0" err="1"/>
              <a:t>Thị</a:t>
            </a:r>
            <a:r>
              <a:rPr lang="en-US" dirty="0"/>
              <a:t> </a:t>
            </a:r>
            <a:r>
              <a:rPr lang="en-US" dirty="0" err="1"/>
              <a:t>Yến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F2358-0FDF-4AB0-B45F-82FF94FDA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97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</p:sldLayoutIdLst>
  <p:hf hdr="0" ftr="0" dt="0"/>
  <p:txStyles>
    <p:titleStyle>
      <a:lvl1pPr algn="ctr" defTabSz="514350" rtl="0" eaLnBrk="1" latinLnBrk="0" hangingPunct="1">
        <a:spcBef>
          <a:spcPct val="0"/>
        </a:spcBef>
        <a:buNone/>
        <a:defRPr sz="2250" b="1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00B050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rgbClr val="00B050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B050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rgbClr val="00B050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rgbClr val="00B050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../../../Program%20Files%20(x86)/Softronics/Microsoft%20Windows%20Logo/logo32.exe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NHAC%20THIEU%20NHI\nhac%20thieu%20nhi%20Tieu%20hoc\lop%203\2.BAI%20CA%20DI%20HOC.mid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" Target="slide29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5" Type="http://schemas.openxmlformats.org/officeDocument/2006/relationships/slide" Target="slide30.xml"/><Relationship Id="rId10" Type="http://schemas.openxmlformats.org/officeDocument/2006/relationships/image" Target="../media/image21.png"/><Relationship Id="rId4" Type="http://schemas.openxmlformats.org/officeDocument/2006/relationships/image" Target="../media/image18.gif"/><Relationship Id="rId9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Public\Desktop\Microsoft%20Windows%20Logo.lnk" TargetMode="External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12"/>
          <p:cNvSpPr>
            <a:spLocks noChangeArrowheads="1"/>
          </p:cNvSpPr>
          <p:nvPr/>
        </p:nvSpPr>
        <p:spPr bwMode="auto">
          <a:xfrm>
            <a:off x="1385646" y="863767"/>
            <a:ext cx="6156684" cy="4154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1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CHÀO MỪNG QUÝ THẦY CÔ ĐẾN THĂM LỚP</a:t>
            </a:r>
            <a:endParaRPr lang="en-US" sz="21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25707" y="2875309"/>
            <a:ext cx="5346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2400" dirty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err="1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40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: Đào Thị Kim </a:t>
            </a:r>
            <a:r>
              <a:rPr lang="en-US" sz="2400" dirty="0" err="1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Yến</a:t>
            </a:r>
            <a:endParaRPr lang="en-US" sz="2400" dirty="0">
              <a:solidFill>
                <a:srgbClr val="3399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88162" y="1761660"/>
            <a:ext cx="4052090" cy="675186"/>
          </a:xfrm>
          <a:prstGeom prst="rect">
            <a:avLst/>
          </a:prstGeom>
          <a:noFill/>
        </p:spPr>
        <p:txBody>
          <a:bodyPr wrap="square" lIns="51435" tIns="25718" rIns="51435" bIns="25718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050" b="1">
                <a:ln/>
                <a:solidFill>
                  <a:schemeClr val="accent4"/>
                </a:solidFill>
              </a:rPr>
              <a:t>TIN </a:t>
            </a:r>
            <a:r>
              <a:rPr lang="en-US" sz="4050" b="1" dirty="0">
                <a:ln/>
                <a:solidFill>
                  <a:schemeClr val="accent4"/>
                </a:solidFill>
              </a:rPr>
              <a:t>HỌC LỚP 5</a:t>
            </a:r>
          </a:p>
        </p:txBody>
      </p:sp>
    </p:spTree>
    <p:extLst>
      <p:ext uri="{BB962C8B-B14F-4D97-AF65-F5344CB8AC3E}">
        <p14:creationId xmlns:p14="http://schemas.microsoft.com/office/powerpoint/2010/main" val="1577632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39752" y="2211710"/>
            <a:ext cx="4565147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6549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819" y="1617826"/>
            <a:ext cx="5186363" cy="1328738"/>
          </a:xfrm>
        </p:spPr>
        <p:txBody>
          <a:bodyPr>
            <a:normAutofit/>
          </a:bodyPr>
          <a:lstStyle/>
          <a:p>
            <a:pPr algn="ctr"/>
            <a:r>
              <a:rPr lang="en-US" sz="270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BÀI 6: </a:t>
            </a:r>
            <a:r>
              <a:rPr lang="en-US" sz="2700" dirty="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THAY ĐỔI MÀU, NÉT VẼ BẰNG </a:t>
            </a:r>
            <a:r>
              <a:rPr lang="en-US" sz="270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CÂU LỆNH – TIẾT 1</a:t>
            </a:r>
            <a:endParaRPr lang="en-US" sz="2700" dirty="0"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0" descr="bar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29029" y="4226648"/>
            <a:ext cx="2095798" cy="28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475656" y="938575"/>
            <a:ext cx="5415053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100" b="1" err="1">
                <a:latin typeface="Times New Roman" pitchFamily="18" charset="0"/>
              </a:rPr>
              <a:t>Thứ</a:t>
            </a:r>
            <a:r>
              <a:rPr lang="en-US" sz="2100" b="1">
                <a:latin typeface="Times New Roman" pitchFamily="18" charset="0"/>
              </a:rPr>
              <a:t> Ba, </a:t>
            </a:r>
            <a:r>
              <a:rPr lang="en-US" sz="2100" b="1" err="1">
                <a:latin typeface="Times New Roman" pitchFamily="18" charset="0"/>
              </a:rPr>
              <a:t>ngày</a:t>
            </a:r>
            <a:r>
              <a:rPr lang="en-US" sz="2100" b="1">
                <a:latin typeface="Times New Roman" pitchFamily="18" charset="0"/>
              </a:rPr>
              <a:t> 12  </a:t>
            </a:r>
            <a:r>
              <a:rPr lang="en-US" sz="2100" b="1" err="1">
                <a:latin typeface="Times New Roman" pitchFamily="18" charset="0"/>
              </a:rPr>
              <a:t>tháng</a:t>
            </a:r>
            <a:r>
              <a:rPr lang="en-US" sz="2100" b="1">
                <a:latin typeface="Times New Roman" pitchFamily="18" charset="0"/>
              </a:rPr>
              <a:t>  3  </a:t>
            </a:r>
            <a:r>
              <a:rPr lang="en-US" sz="2100" b="1" err="1">
                <a:latin typeface="Times New Roman" pitchFamily="18" charset="0"/>
              </a:rPr>
              <a:t>năm</a:t>
            </a:r>
            <a:r>
              <a:rPr lang="en-US" sz="2100" b="1">
                <a:latin typeface="Times New Roman" pitchFamily="18" charset="0"/>
              </a:rPr>
              <a:t> 2024</a:t>
            </a:r>
            <a:endParaRPr lang="en-US" sz="2100" b="1" dirty="0">
              <a:latin typeface="Times New Roman" pitchFamily="18" charset="0"/>
            </a:endParaRPr>
          </a:p>
        </p:txBody>
      </p: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0" y="0"/>
            <a:ext cx="9036496" cy="5143500"/>
            <a:chOff x="0" y="0"/>
            <a:chExt cx="5760" cy="4320"/>
          </a:xfrm>
        </p:grpSpPr>
        <p:pic>
          <p:nvPicPr>
            <p:cNvPr id="6" name="Picture 14" descr="n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37" y="2137"/>
              <a:ext cx="4320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5" descr="n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577" y="2137"/>
              <a:ext cx="4320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6" descr="n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59"/>
              <a:ext cx="5760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7" descr="n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376" y="20536"/>
            <a:ext cx="1018481" cy="101848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084785" y="1028700"/>
            <a:ext cx="5662613" cy="1643063"/>
            <a:chOff x="1336675" y="443345"/>
            <a:chExt cx="7532555" cy="3022600"/>
          </a:xfrm>
        </p:grpSpPr>
        <p:pic>
          <p:nvPicPr>
            <p:cNvPr id="10248" name="Picture 5" descr="Cover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675" y="544945"/>
              <a:ext cx="7532555" cy="292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ounded Rectangle 3"/>
            <p:cNvSpPr/>
            <p:nvPr/>
          </p:nvSpPr>
          <p:spPr>
            <a:xfrm>
              <a:off x="3864421" y="443345"/>
              <a:ext cx="5004809" cy="1855176"/>
            </a:xfrm>
            <a:prstGeom prst="roundRect">
              <a:avLst>
                <a:gd name="adj" fmla="val 17879"/>
              </a:avLst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r>
                <a:rPr lang="en-US" sz="18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1800" dirty="0" err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Biết</a:t>
              </a:r>
              <a:r>
                <a:rPr lang="en-US" sz="18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một</a:t>
              </a:r>
              <a:r>
                <a:rPr lang="en-US" sz="18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18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câu</a:t>
              </a:r>
              <a:r>
                <a:rPr lang="en-US" sz="18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lệnh</a:t>
              </a:r>
              <a:r>
                <a:rPr lang="en-US" sz="18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thay</a:t>
              </a:r>
              <a:r>
                <a:rPr lang="en-US" sz="18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đổi</a:t>
              </a:r>
              <a:r>
                <a:rPr lang="en-US" sz="18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màu</a:t>
              </a:r>
              <a:r>
                <a:rPr lang="en-US" sz="18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và</a:t>
              </a:r>
              <a:r>
                <a:rPr lang="en-US" sz="18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độ</a:t>
              </a:r>
              <a:r>
                <a:rPr lang="en-US" sz="18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dày</a:t>
              </a:r>
              <a:r>
                <a:rPr lang="en-US" sz="18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nét</a:t>
              </a:r>
              <a:r>
                <a:rPr lang="en-US" sz="18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vẽ</a:t>
              </a:r>
              <a:r>
                <a:rPr lang="en-US" sz="18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..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174081" y="2457450"/>
            <a:ext cx="5573316" cy="1743075"/>
            <a:chOff x="1462426" y="3337719"/>
            <a:chExt cx="7430655" cy="3098800"/>
          </a:xfrm>
        </p:grpSpPr>
        <p:pic>
          <p:nvPicPr>
            <p:cNvPr id="10246" name="Picture 7" descr="Cov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2426" y="3337719"/>
              <a:ext cx="7430655" cy="309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ounded Rectangle 11"/>
            <p:cNvSpPr/>
            <p:nvPr/>
          </p:nvSpPr>
          <p:spPr>
            <a:xfrm>
              <a:off x="3864174" y="4453203"/>
              <a:ext cx="5028907" cy="191346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C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Sử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dụng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được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câu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lệnh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thay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đổi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màu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và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nét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vẽ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trong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khi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viết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800" dirty="0" err="1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trình</a:t>
              </a:r>
              <a:r>
                <a:rPr lang="en-US" sz="1800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</p:grpSp>
      <p:pic>
        <p:nvPicPr>
          <p:cNvPr id="21508" name="Picture 4" descr="Cov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78" y="1893096"/>
            <a:ext cx="2363391" cy="125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AutoShape 2"/>
          <p:cNvSpPr>
            <a:spLocks noChangeArrowheads="1"/>
          </p:cNvSpPr>
          <p:nvPr/>
        </p:nvSpPr>
        <p:spPr bwMode="auto">
          <a:xfrm>
            <a:off x="323528" y="195486"/>
            <a:ext cx="8496944" cy="4752528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vi-VN" sz="1013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67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179512" y="0"/>
            <a:ext cx="8640960" cy="5143500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vi-VN" sz="1013">
              <a:latin typeface="Arial" panose="020B0604020202020204" pitchFamily="34" charset="0"/>
            </a:endParaRPr>
          </a:p>
        </p:txBody>
      </p:sp>
      <p:sp>
        <p:nvSpPr>
          <p:cNvPr id="23" name="TextBox 16"/>
          <p:cNvSpPr txBox="1">
            <a:spLocks noChangeArrowheads="1"/>
          </p:cNvSpPr>
          <p:nvPr/>
        </p:nvSpPr>
        <p:spPr bwMode="auto">
          <a:xfrm>
            <a:off x="415100" y="144346"/>
            <a:ext cx="678299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vi-V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HOẠT ĐỘNG CƠ BẢN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46496" y="544972"/>
            <a:ext cx="4025504" cy="32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Những gì em đã biết 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290337" y="991198"/>
            <a:ext cx="6537722" cy="605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Sử dụng </a:t>
            </a:r>
            <a:r>
              <a:rPr lang="en-US" altLang="vi-VN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PenColor</a:t>
            </a:r>
            <a:r>
              <a:rPr lang="en-US" altLang="vi-VN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và </a:t>
            </a:r>
            <a:r>
              <a:rPr lang="en-US" altLang="vi-VN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PenSize</a:t>
            </a:r>
            <a:r>
              <a:rPr lang="en-US" altLang="vi-VN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để chọn màu và độ dày nét vẽ như hình dưới đây.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2" y="1587105"/>
            <a:ext cx="2880122" cy="160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hlinkClick r:id="rId3" action="ppaction://hlinkfile" tooltip="logo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01391"/>
            <a:ext cx="3087291" cy="159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409700" y="3192066"/>
            <a:ext cx="5605463" cy="2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1575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Viết lệnh Rùa vẽ hình vuông, quan sát kết quả trên màn hình.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985962" y="3649267"/>
            <a:ext cx="2928938" cy="30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1650" b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 4 [ FD 100 RT 90]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428752" y="4000501"/>
            <a:ext cx="2121694" cy="32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Thoát khỏi Logo.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07771" y="3545683"/>
            <a:ext cx="935831" cy="79771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4" tIns="25717" rIns="51434" bIns="25717" anchor="ctr"/>
          <a:lstStyle/>
          <a:p>
            <a:pPr algn="ctr" eaLnBrk="0" hangingPunct="0">
              <a:defRPr/>
            </a:pPr>
            <a:endParaRPr lang="en-US" sz="1013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76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6" grpId="0"/>
      <p:bldP spid="17" grpId="0"/>
      <p:bldP spid="20" grpId="0"/>
      <p:bldP spid="21" grpId="0"/>
      <p:bldP spid="22" grpId="0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" t="16940" r="50555" b="25339"/>
          <a:stretch>
            <a:fillRect/>
          </a:stretch>
        </p:blipFill>
        <p:spPr bwMode="auto">
          <a:xfrm>
            <a:off x="5062537" y="1775224"/>
            <a:ext cx="2767013" cy="188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1" name="AutoShape 2"/>
          <p:cNvSpPr>
            <a:spLocks noChangeArrowheads="1"/>
          </p:cNvSpPr>
          <p:nvPr/>
        </p:nvSpPr>
        <p:spPr bwMode="auto">
          <a:xfrm>
            <a:off x="179512" y="33468"/>
            <a:ext cx="8712968" cy="5076564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vi-VN" sz="1013">
              <a:latin typeface="Arial" panose="020B0604020202020204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67544" y="329145"/>
            <a:ext cx="6552010" cy="32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Thay đổi màu và độ dày nét vẽ bằng câu lệnh</a:t>
            </a:r>
          </a:p>
        </p:txBody>
      </p:sp>
      <p:sp>
        <p:nvSpPr>
          <p:cNvPr id="12" name="TextBox 16"/>
          <p:cNvSpPr txBox="1">
            <a:spLocks noChangeArrowheads="1"/>
          </p:cNvSpPr>
          <p:nvPr/>
        </p:nvSpPr>
        <p:spPr bwMode="auto">
          <a:xfrm>
            <a:off x="1322787" y="1428752"/>
            <a:ext cx="61221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 thay đổi màu vẽ bằng câu lệnh ta thực hiện như sau: </a:t>
            </a:r>
          </a:p>
        </p:txBody>
      </p:sp>
      <p:sp>
        <p:nvSpPr>
          <p:cNvPr id="13" name="TextBox 16"/>
          <p:cNvSpPr txBox="1">
            <a:spLocks noChangeArrowheads="1"/>
          </p:cNvSpPr>
          <p:nvPr/>
        </p:nvSpPr>
        <p:spPr bwMode="auto">
          <a:xfrm>
            <a:off x="1348978" y="1075135"/>
            <a:ext cx="64805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 thay đổi màu vẽ bằng câu lệnh ta dùng câu lệnh nào?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764883" y="2114550"/>
            <a:ext cx="378619" cy="1428750"/>
          </a:xfrm>
          <a:prstGeom prst="straightConnector1">
            <a:avLst/>
          </a:prstGeom>
          <a:ln w="22225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6"/>
          <p:cNvSpPr txBox="1">
            <a:spLocks noChangeArrowheads="1"/>
          </p:cNvSpPr>
          <p:nvPr/>
        </p:nvSpPr>
        <p:spPr bwMode="auto">
          <a:xfrm>
            <a:off x="1543050" y="1859758"/>
            <a:ext cx="4000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B1: Nháy chuột vào ngăn nhập lệnh</a:t>
            </a:r>
          </a:p>
        </p:txBody>
      </p:sp>
      <p:sp>
        <p:nvSpPr>
          <p:cNvPr id="26" name="TextBox 16"/>
          <p:cNvSpPr txBox="1">
            <a:spLocks noChangeArrowheads="1"/>
          </p:cNvSpPr>
          <p:nvPr/>
        </p:nvSpPr>
        <p:spPr bwMode="auto">
          <a:xfrm>
            <a:off x="1528763" y="2259808"/>
            <a:ext cx="3943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B2: Gõ lệnh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SetpenColor n</a:t>
            </a:r>
          </a:p>
        </p:txBody>
      </p: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1528763" y="2715817"/>
            <a:ext cx="39433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 dụ: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SetpenColor 4   </a:t>
            </a:r>
          </a:p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(Đổi màu nét vẽ thành màu đỏ)</a:t>
            </a:r>
          </a:p>
        </p:txBody>
      </p:sp>
    </p:spTree>
    <p:extLst>
      <p:ext uri="{BB962C8B-B14F-4D97-AF65-F5344CB8AC3E}">
        <p14:creationId xmlns:p14="http://schemas.microsoft.com/office/powerpoint/2010/main" val="156216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/>
      <p:bldP spid="13" grpId="0"/>
      <p:bldP spid="24" grpId="0"/>
      <p:bldP spid="26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3"/>
          <p:cNvSpPr txBox="1">
            <a:spLocks noChangeArrowheads="1"/>
          </p:cNvSpPr>
          <p:nvPr/>
        </p:nvSpPr>
        <p:spPr bwMode="auto">
          <a:xfrm>
            <a:off x="1733550" y="508376"/>
            <a:ext cx="54554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b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 MÀU CỦA LỆNH </a:t>
            </a:r>
            <a:r>
              <a:rPr lang="en-US" altLang="en-US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SETPENCOLOR n</a:t>
            </a:r>
            <a:endParaRPr lang="vi-VN" altLang="en-US" sz="1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1143001" y="518833"/>
            <a:ext cx="184731" cy="248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013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491862"/>
              </p:ext>
            </p:extLst>
          </p:nvPr>
        </p:nvGraphicFramePr>
        <p:xfrm>
          <a:off x="1403648" y="987574"/>
          <a:ext cx="6696744" cy="34563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38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5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2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b="1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</a:t>
                      </a:r>
                      <a:r>
                        <a:rPr lang="en-US" sz="1400" b="1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trị</a:t>
                      </a:r>
                      <a:r>
                        <a:rPr lang="en-US" sz="1400" b="1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</a:t>
                      </a:r>
                      <a:endParaRPr lang="en-US" sz="1400" b="1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400" b="1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b="1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Màu</a:t>
                      </a:r>
                      <a:r>
                        <a:rPr lang="en-US" sz="1400" b="1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400" b="1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nét</a:t>
                      </a:r>
                      <a:r>
                        <a:rPr lang="en-US" sz="1400" b="1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vẽ</a:t>
                      </a:r>
                      <a:endParaRPr lang="en-US" sz="1400" b="1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b="1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1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Đen</a:t>
                      </a:r>
                      <a:r>
                        <a:rPr lang="en-US" sz="1400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-Black</a:t>
                      </a:r>
                      <a:endParaRPr lang="en-US" sz="14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b="1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1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Xanh</a:t>
                      </a:r>
                      <a:r>
                        <a:rPr lang="en-US" sz="140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 </a:t>
                      </a:r>
                      <a:r>
                        <a:rPr lang="en-US" sz="140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trời</a:t>
                      </a:r>
                      <a:r>
                        <a:rPr lang="en-US" sz="140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Blue</a:t>
                      </a:r>
                    </a:p>
                  </a:txBody>
                  <a:tcPr marL="68579" marR="68579" marT="25716" marB="2571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b="1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1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Xanh</a:t>
                      </a:r>
                      <a:r>
                        <a:rPr lang="en-US" sz="140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lá</a:t>
                      </a:r>
                      <a:r>
                        <a:rPr lang="en-US" sz="1400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cây</a:t>
                      </a:r>
                      <a:r>
                        <a:rPr lang="en-US" sz="1400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Green</a:t>
                      </a:r>
                      <a:endParaRPr lang="en-US" sz="14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b="1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1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Xanh</a:t>
                      </a:r>
                      <a:r>
                        <a:rPr lang="en-US" sz="140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lơ</a:t>
                      </a:r>
                      <a:r>
                        <a:rPr lang="en-US" sz="1400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Cyan</a:t>
                      </a:r>
                      <a:endParaRPr lang="en-US" sz="14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b="1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1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Đỏ</a:t>
                      </a:r>
                      <a:r>
                        <a:rPr lang="en-US" sz="1400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Red</a:t>
                      </a:r>
                      <a:endParaRPr lang="en-US" sz="14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b="1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1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Hồng</a:t>
                      </a:r>
                      <a:r>
                        <a:rPr lang="en-US" sz="1400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Pink</a:t>
                      </a:r>
                      <a:endParaRPr lang="en-US" sz="14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…..</a:t>
                      </a: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1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1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4075924" y="1509814"/>
            <a:ext cx="421257" cy="29279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13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084299" y="1947112"/>
            <a:ext cx="421257" cy="29136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13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084299" y="2352393"/>
            <a:ext cx="421257" cy="291365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13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081917" y="2784441"/>
            <a:ext cx="421257" cy="29136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13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081917" y="3219822"/>
            <a:ext cx="421257" cy="29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13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084299" y="3651870"/>
            <a:ext cx="421257" cy="292794"/>
          </a:xfrm>
          <a:prstGeom prst="ellipse">
            <a:avLst/>
          </a:prstGeom>
          <a:solidFill>
            <a:srgbClr val="FEC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13">
              <a:solidFill>
                <a:prstClr val="white"/>
              </a:solidFill>
            </a:endParaRPr>
          </a:p>
        </p:txBody>
      </p:sp>
      <p:sp>
        <p:nvSpPr>
          <p:cNvPr id="13360" name="AutoShape 2"/>
          <p:cNvSpPr>
            <a:spLocks noChangeArrowheads="1"/>
          </p:cNvSpPr>
          <p:nvPr/>
        </p:nvSpPr>
        <p:spPr bwMode="auto">
          <a:xfrm>
            <a:off x="251520" y="87474"/>
            <a:ext cx="8712968" cy="4968552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vi-VN" sz="1013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579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" t="16940" r="50555" b="25339"/>
          <a:stretch>
            <a:fillRect/>
          </a:stretch>
        </p:blipFill>
        <p:spPr bwMode="auto">
          <a:xfrm>
            <a:off x="5062537" y="1657350"/>
            <a:ext cx="2767013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9" name="AutoShape 2"/>
          <p:cNvSpPr>
            <a:spLocks noChangeArrowheads="1"/>
          </p:cNvSpPr>
          <p:nvPr/>
        </p:nvSpPr>
        <p:spPr bwMode="auto">
          <a:xfrm>
            <a:off x="251520" y="114477"/>
            <a:ext cx="8640960" cy="4914546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vi-VN" sz="1013">
              <a:latin typeface="Arial" panose="020B0604020202020204" pitchFamily="34" charset="0"/>
            </a:endParaRPr>
          </a:p>
        </p:txBody>
      </p:sp>
      <p:sp>
        <p:nvSpPr>
          <p:cNvPr id="14340" name="TextBox 15"/>
          <p:cNvSpPr txBox="1">
            <a:spLocks noChangeArrowheads="1"/>
          </p:cNvSpPr>
          <p:nvPr/>
        </p:nvSpPr>
        <p:spPr bwMode="auto">
          <a:xfrm>
            <a:off x="467544" y="383990"/>
            <a:ext cx="6552010" cy="32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Thay đổi màu và độ dày nét vẽ bằng câu lệnh</a:t>
            </a:r>
          </a:p>
        </p:txBody>
      </p:sp>
      <p:sp>
        <p:nvSpPr>
          <p:cNvPr id="14341" name="TextBox 16"/>
          <p:cNvSpPr txBox="1">
            <a:spLocks noChangeArrowheads="1"/>
          </p:cNvSpPr>
          <p:nvPr/>
        </p:nvSpPr>
        <p:spPr bwMode="auto">
          <a:xfrm>
            <a:off x="1322787" y="1310879"/>
            <a:ext cx="61221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 thay đổi màu vẽ bằng câu lệnh ta thực hiện như sau: </a:t>
            </a:r>
          </a:p>
        </p:txBody>
      </p:sp>
      <p:sp>
        <p:nvSpPr>
          <p:cNvPr id="14342" name="TextBox 16"/>
          <p:cNvSpPr txBox="1">
            <a:spLocks noChangeArrowheads="1"/>
          </p:cNvSpPr>
          <p:nvPr/>
        </p:nvSpPr>
        <p:spPr bwMode="auto">
          <a:xfrm>
            <a:off x="1348978" y="957264"/>
            <a:ext cx="64805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 Muốn thay đổi màu vẽ bằng câu lệnh ta dùng câu lệnh nào?</a:t>
            </a:r>
          </a:p>
        </p:txBody>
      </p:sp>
      <p:sp>
        <p:nvSpPr>
          <p:cNvPr id="14343" name="TextBox 16"/>
          <p:cNvSpPr txBox="1">
            <a:spLocks noChangeArrowheads="1"/>
          </p:cNvSpPr>
          <p:nvPr/>
        </p:nvSpPr>
        <p:spPr bwMode="auto">
          <a:xfrm>
            <a:off x="1543050" y="1600202"/>
            <a:ext cx="4000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B1: Nháy chuột vào ngăn gõ lệnh</a:t>
            </a:r>
          </a:p>
        </p:txBody>
      </p:sp>
      <p:sp>
        <p:nvSpPr>
          <p:cNvPr id="14344" name="TextBox 16"/>
          <p:cNvSpPr txBox="1">
            <a:spLocks noChangeArrowheads="1"/>
          </p:cNvSpPr>
          <p:nvPr/>
        </p:nvSpPr>
        <p:spPr bwMode="auto">
          <a:xfrm>
            <a:off x="1528763" y="1885952"/>
            <a:ext cx="3943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B2: Gõ lệnh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SetpenColor n</a:t>
            </a:r>
          </a:p>
        </p:txBody>
      </p:sp>
      <p:sp>
        <p:nvSpPr>
          <p:cNvPr id="14345" name="TextBox 16"/>
          <p:cNvSpPr txBox="1">
            <a:spLocks noChangeArrowheads="1"/>
          </p:cNvSpPr>
          <p:nvPr/>
        </p:nvSpPr>
        <p:spPr bwMode="auto">
          <a:xfrm>
            <a:off x="1528763" y="2177654"/>
            <a:ext cx="39433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 dụ: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SetpenColor 4   </a:t>
            </a:r>
          </a:p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(Đổi màu nét vẽ thành màu đỏ)</a:t>
            </a: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1314452" y="2914652"/>
            <a:ext cx="64805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 Muốn thay đổi độ dày vẽ bằng câu lệnh ta dùng câu lệnh nào?</a:t>
            </a:r>
          </a:p>
        </p:txBody>
      </p:sp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1371602" y="3228977"/>
            <a:ext cx="61221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 thay đổi màu vẽ bằng câu lệnh ta thực hiện như sau: 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671638" y="3536158"/>
            <a:ext cx="4000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B1: Nháy chuột vào ngăn gõ lệnh</a:t>
            </a:r>
          </a:p>
        </p:txBody>
      </p:sp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1657350" y="3882629"/>
            <a:ext cx="3943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B2: Gõ lệnh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Setpensize [m n]</a:t>
            </a:r>
          </a:p>
        </p:txBody>
      </p:sp>
      <p:sp>
        <p:nvSpPr>
          <p:cNvPr id="19" name="TextBox 16"/>
          <p:cNvSpPr txBox="1">
            <a:spLocks noChangeArrowheads="1"/>
          </p:cNvSpPr>
          <p:nvPr/>
        </p:nvSpPr>
        <p:spPr bwMode="auto">
          <a:xfrm>
            <a:off x="4857750" y="3882629"/>
            <a:ext cx="3943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 dụ: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Setpensize [1 5]  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72843" y="4171950"/>
            <a:ext cx="5722144" cy="24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13" i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(Trong đó: m là độ cao nét vẽ, n là độ rộng nét vẽ)</a:t>
            </a:r>
          </a:p>
        </p:txBody>
      </p:sp>
    </p:spTree>
    <p:extLst>
      <p:ext uri="{BB962C8B-B14F-4D97-AF65-F5344CB8AC3E}">
        <p14:creationId xmlns:p14="http://schemas.microsoft.com/office/powerpoint/2010/main" val="403424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  <p:bldP spid="18" grpId="0"/>
      <p:bldP spid="19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ChangeArrowheads="1"/>
          </p:cNvSpPr>
          <p:nvPr/>
        </p:nvSpPr>
        <p:spPr bwMode="auto">
          <a:xfrm>
            <a:off x="395536" y="87474"/>
            <a:ext cx="8568952" cy="5022558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vi-VN" sz="1013">
              <a:latin typeface="Arial" panose="020B0604020202020204" pitchFamily="34" charset="0"/>
            </a:endParaRPr>
          </a:p>
        </p:txBody>
      </p:sp>
      <p:sp>
        <p:nvSpPr>
          <p:cNvPr id="24580" name="TextBox 16"/>
          <p:cNvSpPr txBox="1">
            <a:spLocks noChangeArrowheads="1"/>
          </p:cNvSpPr>
          <p:nvPr/>
        </p:nvSpPr>
        <p:spPr bwMode="auto">
          <a:xfrm>
            <a:off x="971600" y="339502"/>
            <a:ext cx="64805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 err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1800" dirty="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2a </a:t>
            </a:r>
            <a:r>
              <a:rPr lang="en-US" altLang="en-US" sz="1800" dirty="0" err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sgk</a:t>
            </a:r>
            <a:r>
              <a:rPr lang="en-US" altLang="en-US" sz="1800" dirty="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altLang="en-US" sz="1800" dirty="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103. </a:t>
            </a:r>
            <a:r>
              <a:rPr lang="en-US" altLang="en-US" sz="1800" dirty="0" err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altLang="en-US" sz="1800" dirty="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1800" dirty="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altLang="en-US" sz="1800" dirty="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altLang="en-US" sz="1800" dirty="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1800" dirty="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altLang="en-US" sz="1800" dirty="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643110" y="744315"/>
            <a:ext cx="2928938" cy="30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1650" b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 REPEAT 4 [ FD 100 RT 90]</a:t>
            </a:r>
          </a:p>
        </p:txBody>
      </p:sp>
      <p:sp>
        <p:nvSpPr>
          <p:cNvPr id="6" name="Rectangle 5"/>
          <p:cNvSpPr/>
          <p:nvPr/>
        </p:nvSpPr>
        <p:spPr>
          <a:xfrm>
            <a:off x="6665121" y="771527"/>
            <a:ext cx="935831" cy="797719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4" tIns="25717" rIns="51434" bIns="25717" anchor="ctr"/>
          <a:lstStyle/>
          <a:p>
            <a:pPr algn="ctr" eaLnBrk="0" hangingPunct="0">
              <a:defRPr/>
            </a:pPr>
            <a:endParaRPr lang="en-US" sz="1013" dirty="0">
              <a:solidFill>
                <a:srgbClr val="FF0000"/>
              </a:solidFill>
            </a:endParaRP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1331788" y="1253645"/>
            <a:ext cx="64805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2b sgk trang 103. Sửa câu lệnh thành: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003298" y="1658456"/>
            <a:ext cx="4386263" cy="65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1650" b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 </a:t>
            </a:r>
            <a:r>
              <a:rPr lang="en-US" altLang="vi-VN" sz="165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SetPenColor 4 </a:t>
            </a:r>
            <a:r>
              <a:rPr lang="en-US" altLang="vi-VN" sz="1650" b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 4 [ FD 100 RT 90]</a:t>
            </a:r>
          </a:p>
          <a:p>
            <a:pPr algn="just"/>
            <a:endParaRPr lang="en-US" altLang="vi-VN" sz="600">
              <a:solidFill>
                <a:srgbClr val="0B03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vi-VN" sz="165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 sát kết quả.</a:t>
            </a:r>
          </a:p>
        </p:txBody>
      </p:sp>
      <p:sp>
        <p:nvSpPr>
          <p:cNvPr id="9" name="Rectangle 8"/>
          <p:cNvSpPr/>
          <p:nvPr/>
        </p:nvSpPr>
        <p:spPr>
          <a:xfrm>
            <a:off x="6665121" y="1709739"/>
            <a:ext cx="935831" cy="79771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4" tIns="25717" rIns="51434" bIns="25717" anchor="ctr"/>
          <a:lstStyle/>
          <a:p>
            <a:pPr algn="ctr" eaLnBrk="0" hangingPunct="0">
              <a:defRPr/>
            </a:pPr>
            <a:endParaRPr lang="en-US" sz="1013" dirty="0">
              <a:solidFill>
                <a:srgbClr val="FF0000"/>
              </a:solidFill>
            </a:endParaRP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1351034" y="2509778"/>
            <a:ext cx="67091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2c sgk trang 103. Thay đổi giá trị số [4] trong lệnh </a:t>
            </a:r>
            <a:r>
              <a:rPr lang="en-US" altLang="vi-V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SetPenColor 4, </a:t>
            </a:r>
            <a:r>
              <a:rPr lang="en-US" altLang="vi-VN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 sát sự thay đổi màu vẽ.</a:t>
            </a:r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022547" y="3086039"/>
            <a:ext cx="4386263" cy="30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1650" b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 </a:t>
            </a:r>
            <a:r>
              <a:rPr lang="en-US" altLang="vi-VN" sz="165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SetPenColor 3 </a:t>
            </a:r>
            <a:r>
              <a:rPr lang="en-US" altLang="vi-VN" sz="1650" b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 4 [ FD 100 RT 90]</a:t>
            </a:r>
          </a:p>
        </p:txBody>
      </p:sp>
      <p:sp>
        <p:nvSpPr>
          <p:cNvPr id="12" name="TextBox 16"/>
          <p:cNvSpPr txBox="1">
            <a:spLocks noChangeArrowheads="1"/>
          </p:cNvSpPr>
          <p:nvPr/>
        </p:nvSpPr>
        <p:spPr bwMode="auto">
          <a:xfrm>
            <a:off x="1234678" y="3432572"/>
            <a:ext cx="67091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2d sgk trang 104. Điền vào chỗ chấm (…)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428750" y="3786190"/>
            <a:ext cx="6515100" cy="55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165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altLang="vi-VN" sz="1650" b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65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SetPenColor n </a:t>
            </a:r>
            <a:r>
              <a:rPr lang="en-US" altLang="vi-VN" sz="165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 để đặt ..............</a:t>
            </a:r>
            <a:r>
              <a:rPr lang="en-US" altLang="vi-VN" sz="1650" b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65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 nét vẽ. Để đặt màu cho nét vẽ, em thay đổi giá trị ..... trong lệnh. </a:t>
            </a:r>
            <a:r>
              <a:rPr lang="en-US" altLang="vi-VN" sz="165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vi-VN" sz="1650">
              <a:solidFill>
                <a:srgbClr val="0B03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357562" y="4040982"/>
            <a:ext cx="414338" cy="30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165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vi-VN" sz="1650">
              <a:solidFill>
                <a:srgbClr val="0B03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471987" y="3779044"/>
            <a:ext cx="671513" cy="30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165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endParaRPr lang="en-US" altLang="vi-VN" sz="1650">
              <a:solidFill>
                <a:srgbClr val="0B03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666201" y="2981325"/>
            <a:ext cx="935831" cy="797719"/>
          </a:xfrm>
          <a:prstGeom prst="rect">
            <a:avLst/>
          </a:prstGeom>
          <a:noFill/>
          <a:ln w="76200"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4" tIns="25717" rIns="51434" bIns="25717" anchor="ctr"/>
          <a:lstStyle/>
          <a:p>
            <a:pPr algn="ctr" eaLnBrk="0" hangingPunct="0">
              <a:defRPr/>
            </a:pPr>
            <a:endParaRPr lang="en-US" sz="1013" dirty="0">
              <a:ln>
                <a:solidFill>
                  <a:srgbClr val="66CCFF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82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  <p:bldP spid="5" grpId="0"/>
      <p:bldP spid="6" grpId="0" animBg="1"/>
      <p:bldP spid="7" grpId="0"/>
      <p:bldP spid="8" grpId="0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ChangeArrowheads="1"/>
          </p:cNvSpPr>
          <p:nvPr/>
        </p:nvSpPr>
        <p:spPr bwMode="auto">
          <a:xfrm>
            <a:off x="179512" y="87474"/>
            <a:ext cx="8640960" cy="4860540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vi-VN" sz="1013">
              <a:latin typeface="Arial" panose="020B0604020202020204" pitchFamily="34" charset="0"/>
            </a:endParaRPr>
          </a:p>
        </p:txBody>
      </p:sp>
      <p:sp>
        <p:nvSpPr>
          <p:cNvPr id="24580" name="TextBox 16"/>
          <p:cNvSpPr txBox="1">
            <a:spLocks noChangeArrowheads="1"/>
          </p:cNvSpPr>
          <p:nvPr/>
        </p:nvSpPr>
        <p:spPr bwMode="auto">
          <a:xfrm>
            <a:off x="611560" y="326623"/>
            <a:ext cx="74888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u="sng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sgk trang 104</a:t>
            </a:r>
            <a:r>
              <a:rPr lang="en-US" altLang="en-US" sz="24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vi-VN" sz="24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hãy thực hiện các yêu cầu sau</a:t>
            </a:r>
            <a:r>
              <a:rPr lang="en-US" altLang="en-US" sz="24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45426" y="935104"/>
            <a:ext cx="7670990" cy="7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24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Em hãy thực hiện câu lệnh sau và quan sát kết quả. </a:t>
            </a:r>
          </a:p>
          <a:p>
            <a:pPr algn="ctr"/>
            <a:r>
              <a:rPr lang="en-US" altLang="vi-VN" sz="2400" b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 </a:t>
            </a:r>
            <a:r>
              <a:rPr lang="en-US" altLang="vi-V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SetPenSize [1 10] </a:t>
            </a:r>
            <a:r>
              <a:rPr lang="en-US" altLang="vi-VN" sz="2400" b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 4 [ FD 100 RT 90]</a:t>
            </a:r>
            <a:endParaRPr lang="en-US" altLang="vi-VN" sz="2400">
              <a:solidFill>
                <a:srgbClr val="0B03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55576" y="1787130"/>
            <a:ext cx="7848872" cy="7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24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Thay đổi giá trị số [1] và [10] trong lệnh SetPenSize [1 10], quan sát sự thay đổi nét vẽ.</a:t>
            </a:r>
          </a:p>
        </p:txBody>
      </p:sp>
      <p:sp>
        <p:nvSpPr>
          <p:cNvPr id="20" name="TextBox 16"/>
          <p:cNvSpPr txBox="1">
            <a:spLocks noChangeArrowheads="1"/>
          </p:cNvSpPr>
          <p:nvPr/>
        </p:nvSpPr>
        <p:spPr bwMode="auto">
          <a:xfrm>
            <a:off x="755576" y="2864254"/>
            <a:ext cx="68527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Điền vào chỗ chấm (…)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899592" y="3460350"/>
            <a:ext cx="7488832" cy="7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24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altLang="vi-VN" sz="2400" b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SetPenSize [m n] </a:t>
            </a:r>
            <a:r>
              <a:rPr lang="en-US" altLang="vi-VN" sz="24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 để đặt ..............</a:t>
            </a:r>
            <a:r>
              <a:rPr lang="en-US" altLang="vi-VN" sz="2400" b="1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 nét vẽ. Để điều chỉnh độ rộng nét vẽ, ta thay đổi giá trị ..... trong lệnh. </a:t>
            </a:r>
            <a:r>
              <a:rPr lang="en-US" altLang="vi-V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vi-VN" sz="2400">
              <a:solidFill>
                <a:srgbClr val="0B03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414926" y="3774637"/>
            <a:ext cx="423203" cy="35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altLang="vi-VN" sz="2000">
              <a:solidFill>
                <a:srgbClr val="0B03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382091" y="3353369"/>
            <a:ext cx="1221684" cy="421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 rộng</a:t>
            </a:r>
            <a:endParaRPr lang="en-US" altLang="vi-VN" sz="2400">
              <a:solidFill>
                <a:srgbClr val="0B03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70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  <p:bldP spid="17" grpId="0"/>
      <p:bldP spid="18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1143001" y="518833"/>
            <a:ext cx="184731" cy="248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013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771650" y="1422798"/>
          <a:ext cx="5715000" cy="29206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67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Lệnh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Công</a:t>
                      </a:r>
                      <a:r>
                        <a:rPr lang="en-US" sz="18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baseline="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việc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76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700" b="1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</a:t>
                      </a:r>
                      <a:r>
                        <a:rPr lang="en-US" sz="1700" b="1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DuongTron</a:t>
                      </a:r>
                      <a:endParaRPr lang="en-US" sz="1700" b="1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en-US" sz="17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76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700" b="1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SetPenColor</a:t>
                      </a:r>
                      <a:r>
                        <a:rPr lang="en-US" sz="1700" b="1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</a:t>
                      </a:r>
                    </a:p>
                  </a:txBody>
                  <a:tcPr marL="68579" marR="68579" marT="25716" marB="25716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en-US" sz="170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Đặt</a:t>
                      </a:r>
                      <a:r>
                        <a:rPr lang="en-US" sz="1700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aseline="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màu</a:t>
                      </a:r>
                      <a:r>
                        <a:rPr lang="en-US" sz="1700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aseline="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đỏ</a:t>
                      </a:r>
                      <a:r>
                        <a:rPr lang="en-US" sz="1700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aseline="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1700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aseline="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nét</a:t>
                      </a:r>
                      <a:r>
                        <a:rPr lang="en-US" sz="1700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aseline="0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vẽ</a:t>
                      </a:r>
                      <a:endParaRPr lang="en-US" sz="17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76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700" b="1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Repeat</a:t>
                      </a:r>
                      <a:r>
                        <a:rPr lang="en-US" sz="1700" b="1" baseline="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24[FD 5 RT 15]</a:t>
                      </a:r>
                      <a:endParaRPr lang="en-US" sz="1700" b="1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70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</a:p>
                  </a:txBody>
                  <a:tcPr marL="68579" marR="68579" marT="25716" marB="2571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76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700" b="1" dirty="0" err="1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SetPenColor</a:t>
                      </a:r>
                      <a:r>
                        <a:rPr lang="en-US" sz="1700" b="1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</a:t>
                      </a:r>
                    </a:p>
                  </a:txBody>
                  <a:tcPr marL="68579" marR="68579" marT="25716" marB="25716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</a:p>
                  </a:txBody>
                  <a:tcPr marL="68579" marR="68579" marT="25716" marB="2571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76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700" b="1" dirty="0">
                          <a:solidFill>
                            <a:srgbClr val="0B03B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End</a:t>
                      </a:r>
                    </a:p>
                  </a:txBody>
                  <a:tcPr marL="68579" marR="68579" marT="25716" marB="25716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en-US" sz="1700" dirty="0">
                        <a:solidFill>
                          <a:srgbClr val="0B03B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25716" marB="2571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434" name="AutoShape 2"/>
          <p:cNvSpPr>
            <a:spLocks noChangeArrowheads="1"/>
          </p:cNvSpPr>
          <p:nvPr/>
        </p:nvSpPr>
        <p:spPr bwMode="auto">
          <a:xfrm>
            <a:off x="1143000" y="195486"/>
            <a:ext cx="6858000" cy="4860540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vi-VN" sz="1013">
              <a:latin typeface="Arial" panose="020B0604020202020204" pitchFamily="34" charset="0"/>
            </a:endParaRPr>
          </a:p>
        </p:txBody>
      </p:sp>
      <p:sp>
        <p:nvSpPr>
          <p:cNvPr id="12" name="TextBox 16"/>
          <p:cNvSpPr txBox="1">
            <a:spLocks noChangeArrowheads="1"/>
          </p:cNvSpPr>
          <p:nvPr/>
        </p:nvSpPr>
        <p:spPr bwMode="auto">
          <a:xfrm>
            <a:off x="1234678" y="742952"/>
            <a:ext cx="67091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b="1" u="sng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sgk trang 105</a:t>
            </a:r>
            <a:r>
              <a:rPr lang="en-US" altLang="en-US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vi-VN" sz="1800">
                <a:solidFill>
                  <a:srgbClr val="0B03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 tục DuongTron sau thực hiện công việc gì? Điền vào bảng theo mẫu. </a:t>
            </a:r>
            <a:endParaRPr lang="en-US" altLang="en-US" sz="1800">
              <a:solidFill>
                <a:srgbClr val="0B03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643439" y="2993232"/>
            <a:ext cx="2550319" cy="30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vi-VN" sz="165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 vẽ đường tròn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636296" y="3392093"/>
            <a:ext cx="2550319" cy="38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4" tIns="25717" rIns="51434" bIns="2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vi-VN" sz="165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 màu đen cho nét vẽ</a:t>
            </a:r>
          </a:p>
        </p:txBody>
      </p:sp>
    </p:spTree>
    <p:extLst>
      <p:ext uri="{BB962C8B-B14F-4D97-AF65-F5344CB8AC3E}">
        <p14:creationId xmlns:p14="http://schemas.microsoft.com/office/powerpoint/2010/main" val="32131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Rectangle 212"/>
          <p:cNvSpPr>
            <a:spLocks noChangeArrowheads="1"/>
          </p:cNvSpPr>
          <p:nvPr/>
        </p:nvSpPr>
        <p:spPr bwMode="auto">
          <a:xfrm>
            <a:off x="1385646" y="863767"/>
            <a:ext cx="6156684" cy="4154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1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CHÀO MỪNG QUÝ THẦY CÔ ĐẾN THĂM LỚP</a:t>
            </a:r>
            <a:endParaRPr lang="en-US" sz="21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25707" y="2875309"/>
            <a:ext cx="5346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2400" dirty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err="1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40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: Đào Thị Kim </a:t>
            </a:r>
            <a:r>
              <a:rPr lang="en-US" sz="2400" dirty="0" err="1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Yến</a:t>
            </a:r>
            <a:endParaRPr lang="en-US" sz="2400" dirty="0">
              <a:solidFill>
                <a:srgbClr val="3399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88162" y="1761660"/>
            <a:ext cx="4052090" cy="675186"/>
          </a:xfrm>
          <a:prstGeom prst="rect">
            <a:avLst/>
          </a:prstGeom>
          <a:noFill/>
        </p:spPr>
        <p:txBody>
          <a:bodyPr wrap="square" lIns="51435" tIns="25718" rIns="51435" bIns="25718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050" b="1">
                <a:ln/>
                <a:solidFill>
                  <a:schemeClr val="accent4"/>
                </a:solidFill>
              </a:rPr>
              <a:t>TIN </a:t>
            </a:r>
            <a:r>
              <a:rPr lang="en-US" sz="4050" b="1" dirty="0">
                <a:ln/>
                <a:solidFill>
                  <a:schemeClr val="accent4"/>
                </a:solidFill>
              </a:rPr>
              <a:t>HỌC LỚP 5</a:t>
            </a:r>
          </a:p>
        </p:txBody>
      </p:sp>
    </p:spTree>
    <p:extLst>
      <p:ext uri="{BB962C8B-B14F-4D97-AF65-F5344CB8AC3E}">
        <p14:creationId xmlns:p14="http://schemas.microsoft.com/office/powerpoint/2010/main" val="2824261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11"/>
          <p:cNvGrpSpPr>
            <a:grpSpLocks/>
          </p:cNvGrpSpPr>
          <p:nvPr/>
        </p:nvGrpSpPr>
        <p:grpSpPr bwMode="auto">
          <a:xfrm>
            <a:off x="1143000" y="3307557"/>
            <a:ext cx="6858000" cy="1835944"/>
            <a:chOff x="0" y="2778"/>
            <a:chExt cx="5760" cy="1542"/>
          </a:xfrm>
        </p:grpSpPr>
        <p:pic>
          <p:nvPicPr>
            <p:cNvPr id="9221" name="Picture 4" descr="724608s7aonrbep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" y="2778"/>
              <a:ext cx="480" cy="1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2" name="Picture 4" descr="724608s7aonrbep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78"/>
              <a:ext cx="480" cy="1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3" name="Picture 7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" y="3168"/>
              <a:ext cx="768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4" name="Picture 8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" y="3168"/>
              <a:ext cx="768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2618792" y="1167594"/>
            <a:ext cx="4109628" cy="1890210"/>
          </a:xfrm>
          <a:prstGeom prst="rect">
            <a:avLst/>
          </a:prstGeom>
          <a:noFill/>
          <a:ln>
            <a:noFill/>
          </a:ln>
        </p:spPr>
        <p:txBody>
          <a:bodyPr>
            <a:prstTxWarp prst="textCanUp">
              <a:avLst/>
            </a:prstTxWarp>
            <a:spAutoFit/>
            <a:scene3d>
              <a:camera prst="perspectiveRelaxedModerately"/>
              <a:lightRig rig="soft" dir="t">
                <a:rot lat="0" lon="0" rev="15600000"/>
              </a:lightRig>
            </a:scene3d>
            <a:sp3d extrusionH="57150" prstMaterial="softEdge">
              <a:bevelT w="25400" h="38100" prst="softRound"/>
            </a:sp3d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7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</a:rPr>
              <a:t>KHỞI ĐỘNG</a:t>
            </a:r>
          </a:p>
        </p:txBody>
      </p:sp>
      <p:pic>
        <p:nvPicPr>
          <p:cNvPr id="2064" name="2.BAI CA DI HOC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688681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85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20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6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257300" y="765932"/>
            <a:ext cx="647342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1: Thủ tục trong Logo gồm mấy phần?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gray">
          <a:xfrm flipH="1">
            <a:off x="1143000" y="1709242"/>
            <a:ext cx="5143500" cy="53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B. 2</a:t>
            </a:r>
          </a:p>
        </p:txBody>
      </p:sp>
      <p:grpSp>
        <p:nvGrpSpPr>
          <p:cNvPr id="38" name="Group 4"/>
          <p:cNvGrpSpPr>
            <a:grpSpLocks/>
          </p:cNvGrpSpPr>
          <p:nvPr/>
        </p:nvGrpSpPr>
        <p:grpSpPr bwMode="auto">
          <a:xfrm>
            <a:off x="1257300" y="1705670"/>
            <a:ext cx="815579" cy="754856"/>
            <a:chOff x="2016" y="1920"/>
            <a:chExt cx="1680" cy="1680"/>
          </a:xfrm>
          <a:noFill/>
        </p:grpSpPr>
        <p:sp>
          <p:nvSpPr>
            <p:cNvPr id="39" name="Oval 5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z="21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Freeform 6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976 w 1321"/>
                <a:gd name="T1" fmla="*/ 70 h 712"/>
                <a:gd name="T2" fmla="*/ 989 w 1321"/>
                <a:gd name="T3" fmla="*/ 77 h 712"/>
                <a:gd name="T4" fmla="*/ 992 w 1321"/>
                <a:gd name="T5" fmla="*/ 84 h 712"/>
                <a:gd name="T6" fmla="*/ 987 w 1321"/>
                <a:gd name="T7" fmla="*/ 91 h 712"/>
                <a:gd name="T8" fmla="*/ 974 w 1321"/>
                <a:gd name="T9" fmla="*/ 95 h 712"/>
                <a:gd name="T10" fmla="*/ 955 w 1321"/>
                <a:gd name="T11" fmla="*/ 102 h 712"/>
                <a:gd name="T12" fmla="*/ 930 w 1321"/>
                <a:gd name="T13" fmla="*/ 106 h 712"/>
                <a:gd name="T14" fmla="*/ 898 w 1321"/>
                <a:gd name="T15" fmla="*/ 110 h 712"/>
                <a:gd name="T16" fmla="*/ 861 w 1321"/>
                <a:gd name="T17" fmla="*/ 114 h 712"/>
                <a:gd name="T18" fmla="*/ 820 w 1321"/>
                <a:gd name="T19" fmla="*/ 118 h 712"/>
                <a:gd name="T20" fmla="*/ 774 w 1321"/>
                <a:gd name="T21" fmla="*/ 119 h 712"/>
                <a:gd name="T22" fmla="*/ 726 w 1321"/>
                <a:gd name="T23" fmla="*/ 120 h 712"/>
                <a:gd name="T24" fmla="*/ 673 w 1321"/>
                <a:gd name="T25" fmla="*/ 124 h 712"/>
                <a:gd name="T26" fmla="*/ 619 w 1321"/>
                <a:gd name="T27" fmla="*/ 125 h 712"/>
                <a:gd name="T28" fmla="*/ 597 w 1321"/>
                <a:gd name="T29" fmla="*/ 126 h 712"/>
                <a:gd name="T30" fmla="*/ 358 w 1321"/>
                <a:gd name="T31" fmla="*/ 126 h 712"/>
                <a:gd name="T32" fmla="*/ 354 w 1321"/>
                <a:gd name="T33" fmla="*/ 126 h 712"/>
                <a:gd name="T34" fmla="*/ 307 w 1321"/>
                <a:gd name="T35" fmla="*/ 125 h 712"/>
                <a:gd name="T36" fmla="*/ 262 w 1321"/>
                <a:gd name="T37" fmla="*/ 124 h 712"/>
                <a:gd name="T38" fmla="*/ 219 w 1321"/>
                <a:gd name="T39" fmla="*/ 122 h 712"/>
                <a:gd name="T40" fmla="*/ 177 w 1321"/>
                <a:gd name="T41" fmla="*/ 119 h 712"/>
                <a:gd name="T42" fmla="*/ 140 w 1321"/>
                <a:gd name="T43" fmla="*/ 119 h 712"/>
                <a:gd name="T44" fmla="*/ 108 w 1321"/>
                <a:gd name="T45" fmla="*/ 116 h 712"/>
                <a:gd name="T46" fmla="*/ 75 w 1321"/>
                <a:gd name="T47" fmla="*/ 113 h 712"/>
                <a:gd name="T48" fmla="*/ 52 w 1321"/>
                <a:gd name="T49" fmla="*/ 111 h 712"/>
                <a:gd name="T50" fmla="*/ 26 w 1321"/>
                <a:gd name="T51" fmla="*/ 106 h 712"/>
                <a:gd name="T52" fmla="*/ 18 w 1321"/>
                <a:gd name="T53" fmla="*/ 102 h 712"/>
                <a:gd name="T54" fmla="*/ 6 w 1321"/>
                <a:gd name="T55" fmla="*/ 98 h 712"/>
                <a:gd name="T56" fmla="*/ 0 w 1321"/>
                <a:gd name="T57" fmla="*/ 92 h 712"/>
                <a:gd name="T58" fmla="*/ 0 w 1321"/>
                <a:gd name="T59" fmla="*/ 91 h 712"/>
                <a:gd name="T60" fmla="*/ 4 w 1321"/>
                <a:gd name="T61" fmla="*/ 84 h 712"/>
                <a:gd name="T62" fmla="*/ 16 w 1321"/>
                <a:gd name="T63" fmla="*/ 78 h 712"/>
                <a:gd name="T64" fmla="*/ 36 w 1321"/>
                <a:gd name="T65" fmla="*/ 65 h 712"/>
                <a:gd name="T66" fmla="*/ 71 w 1321"/>
                <a:gd name="T67" fmla="*/ 53 h 712"/>
                <a:gd name="T68" fmla="*/ 112 w 1321"/>
                <a:gd name="T69" fmla="*/ 42 h 712"/>
                <a:gd name="T70" fmla="*/ 154 w 1321"/>
                <a:gd name="T71" fmla="*/ 30 h 712"/>
                <a:gd name="T72" fmla="*/ 203 w 1321"/>
                <a:gd name="T73" fmla="*/ 21 h 712"/>
                <a:gd name="T74" fmla="*/ 257 w 1321"/>
                <a:gd name="T75" fmla="*/ 14 h 712"/>
                <a:gd name="T76" fmla="*/ 312 w 1321"/>
                <a:gd name="T77" fmla="*/ 8 h 712"/>
                <a:gd name="T78" fmla="*/ 374 w 1321"/>
                <a:gd name="T79" fmla="*/ 4 h 712"/>
                <a:gd name="T80" fmla="*/ 436 w 1321"/>
                <a:gd name="T81" fmla="*/ 4 h 712"/>
                <a:gd name="T82" fmla="*/ 501 w 1321"/>
                <a:gd name="T83" fmla="*/ 0 h 712"/>
                <a:gd name="T84" fmla="*/ 501 w 1321"/>
                <a:gd name="T85" fmla="*/ 0 h 712"/>
                <a:gd name="T86" fmla="*/ 570 w 1321"/>
                <a:gd name="T87" fmla="*/ 4 h 712"/>
                <a:gd name="T88" fmla="*/ 636 w 1321"/>
                <a:gd name="T89" fmla="*/ 4 h 712"/>
                <a:gd name="T90" fmla="*/ 700 w 1321"/>
                <a:gd name="T91" fmla="*/ 9 h 712"/>
                <a:gd name="T92" fmla="*/ 759 w 1321"/>
                <a:gd name="T93" fmla="*/ 16 h 712"/>
                <a:gd name="T94" fmla="*/ 812 w 1321"/>
                <a:gd name="T95" fmla="*/ 24 h 712"/>
                <a:gd name="T96" fmla="*/ 862 w 1321"/>
                <a:gd name="T97" fmla="*/ 34 h 712"/>
                <a:gd name="T98" fmla="*/ 907 w 1321"/>
                <a:gd name="T99" fmla="*/ 45 h 712"/>
                <a:gd name="T100" fmla="*/ 945 w 1321"/>
                <a:gd name="T101" fmla="*/ 57 h 712"/>
                <a:gd name="T102" fmla="*/ 976 w 1321"/>
                <a:gd name="T103" fmla="*/ 70 h 712"/>
                <a:gd name="T104" fmla="*/ 976 w 1321"/>
                <a:gd name="T105" fmla="*/ 70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z="1013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1" name="Rectangle 9"/>
          <p:cNvSpPr>
            <a:spLocks noChangeArrowheads="1"/>
          </p:cNvSpPr>
          <p:nvPr/>
        </p:nvSpPr>
        <p:spPr bwMode="gray">
          <a:xfrm flipH="1">
            <a:off x="1350169" y="2771280"/>
            <a:ext cx="5200650" cy="53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D. 4</a:t>
            </a:r>
          </a:p>
        </p:txBody>
      </p:sp>
      <p:sp>
        <p:nvSpPr>
          <p:cNvPr id="42" name="Freeform 11"/>
          <p:cNvSpPr>
            <a:spLocks/>
          </p:cNvSpPr>
          <p:nvPr/>
        </p:nvSpPr>
        <p:spPr bwMode="gray">
          <a:xfrm>
            <a:off x="1408510" y="3474939"/>
            <a:ext cx="639365" cy="288131"/>
          </a:xfrm>
          <a:custGeom>
            <a:avLst/>
            <a:gdLst>
              <a:gd name="T0" fmla="*/ 2147483647 w 1321"/>
              <a:gd name="T1" fmla="*/ 2147483647 h 712"/>
              <a:gd name="T2" fmla="*/ 2147483647 w 1321"/>
              <a:gd name="T3" fmla="*/ 2147483647 h 712"/>
              <a:gd name="T4" fmla="*/ 2147483647 w 1321"/>
              <a:gd name="T5" fmla="*/ 2147483647 h 712"/>
              <a:gd name="T6" fmla="*/ 2147483647 w 1321"/>
              <a:gd name="T7" fmla="*/ 2147483647 h 712"/>
              <a:gd name="T8" fmla="*/ 2147483647 w 1321"/>
              <a:gd name="T9" fmla="*/ 2147483647 h 712"/>
              <a:gd name="T10" fmla="*/ 2147483647 w 1321"/>
              <a:gd name="T11" fmla="*/ 2147483647 h 712"/>
              <a:gd name="T12" fmla="*/ 2147483647 w 1321"/>
              <a:gd name="T13" fmla="*/ 2147483647 h 712"/>
              <a:gd name="T14" fmla="*/ 2147483647 w 1321"/>
              <a:gd name="T15" fmla="*/ 2147483647 h 712"/>
              <a:gd name="T16" fmla="*/ 2147483647 w 1321"/>
              <a:gd name="T17" fmla="*/ 2147483647 h 712"/>
              <a:gd name="T18" fmla="*/ 2147483647 w 1321"/>
              <a:gd name="T19" fmla="*/ 2147483647 h 712"/>
              <a:gd name="T20" fmla="*/ 2147483647 w 1321"/>
              <a:gd name="T21" fmla="*/ 2147483647 h 712"/>
              <a:gd name="T22" fmla="*/ 2147483647 w 1321"/>
              <a:gd name="T23" fmla="*/ 2147483647 h 712"/>
              <a:gd name="T24" fmla="*/ 2147483647 w 1321"/>
              <a:gd name="T25" fmla="*/ 2147483647 h 712"/>
              <a:gd name="T26" fmla="*/ 2147483647 w 1321"/>
              <a:gd name="T27" fmla="*/ 2147483647 h 712"/>
              <a:gd name="T28" fmla="*/ 2147483647 w 1321"/>
              <a:gd name="T29" fmla="*/ 2147483647 h 712"/>
              <a:gd name="T30" fmla="*/ 2147483647 w 1321"/>
              <a:gd name="T31" fmla="*/ 2147483647 h 712"/>
              <a:gd name="T32" fmla="*/ 2147483647 w 1321"/>
              <a:gd name="T33" fmla="*/ 2147483647 h 712"/>
              <a:gd name="T34" fmla="*/ 2147483647 w 1321"/>
              <a:gd name="T35" fmla="*/ 2147483647 h 712"/>
              <a:gd name="T36" fmla="*/ 2147483647 w 1321"/>
              <a:gd name="T37" fmla="*/ 2147483647 h 712"/>
              <a:gd name="T38" fmla="*/ 2147483647 w 1321"/>
              <a:gd name="T39" fmla="*/ 2147483647 h 712"/>
              <a:gd name="T40" fmla="*/ 2147483647 w 1321"/>
              <a:gd name="T41" fmla="*/ 2147483647 h 712"/>
              <a:gd name="T42" fmla="*/ 2147483647 w 1321"/>
              <a:gd name="T43" fmla="*/ 2147483647 h 712"/>
              <a:gd name="T44" fmla="*/ 2147483647 w 1321"/>
              <a:gd name="T45" fmla="*/ 2147483647 h 712"/>
              <a:gd name="T46" fmla="*/ 2147483647 w 1321"/>
              <a:gd name="T47" fmla="*/ 2147483647 h 712"/>
              <a:gd name="T48" fmla="*/ 2147483647 w 1321"/>
              <a:gd name="T49" fmla="*/ 2147483647 h 712"/>
              <a:gd name="T50" fmla="*/ 2147483647 w 1321"/>
              <a:gd name="T51" fmla="*/ 2147483647 h 712"/>
              <a:gd name="T52" fmla="*/ 2147483647 w 1321"/>
              <a:gd name="T53" fmla="*/ 2147483647 h 712"/>
              <a:gd name="T54" fmla="*/ 2147483647 w 1321"/>
              <a:gd name="T55" fmla="*/ 2147483647 h 712"/>
              <a:gd name="T56" fmla="*/ 0 w 1321"/>
              <a:gd name="T57" fmla="*/ 2147483647 h 712"/>
              <a:gd name="T58" fmla="*/ 0 w 1321"/>
              <a:gd name="T59" fmla="*/ 2147483647 h 712"/>
              <a:gd name="T60" fmla="*/ 2147483647 w 1321"/>
              <a:gd name="T61" fmla="*/ 2147483647 h 712"/>
              <a:gd name="T62" fmla="*/ 2147483647 w 1321"/>
              <a:gd name="T63" fmla="*/ 2147483647 h 712"/>
              <a:gd name="T64" fmla="*/ 2147483647 w 1321"/>
              <a:gd name="T65" fmla="*/ 2147483647 h 712"/>
              <a:gd name="T66" fmla="*/ 2147483647 w 1321"/>
              <a:gd name="T67" fmla="*/ 2147483647 h 712"/>
              <a:gd name="T68" fmla="*/ 2147483647 w 1321"/>
              <a:gd name="T69" fmla="*/ 2147483647 h 712"/>
              <a:gd name="T70" fmla="*/ 2147483647 w 1321"/>
              <a:gd name="T71" fmla="*/ 2147483647 h 712"/>
              <a:gd name="T72" fmla="*/ 2147483647 w 1321"/>
              <a:gd name="T73" fmla="*/ 2147483647 h 712"/>
              <a:gd name="T74" fmla="*/ 2147483647 w 1321"/>
              <a:gd name="T75" fmla="*/ 2147483647 h 712"/>
              <a:gd name="T76" fmla="*/ 2147483647 w 1321"/>
              <a:gd name="T77" fmla="*/ 2147483647 h 712"/>
              <a:gd name="T78" fmla="*/ 2147483647 w 1321"/>
              <a:gd name="T79" fmla="*/ 2147483647 h 712"/>
              <a:gd name="T80" fmla="*/ 2147483647 w 1321"/>
              <a:gd name="T81" fmla="*/ 2147483647 h 712"/>
              <a:gd name="T82" fmla="*/ 2147483647 w 1321"/>
              <a:gd name="T83" fmla="*/ 0 h 712"/>
              <a:gd name="T84" fmla="*/ 2147483647 w 1321"/>
              <a:gd name="T85" fmla="*/ 0 h 712"/>
              <a:gd name="T86" fmla="*/ 2147483647 w 1321"/>
              <a:gd name="T87" fmla="*/ 2147483647 h 712"/>
              <a:gd name="T88" fmla="*/ 2147483647 w 1321"/>
              <a:gd name="T89" fmla="*/ 2147483647 h 712"/>
              <a:gd name="T90" fmla="*/ 2147483647 w 1321"/>
              <a:gd name="T91" fmla="*/ 2147483647 h 712"/>
              <a:gd name="T92" fmla="*/ 2147483647 w 1321"/>
              <a:gd name="T93" fmla="*/ 2147483647 h 712"/>
              <a:gd name="T94" fmla="*/ 2147483647 w 1321"/>
              <a:gd name="T95" fmla="*/ 2147483647 h 712"/>
              <a:gd name="T96" fmla="*/ 2147483647 w 1321"/>
              <a:gd name="T97" fmla="*/ 2147483647 h 712"/>
              <a:gd name="T98" fmla="*/ 2147483647 w 1321"/>
              <a:gd name="T99" fmla="*/ 2147483647 h 712"/>
              <a:gd name="T100" fmla="*/ 2147483647 w 1321"/>
              <a:gd name="T101" fmla="*/ 2147483647 h 712"/>
              <a:gd name="T102" fmla="*/ 2147483647 w 1321"/>
              <a:gd name="T103" fmla="*/ 2147483647 h 712"/>
              <a:gd name="T104" fmla="*/ 2147483647 w 1321"/>
              <a:gd name="T105" fmla="*/ 2147483647 h 71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21"/>
              <a:gd name="T160" fmla="*/ 0 h 712"/>
              <a:gd name="T161" fmla="*/ 1321 w 1321"/>
              <a:gd name="T162" fmla="*/ 712 h 71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013"/>
          </a:p>
        </p:txBody>
      </p:sp>
      <p:sp>
        <p:nvSpPr>
          <p:cNvPr id="43" name="Rectangle 14"/>
          <p:cNvSpPr>
            <a:spLocks noChangeArrowheads="1"/>
          </p:cNvSpPr>
          <p:nvPr/>
        </p:nvSpPr>
        <p:spPr bwMode="gray">
          <a:xfrm flipH="1">
            <a:off x="1327547" y="1161555"/>
            <a:ext cx="5148263" cy="53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A. 1</a:t>
            </a:r>
          </a:p>
        </p:txBody>
      </p:sp>
      <p:sp>
        <p:nvSpPr>
          <p:cNvPr id="44" name="Rectangle 22"/>
          <p:cNvSpPr>
            <a:spLocks noChangeArrowheads="1"/>
          </p:cNvSpPr>
          <p:nvPr/>
        </p:nvSpPr>
        <p:spPr bwMode="gray">
          <a:xfrm flipH="1">
            <a:off x="1145381" y="2220020"/>
            <a:ext cx="5200650" cy="54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C. 3</a:t>
            </a:r>
          </a:p>
        </p:txBody>
      </p:sp>
      <p:grpSp>
        <p:nvGrpSpPr>
          <p:cNvPr id="45" name="Group 23"/>
          <p:cNvGrpSpPr>
            <a:grpSpLocks/>
          </p:cNvGrpSpPr>
          <p:nvPr/>
        </p:nvGrpSpPr>
        <p:grpSpPr bwMode="auto">
          <a:xfrm>
            <a:off x="1314450" y="2562919"/>
            <a:ext cx="823913" cy="759619"/>
            <a:chOff x="2016" y="1920"/>
            <a:chExt cx="1680" cy="1680"/>
          </a:xfrm>
          <a:noFill/>
        </p:grpSpPr>
        <p:sp>
          <p:nvSpPr>
            <p:cNvPr id="46" name="Oval 24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z="21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976 w 1321"/>
                <a:gd name="T1" fmla="*/ 70 h 712"/>
                <a:gd name="T2" fmla="*/ 989 w 1321"/>
                <a:gd name="T3" fmla="*/ 77 h 712"/>
                <a:gd name="T4" fmla="*/ 992 w 1321"/>
                <a:gd name="T5" fmla="*/ 84 h 712"/>
                <a:gd name="T6" fmla="*/ 987 w 1321"/>
                <a:gd name="T7" fmla="*/ 91 h 712"/>
                <a:gd name="T8" fmla="*/ 974 w 1321"/>
                <a:gd name="T9" fmla="*/ 95 h 712"/>
                <a:gd name="T10" fmla="*/ 955 w 1321"/>
                <a:gd name="T11" fmla="*/ 102 h 712"/>
                <a:gd name="T12" fmla="*/ 930 w 1321"/>
                <a:gd name="T13" fmla="*/ 106 h 712"/>
                <a:gd name="T14" fmla="*/ 898 w 1321"/>
                <a:gd name="T15" fmla="*/ 110 h 712"/>
                <a:gd name="T16" fmla="*/ 861 w 1321"/>
                <a:gd name="T17" fmla="*/ 114 h 712"/>
                <a:gd name="T18" fmla="*/ 820 w 1321"/>
                <a:gd name="T19" fmla="*/ 118 h 712"/>
                <a:gd name="T20" fmla="*/ 774 w 1321"/>
                <a:gd name="T21" fmla="*/ 119 h 712"/>
                <a:gd name="T22" fmla="*/ 726 w 1321"/>
                <a:gd name="T23" fmla="*/ 120 h 712"/>
                <a:gd name="T24" fmla="*/ 673 w 1321"/>
                <a:gd name="T25" fmla="*/ 124 h 712"/>
                <a:gd name="T26" fmla="*/ 619 w 1321"/>
                <a:gd name="T27" fmla="*/ 125 h 712"/>
                <a:gd name="T28" fmla="*/ 597 w 1321"/>
                <a:gd name="T29" fmla="*/ 126 h 712"/>
                <a:gd name="T30" fmla="*/ 358 w 1321"/>
                <a:gd name="T31" fmla="*/ 126 h 712"/>
                <a:gd name="T32" fmla="*/ 354 w 1321"/>
                <a:gd name="T33" fmla="*/ 126 h 712"/>
                <a:gd name="T34" fmla="*/ 307 w 1321"/>
                <a:gd name="T35" fmla="*/ 125 h 712"/>
                <a:gd name="T36" fmla="*/ 262 w 1321"/>
                <a:gd name="T37" fmla="*/ 124 h 712"/>
                <a:gd name="T38" fmla="*/ 219 w 1321"/>
                <a:gd name="T39" fmla="*/ 122 h 712"/>
                <a:gd name="T40" fmla="*/ 177 w 1321"/>
                <a:gd name="T41" fmla="*/ 119 h 712"/>
                <a:gd name="T42" fmla="*/ 140 w 1321"/>
                <a:gd name="T43" fmla="*/ 119 h 712"/>
                <a:gd name="T44" fmla="*/ 108 w 1321"/>
                <a:gd name="T45" fmla="*/ 116 h 712"/>
                <a:gd name="T46" fmla="*/ 75 w 1321"/>
                <a:gd name="T47" fmla="*/ 113 h 712"/>
                <a:gd name="T48" fmla="*/ 52 w 1321"/>
                <a:gd name="T49" fmla="*/ 111 h 712"/>
                <a:gd name="T50" fmla="*/ 26 w 1321"/>
                <a:gd name="T51" fmla="*/ 106 h 712"/>
                <a:gd name="T52" fmla="*/ 18 w 1321"/>
                <a:gd name="T53" fmla="*/ 102 h 712"/>
                <a:gd name="T54" fmla="*/ 6 w 1321"/>
                <a:gd name="T55" fmla="*/ 98 h 712"/>
                <a:gd name="T56" fmla="*/ 0 w 1321"/>
                <a:gd name="T57" fmla="*/ 92 h 712"/>
                <a:gd name="T58" fmla="*/ 0 w 1321"/>
                <a:gd name="T59" fmla="*/ 91 h 712"/>
                <a:gd name="T60" fmla="*/ 4 w 1321"/>
                <a:gd name="T61" fmla="*/ 84 h 712"/>
                <a:gd name="T62" fmla="*/ 16 w 1321"/>
                <a:gd name="T63" fmla="*/ 78 h 712"/>
                <a:gd name="T64" fmla="*/ 36 w 1321"/>
                <a:gd name="T65" fmla="*/ 65 h 712"/>
                <a:gd name="T66" fmla="*/ 71 w 1321"/>
                <a:gd name="T67" fmla="*/ 53 h 712"/>
                <a:gd name="T68" fmla="*/ 112 w 1321"/>
                <a:gd name="T69" fmla="*/ 42 h 712"/>
                <a:gd name="T70" fmla="*/ 154 w 1321"/>
                <a:gd name="T71" fmla="*/ 30 h 712"/>
                <a:gd name="T72" fmla="*/ 203 w 1321"/>
                <a:gd name="T73" fmla="*/ 21 h 712"/>
                <a:gd name="T74" fmla="*/ 257 w 1321"/>
                <a:gd name="T75" fmla="*/ 14 h 712"/>
                <a:gd name="T76" fmla="*/ 312 w 1321"/>
                <a:gd name="T77" fmla="*/ 8 h 712"/>
                <a:gd name="T78" fmla="*/ 374 w 1321"/>
                <a:gd name="T79" fmla="*/ 4 h 712"/>
                <a:gd name="T80" fmla="*/ 436 w 1321"/>
                <a:gd name="T81" fmla="*/ 4 h 712"/>
                <a:gd name="T82" fmla="*/ 501 w 1321"/>
                <a:gd name="T83" fmla="*/ 0 h 712"/>
                <a:gd name="T84" fmla="*/ 501 w 1321"/>
                <a:gd name="T85" fmla="*/ 0 h 712"/>
                <a:gd name="T86" fmla="*/ 570 w 1321"/>
                <a:gd name="T87" fmla="*/ 4 h 712"/>
                <a:gd name="T88" fmla="*/ 636 w 1321"/>
                <a:gd name="T89" fmla="*/ 4 h 712"/>
                <a:gd name="T90" fmla="*/ 700 w 1321"/>
                <a:gd name="T91" fmla="*/ 9 h 712"/>
                <a:gd name="T92" fmla="*/ 759 w 1321"/>
                <a:gd name="T93" fmla="*/ 16 h 712"/>
                <a:gd name="T94" fmla="*/ 812 w 1321"/>
                <a:gd name="T95" fmla="*/ 24 h 712"/>
                <a:gd name="T96" fmla="*/ 862 w 1321"/>
                <a:gd name="T97" fmla="*/ 34 h 712"/>
                <a:gd name="T98" fmla="*/ 907 w 1321"/>
                <a:gd name="T99" fmla="*/ 45 h 712"/>
                <a:gd name="T100" fmla="*/ 945 w 1321"/>
                <a:gd name="T101" fmla="*/ 57 h 712"/>
                <a:gd name="T102" fmla="*/ 976 w 1321"/>
                <a:gd name="T103" fmla="*/ 70 h 712"/>
                <a:gd name="T104" fmla="*/ 976 w 1321"/>
                <a:gd name="T105" fmla="*/ 70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z="1013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8" name="Oval 5"/>
          <p:cNvSpPr>
            <a:spLocks noChangeArrowheads="1"/>
          </p:cNvSpPr>
          <p:nvPr/>
        </p:nvSpPr>
        <p:spPr bwMode="auto">
          <a:xfrm rot="16398112">
            <a:off x="1972747" y="2309317"/>
            <a:ext cx="519351" cy="388144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71600" y="3327264"/>
            <a:ext cx="7315200" cy="1676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vi-VN" sz="4400"/>
              <a:t>Gồm 3 phần: đầu thủ tục, thân thủ tục, kết thúc thủ tục. </a:t>
            </a:r>
            <a:endParaRPr lang="en-US" sz="4400"/>
          </a:p>
        </p:txBody>
      </p:sp>
      <p:sp>
        <p:nvSpPr>
          <p:cNvPr id="16" name="Up Arrow 15">
            <a:hlinkClick r:id="rId3" action="ppaction://hlinksldjump"/>
          </p:cNvPr>
          <p:cNvSpPr/>
          <p:nvPr/>
        </p:nvSpPr>
        <p:spPr>
          <a:xfrm>
            <a:off x="8306689" y="4260714"/>
            <a:ext cx="857250" cy="742950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 sz="1013"/>
          </a:p>
        </p:txBody>
      </p:sp>
    </p:spTree>
    <p:extLst>
      <p:ext uri="{BB962C8B-B14F-4D97-AF65-F5344CB8AC3E}">
        <p14:creationId xmlns:p14="http://schemas.microsoft.com/office/powerpoint/2010/main" val="6561942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/>
      <p:bldP spid="41" grpId="0"/>
      <p:bldP spid="43" grpId="0"/>
      <p:bldP spid="44" grpId="0"/>
      <p:bldP spid="48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314450" y="987574"/>
            <a:ext cx="65151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2: Để đặt màu cho nét vẽ em viết lệnh?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gray">
          <a:xfrm flipH="1">
            <a:off x="1603772" y="2003178"/>
            <a:ext cx="5143500" cy="53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B. SetColor n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546480" y="2099422"/>
            <a:ext cx="815579" cy="754856"/>
            <a:chOff x="2016" y="1920"/>
            <a:chExt cx="1680" cy="1680"/>
          </a:xfrm>
          <a:noFill/>
        </p:grpSpPr>
        <p:sp>
          <p:nvSpPr>
            <p:cNvPr id="5" name="Oval 5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976 w 1321"/>
                <a:gd name="T1" fmla="*/ 70 h 712"/>
                <a:gd name="T2" fmla="*/ 989 w 1321"/>
                <a:gd name="T3" fmla="*/ 77 h 712"/>
                <a:gd name="T4" fmla="*/ 992 w 1321"/>
                <a:gd name="T5" fmla="*/ 84 h 712"/>
                <a:gd name="T6" fmla="*/ 987 w 1321"/>
                <a:gd name="T7" fmla="*/ 91 h 712"/>
                <a:gd name="T8" fmla="*/ 974 w 1321"/>
                <a:gd name="T9" fmla="*/ 95 h 712"/>
                <a:gd name="T10" fmla="*/ 955 w 1321"/>
                <a:gd name="T11" fmla="*/ 102 h 712"/>
                <a:gd name="T12" fmla="*/ 930 w 1321"/>
                <a:gd name="T13" fmla="*/ 106 h 712"/>
                <a:gd name="T14" fmla="*/ 898 w 1321"/>
                <a:gd name="T15" fmla="*/ 110 h 712"/>
                <a:gd name="T16" fmla="*/ 861 w 1321"/>
                <a:gd name="T17" fmla="*/ 114 h 712"/>
                <a:gd name="T18" fmla="*/ 820 w 1321"/>
                <a:gd name="T19" fmla="*/ 118 h 712"/>
                <a:gd name="T20" fmla="*/ 774 w 1321"/>
                <a:gd name="T21" fmla="*/ 119 h 712"/>
                <a:gd name="T22" fmla="*/ 726 w 1321"/>
                <a:gd name="T23" fmla="*/ 120 h 712"/>
                <a:gd name="T24" fmla="*/ 673 w 1321"/>
                <a:gd name="T25" fmla="*/ 124 h 712"/>
                <a:gd name="T26" fmla="*/ 619 w 1321"/>
                <a:gd name="T27" fmla="*/ 125 h 712"/>
                <a:gd name="T28" fmla="*/ 597 w 1321"/>
                <a:gd name="T29" fmla="*/ 126 h 712"/>
                <a:gd name="T30" fmla="*/ 358 w 1321"/>
                <a:gd name="T31" fmla="*/ 126 h 712"/>
                <a:gd name="T32" fmla="*/ 354 w 1321"/>
                <a:gd name="T33" fmla="*/ 126 h 712"/>
                <a:gd name="T34" fmla="*/ 307 w 1321"/>
                <a:gd name="T35" fmla="*/ 125 h 712"/>
                <a:gd name="T36" fmla="*/ 262 w 1321"/>
                <a:gd name="T37" fmla="*/ 124 h 712"/>
                <a:gd name="T38" fmla="*/ 219 w 1321"/>
                <a:gd name="T39" fmla="*/ 122 h 712"/>
                <a:gd name="T40" fmla="*/ 177 w 1321"/>
                <a:gd name="T41" fmla="*/ 119 h 712"/>
                <a:gd name="T42" fmla="*/ 140 w 1321"/>
                <a:gd name="T43" fmla="*/ 119 h 712"/>
                <a:gd name="T44" fmla="*/ 108 w 1321"/>
                <a:gd name="T45" fmla="*/ 116 h 712"/>
                <a:gd name="T46" fmla="*/ 75 w 1321"/>
                <a:gd name="T47" fmla="*/ 113 h 712"/>
                <a:gd name="T48" fmla="*/ 52 w 1321"/>
                <a:gd name="T49" fmla="*/ 111 h 712"/>
                <a:gd name="T50" fmla="*/ 26 w 1321"/>
                <a:gd name="T51" fmla="*/ 106 h 712"/>
                <a:gd name="T52" fmla="*/ 18 w 1321"/>
                <a:gd name="T53" fmla="*/ 102 h 712"/>
                <a:gd name="T54" fmla="*/ 6 w 1321"/>
                <a:gd name="T55" fmla="*/ 98 h 712"/>
                <a:gd name="T56" fmla="*/ 0 w 1321"/>
                <a:gd name="T57" fmla="*/ 92 h 712"/>
                <a:gd name="T58" fmla="*/ 0 w 1321"/>
                <a:gd name="T59" fmla="*/ 91 h 712"/>
                <a:gd name="T60" fmla="*/ 4 w 1321"/>
                <a:gd name="T61" fmla="*/ 84 h 712"/>
                <a:gd name="T62" fmla="*/ 16 w 1321"/>
                <a:gd name="T63" fmla="*/ 78 h 712"/>
                <a:gd name="T64" fmla="*/ 36 w 1321"/>
                <a:gd name="T65" fmla="*/ 65 h 712"/>
                <a:gd name="T66" fmla="*/ 71 w 1321"/>
                <a:gd name="T67" fmla="*/ 53 h 712"/>
                <a:gd name="T68" fmla="*/ 112 w 1321"/>
                <a:gd name="T69" fmla="*/ 42 h 712"/>
                <a:gd name="T70" fmla="*/ 154 w 1321"/>
                <a:gd name="T71" fmla="*/ 30 h 712"/>
                <a:gd name="T72" fmla="*/ 203 w 1321"/>
                <a:gd name="T73" fmla="*/ 21 h 712"/>
                <a:gd name="T74" fmla="*/ 257 w 1321"/>
                <a:gd name="T75" fmla="*/ 14 h 712"/>
                <a:gd name="T76" fmla="*/ 312 w 1321"/>
                <a:gd name="T77" fmla="*/ 8 h 712"/>
                <a:gd name="T78" fmla="*/ 374 w 1321"/>
                <a:gd name="T79" fmla="*/ 4 h 712"/>
                <a:gd name="T80" fmla="*/ 436 w 1321"/>
                <a:gd name="T81" fmla="*/ 4 h 712"/>
                <a:gd name="T82" fmla="*/ 501 w 1321"/>
                <a:gd name="T83" fmla="*/ 0 h 712"/>
                <a:gd name="T84" fmla="*/ 501 w 1321"/>
                <a:gd name="T85" fmla="*/ 0 h 712"/>
                <a:gd name="T86" fmla="*/ 570 w 1321"/>
                <a:gd name="T87" fmla="*/ 4 h 712"/>
                <a:gd name="T88" fmla="*/ 636 w 1321"/>
                <a:gd name="T89" fmla="*/ 4 h 712"/>
                <a:gd name="T90" fmla="*/ 700 w 1321"/>
                <a:gd name="T91" fmla="*/ 9 h 712"/>
                <a:gd name="T92" fmla="*/ 759 w 1321"/>
                <a:gd name="T93" fmla="*/ 16 h 712"/>
                <a:gd name="T94" fmla="*/ 812 w 1321"/>
                <a:gd name="T95" fmla="*/ 24 h 712"/>
                <a:gd name="T96" fmla="*/ 862 w 1321"/>
                <a:gd name="T97" fmla="*/ 34 h 712"/>
                <a:gd name="T98" fmla="*/ 907 w 1321"/>
                <a:gd name="T99" fmla="*/ 45 h 712"/>
                <a:gd name="T100" fmla="*/ 945 w 1321"/>
                <a:gd name="T101" fmla="*/ 57 h 712"/>
                <a:gd name="T102" fmla="*/ 976 w 1321"/>
                <a:gd name="T103" fmla="*/ 70 h 712"/>
                <a:gd name="T104" fmla="*/ 976 w 1321"/>
                <a:gd name="T105" fmla="*/ 70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z="15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ctangle 9"/>
          <p:cNvSpPr>
            <a:spLocks noChangeArrowheads="1"/>
          </p:cNvSpPr>
          <p:nvPr/>
        </p:nvSpPr>
        <p:spPr bwMode="gray">
          <a:xfrm flipH="1">
            <a:off x="1714500" y="3062834"/>
            <a:ext cx="5200650" cy="53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D. SetPenColor n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gray">
          <a:xfrm flipH="1">
            <a:off x="1768078" y="1501924"/>
            <a:ext cx="5147072" cy="539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A. PenColor n</a:t>
            </a: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gray">
          <a:xfrm flipH="1">
            <a:off x="1575197" y="2493715"/>
            <a:ext cx="5200650" cy="54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C. Set Pen Color n</a:t>
            </a:r>
          </a:p>
        </p:txBody>
      </p:sp>
      <p:grpSp>
        <p:nvGrpSpPr>
          <p:cNvPr id="10" name="Group 23"/>
          <p:cNvGrpSpPr>
            <a:grpSpLocks/>
          </p:cNvGrpSpPr>
          <p:nvPr/>
        </p:nvGrpSpPr>
        <p:grpSpPr bwMode="auto">
          <a:xfrm>
            <a:off x="1603630" y="2956672"/>
            <a:ext cx="823913" cy="759619"/>
            <a:chOff x="2016" y="1920"/>
            <a:chExt cx="1680" cy="1680"/>
          </a:xfrm>
          <a:noFill/>
        </p:grpSpPr>
        <p:sp>
          <p:nvSpPr>
            <p:cNvPr id="11" name="Oval 24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976 w 1321"/>
                <a:gd name="T1" fmla="*/ 70 h 712"/>
                <a:gd name="T2" fmla="*/ 989 w 1321"/>
                <a:gd name="T3" fmla="*/ 77 h 712"/>
                <a:gd name="T4" fmla="*/ 992 w 1321"/>
                <a:gd name="T5" fmla="*/ 84 h 712"/>
                <a:gd name="T6" fmla="*/ 987 w 1321"/>
                <a:gd name="T7" fmla="*/ 91 h 712"/>
                <a:gd name="T8" fmla="*/ 974 w 1321"/>
                <a:gd name="T9" fmla="*/ 95 h 712"/>
                <a:gd name="T10" fmla="*/ 955 w 1321"/>
                <a:gd name="T11" fmla="*/ 102 h 712"/>
                <a:gd name="T12" fmla="*/ 930 w 1321"/>
                <a:gd name="T13" fmla="*/ 106 h 712"/>
                <a:gd name="T14" fmla="*/ 898 w 1321"/>
                <a:gd name="T15" fmla="*/ 110 h 712"/>
                <a:gd name="T16" fmla="*/ 861 w 1321"/>
                <a:gd name="T17" fmla="*/ 114 h 712"/>
                <a:gd name="T18" fmla="*/ 820 w 1321"/>
                <a:gd name="T19" fmla="*/ 118 h 712"/>
                <a:gd name="T20" fmla="*/ 774 w 1321"/>
                <a:gd name="T21" fmla="*/ 119 h 712"/>
                <a:gd name="T22" fmla="*/ 726 w 1321"/>
                <a:gd name="T23" fmla="*/ 120 h 712"/>
                <a:gd name="T24" fmla="*/ 673 w 1321"/>
                <a:gd name="T25" fmla="*/ 124 h 712"/>
                <a:gd name="T26" fmla="*/ 619 w 1321"/>
                <a:gd name="T27" fmla="*/ 125 h 712"/>
                <a:gd name="T28" fmla="*/ 597 w 1321"/>
                <a:gd name="T29" fmla="*/ 126 h 712"/>
                <a:gd name="T30" fmla="*/ 358 w 1321"/>
                <a:gd name="T31" fmla="*/ 126 h 712"/>
                <a:gd name="T32" fmla="*/ 354 w 1321"/>
                <a:gd name="T33" fmla="*/ 126 h 712"/>
                <a:gd name="T34" fmla="*/ 307 w 1321"/>
                <a:gd name="T35" fmla="*/ 125 h 712"/>
                <a:gd name="T36" fmla="*/ 262 w 1321"/>
                <a:gd name="T37" fmla="*/ 124 h 712"/>
                <a:gd name="T38" fmla="*/ 219 w 1321"/>
                <a:gd name="T39" fmla="*/ 122 h 712"/>
                <a:gd name="T40" fmla="*/ 177 w 1321"/>
                <a:gd name="T41" fmla="*/ 119 h 712"/>
                <a:gd name="T42" fmla="*/ 140 w 1321"/>
                <a:gd name="T43" fmla="*/ 119 h 712"/>
                <a:gd name="T44" fmla="*/ 108 w 1321"/>
                <a:gd name="T45" fmla="*/ 116 h 712"/>
                <a:gd name="T46" fmla="*/ 75 w 1321"/>
                <a:gd name="T47" fmla="*/ 113 h 712"/>
                <a:gd name="T48" fmla="*/ 52 w 1321"/>
                <a:gd name="T49" fmla="*/ 111 h 712"/>
                <a:gd name="T50" fmla="*/ 26 w 1321"/>
                <a:gd name="T51" fmla="*/ 106 h 712"/>
                <a:gd name="T52" fmla="*/ 18 w 1321"/>
                <a:gd name="T53" fmla="*/ 102 h 712"/>
                <a:gd name="T54" fmla="*/ 6 w 1321"/>
                <a:gd name="T55" fmla="*/ 98 h 712"/>
                <a:gd name="T56" fmla="*/ 0 w 1321"/>
                <a:gd name="T57" fmla="*/ 92 h 712"/>
                <a:gd name="T58" fmla="*/ 0 w 1321"/>
                <a:gd name="T59" fmla="*/ 91 h 712"/>
                <a:gd name="T60" fmla="*/ 4 w 1321"/>
                <a:gd name="T61" fmla="*/ 84 h 712"/>
                <a:gd name="T62" fmla="*/ 16 w 1321"/>
                <a:gd name="T63" fmla="*/ 78 h 712"/>
                <a:gd name="T64" fmla="*/ 36 w 1321"/>
                <a:gd name="T65" fmla="*/ 65 h 712"/>
                <a:gd name="T66" fmla="*/ 71 w 1321"/>
                <a:gd name="T67" fmla="*/ 53 h 712"/>
                <a:gd name="T68" fmla="*/ 112 w 1321"/>
                <a:gd name="T69" fmla="*/ 42 h 712"/>
                <a:gd name="T70" fmla="*/ 154 w 1321"/>
                <a:gd name="T71" fmla="*/ 30 h 712"/>
                <a:gd name="T72" fmla="*/ 203 w 1321"/>
                <a:gd name="T73" fmla="*/ 21 h 712"/>
                <a:gd name="T74" fmla="*/ 257 w 1321"/>
                <a:gd name="T75" fmla="*/ 14 h 712"/>
                <a:gd name="T76" fmla="*/ 312 w 1321"/>
                <a:gd name="T77" fmla="*/ 8 h 712"/>
                <a:gd name="T78" fmla="*/ 374 w 1321"/>
                <a:gd name="T79" fmla="*/ 4 h 712"/>
                <a:gd name="T80" fmla="*/ 436 w 1321"/>
                <a:gd name="T81" fmla="*/ 4 h 712"/>
                <a:gd name="T82" fmla="*/ 501 w 1321"/>
                <a:gd name="T83" fmla="*/ 0 h 712"/>
                <a:gd name="T84" fmla="*/ 501 w 1321"/>
                <a:gd name="T85" fmla="*/ 0 h 712"/>
                <a:gd name="T86" fmla="*/ 570 w 1321"/>
                <a:gd name="T87" fmla="*/ 4 h 712"/>
                <a:gd name="T88" fmla="*/ 636 w 1321"/>
                <a:gd name="T89" fmla="*/ 4 h 712"/>
                <a:gd name="T90" fmla="*/ 700 w 1321"/>
                <a:gd name="T91" fmla="*/ 9 h 712"/>
                <a:gd name="T92" fmla="*/ 759 w 1321"/>
                <a:gd name="T93" fmla="*/ 16 h 712"/>
                <a:gd name="T94" fmla="*/ 812 w 1321"/>
                <a:gd name="T95" fmla="*/ 24 h 712"/>
                <a:gd name="T96" fmla="*/ 862 w 1321"/>
                <a:gd name="T97" fmla="*/ 34 h 712"/>
                <a:gd name="T98" fmla="*/ 907 w 1321"/>
                <a:gd name="T99" fmla="*/ 45 h 712"/>
                <a:gd name="T100" fmla="*/ 945 w 1321"/>
                <a:gd name="T101" fmla="*/ 57 h 712"/>
                <a:gd name="T102" fmla="*/ 976 w 1321"/>
                <a:gd name="T103" fmla="*/ 70 h 712"/>
                <a:gd name="T104" fmla="*/ 976 w 1321"/>
                <a:gd name="T105" fmla="*/ 70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z="15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Oval 5"/>
          <p:cNvSpPr>
            <a:spLocks noChangeArrowheads="1"/>
          </p:cNvSpPr>
          <p:nvPr/>
        </p:nvSpPr>
        <p:spPr bwMode="auto">
          <a:xfrm rot="16398112">
            <a:off x="2282312" y="3153916"/>
            <a:ext cx="478867" cy="388144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013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Up Arrow 13">
            <a:hlinkClick r:id="rId2" action="ppaction://hlinksldjump"/>
          </p:cNvPr>
          <p:cNvSpPr/>
          <p:nvPr/>
        </p:nvSpPr>
        <p:spPr>
          <a:xfrm>
            <a:off x="8306689" y="4260714"/>
            <a:ext cx="857250" cy="742950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 sz="1013"/>
          </a:p>
        </p:txBody>
      </p:sp>
    </p:spTree>
    <p:extLst>
      <p:ext uri="{BB962C8B-B14F-4D97-AF65-F5344CB8AC3E}">
        <p14:creationId xmlns:p14="http://schemas.microsoft.com/office/powerpoint/2010/main" val="19032869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29308" y="627534"/>
            <a:ext cx="65151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3: Chỉnh độ rộng của nét vẽ, em dùng lệnh?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gray">
          <a:xfrm flipH="1">
            <a:off x="2018630" y="1643138"/>
            <a:ext cx="5143500" cy="53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B. SetPenSize n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961338" y="1739382"/>
            <a:ext cx="815579" cy="754856"/>
            <a:chOff x="2016" y="1920"/>
            <a:chExt cx="1680" cy="1680"/>
          </a:xfrm>
          <a:noFill/>
        </p:grpSpPr>
        <p:sp>
          <p:nvSpPr>
            <p:cNvPr id="5" name="Oval 5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976 w 1321"/>
                <a:gd name="T1" fmla="*/ 70 h 712"/>
                <a:gd name="T2" fmla="*/ 989 w 1321"/>
                <a:gd name="T3" fmla="*/ 77 h 712"/>
                <a:gd name="T4" fmla="*/ 992 w 1321"/>
                <a:gd name="T5" fmla="*/ 84 h 712"/>
                <a:gd name="T6" fmla="*/ 987 w 1321"/>
                <a:gd name="T7" fmla="*/ 91 h 712"/>
                <a:gd name="T8" fmla="*/ 974 w 1321"/>
                <a:gd name="T9" fmla="*/ 95 h 712"/>
                <a:gd name="T10" fmla="*/ 955 w 1321"/>
                <a:gd name="T11" fmla="*/ 102 h 712"/>
                <a:gd name="T12" fmla="*/ 930 w 1321"/>
                <a:gd name="T13" fmla="*/ 106 h 712"/>
                <a:gd name="T14" fmla="*/ 898 w 1321"/>
                <a:gd name="T15" fmla="*/ 110 h 712"/>
                <a:gd name="T16" fmla="*/ 861 w 1321"/>
                <a:gd name="T17" fmla="*/ 114 h 712"/>
                <a:gd name="T18" fmla="*/ 820 w 1321"/>
                <a:gd name="T19" fmla="*/ 118 h 712"/>
                <a:gd name="T20" fmla="*/ 774 w 1321"/>
                <a:gd name="T21" fmla="*/ 119 h 712"/>
                <a:gd name="T22" fmla="*/ 726 w 1321"/>
                <a:gd name="T23" fmla="*/ 120 h 712"/>
                <a:gd name="T24" fmla="*/ 673 w 1321"/>
                <a:gd name="T25" fmla="*/ 124 h 712"/>
                <a:gd name="T26" fmla="*/ 619 w 1321"/>
                <a:gd name="T27" fmla="*/ 125 h 712"/>
                <a:gd name="T28" fmla="*/ 597 w 1321"/>
                <a:gd name="T29" fmla="*/ 126 h 712"/>
                <a:gd name="T30" fmla="*/ 358 w 1321"/>
                <a:gd name="T31" fmla="*/ 126 h 712"/>
                <a:gd name="T32" fmla="*/ 354 w 1321"/>
                <a:gd name="T33" fmla="*/ 126 h 712"/>
                <a:gd name="T34" fmla="*/ 307 w 1321"/>
                <a:gd name="T35" fmla="*/ 125 h 712"/>
                <a:gd name="T36" fmla="*/ 262 w 1321"/>
                <a:gd name="T37" fmla="*/ 124 h 712"/>
                <a:gd name="T38" fmla="*/ 219 w 1321"/>
                <a:gd name="T39" fmla="*/ 122 h 712"/>
                <a:gd name="T40" fmla="*/ 177 w 1321"/>
                <a:gd name="T41" fmla="*/ 119 h 712"/>
                <a:gd name="T42" fmla="*/ 140 w 1321"/>
                <a:gd name="T43" fmla="*/ 119 h 712"/>
                <a:gd name="T44" fmla="*/ 108 w 1321"/>
                <a:gd name="T45" fmla="*/ 116 h 712"/>
                <a:gd name="T46" fmla="*/ 75 w 1321"/>
                <a:gd name="T47" fmla="*/ 113 h 712"/>
                <a:gd name="T48" fmla="*/ 52 w 1321"/>
                <a:gd name="T49" fmla="*/ 111 h 712"/>
                <a:gd name="T50" fmla="*/ 26 w 1321"/>
                <a:gd name="T51" fmla="*/ 106 h 712"/>
                <a:gd name="T52" fmla="*/ 18 w 1321"/>
                <a:gd name="T53" fmla="*/ 102 h 712"/>
                <a:gd name="T54" fmla="*/ 6 w 1321"/>
                <a:gd name="T55" fmla="*/ 98 h 712"/>
                <a:gd name="T56" fmla="*/ 0 w 1321"/>
                <a:gd name="T57" fmla="*/ 92 h 712"/>
                <a:gd name="T58" fmla="*/ 0 w 1321"/>
                <a:gd name="T59" fmla="*/ 91 h 712"/>
                <a:gd name="T60" fmla="*/ 4 w 1321"/>
                <a:gd name="T61" fmla="*/ 84 h 712"/>
                <a:gd name="T62" fmla="*/ 16 w 1321"/>
                <a:gd name="T63" fmla="*/ 78 h 712"/>
                <a:gd name="T64" fmla="*/ 36 w 1321"/>
                <a:gd name="T65" fmla="*/ 65 h 712"/>
                <a:gd name="T66" fmla="*/ 71 w 1321"/>
                <a:gd name="T67" fmla="*/ 53 h 712"/>
                <a:gd name="T68" fmla="*/ 112 w 1321"/>
                <a:gd name="T69" fmla="*/ 42 h 712"/>
                <a:gd name="T70" fmla="*/ 154 w 1321"/>
                <a:gd name="T71" fmla="*/ 30 h 712"/>
                <a:gd name="T72" fmla="*/ 203 w 1321"/>
                <a:gd name="T73" fmla="*/ 21 h 712"/>
                <a:gd name="T74" fmla="*/ 257 w 1321"/>
                <a:gd name="T75" fmla="*/ 14 h 712"/>
                <a:gd name="T76" fmla="*/ 312 w 1321"/>
                <a:gd name="T77" fmla="*/ 8 h 712"/>
                <a:gd name="T78" fmla="*/ 374 w 1321"/>
                <a:gd name="T79" fmla="*/ 4 h 712"/>
                <a:gd name="T80" fmla="*/ 436 w 1321"/>
                <a:gd name="T81" fmla="*/ 4 h 712"/>
                <a:gd name="T82" fmla="*/ 501 w 1321"/>
                <a:gd name="T83" fmla="*/ 0 h 712"/>
                <a:gd name="T84" fmla="*/ 501 w 1321"/>
                <a:gd name="T85" fmla="*/ 0 h 712"/>
                <a:gd name="T86" fmla="*/ 570 w 1321"/>
                <a:gd name="T87" fmla="*/ 4 h 712"/>
                <a:gd name="T88" fmla="*/ 636 w 1321"/>
                <a:gd name="T89" fmla="*/ 4 h 712"/>
                <a:gd name="T90" fmla="*/ 700 w 1321"/>
                <a:gd name="T91" fmla="*/ 9 h 712"/>
                <a:gd name="T92" fmla="*/ 759 w 1321"/>
                <a:gd name="T93" fmla="*/ 16 h 712"/>
                <a:gd name="T94" fmla="*/ 812 w 1321"/>
                <a:gd name="T95" fmla="*/ 24 h 712"/>
                <a:gd name="T96" fmla="*/ 862 w 1321"/>
                <a:gd name="T97" fmla="*/ 34 h 712"/>
                <a:gd name="T98" fmla="*/ 907 w 1321"/>
                <a:gd name="T99" fmla="*/ 45 h 712"/>
                <a:gd name="T100" fmla="*/ 945 w 1321"/>
                <a:gd name="T101" fmla="*/ 57 h 712"/>
                <a:gd name="T102" fmla="*/ 976 w 1321"/>
                <a:gd name="T103" fmla="*/ 70 h 712"/>
                <a:gd name="T104" fmla="*/ 976 w 1321"/>
                <a:gd name="T105" fmla="*/ 70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z="15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ctangle 9"/>
          <p:cNvSpPr>
            <a:spLocks noChangeArrowheads="1"/>
          </p:cNvSpPr>
          <p:nvPr/>
        </p:nvSpPr>
        <p:spPr bwMode="gray">
          <a:xfrm flipH="1">
            <a:off x="2129358" y="2702794"/>
            <a:ext cx="5200650" cy="53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D. PenSize [m n]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gray">
          <a:xfrm flipH="1">
            <a:off x="2182936" y="1141884"/>
            <a:ext cx="5147072" cy="539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A. SetPenSize [m n]</a:t>
            </a: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gray">
          <a:xfrm flipH="1">
            <a:off x="1990055" y="2133675"/>
            <a:ext cx="5200650" cy="54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C. Set Pen Size [m n]</a:t>
            </a:r>
          </a:p>
        </p:txBody>
      </p:sp>
      <p:grpSp>
        <p:nvGrpSpPr>
          <p:cNvPr id="10" name="Group 23"/>
          <p:cNvGrpSpPr>
            <a:grpSpLocks/>
          </p:cNvGrpSpPr>
          <p:nvPr/>
        </p:nvGrpSpPr>
        <p:grpSpPr bwMode="auto">
          <a:xfrm>
            <a:off x="2018488" y="2596632"/>
            <a:ext cx="823913" cy="759619"/>
            <a:chOff x="2016" y="1920"/>
            <a:chExt cx="1680" cy="1680"/>
          </a:xfrm>
          <a:noFill/>
        </p:grpSpPr>
        <p:sp>
          <p:nvSpPr>
            <p:cNvPr id="11" name="Oval 24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976 w 1321"/>
                <a:gd name="T1" fmla="*/ 70 h 712"/>
                <a:gd name="T2" fmla="*/ 989 w 1321"/>
                <a:gd name="T3" fmla="*/ 77 h 712"/>
                <a:gd name="T4" fmla="*/ 992 w 1321"/>
                <a:gd name="T5" fmla="*/ 84 h 712"/>
                <a:gd name="T6" fmla="*/ 987 w 1321"/>
                <a:gd name="T7" fmla="*/ 91 h 712"/>
                <a:gd name="T8" fmla="*/ 974 w 1321"/>
                <a:gd name="T9" fmla="*/ 95 h 712"/>
                <a:gd name="T10" fmla="*/ 955 w 1321"/>
                <a:gd name="T11" fmla="*/ 102 h 712"/>
                <a:gd name="T12" fmla="*/ 930 w 1321"/>
                <a:gd name="T13" fmla="*/ 106 h 712"/>
                <a:gd name="T14" fmla="*/ 898 w 1321"/>
                <a:gd name="T15" fmla="*/ 110 h 712"/>
                <a:gd name="T16" fmla="*/ 861 w 1321"/>
                <a:gd name="T17" fmla="*/ 114 h 712"/>
                <a:gd name="T18" fmla="*/ 820 w 1321"/>
                <a:gd name="T19" fmla="*/ 118 h 712"/>
                <a:gd name="T20" fmla="*/ 774 w 1321"/>
                <a:gd name="T21" fmla="*/ 119 h 712"/>
                <a:gd name="T22" fmla="*/ 726 w 1321"/>
                <a:gd name="T23" fmla="*/ 120 h 712"/>
                <a:gd name="T24" fmla="*/ 673 w 1321"/>
                <a:gd name="T25" fmla="*/ 124 h 712"/>
                <a:gd name="T26" fmla="*/ 619 w 1321"/>
                <a:gd name="T27" fmla="*/ 125 h 712"/>
                <a:gd name="T28" fmla="*/ 597 w 1321"/>
                <a:gd name="T29" fmla="*/ 126 h 712"/>
                <a:gd name="T30" fmla="*/ 358 w 1321"/>
                <a:gd name="T31" fmla="*/ 126 h 712"/>
                <a:gd name="T32" fmla="*/ 354 w 1321"/>
                <a:gd name="T33" fmla="*/ 126 h 712"/>
                <a:gd name="T34" fmla="*/ 307 w 1321"/>
                <a:gd name="T35" fmla="*/ 125 h 712"/>
                <a:gd name="T36" fmla="*/ 262 w 1321"/>
                <a:gd name="T37" fmla="*/ 124 h 712"/>
                <a:gd name="T38" fmla="*/ 219 w 1321"/>
                <a:gd name="T39" fmla="*/ 122 h 712"/>
                <a:gd name="T40" fmla="*/ 177 w 1321"/>
                <a:gd name="T41" fmla="*/ 119 h 712"/>
                <a:gd name="T42" fmla="*/ 140 w 1321"/>
                <a:gd name="T43" fmla="*/ 119 h 712"/>
                <a:gd name="T44" fmla="*/ 108 w 1321"/>
                <a:gd name="T45" fmla="*/ 116 h 712"/>
                <a:gd name="T46" fmla="*/ 75 w 1321"/>
                <a:gd name="T47" fmla="*/ 113 h 712"/>
                <a:gd name="T48" fmla="*/ 52 w 1321"/>
                <a:gd name="T49" fmla="*/ 111 h 712"/>
                <a:gd name="T50" fmla="*/ 26 w 1321"/>
                <a:gd name="T51" fmla="*/ 106 h 712"/>
                <a:gd name="T52" fmla="*/ 18 w 1321"/>
                <a:gd name="T53" fmla="*/ 102 h 712"/>
                <a:gd name="T54" fmla="*/ 6 w 1321"/>
                <a:gd name="T55" fmla="*/ 98 h 712"/>
                <a:gd name="T56" fmla="*/ 0 w 1321"/>
                <a:gd name="T57" fmla="*/ 92 h 712"/>
                <a:gd name="T58" fmla="*/ 0 w 1321"/>
                <a:gd name="T59" fmla="*/ 91 h 712"/>
                <a:gd name="T60" fmla="*/ 4 w 1321"/>
                <a:gd name="T61" fmla="*/ 84 h 712"/>
                <a:gd name="T62" fmla="*/ 16 w 1321"/>
                <a:gd name="T63" fmla="*/ 78 h 712"/>
                <a:gd name="T64" fmla="*/ 36 w 1321"/>
                <a:gd name="T65" fmla="*/ 65 h 712"/>
                <a:gd name="T66" fmla="*/ 71 w 1321"/>
                <a:gd name="T67" fmla="*/ 53 h 712"/>
                <a:gd name="T68" fmla="*/ 112 w 1321"/>
                <a:gd name="T69" fmla="*/ 42 h 712"/>
                <a:gd name="T70" fmla="*/ 154 w 1321"/>
                <a:gd name="T71" fmla="*/ 30 h 712"/>
                <a:gd name="T72" fmla="*/ 203 w 1321"/>
                <a:gd name="T73" fmla="*/ 21 h 712"/>
                <a:gd name="T74" fmla="*/ 257 w 1321"/>
                <a:gd name="T75" fmla="*/ 14 h 712"/>
                <a:gd name="T76" fmla="*/ 312 w 1321"/>
                <a:gd name="T77" fmla="*/ 8 h 712"/>
                <a:gd name="T78" fmla="*/ 374 w 1321"/>
                <a:gd name="T79" fmla="*/ 4 h 712"/>
                <a:gd name="T80" fmla="*/ 436 w 1321"/>
                <a:gd name="T81" fmla="*/ 4 h 712"/>
                <a:gd name="T82" fmla="*/ 501 w 1321"/>
                <a:gd name="T83" fmla="*/ 0 h 712"/>
                <a:gd name="T84" fmla="*/ 501 w 1321"/>
                <a:gd name="T85" fmla="*/ 0 h 712"/>
                <a:gd name="T86" fmla="*/ 570 w 1321"/>
                <a:gd name="T87" fmla="*/ 4 h 712"/>
                <a:gd name="T88" fmla="*/ 636 w 1321"/>
                <a:gd name="T89" fmla="*/ 4 h 712"/>
                <a:gd name="T90" fmla="*/ 700 w 1321"/>
                <a:gd name="T91" fmla="*/ 9 h 712"/>
                <a:gd name="T92" fmla="*/ 759 w 1321"/>
                <a:gd name="T93" fmla="*/ 16 h 712"/>
                <a:gd name="T94" fmla="*/ 812 w 1321"/>
                <a:gd name="T95" fmla="*/ 24 h 712"/>
                <a:gd name="T96" fmla="*/ 862 w 1321"/>
                <a:gd name="T97" fmla="*/ 34 h 712"/>
                <a:gd name="T98" fmla="*/ 907 w 1321"/>
                <a:gd name="T99" fmla="*/ 45 h 712"/>
                <a:gd name="T100" fmla="*/ 945 w 1321"/>
                <a:gd name="T101" fmla="*/ 57 h 712"/>
                <a:gd name="T102" fmla="*/ 976 w 1321"/>
                <a:gd name="T103" fmla="*/ 70 h 712"/>
                <a:gd name="T104" fmla="*/ 976 w 1321"/>
                <a:gd name="T105" fmla="*/ 70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z="15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Oval 5"/>
          <p:cNvSpPr>
            <a:spLocks noChangeArrowheads="1"/>
          </p:cNvSpPr>
          <p:nvPr/>
        </p:nvSpPr>
        <p:spPr bwMode="auto">
          <a:xfrm rot="16398112">
            <a:off x="2756855" y="1255011"/>
            <a:ext cx="478867" cy="388144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013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Up Arrow 13">
            <a:hlinkClick r:id="rId3" action="ppaction://hlinksldjump"/>
          </p:cNvPr>
          <p:cNvSpPr/>
          <p:nvPr/>
        </p:nvSpPr>
        <p:spPr>
          <a:xfrm>
            <a:off x="8306689" y="4260714"/>
            <a:ext cx="857250" cy="742950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 sz="1013"/>
          </a:p>
        </p:txBody>
      </p:sp>
    </p:spTree>
    <p:extLst>
      <p:ext uri="{BB962C8B-B14F-4D97-AF65-F5344CB8AC3E}">
        <p14:creationId xmlns:p14="http://schemas.microsoft.com/office/powerpoint/2010/main" val="31985795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1485900" y="571501"/>
            <a:ext cx="625554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AU" altLang="en-US" sz="3000" b="1">
                <a:solidFill>
                  <a:srgbClr val="FF0000"/>
                </a:solidFill>
                <a:latin typeface="+mj-lt"/>
              </a:rPr>
              <a:t>Câu 4: </a:t>
            </a:r>
            <a:r>
              <a:rPr lang="en-US" altLang="en-US" sz="32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Em có thể xem và sửa thủ tục bằng các nháy chuột vào nút lệnh nào?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1714500" y="2452688"/>
            <a:ext cx="334327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vi-VN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AU" altLang="en-US" sz="2700">
                <a:latin typeface="Arial" panose="020B0604020202020204" pitchFamily="34" charset="0"/>
              </a:rPr>
              <a:t>Pause  </a:t>
            </a:r>
            <a:endParaRPr lang="en-US" altLang="vi-VN" sz="27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1714501" y="3327798"/>
            <a:ext cx="343257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7429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vi-VN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AU" altLang="en-US" sz="2700">
                <a:latin typeface="Arial" panose="020B0604020202020204" pitchFamily="34" charset="0"/>
              </a:rPr>
              <a:t>Stop</a:t>
            </a:r>
            <a:endParaRPr lang="en-US" altLang="vi-VN" sz="27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5147072" y="2452688"/>
            <a:ext cx="30420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7429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vi-VN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Edall</a:t>
            </a:r>
            <a:r>
              <a:rPr lang="en-AU" altLang="en-US" sz="2700">
                <a:latin typeface="Arial" panose="020B0604020202020204" pitchFamily="34" charset="0"/>
              </a:rPr>
              <a:t>  </a:t>
            </a:r>
            <a:endParaRPr lang="en-US" altLang="vi-VN" sz="27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950619" y="2356247"/>
            <a:ext cx="709613" cy="6477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013"/>
          </a:p>
        </p:txBody>
      </p:sp>
      <p:sp>
        <p:nvSpPr>
          <p:cNvPr id="2" name="Up Arrow 1">
            <a:hlinkClick r:id="rId2" action="ppaction://hlinksldjump"/>
          </p:cNvPr>
          <p:cNvSpPr/>
          <p:nvPr/>
        </p:nvSpPr>
        <p:spPr>
          <a:xfrm>
            <a:off x="6972300" y="4057650"/>
            <a:ext cx="857250" cy="742950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 sz="1013"/>
          </a:p>
        </p:txBody>
      </p:sp>
      <p:sp>
        <p:nvSpPr>
          <p:cNvPr id="14344" name="TextBox 5"/>
          <p:cNvSpPr txBox="1">
            <a:spLocks noChangeArrowheads="1"/>
          </p:cNvSpPr>
          <p:nvPr/>
        </p:nvSpPr>
        <p:spPr bwMode="auto">
          <a:xfrm>
            <a:off x="5110163" y="3334942"/>
            <a:ext cx="34325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7429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vi-VN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Play</a:t>
            </a:r>
          </a:p>
        </p:txBody>
      </p:sp>
    </p:spTree>
    <p:extLst>
      <p:ext uri="{BB962C8B-B14F-4D97-AF65-F5344CB8AC3E}">
        <p14:creationId xmlns:p14="http://schemas.microsoft.com/office/powerpoint/2010/main" val="94270455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819" y="1617826"/>
            <a:ext cx="5186363" cy="1328738"/>
          </a:xfrm>
        </p:spPr>
        <p:txBody>
          <a:bodyPr>
            <a:normAutofit/>
          </a:bodyPr>
          <a:lstStyle/>
          <a:p>
            <a:pPr algn="ctr"/>
            <a:r>
              <a:rPr lang="en-US" sz="270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BÀI 6: </a:t>
            </a:r>
            <a:r>
              <a:rPr lang="en-US" sz="2700" dirty="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THAY ĐỔI MÀU, NÉT VẼ BẰNG </a:t>
            </a:r>
            <a:r>
              <a:rPr lang="en-US" sz="270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CÂU LỆNH – TIẾT 2</a:t>
            </a:r>
            <a:endParaRPr lang="en-US" sz="2700" dirty="0"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0" descr="bar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29029" y="4226648"/>
            <a:ext cx="2095798" cy="28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547665" y="927033"/>
            <a:ext cx="5846208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100" b="1">
                <a:latin typeface="Times New Roman" pitchFamily="18" charset="0"/>
              </a:rPr>
              <a:t>Thứ Năm, </a:t>
            </a:r>
            <a:r>
              <a:rPr lang="en-US" sz="2100" b="1" err="1">
                <a:latin typeface="Times New Roman" pitchFamily="18" charset="0"/>
              </a:rPr>
              <a:t>ngày</a:t>
            </a:r>
            <a:r>
              <a:rPr lang="en-US" sz="2100" b="1">
                <a:latin typeface="Times New Roman" pitchFamily="18" charset="0"/>
              </a:rPr>
              <a:t> 14  </a:t>
            </a:r>
            <a:r>
              <a:rPr lang="en-US" sz="2100" b="1" err="1">
                <a:latin typeface="Times New Roman" pitchFamily="18" charset="0"/>
              </a:rPr>
              <a:t>tháng</a:t>
            </a:r>
            <a:r>
              <a:rPr lang="en-US" sz="2100" b="1">
                <a:latin typeface="Times New Roman" pitchFamily="18" charset="0"/>
              </a:rPr>
              <a:t>  3  </a:t>
            </a:r>
            <a:r>
              <a:rPr lang="en-US" sz="2100" b="1" err="1">
                <a:latin typeface="Times New Roman" pitchFamily="18" charset="0"/>
              </a:rPr>
              <a:t>năm</a:t>
            </a:r>
            <a:r>
              <a:rPr lang="en-US" sz="2100" b="1">
                <a:latin typeface="Times New Roman" pitchFamily="18" charset="0"/>
              </a:rPr>
              <a:t> 2024</a:t>
            </a:r>
            <a:endParaRPr lang="en-US" sz="2100" b="1" dirty="0">
              <a:latin typeface="Times New Roman" pitchFamily="18" charset="0"/>
            </a:endParaRPr>
          </a:p>
        </p:txBody>
      </p: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0" y="0"/>
            <a:ext cx="9036496" cy="5143500"/>
            <a:chOff x="0" y="0"/>
            <a:chExt cx="5760" cy="4320"/>
          </a:xfrm>
        </p:grpSpPr>
        <p:pic>
          <p:nvPicPr>
            <p:cNvPr id="6" name="Picture 14" descr="n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37" y="2137"/>
              <a:ext cx="4320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5" descr="n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577" y="2137"/>
              <a:ext cx="4320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6" descr="n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59"/>
              <a:ext cx="5760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7" descr="n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376" y="20536"/>
            <a:ext cx="1018481" cy="10184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59761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ChangeArrowheads="1"/>
          </p:cNvSpPr>
          <p:nvPr/>
        </p:nvSpPr>
        <p:spPr bwMode="auto">
          <a:xfrm>
            <a:off x="251520" y="141480"/>
            <a:ext cx="8784976" cy="4914546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vi-V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494705" y="714628"/>
            <a:ext cx="839777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vi-VN" sz="1800" b="1" u="sng">
                <a:solidFill>
                  <a:srgbClr val="0B03B1"/>
                </a:solidFill>
                <a:latin typeface="Times New Roman" panose="02020603050405020304" pitchFamily="18" charset="0"/>
              </a:rPr>
              <a:t>Bài tập 1 sgk trang 105</a:t>
            </a:r>
            <a:r>
              <a:rPr lang="en-US" altLang="vi-VN" sz="1800">
                <a:solidFill>
                  <a:srgbClr val="0B03B1"/>
                </a:solidFill>
                <a:latin typeface="Times New Roman" panose="02020603050405020304" pitchFamily="18" charset="0"/>
              </a:rPr>
              <a:t>: Sửa thủ tục DuongTron ở trên. Viết chương trình sử dụng thủ tục DuongTron vừa sửa để vẽ hình với màu sắc như hình bên dưới. Kiểm tra kết quả trên máy tính.</a:t>
            </a:r>
          </a:p>
        </p:txBody>
      </p:sp>
      <p:sp>
        <p:nvSpPr>
          <p:cNvPr id="13" name="TextBox 16"/>
          <p:cNvSpPr txBox="1">
            <a:spLocks noChangeArrowheads="1"/>
          </p:cNvSpPr>
          <p:nvPr/>
        </p:nvSpPr>
        <p:spPr bwMode="auto">
          <a:xfrm>
            <a:off x="494705" y="329603"/>
            <a:ext cx="67829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vi-V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HOẠT ĐỘNG THỰC HÀNH</a:t>
            </a:r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3" t="25813" r="51904" b="34863"/>
          <a:stretch>
            <a:fillRect/>
          </a:stretch>
        </p:blipFill>
        <p:spPr bwMode="auto">
          <a:xfrm>
            <a:off x="3203848" y="1628925"/>
            <a:ext cx="2536304" cy="2447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088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569680" y="2473386"/>
              <a:ext cx="261360" cy="13419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60320" y="2464007"/>
                <a:ext cx="280080" cy="152948"/>
              </a:xfrm>
              <a:prstGeom prst="rect">
                <a:avLst/>
              </a:prstGeom>
            </p:spPr>
          </p:pic>
        </mc:Fallback>
      </mc:AlternateContent>
      <p:sp>
        <p:nvSpPr>
          <p:cNvPr id="7" name="Cloud 6"/>
          <p:cNvSpPr/>
          <p:nvPr/>
        </p:nvSpPr>
        <p:spPr>
          <a:xfrm>
            <a:off x="1043608" y="781018"/>
            <a:ext cx="6552728" cy="258281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Thảo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luận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nhóm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đôi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</a:p>
          <a:p>
            <a:pPr algn="ctr">
              <a:defRPr/>
            </a:pPr>
            <a:r>
              <a:rPr lang="en-US" sz="2400">
                <a:solidFill>
                  <a:schemeClr val="accent2">
                    <a:lumMod val="20000"/>
                    <a:lumOff val="80000"/>
                  </a:schemeClr>
                </a:solidFill>
              </a:rPr>
              <a:t>(2 </a:t>
            </a: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phút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899592" y="3376508"/>
            <a:ext cx="7605464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en-US" sz="27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vi-VN" altLang="en-US" sz="27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 chương trình sử dụng thủ tục DuongTron vừa sửa để vẽ hình với màu sắc như hình bên dưới</a:t>
            </a:r>
            <a:endParaRPr lang="en-US" altLang="en-US" sz="2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00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ChangeArrowheads="1"/>
          </p:cNvSpPr>
          <p:nvPr/>
        </p:nvSpPr>
        <p:spPr bwMode="auto">
          <a:xfrm>
            <a:off x="251520" y="141480"/>
            <a:ext cx="8784976" cy="4914546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vi-V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494705" y="714628"/>
            <a:ext cx="839777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vi-VN" sz="1800" b="1" u="sng">
                <a:solidFill>
                  <a:srgbClr val="0B03B1"/>
                </a:solidFill>
                <a:latin typeface="Times New Roman" panose="02020603050405020304" pitchFamily="18" charset="0"/>
              </a:rPr>
              <a:t>Bài tập 1 sgk trang 105</a:t>
            </a:r>
            <a:r>
              <a:rPr lang="en-US" altLang="vi-VN" sz="1800">
                <a:solidFill>
                  <a:srgbClr val="0B03B1"/>
                </a:solidFill>
                <a:latin typeface="Times New Roman" panose="02020603050405020304" pitchFamily="18" charset="0"/>
              </a:rPr>
              <a:t>: Sửa thủ tục DuongTron ở trên. Viết chương trình sử dụng thủ tục DuongTron vừa sửa để vẽ hình với màu sắc như hình bên dưới. Kiểm tra kết quả trên máy tính.</a:t>
            </a: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1003575" y="1770589"/>
            <a:ext cx="583264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defRPr/>
            </a:pPr>
            <a:r>
              <a:rPr lang="en-US" sz="2400" dirty="0">
                <a:solidFill>
                  <a:srgbClr val="0B03B1"/>
                </a:solidFill>
                <a:latin typeface="Times New Roman" pitchFamily="18" charset="0"/>
              </a:rPr>
              <a:t>To </a:t>
            </a:r>
            <a:r>
              <a:rPr lang="en-US" sz="2400" dirty="0" err="1">
                <a:solidFill>
                  <a:srgbClr val="0B03B1"/>
                </a:solidFill>
                <a:latin typeface="Times New Roman" pitchFamily="18" charset="0"/>
              </a:rPr>
              <a:t>Duongtron</a:t>
            </a:r>
            <a:endParaRPr lang="en-US" sz="2400" dirty="0">
              <a:solidFill>
                <a:srgbClr val="0B03B1"/>
              </a:solidFill>
              <a:latin typeface="Times New Roman" pitchFamily="18" charset="0"/>
            </a:endParaRPr>
          </a:p>
          <a:p>
            <a:pPr indent="342900">
              <a:defRPr/>
            </a:pPr>
            <a:r>
              <a:rPr lang="en-US" sz="2400" b="1" dirty="0" err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setpencolor</a:t>
            </a: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 4</a:t>
            </a:r>
          </a:p>
          <a:p>
            <a:pPr>
              <a:defRPr/>
            </a:pPr>
            <a:r>
              <a:rPr lang="en-US" sz="2400" b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     Repeat </a:t>
            </a: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6[Repeat 24[FD 20 RT 15]</a:t>
            </a:r>
            <a:r>
              <a:rPr lang="en-US" sz="2400" b="1" dirty="0" err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rt</a:t>
            </a: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 60]</a:t>
            </a:r>
          </a:p>
          <a:p>
            <a:pPr indent="342900">
              <a:defRPr/>
            </a:pPr>
            <a:r>
              <a:rPr lang="en-US" sz="2400" b="1" dirty="0" err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setpencolor</a:t>
            </a: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 0</a:t>
            </a:r>
          </a:p>
          <a:p>
            <a:pPr algn="just" eaLnBrk="1" hangingPunct="1">
              <a:defRPr/>
            </a:pPr>
            <a:r>
              <a:rPr lang="en-US" sz="2400" dirty="0">
                <a:solidFill>
                  <a:srgbClr val="0B03B1"/>
                </a:solidFill>
                <a:latin typeface="Times New Roman" pitchFamily="18" charset="0"/>
              </a:rPr>
              <a:t>end</a:t>
            </a:r>
          </a:p>
        </p:txBody>
      </p:sp>
      <p:sp>
        <p:nvSpPr>
          <p:cNvPr id="13" name="TextBox 16"/>
          <p:cNvSpPr txBox="1">
            <a:spLocks noChangeArrowheads="1"/>
          </p:cNvSpPr>
          <p:nvPr/>
        </p:nvSpPr>
        <p:spPr bwMode="auto">
          <a:xfrm>
            <a:off x="494705" y="329603"/>
            <a:ext cx="67829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vi-V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HOẠT ĐỘNG THỰC HÀNH</a:t>
            </a:r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3" t="25813" r="51904" b="34863"/>
          <a:stretch>
            <a:fillRect/>
          </a:stretch>
        </p:blipFill>
        <p:spPr bwMode="auto">
          <a:xfrm>
            <a:off x="6804248" y="3125935"/>
            <a:ext cx="1600200" cy="1544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029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251520" y="33468"/>
            <a:ext cx="8640960" cy="5076564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vi-V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454223" y="380053"/>
            <a:ext cx="807821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vi-VN" sz="1800" b="1" u="sng">
                <a:solidFill>
                  <a:srgbClr val="0B03B1"/>
                </a:solidFill>
                <a:latin typeface="Times New Roman" panose="02020603050405020304" pitchFamily="18" charset="0"/>
              </a:rPr>
              <a:t>Bài tập 2 sgk trang 105</a:t>
            </a:r>
            <a:r>
              <a:rPr lang="en-US" altLang="vi-VN" sz="1800">
                <a:solidFill>
                  <a:srgbClr val="0B03B1"/>
                </a:solidFill>
                <a:latin typeface="Times New Roman" panose="02020603050405020304" pitchFamily="18" charset="0"/>
              </a:rPr>
              <a:t>: Viết thủ tục LucGiac để vẽ hình đa giác sáu cạnh như hình bên dưới.</a:t>
            </a: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1187624" y="1048256"/>
            <a:ext cx="4641676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defRPr/>
            </a:pPr>
            <a:r>
              <a:rPr lang="en-US" sz="2400" dirty="0">
                <a:solidFill>
                  <a:srgbClr val="0B03B1"/>
                </a:solidFill>
                <a:latin typeface="Times New Roman" pitchFamily="18" charset="0"/>
              </a:rPr>
              <a:t>To </a:t>
            </a:r>
            <a:r>
              <a:rPr lang="en-US" sz="2400" dirty="0" err="1">
                <a:solidFill>
                  <a:srgbClr val="0B03B1"/>
                </a:solidFill>
                <a:latin typeface="Times New Roman" pitchFamily="18" charset="0"/>
              </a:rPr>
              <a:t>LucGiac</a:t>
            </a:r>
            <a:endParaRPr lang="en-US" sz="2400" dirty="0">
              <a:solidFill>
                <a:srgbClr val="0B03B1"/>
              </a:solidFill>
              <a:latin typeface="Times New Roman" pitchFamily="18" charset="0"/>
            </a:endParaRPr>
          </a:p>
          <a:p>
            <a:pPr indent="342900">
              <a:defRPr/>
            </a:pPr>
            <a:r>
              <a:rPr lang="en-US" sz="2400" b="1" dirty="0" err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SetPenColor</a:t>
            </a: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 4</a:t>
            </a:r>
          </a:p>
          <a:p>
            <a:pPr indent="342900">
              <a:defRPr/>
            </a:pP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err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SetPenSize</a:t>
            </a: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 [1 5]</a:t>
            </a:r>
          </a:p>
          <a:p>
            <a:pPr indent="942975">
              <a:defRPr/>
            </a:pP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RT 90</a:t>
            </a:r>
          </a:p>
          <a:p>
            <a:pPr indent="942975">
              <a:tabLst>
                <a:tab pos="1157288" algn="l"/>
              </a:tabLst>
              <a:defRPr/>
            </a:pP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	Repeat 6[FD 100 RT 60]</a:t>
            </a:r>
          </a:p>
          <a:p>
            <a:pPr indent="942975">
              <a:defRPr/>
            </a:pP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HT</a:t>
            </a:r>
          </a:p>
          <a:p>
            <a:pPr indent="342900">
              <a:defRPr/>
            </a:pPr>
            <a:r>
              <a:rPr lang="en-US" sz="2400" b="1" dirty="0" err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SetPenColor</a:t>
            </a: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 0</a:t>
            </a:r>
          </a:p>
          <a:p>
            <a:pPr algn="just" eaLnBrk="1" hangingPunct="1">
              <a:defRPr/>
            </a:pPr>
            <a:r>
              <a:rPr lang="en-US" sz="2400" dirty="0">
                <a:solidFill>
                  <a:srgbClr val="0B03B1"/>
                </a:solidFill>
                <a:latin typeface="Times New Roman" pitchFamily="18" charset="0"/>
              </a:rPr>
              <a:t>end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22" t="44357" r="51633" b="30850"/>
          <a:stretch>
            <a:fillRect/>
          </a:stretch>
        </p:blipFill>
        <p:spPr bwMode="auto">
          <a:xfrm>
            <a:off x="6617940" y="2211710"/>
            <a:ext cx="1485900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53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569680" y="2473386"/>
              <a:ext cx="261360" cy="13419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60320" y="2464007"/>
                <a:ext cx="280080" cy="152948"/>
              </a:xfrm>
              <a:prstGeom prst="rect">
                <a:avLst/>
              </a:prstGeom>
            </p:spPr>
          </p:pic>
        </mc:Fallback>
      </mc:AlternateContent>
      <p:sp>
        <p:nvSpPr>
          <p:cNvPr id="7" name="Cloud 6"/>
          <p:cNvSpPr/>
          <p:nvPr/>
        </p:nvSpPr>
        <p:spPr>
          <a:xfrm>
            <a:off x="1043608" y="781018"/>
            <a:ext cx="6552728" cy="258281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Thảo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luận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nhóm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đôi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</a:p>
          <a:p>
            <a:pPr algn="ctr">
              <a:defRPr/>
            </a:pPr>
            <a:r>
              <a:rPr lang="en-US" sz="2400">
                <a:solidFill>
                  <a:schemeClr val="accent2">
                    <a:lumMod val="20000"/>
                    <a:lumOff val="80000"/>
                  </a:schemeClr>
                </a:solidFill>
              </a:rPr>
              <a:t>(2 </a:t>
            </a: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phút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899592" y="3376508"/>
            <a:ext cx="7605464" cy="93871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en-US" sz="27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vi-VN" altLang="en-US" sz="27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 chương trình sử dụng thủ tục </a:t>
            </a:r>
            <a:r>
              <a:rPr lang="en-US" altLang="vi-VN" sz="2800">
                <a:solidFill>
                  <a:srgbClr val="0B03B1"/>
                </a:solidFill>
                <a:latin typeface="Times New Roman" panose="02020603050405020304" pitchFamily="18" charset="0"/>
              </a:rPr>
              <a:t>LucGiac</a:t>
            </a:r>
            <a:r>
              <a:rPr lang="vi-VN" altLang="en-US" sz="27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vừa sửa để vẽ hình với màu sắc như hình bên dưới</a:t>
            </a:r>
            <a:endParaRPr lang="en-US" altLang="en-US" sz="2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4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ChangeArrowheads="1"/>
          </p:cNvSpPr>
          <p:nvPr/>
        </p:nvSpPr>
        <p:spPr bwMode="auto">
          <a:xfrm>
            <a:off x="251520" y="195486"/>
            <a:ext cx="8640960" cy="4896544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vi-V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360406" y="364004"/>
            <a:ext cx="838805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vi-VN" sz="2000" b="1" u="sng">
                <a:solidFill>
                  <a:srgbClr val="0B03B1"/>
                </a:solidFill>
                <a:latin typeface="Times New Roman" panose="02020603050405020304" pitchFamily="18" charset="0"/>
              </a:rPr>
              <a:t>Bài tập 3 sgk trang 105</a:t>
            </a:r>
            <a:r>
              <a:rPr lang="en-US" altLang="vi-VN" sz="2000">
                <a:solidFill>
                  <a:srgbClr val="0B03B1"/>
                </a:solidFill>
                <a:latin typeface="Times New Roman" panose="02020603050405020304" pitchFamily="18" charset="0"/>
              </a:rPr>
              <a:t>: Sử dụng thủ tục LucGiac1 để viết thủ tục Lucgiac1 tạo nên mẫu trang trí như hình sau:</a:t>
            </a: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482080" y="1717740"/>
            <a:ext cx="727280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defRPr/>
            </a:pPr>
            <a:r>
              <a:rPr lang="en-US" sz="2400" dirty="0">
                <a:solidFill>
                  <a:srgbClr val="0B03B1"/>
                </a:solidFill>
                <a:latin typeface="Times New Roman" pitchFamily="18" charset="0"/>
              </a:rPr>
              <a:t>To Lucgiac1</a:t>
            </a:r>
          </a:p>
          <a:p>
            <a:pPr indent="342900">
              <a:defRPr/>
            </a:pPr>
            <a:r>
              <a:rPr lang="en-US" sz="2400" b="1" dirty="0" err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SetPenColor</a:t>
            </a: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 4</a:t>
            </a:r>
          </a:p>
          <a:p>
            <a:pPr indent="342900">
              <a:defRPr/>
            </a:pPr>
            <a:r>
              <a:rPr lang="en-US" sz="2400" b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SetPenSize </a:t>
            </a: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400" b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1 5]</a:t>
            </a:r>
          </a:p>
          <a:p>
            <a:pPr indent="342900">
              <a:defRPr/>
            </a:pPr>
            <a:r>
              <a:rPr lang="en-US" sz="2400" b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Repeat </a:t>
            </a: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8[Repeat 6[FD 100 RT 60]RT 45]</a:t>
            </a:r>
          </a:p>
          <a:p>
            <a:pPr indent="342900">
              <a:defRPr/>
            </a:pPr>
            <a:r>
              <a:rPr lang="en-US" sz="2400" b="1" dirty="0" err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SetPenColor</a:t>
            </a: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 0</a:t>
            </a:r>
          </a:p>
          <a:p>
            <a:pPr algn="just" eaLnBrk="1" hangingPunct="1">
              <a:defRPr/>
            </a:pPr>
            <a:r>
              <a:rPr lang="en-US" sz="2400" dirty="0">
                <a:solidFill>
                  <a:srgbClr val="0B03B1"/>
                </a:solidFill>
                <a:latin typeface="Times New Roman" pitchFamily="18" charset="0"/>
              </a:rPr>
              <a:t>end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9" t="16750" r="48630" b="31010"/>
          <a:stretch>
            <a:fillRect/>
          </a:stretch>
        </p:blipFill>
        <p:spPr bwMode="auto">
          <a:xfrm>
            <a:off x="6732240" y="929231"/>
            <a:ext cx="1837163" cy="1850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015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ChangeArrowheads="1"/>
          </p:cNvSpPr>
          <p:nvPr/>
        </p:nvSpPr>
        <p:spPr bwMode="auto">
          <a:xfrm>
            <a:off x="251520" y="33468"/>
            <a:ext cx="8640960" cy="5022558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vi-V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538602" y="727369"/>
            <a:ext cx="80658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vi-VN" sz="1800">
                <a:solidFill>
                  <a:srgbClr val="0B03B1"/>
                </a:solidFill>
                <a:latin typeface="Times New Roman" panose="02020603050405020304" pitchFamily="18" charset="0"/>
              </a:rPr>
              <a:t>Sử dụng thủ tục LucGiac để viết thủ tục Lucgiac2 tạo nên mẫu trang trí như hình sau:</a:t>
            </a: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538602" y="2061013"/>
            <a:ext cx="727280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defRPr/>
            </a:pPr>
            <a:r>
              <a:rPr lang="en-US" sz="2400" dirty="0">
                <a:solidFill>
                  <a:srgbClr val="0B03B1"/>
                </a:solidFill>
                <a:latin typeface="Times New Roman" pitchFamily="18" charset="0"/>
              </a:rPr>
              <a:t>To Lucgiac2</a:t>
            </a:r>
          </a:p>
          <a:p>
            <a:pPr indent="342900">
              <a:defRPr/>
            </a:pPr>
            <a:r>
              <a:rPr lang="en-US" sz="2400" b="1" dirty="0" err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SetPenColor</a:t>
            </a: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 1</a:t>
            </a:r>
          </a:p>
          <a:p>
            <a:pPr indent="342900">
              <a:defRPr/>
            </a:pP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err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SetPenSize</a:t>
            </a: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 [1 5]</a:t>
            </a:r>
          </a:p>
          <a:p>
            <a:pPr indent="942975">
              <a:tabLst>
                <a:tab pos="1157288" algn="l"/>
              </a:tabLst>
              <a:defRPr/>
            </a:pP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	Repeat 18[Repeat 6[FD 100 RT 60]RT 20]</a:t>
            </a:r>
          </a:p>
          <a:p>
            <a:pPr indent="342900">
              <a:defRPr/>
            </a:pPr>
            <a:r>
              <a:rPr lang="en-US" sz="2400" b="1" dirty="0" err="1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SetPenColor</a:t>
            </a:r>
            <a:r>
              <a:rPr lang="en-US" sz="2400" b="1" dirty="0">
                <a:solidFill>
                  <a:srgbClr val="0B03B1"/>
                </a:solidFill>
                <a:latin typeface="Times New Roman" pitchFamily="18" charset="0"/>
                <a:cs typeface="Times New Roman" pitchFamily="18" charset="0"/>
              </a:rPr>
              <a:t> 0</a:t>
            </a:r>
          </a:p>
          <a:p>
            <a:pPr algn="just" eaLnBrk="1" hangingPunct="1">
              <a:defRPr/>
            </a:pPr>
            <a:r>
              <a:rPr lang="en-US" sz="2400" dirty="0">
                <a:solidFill>
                  <a:srgbClr val="0B03B1"/>
                </a:solidFill>
                <a:latin typeface="Times New Roman" pitchFamily="18" charset="0"/>
              </a:rPr>
              <a:t>end</a:t>
            </a: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431012" y="279462"/>
            <a:ext cx="67829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vi-V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HOẠT ĐỘNG THỰC HÀNH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6" t="15919" r="47697" b="30679"/>
          <a:stretch>
            <a:fillRect/>
          </a:stretch>
        </p:blipFill>
        <p:spPr bwMode="auto">
          <a:xfrm>
            <a:off x="6504503" y="1145200"/>
            <a:ext cx="1985706" cy="199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38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3" name="WordArt 9"/>
          <p:cNvSpPr>
            <a:spLocks noChangeArrowheads="1" noChangeShapeType="1" noTextEdit="1"/>
          </p:cNvSpPr>
          <p:nvPr/>
        </p:nvSpPr>
        <p:spPr bwMode="auto">
          <a:xfrm>
            <a:off x="1502569" y="833439"/>
            <a:ext cx="4339829" cy="71199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27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</a:rPr>
              <a:t>TÌM HÌNH BÍ ẨN</a:t>
            </a:r>
          </a:p>
        </p:txBody>
      </p:sp>
      <p:pic>
        <p:nvPicPr>
          <p:cNvPr id="9219" name="Picture 2" descr="D:\may kia\POWERPOINT\HINH NEN DEP\hinh nen dep\hinh trang tri\anhso.net_10120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095" y="1"/>
            <a:ext cx="2678906" cy="118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2" descr="D:\may kia\POWERPOINT\HINH NEN DEP\hinh nen dep\hinh trang tri\anhso.net_10120.gif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43001" y="3955257"/>
            <a:ext cx="2678906" cy="118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6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010" y="2253855"/>
            <a:ext cx="1295400" cy="134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7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332" y="2278856"/>
            <a:ext cx="165616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8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122" y="2157414"/>
            <a:ext cx="1446609" cy="1384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57439" y="3457576"/>
            <a:ext cx="432197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vi-VN" sz="3000" b="1" dirty="0">
                <a:solidFill>
                  <a:srgbClr val="FF0000"/>
                </a:solidFill>
                <a:latin typeface="+mj-lt"/>
                <a:cs typeface="Arial" charset="0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24314" y="3461148"/>
            <a:ext cx="432197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vi-VN" sz="3000" b="1" dirty="0">
                <a:solidFill>
                  <a:srgbClr val="008200"/>
                </a:solidFill>
                <a:latin typeface="+mj-lt"/>
                <a:cs typeface="Arial" charset="0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60245" y="3440906"/>
            <a:ext cx="432197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vi-VN" sz="3000" b="1" dirty="0">
                <a:solidFill>
                  <a:srgbClr val="0000FF"/>
                </a:solidFill>
                <a:latin typeface="+mj-lt"/>
                <a:cs typeface="Arial" charset="0"/>
              </a:rPr>
              <a:t>3</a:t>
            </a:r>
          </a:p>
        </p:txBody>
      </p:sp>
      <p:sp>
        <p:nvSpPr>
          <p:cNvPr id="3" name="Rectangle 2"/>
          <p:cNvSpPr/>
          <p:nvPr/>
        </p:nvSpPr>
        <p:spPr>
          <a:xfrm>
            <a:off x="2252822" y="141480"/>
            <a:ext cx="2762296" cy="7155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rPr>
              <a:t>TRÒ CHƠI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75073" y="2706292"/>
            <a:ext cx="316587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SetpenColor</a:t>
            </a:r>
            <a:r>
              <a:rPr lang="en-U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4</a:t>
            </a:r>
            <a:endParaRPr lang="en-US" sz="27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303985" y="2681289"/>
            <a:ext cx="140374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700" b="1" dirty="0">
                <a:solidFill>
                  <a:srgbClr val="008200"/>
                </a:solidFill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en-US" sz="2700" b="1" dirty="0">
              <a:solidFill>
                <a:srgbClr val="0082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656078" y="2681288"/>
            <a:ext cx="3057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 6[fd 100 rt 60]</a:t>
            </a:r>
          </a:p>
        </p:txBody>
      </p:sp>
    </p:spTree>
    <p:extLst>
      <p:ext uri="{BB962C8B-B14F-4D97-AF65-F5344CB8AC3E}">
        <p14:creationId xmlns:p14="http://schemas.microsoft.com/office/powerpoint/2010/main" val="1450670289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3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9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2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0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5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 nodeType="clickPar">
                      <p:stCondLst>
                        <p:cond delay="0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 descr="Pictur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03649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2195512" y="951311"/>
            <a:ext cx="4968479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Đâu là câu lệnh để thay đổi màu vẽ</a:t>
            </a:r>
          </a:p>
          <a:p>
            <a:pPr algn="ctr"/>
            <a:r>
              <a:rPr lang="en-US" altLang="en-US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thành màu đỏ?</a:t>
            </a:r>
          </a:p>
          <a:p>
            <a:pPr eaLnBrk="1" hangingPunct="1"/>
            <a:endParaRPr lang="en-US" alt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75372" y="1737123"/>
            <a:ext cx="35956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2400" dirty="0" err="1"/>
              <a:t>SetpenColor</a:t>
            </a:r>
            <a:r>
              <a:rPr lang="en-US" sz="2400" dirty="0"/>
              <a:t> 2</a:t>
            </a:r>
            <a:endParaRPr lang="en-US" sz="27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189685" y="2352675"/>
            <a:ext cx="31658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b. </a:t>
            </a:r>
            <a:r>
              <a:rPr lang="en-US" sz="2400" dirty="0" err="1"/>
              <a:t>SetpenColor</a:t>
            </a:r>
            <a:r>
              <a:rPr lang="en-US" sz="2400" dirty="0"/>
              <a:t> 3</a:t>
            </a:r>
            <a:endParaRPr lang="en-US" sz="27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113486" y="2997994"/>
            <a:ext cx="34873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2400" dirty="0" err="1"/>
              <a:t>SetpenColor</a:t>
            </a:r>
            <a:r>
              <a:rPr lang="en-US" sz="2400" dirty="0"/>
              <a:t> 4</a:t>
            </a:r>
            <a:endParaRPr lang="en-US" sz="27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545681" y="3057525"/>
            <a:ext cx="457200" cy="342900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vi-VN" altLang="en-US" sz="1013">
              <a:solidFill>
                <a:srgbClr val="FFFFFF"/>
              </a:solidFill>
              <a:latin typeface="Constantia" panose="02030602050306030303" pitchFamily="18" charset="0"/>
            </a:endParaRPr>
          </a:p>
        </p:txBody>
      </p:sp>
      <p:pic>
        <p:nvPicPr>
          <p:cNvPr id="10248" name="Picture 9" descr="kitty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943100"/>
            <a:ext cx="21717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18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 descr="Pictur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0241"/>
            <a:ext cx="9073008" cy="514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2097883" y="2356248"/>
            <a:ext cx="486013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1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 mấy hình vuông trong hình trên?</a:t>
            </a:r>
            <a:endParaRPr lang="en-US" altLang="en-US" sz="2100" b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545681" y="2840832"/>
            <a:ext cx="14049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2400" dirty="0"/>
              <a:t>4</a:t>
            </a:r>
            <a:endParaRPr lang="en-US" sz="27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886200" y="3670697"/>
            <a:ext cx="457200" cy="342900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vi-VN" altLang="en-US" sz="1013">
              <a:solidFill>
                <a:srgbClr val="FFFFFF"/>
              </a:solidFill>
              <a:latin typeface="Constantia" panose="02030602050306030303" pitchFamily="18" charset="0"/>
            </a:endParaRPr>
          </a:p>
        </p:txBody>
      </p:sp>
      <p:pic>
        <p:nvPicPr>
          <p:cNvPr id="11270" name="Picture 9" descr="kitty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943100"/>
            <a:ext cx="21717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545681" y="3194448"/>
            <a:ext cx="14049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400" dirty="0"/>
              <a:t>5</a:t>
            </a:r>
            <a:endParaRPr lang="en-US" sz="27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569495" y="3598069"/>
            <a:ext cx="14037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c. 6</a:t>
            </a:r>
            <a:endParaRPr lang="en-US" sz="27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1273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1015603"/>
            <a:ext cx="2049066" cy="1394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Rectangle 1"/>
          <p:cNvSpPr>
            <a:spLocks noChangeArrowheads="1"/>
          </p:cNvSpPr>
          <p:nvPr/>
        </p:nvSpPr>
        <p:spPr bwMode="auto">
          <a:xfrm>
            <a:off x="2849469" y="627460"/>
            <a:ext cx="363913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 sát hình và trả lời câu hỏi.</a:t>
            </a:r>
            <a:endParaRPr lang="en-US" altLang="en-US" sz="2100" b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50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 descr="Pictur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92899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2033587" y="884636"/>
            <a:ext cx="529232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Điền vào chỗ chấm để được số độ quay đúng trong câu lệnh: </a:t>
            </a:r>
            <a:r>
              <a:rPr lang="en-US" altLang="en-US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 6 [fd 100 rt ……]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482453" y="1772841"/>
            <a:ext cx="35956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2400" dirty="0"/>
              <a:t>30 </a:t>
            </a:r>
            <a:endParaRPr lang="en-US" sz="27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688433" y="2396729"/>
            <a:ext cx="31658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b. 60</a:t>
            </a:r>
            <a:endParaRPr lang="en-US" sz="27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27699" y="3082529"/>
            <a:ext cx="34873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2400" dirty="0"/>
              <a:t>90</a:t>
            </a:r>
            <a:endParaRPr lang="en-US" sz="27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823097" y="2491979"/>
            <a:ext cx="457200" cy="342900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vi-VN" altLang="en-US" sz="1013">
              <a:solidFill>
                <a:srgbClr val="FFFFFF"/>
              </a:solidFill>
              <a:latin typeface="Constantia" panose="02030602050306030303" pitchFamily="18" charset="0"/>
            </a:endParaRPr>
          </a:p>
        </p:txBody>
      </p:sp>
      <p:pic>
        <p:nvPicPr>
          <p:cNvPr id="12296" name="Picture 9" descr="kitty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943100"/>
            <a:ext cx="21717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95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9"/>
          <p:cNvSpPr>
            <a:spLocks noChangeArrowheads="1" noChangeShapeType="1" noTextEdit="1"/>
          </p:cNvSpPr>
          <p:nvPr/>
        </p:nvSpPr>
        <p:spPr bwMode="auto">
          <a:xfrm>
            <a:off x="1502569" y="833439"/>
            <a:ext cx="4339829" cy="71199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27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</a:rPr>
              <a:t>TÌM HÌNH BÍ ẨN</a:t>
            </a:r>
          </a:p>
        </p:txBody>
      </p:sp>
      <p:pic>
        <p:nvPicPr>
          <p:cNvPr id="13315" name="Picture 2" descr="D:\may kia\POWERPOINT\HINH NEN DEP\hinh nen dep\hinh trang tri\anhso.net_1012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095" y="1"/>
            <a:ext cx="2678906" cy="118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2" descr="D:\may kia\POWERPOINT\HINH NEN DEP\hinh nen dep\hinh trang tri\anhso.net_10120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43001" y="3955257"/>
            <a:ext cx="2678906" cy="118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52822" y="141480"/>
            <a:ext cx="2762296" cy="7155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rPr>
              <a:t>TRÒ CHƠI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098948" y="1977629"/>
            <a:ext cx="316587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SetpenColor</a:t>
            </a:r>
            <a:r>
              <a:rPr lang="en-U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4</a:t>
            </a:r>
            <a:endParaRPr lang="en-US" sz="27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792141" y="1987154"/>
            <a:ext cx="140374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en-US" sz="27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3320" name="Rectangle 3"/>
          <p:cNvSpPr>
            <a:spLocks noChangeArrowheads="1"/>
          </p:cNvSpPr>
          <p:nvPr/>
        </p:nvSpPr>
        <p:spPr bwMode="auto">
          <a:xfrm>
            <a:off x="4967427" y="1977629"/>
            <a:ext cx="3057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 6[fd 100 rt 60]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25" y="2571751"/>
            <a:ext cx="3024188" cy="180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623796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1" descr="D:\may kia\POWERPOINT\HINH NEN DEP\hinh nen dep\hinh trang tri\1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50" y="3746898"/>
            <a:ext cx="1466850" cy="139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Box 16"/>
          <p:cNvSpPr txBox="1">
            <a:spLocks noChangeArrowheads="1"/>
          </p:cNvSpPr>
          <p:nvPr/>
        </p:nvSpPr>
        <p:spPr bwMode="auto">
          <a:xfrm>
            <a:off x="1223963" y="1168004"/>
            <a:ext cx="650676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Để thay đổi màu vẽ bằng câu lệnh ta thực hiện như sau: </a:t>
            </a:r>
          </a:p>
        </p:txBody>
      </p:sp>
      <p:pic>
        <p:nvPicPr>
          <p:cNvPr id="14340" name="Picture 6" descr="D:\may kia\POWERPOINT\HINH NEN DEP\hinh nen dep\hinh trang tri\10.gif">
            <a:hlinkClick r:id="rId3" action="ppaction://hlinkfil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634" y="-218338"/>
            <a:ext cx="1466850" cy="139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1025129" y="217884"/>
            <a:ext cx="6705600" cy="701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CẦN GHI NHỚ</a:t>
            </a:r>
          </a:p>
        </p:txBody>
      </p:sp>
      <p:sp>
        <p:nvSpPr>
          <p:cNvPr id="13" name="TextBox 16"/>
          <p:cNvSpPr txBox="1">
            <a:spLocks noChangeArrowheads="1"/>
          </p:cNvSpPr>
          <p:nvPr/>
        </p:nvSpPr>
        <p:spPr bwMode="auto">
          <a:xfrm>
            <a:off x="1699022" y="1545432"/>
            <a:ext cx="5557838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SetPenColor </a:t>
            </a:r>
            <a:r>
              <a:rPr lang="en-US" altLang="en-US" sz="24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en-US" altLang="en-US" sz="21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(Trong đó</a:t>
            </a:r>
            <a:r>
              <a:rPr lang="en-US" altLang="en-US" sz="21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 </a:t>
            </a:r>
            <a:r>
              <a:rPr lang="en-US" altLang="en-US" sz="21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 số màu được quy định trong logo)</a:t>
            </a:r>
          </a:p>
          <a:p>
            <a:pPr eaLnBrk="1" hangingPunct="1"/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5" name="TextBox 16"/>
          <p:cNvSpPr txBox="1">
            <a:spLocks noChangeArrowheads="1"/>
          </p:cNvSpPr>
          <p:nvPr/>
        </p:nvSpPr>
        <p:spPr bwMode="auto">
          <a:xfrm>
            <a:off x="1169194" y="2363392"/>
            <a:ext cx="650676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Để thay đổi nét vẽ bằng câu lệnh ta thực hiện như sau: </a:t>
            </a:r>
          </a:p>
        </p:txBody>
      </p:sp>
      <p:sp>
        <p:nvSpPr>
          <p:cNvPr id="14346" name="TextBox 16"/>
          <p:cNvSpPr txBox="1">
            <a:spLocks noChangeArrowheads="1"/>
          </p:cNvSpPr>
          <p:nvPr/>
        </p:nvSpPr>
        <p:spPr bwMode="auto">
          <a:xfrm>
            <a:off x="1763316" y="2807494"/>
            <a:ext cx="46910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SetPenSize [ </a:t>
            </a:r>
            <a:r>
              <a:rPr lang="en-US" altLang="en-US" sz="2400">
                <a:solidFill>
                  <a:srgbClr val="008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eaLnBrk="1" hangingPunct="1"/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(Trong đó: </a:t>
            </a:r>
            <a:r>
              <a:rPr lang="en-US" altLang="en-US" sz="2400" i="1">
                <a:solidFill>
                  <a:srgbClr val="008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là độ rộng nét vẽ</a:t>
            </a:r>
          </a:p>
          <a:p>
            <a:pPr eaLnBrk="1" hangingPunct="1"/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   </a:t>
            </a:r>
            <a:r>
              <a:rPr lang="en-US" altLang="en-US" sz="2400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là độ cao nét vẽ)</a:t>
            </a:r>
          </a:p>
        </p:txBody>
      </p:sp>
    </p:spTree>
    <p:extLst>
      <p:ext uri="{BB962C8B-B14F-4D97-AF65-F5344CB8AC3E}">
        <p14:creationId xmlns:p14="http://schemas.microsoft.com/office/powerpoint/2010/main" val="350925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13" grpId="0"/>
      <p:bldP spid="14345" grpId="0"/>
      <p:bldP spid="1434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lowers_fr0205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505056" cy="5143500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8659" name="WordArt 3"/>
          <p:cNvSpPr>
            <a:spLocks noChangeArrowheads="1" noChangeShapeType="1" noTextEdit="1"/>
          </p:cNvSpPr>
          <p:nvPr/>
        </p:nvSpPr>
        <p:spPr bwMode="auto">
          <a:xfrm>
            <a:off x="1943100" y="628650"/>
            <a:ext cx="5372100" cy="211455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5977"/>
              </a:avLst>
            </a:prstTxWarp>
          </a:bodyPr>
          <a:lstStyle/>
          <a:p>
            <a:pPr algn="ctr"/>
            <a:r>
              <a:rPr lang="en-US" sz="2700" kern="10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dist="101600" algn="ctr" rotWithShape="0">
                    <a:schemeClr val="hlink">
                      <a:alpha val="50000"/>
                    </a:schemeClr>
                  </a:outerShdw>
                </a:effectLst>
                <a:cs typeface="Arial" panose="020B0604020202020204" pitchFamily="34" charset="0"/>
              </a:rPr>
              <a:t>BÀI HỌC KẾT THÚC</a:t>
            </a:r>
          </a:p>
        </p:txBody>
      </p:sp>
      <p:sp>
        <p:nvSpPr>
          <p:cNvPr id="198660" name="WordArt 4"/>
          <p:cNvSpPr>
            <a:spLocks noChangeArrowheads="1" noChangeShapeType="1" noTextEdit="1"/>
          </p:cNvSpPr>
          <p:nvPr/>
        </p:nvSpPr>
        <p:spPr bwMode="auto">
          <a:xfrm>
            <a:off x="1428750" y="2800350"/>
            <a:ext cx="6400800" cy="85725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US" sz="2700" b="1" kern="10" spc="-27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Chúc quí thầy cô sức khoẻ, hạnh phúc</a:t>
            </a:r>
          </a:p>
        </p:txBody>
      </p:sp>
    </p:spTree>
    <p:extLst>
      <p:ext uri="{BB962C8B-B14F-4D97-AF65-F5344CB8AC3E}">
        <p14:creationId xmlns:p14="http://schemas.microsoft.com/office/powerpoint/2010/main" val="24663948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000" fill="hold"/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000" fill="hold"/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F152F63-415F-D3AD-FDE5-AB5DE49E01D6}"/>
              </a:ext>
            </a:extLst>
          </p:cNvPr>
          <p:cNvGraphicFramePr>
            <a:graphicFrameLocks noGrp="1"/>
          </p:cNvGraphicFramePr>
          <p:nvPr/>
        </p:nvGraphicFramePr>
        <p:xfrm>
          <a:off x="594745" y="1355766"/>
          <a:ext cx="8206992" cy="2262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2209">
                  <a:extLst>
                    <a:ext uri="{9D8B030D-6E8A-4147-A177-3AD203B41FA5}">
                      <a16:colId xmlns:a16="http://schemas.microsoft.com/office/drawing/2014/main" val="3385571593"/>
                    </a:ext>
                  </a:extLst>
                </a:gridCol>
                <a:gridCol w="4114783">
                  <a:extLst>
                    <a:ext uri="{9D8B030D-6E8A-4147-A177-3AD203B41FA5}">
                      <a16:colId xmlns:a16="http://schemas.microsoft.com/office/drawing/2014/main" val="3324874495"/>
                    </a:ext>
                  </a:extLst>
                </a:gridCol>
              </a:tblGrid>
              <a:tr h="2262009">
                <a:tc>
                  <a:txBody>
                    <a:bodyPr/>
                    <a:lstStyle/>
                    <a:p>
                      <a:pPr algn="ctr"/>
                      <a:r>
                        <a:rPr lang="en-US" sz="1500" i="1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Phú</a:t>
                      </a:r>
                      <a:r>
                        <a:rPr lang="en-US" sz="1500" i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i="1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Lợi</a:t>
                      </a:r>
                      <a:r>
                        <a:rPr lang="en-US" sz="15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ngày         tháng    3    năm 2024</a:t>
                      </a:r>
                      <a:endParaRPr lang="en-US" sz="1500" i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5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KT.</a:t>
                      </a:r>
                      <a:r>
                        <a:rPr lang="en-US" sz="1500" b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HIỆU TRƯỞNG</a:t>
                      </a:r>
                    </a:p>
                    <a:p>
                      <a:pPr algn="ctr"/>
                      <a:r>
                        <a:rPr lang="en-US" sz="1500" b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 HIỆU TRƯỞNG</a:t>
                      </a:r>
                    </a:p>
                    <a:p>
                      <a:pPr algn="ctr"/>
                      <a:endParaRPr lang="en-US" sz="15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500" b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Từ Thị Mỹ Huỳnh</a:t>
                      </a:r>
                      <a:endParaRPr lang="en-US" sz="1500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31" marR="16431" marT="8214" marB="82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Phú</a:t>
                      </a:r>
                      <a:r>
                        <a:rPr lang="en-US" sz="1500" i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i="1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Lợi</a:t>
                      </a:r>
                      <a:r>
                        <a:rPr lang="en-US" sz="1500" i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500" i="1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15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8  </a:t>
                      </a:r>
                      <a:r>
                        <a:rPr lang="en-US" sz="1500" i="1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tháng</a:t>
                      </a:r>
                      <a:r>
                        <a:rPr lang="en-US" sz="15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</a:t>
                      </a:r>
                      <a:r>
                        <a:rPr lang="en-US" sz="1500" i="1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US" sz="15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2024</a:t>
                      </a:r>
                      <a:endParaRPr lang="en-US" sz="1500" i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5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TỔ</a:t>
                      </a:r>
                      <a:r>
                        <a:rPr lang="en-US" sz="1500" b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TRƯỞNG</a:t>
                      </a:r>
                    </a:p>
                    <a:p>
                      <a:pPr algn="ctr"/>
                      <a:r>
                        <a:rPr lang="en-US" sz="1500" b="0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Soạn</a:t>
                      </a:r>
                      <a:r>
                        <a:rPr lang="en-US" sz="1500" b="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0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500" b="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0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đủ</a:t>
                      </a:r>
                      <a:r>
                        <a:rPr lang="en-US" sz="1500" b="0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nội </a:t>
                      </a:r>
                      <a:r>
                        <a:rPr lang="en-US" sz="1500" b="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dung</a:t>
                      </a:r>
                    </a:p>
                    <a:p>
                      <a:pPr algn="ctr"/>
                      <a:endParaRPr lang="en-US" sz="15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500" b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Bạch Thị Hà</a:t>
                      </a:r>
                      <a:endParaRPr lang="en-US" sz="1500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31" marR="16431" marT="8214" marB="82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803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OJECT_VERSION" val="9"/>
  <p:tag name="ISPRING_PROJECT_FOLDER_UPDATED" val="1"/>
  <p:tag name="ISPRING_PRESENTATION_TITLE" val="CD3 Bai 3 Go cac dau sac huyen hoi nga nang"/>
  <p:tag name="ISPRING_FIRST_PUBLISH" val="1"/>
  <p:tag name="ISPRING_CURRENT_PLAYER_ID" val="universal"/>
  <p:tag name="ISPRING_PLAYERS_CUSTOMIZATION_2" val="UEsDBBQAAgAIAPNWyUzWo37aRwMAAOEJAAAUAAAAdW5pdmVyc2FsL3BsYXllci54bWytVltP2zAUfi4S/yHyO3ELY1yUghhStYcxIXVse6vc5DTxmtiZ7RDKr9+Jcw9pN6RVapUcn+/zuXw+rnf7ksTOMyjNpZiTmTslDghfBlyEc/L0bXFySW5vjo+8NGY7UA4P5iQTvACwmDgBaF/x1CD4kZloTjoGF5mJkyouFTc75D5H7man0ytyfDRBF6HnJDImvaY0z3OXa0SIUMs4K0i068uEpgo0CAOKlmEQp8Zem7+j8ZtIQc0uBd1Bpub9G1ckDceL5j2S/MyVKqSn0+mM/nz4svQjSNgJF9ow4QNxsJITW8o187cPMshi0IVt4pVBLsGYIghrm3jmms8uhaOVPyelwyoBrVkI2o1FSGjjV3PWBCWmtq6YCFaCPfOQFbmtdOVlW9SS6Egq42emQm9ht5ZMBavG3vH36EjE3iZmOqr4dC8Xy7/lVTLWb1W8j8ZiM8rWMdcRLnUhrXU8Cdrf1Utsja1sn2rZLgom4ij4nXEFgX393pyA6YyUGzYyt3G6OvdxAZ8WzDdS7e4RhtKtZOM2SnFLpbgW1HC4ze7LloLU2W6AmUxBXaqJ98wDkF+ZUrZfN0Zl4NGBscLSPtijZcpVk9qGeJFJ4vN/6E3hN2jNL32oMxbwPxrzGYmamnARwMuCo4+BBGtqAItd2FyTxm6xZxuTztZJ5zD1TO1JwKZgIo5hKgQ8+wEzjLZ2ug8Kiml08TM1wHYW9oIjHkYxfs0ow3B1L03C1HaUobOwFxxLfzsCbcx7gWslc8xQZ2mKA+Bt8d6uNx2hw5YMdNmI0aMj49DzM21kwl+t0ntz0lxbSR84vcdHzr5PDbpLeQO5mB5CDCZBL656LmwOEeBceOaQL3s8J5XVTXGIj8z64mkw4AvTYzFj6ulcGFZpaRnOcTBZWnrV5zhLBz4BbFgWm/tuQv3Lw0IHCY/fG2NcP/CsynzJX8HJeVD8NZidYamdCAq9z8nHy7MOA2oRJ2Nve2vat+NGiroOrkvtW/lr21HfUJVWSpntk5RX9aLElPPgE8oxVDITwUAAtmEVvY5xHt8pYE4MG8xodorHQ6Zz8gEfqpyvzq/alC9mVzXWxvVYblzG8o7rqAq4lR+tDlKTiFfNNXz8A1BLAwQUAAIACAAMAo5QUNOiJx0FAACjEwAAHQAAAHVuaXZlcnNhbC9jb21tb25fbWVzc2FnZXMubG5nrVhbb9s2FH4v0P9ACCiwAV3aDmhRDIkLWmJsIbLkinTS7gKBlRibqCS6ujjNnvY79r697n19HLD/0f2SHVKya/cCSUmBOLAon+98h+dKHj97m6VoI4pSqvzEenT00EIij1Ui8+WJtWCn3z21UFnxPOGpysWJlSsLPRvdvXOc8nxZ86WA73fvIHScibKEx3Kknz48I5mcWPNxZAezOfZfRl4wCaKxO7FGtsrWPL9Gnlqqn4tvvn/y9O2jx0++PX7QSvYBojPseYdQyCA9ftgDyGdh4EWARrzIJy+YNaJ4MUwsWDDP9Yk1ar8Mk56H5NwasfDfv96/+93ulF2EIfFZRD3XIZFLIz9gZjs8wohjjV6qGq34RqBKoY0UV6haCXBmJQuBylQm5kWsYCGvRZcyJ5hh149CQlno2swNfNgdVRTX9w0sr6uVKkBdiRJZ8lepSIxOCBvzfl2IElTzCsIKwV+1kvBLlXGZH3WrvvC9ADsRns+jGaEUT2CD2c4oQDqAv5LVCt4lQt0HFVd5qniCLgsBgAFFfL1OZdz8UtJ1oRnOU37dySLEF64/iVgQeDQivrNdsUYkT5BTcG3sQJQQUxICQMFLUdxANjLhbsQRTtNhCFN3MvXgwzSFqVyuUvhUQ3nMCUTCXORdUhCpJIQ4p/QiCB29aaAKcbTmZXmliuQgSvf92QXs+nYAiWCzPXCmMbbAEB8SSlhRiLjqBgOW2MR3m1dgKgRgxEw90CmV1WUFaZOtU1EJw1ZqU3hsQuqVuFSQX6ngmyb2QbtJts4w9/DCt6fRmPnwdUzArx6v83jVUw6S87P5sZ8NNYTJfsx3cmrRonHwAqqLNfKDIRLBGdTBsyESLwmFTSa0S8bH5+4EGy9B3dsWpW3Ri7muMek14nEMcjqaNlLVJazoLYHSZDxSHg1TQ8nzBUSxi70v1NYGFcLBPC3lRgCPIhFFpyIo/DZxdFI9X7g/RqfY9YjzmdDj1yhXFeLJhuexgGCLufbpNbxLZGLe6bA3+t/U8lfEq7bU32u7hO+QF/eG8jloLF/ICF5VIltXXar1hrX0b8JCp/gXKfQx/Wb6qU18HLrB1/FMKbM6bTrQrf2zYzbUR50kbrlT/b31tZnQptWMXShYY6n6SxAYcXQ7hakk7S811USNsikw7y/n+qcgM286HbRCN78cwNUPWgBfoZti0Cl4xTCnMBxl0Lf6y56D1Qf0z3WL6S9/QcbUZdCnLsSrUladmk0F6N2RTQG4eSvem3IP2hNzmQeUfQBcthNkiVKZAf+kB+ZiRrY70DSVA0suVJ0mpmCk8rVpLLC3dSY+nZ8vC5WZ1ZSX24RpGtuz27BojAsbpfMBE9gu53v7Zy/lb+4lSnAIg4+NfVtPS7auD2lPIUgfvRUeo9thC/Io41W8ggZ+qeo86QnUHNwccooBrLWZCl7Eq/9++7MnxkdMmlXUrv4wCESPgVB5yQ7sJ19VovxlMIi2ZIdBm9OieFt1AjE8PiQwWUkUr/75u49ge2jeis7ev/sjRqn+3yntQlR/lcMpb9pjpjJYOurWC0nTBgFmDNvTGeQVNWmk6gLGzyEIMxyeQW00ByswnxevobAypdJBKGb7dUBXw7R/uLuoq1TmYojs7dqaNpi58wg7jrnHgWSGM/rrpu8ncEiM2wudVC17g9lT7EPd/ghPJLIaChgSsruo0RcR5tDvKa4vxXpkuWmV26oIhad5/lB2Np92zt1Taa7Tjh/s3a79D1BLAwQUAAIACAAMAo5QFR5gG6MAAAB/AQAALgAAAHVuaXZlcnNhbC9wbGF5YmFja19hbmRfbmF2aWdhdGlvbl9zZXR0aW5ncy54bWx1kEEKgzAQRfeewhsIXYdA16VFqBcYcZRAkgmZUfD2TURtadNl3vs/w4xiFDF+Yl3VtYJZ6CkQRUucUTXvd7YMC169cSCGfMKCvOdKJjcsUWgjMnrZlB7Bcsr/8GN4a2E9P+IjXjDlQmcc6kupsJlc8rCYaWPdGlCPEdOAL5hz6KG3eMO1J4jD4wzsG//VuZs2mx3eaUAdIrkgqvlAVbrXcfQXUEsDBBQAAgAIAAwCjlC7bMqojQMAAFwOAAAnAAAAdW5pdmVyc2FsL2ZsYXNoX3B1Ymxpc2hpbmdfc2V0dGluZ3MueG1s5VfNbhs3EL7rKYgtcozWTp3GNVYyDFlChTiS4d208ckYLSktYS655Y8U5ZTn6AP0mgfIve/RPkmHS0mRaiddJ1ERoBAEicOZbz7ODGd2k9PXpSBzpg1XshMdtg8iwmSuKJezTvQyGzw+joixICkIJVknkioip91WUrmJ4KZImbWoagjCSHNS2U5UWFudxPFisWhzU2m/q4SziG/auSrjSjPDpGU6rgQs8ccuK2aiFUIDAPyWSq7Muq0WIUlAeqGoE4xwiswl94cCMRBgiigOahPIb2daOUl7SihN9GzSib47PvOftU6AOuclkz4mpotCL7YnQCn3LECk/A0jBeOzAuk+O4rIglNbdKInRx4FteO7KDV2ODp4lJ7CGEi7gi+ZBQoWwjL4s+y1NWtBENGlhJLnGe4Qf/5OdJ7d/HR92b+6GI6e32Tj8UU2vAwkapt4FyeJdx0lSEg5nbONnwSshbxA3mgzBWFYEm+L1mrcZxByy+cYE/YPmlMnROqqSmnbtdqxmsa2cEPvIzDJVMmds/s1mSiBqa1JYZWWE0ZHULKtZKe3XA5Q8zAiU4yTWHaiccUkSUFigXELgucbAOMmxnJbF9ZgpX2mOQiCeHgDGHmRRh8ohJPlBWjDtqmtd4xPa979RTlByVI5IvgtI1YRDLEr8V/ByHb+yVSrspZihVpiBEePc84WjJ7W8VoBfszRNbooHVridagEs8HDr46/IRM2VRpxGczx8qCcm4DffhBwBcZ8AIU1x0fpxfC8fzMcnfdfPfIHBDoHmT8QHGuKlZXdCz4siVR2bYfhyMEZVieFclrvNTlb+/PTsClrzPNXysYOvuGlE/A14TcB2YLeY8r34+Uhif9XBo3dFjCvL7q/vDU0XnGOKQmYuJFjS+Jy1QYbAOYgiZJiSSDHzmx825hz5QxKQoMI0ObzGQZ7LNN6NcP2iR41ZboR5MHhk++Pnv7w7PjHk3b819vfH3/SaDWzLgV4d2Fo9T45te7YDpQuffXQLfvhKOtfnfWy4c/D7Pom67/KdgFqTnfbdRL7UXL/ZPGj6psdLNnVH+/+fP9br0mC0rOXjUqjnzZRG42baI2fN9G6CsPwcmsQNqKAzW0WLiu2N8FLjsWwt1L9j8rtix9kQr3up9y+5cB96T39/8QtrDYP/ztP+0l87+uI3ym55CVG00+JzTtM9+nRAb4/3LvVaiHa7htht/U3UEsDBBQAAgAIAAwCjlCbfgGgSgMAAEcMAAAhAAAAdW5pdmVyc2FsL2ZsYXNoX3NraW5fc2V0dGluZ3MueG1slVdbb9owFH7vr0DZe8O6C50UIlHKpGpdV62o7w45gIVjR7ZDx7/f8SXEgaSksSrhc77P5+pjNVE7ykd7kIoKPo1uovRqNEpWlZTA9RKKkhENo7KSMK+UFsU00rKCKHYwwYR8Aa0p3ygjqWUjmk+jrNJa8OuV4BrPuuZCFoRF6aef9ktii7zEEujaUM6arKAxM7HfEIq38W1iVh9hJYqS8MOj2IjrjKx2Gykqnl90bXsoQTLKd4gc/5jMF70GGFX6QUPR8mlxa9YwSilBKTAufV+YdZHFSAastjS230BOY+r96E9oe6qotrTZZ7P6aCXZQDvJtzOz+vEcT29XZWLW+wQN/zRCv9yY1Qtl5ADyQ4eLsio/0iOlFBuT0DbnfmzWRQ4TJMfrN5xgAjKGLlZBMZpjGYTMXSuOzeoD+1x+vTcrAPmf4ZBIzN2Wgj2bIpxMD9MhGYPUDJkkrndOp7bi7U+l8TJBuiZMISAUNaBnjPCZVKo+pi1rcH/hjfI8AHlBg3gVrCpg7vwNgG15g5/P7+xcCf07ygIHJey9MPCwETbIJ0zrGTIQNsgXU60/nB3O4Kcax6n74Y74Yr6ffdQCJ7it81Xvaq2x9GhuuQpMe0GNKUQOqW2rJS3AVC2Jrcy5FJ/5lHCypxui8W36bXDZwQajkvhE4Tutu68STTWDrnazPuJED+tl9+1u9Np2O7oXpAnO7UcaB/40KojcgVwKwVQ08rzw6TxnmJGKDx7IB74WAcfa7iNxoUENBQt3UYbCidZktS3Qp74QkjjIQRJ3ZznxZrvSz6siA7nAqlFQdZbbQgfc0s2W4Z9+pfAG+QmjR+uoeovncUKPfRkIfBMAkavtsQXczqmKimnKYA/15Q8ENua+4BKFbdrXcTP9CGsdXBMvGNSTflQ0vdIeIYG8A/+KXrUOPtEMaHtNMmUDa938egg3vrTGcj3NTLuGg8zufS+1DkZ9VwKxVq1skkqLF01kncxm74Mne5hxWthBgYrAfIfGcZgQpU+LVdZpOJM3LpjH5XjYsS07NH0UMw7Tmy6K1ZzOwiVe0HQtAcI5aIVXwaT+BYdMEJk/HSGt0d2hdmyMER83O1ZxIBelTuJA5IpzLAP+xn8g0v9QSwMEFAACAAgADAKOUB4FwKR4AwAA7Q0AACYAAAB1bml2ZXJzYWwvaHRtbF9wdWJsaXNoaW5nX3NldHRpbmdzLnhtbO1XzW4bNxC+6ymILXyMNnHdxjVWMgxZRoTYkmBt2vhkjJaUlgiX3PJHinLKc+QBeu0D9J73SJ4kw6WkSP7rOojaHgpBkDic+WY483FmNzl+WwgyY9pwJVvRs+bTiDCZKcrltBW9Ss+eHEbEWJAUhJKsFUkVkeN2IyndWHCTj5i1qGoIwkhzVNpWlFtbHsXxfD5vclNqv6uEs4hvmpkq4lIzw6RlOi4FLPDHLkpmoiVCDQD8FkouzdqNBiFJQLpQ1AlGOMXIJfeHAvHCFiKKg9YYsjdTrZykHSWUJno6bkU/HJ74z0onIJ3ygkmfEtNGoRfbI6CU+yBAjPg7RnLGpzlG+/wgInNObd6K9g88CmrHt1Eq7HBy8CgdhSmQdglfMAsULIRl8GfZW2tWgiCiCwkFz1LcIf74reg0vX5xNexenvf6L6/TweA87Q1DEJVNvI2TxNuOEgxIOZ2xtZ8ErIUsx7jRZgLCsCTeFK3UuC8gZJbPMCfsRpgTJ8TIlaXStm21Y1UYm8J1ePfAJBMlt87u12SsBFa2CgpJWowZ7UOBORieyYhMMDFi0YoGJZNkBBIJxS0Inq0tjBsby21FpLOl9onmIAiSBRnPyMUo+uozHCXLQRu2Gctqx/g6Zu3flBOULJQjgr9hxCqCOXUF/ssZ2Sw4mWhVVFIBxhIjOHqccTZn9LhK0BLwPkdX6KJwaIn0LwWzwcPvjr8jYzZRGnEZzPCyoJybgN98FHAJxnwFhVWMe6Pz3mn3utc/7b7e8wcEOgOZPRIcScSK0u4EHxZEKruyw3Rk4AyrikI5rfbqnK357WVY8xjr/J2qsYVveOEEfE/4dUI2oHdY8t14eUzh/zaC2m5zmFUX3V/eChqvOMeSBEzcyLBbcbnsezUAM5BESbEgkGErNr5tzLhyBiWhQQRo8+0RBnukabWa4mxEj5oyXQvy6bP9Hw9++vn54S9Hzfjz+z+ePGi0HFJDAd5dmFKdB8fULdszpQvPHrph3+un3cuTTtr7tZdeXafd1+k2QBXT7XadxH523D1K/Gy6OUnG/94oSS8//vnprw+dOiUZnbyqRYbuqI5af1BHa/CyjtZlGH/DjdFXKwRsZ9NwPbGhCV5wLP/OyPkPEezOZxX+IMMCJ3dDsP9yqu68i/+nanO1fojfempP4jtfKxoo335Faze+AFBLAwQUAAIACAAMAo5Qp8vErp0BAABBBgAAHwAAAHVuaXZlcnNhbC9odG1sX3NraW5fc2V0dGluZ3MuanONlE1vwjAMhu/8CpRdJ8Q+2XZDg0mTOEwat2mHtJhSkcZREhgM8d9Xh68mTQfxpXl5eB27jTetdrlYytov7Y17dvsPf+80IM3qBVz7umjQC9KZEfkExnkBIpfAAmR5+OtR3p6ImDGTzjRZf5KtqfgxpF+mXJgqriIWOqKZiLaMaD8RbRVL/OtVtq9qV1GlzcnCWpSdFKUFaTsSdcEdw67e3KoWGMC4BH0GnfIUPNOeW03kyfGhR1HlUiwUl+sRZthJeDrPNC7kpCn/bK1Aly98vgO6z73XoWcncmPfLRRh4uETRTOpNBgD+7yPQ4ooLHgCouLbdesf1DOuFxTQy9zk9kD3byiqtOIZ1Lr01KfwMVl61brZo6hzFlZ2R9zdUniE4GvQl1ihWqgLXqDSmFFHauigSxFFBfJJLrOzHB2WbJu65yZGJ0E9OX4VXYoqc2rG/YCCedcMg2s2i93Qomm6hKCJiTZ6v02QeBTJIWJ2MgJiRFNNc8oZemex4ayh/VdZN9dz0GNEUY7PNuPW8nRWlBOlPPz3uXOGuVrbP1BLAwQUAAIACAANAo5Qds9kMBkUAAAGPwAAFwAAAHVuaXZlcnNhbC91bml2ZXJzYWwucG5n7Zv5V9LZ/8f1Y5M1k7ZPWaY1ZtFipiZuKVamuUXqTJZrpWWuJIo7UNM0auMyLrnk1riRmTC5gICI2WJGaiWCgoK5hgiYCSQIfHGaPvX94fsHfM+Bc7jwft8Hd4H7evF63XOf6WdOO2l9v+17NTU1LedTDp5qahqGamr/yVi1UnlHOLdFS/miHuPpdFwN3avLUV6sCDnmfkxN7VH2D0sXv1Ner7526nyMmpr2k+WnehfkfrCaml2Js8OxnxMCeCM9Dw6GDHW9g7vpXdccVbeE7Qx+MLrzVw33PemnL9mvA3WsXaV+bMUOh+h79zZs2rVh03rnsd2rHdyumKQ7S4QBxn0i5xpC/QyHLxQMcH3+7u7lZ//iD2uYkYwMjHAfo6WS0Ztr4wQkMYs/Es8mLX4UIBVMfe519ZVbL3wpsoCvt1UlVRGqFEmv5ahDm3b9lPFtddQTe6GTlJCeK2YjA/+8H/hN1dbWXzQGdgmFo0/WgtoGICnbByaT7yd/A/B/vzGToxmAhVkAC/T3M9P/2+7oNq2fs48mTJfFl+6Lvpv1bX8/rXzgpOcXFJnoVrtqzeEONY3PxfAOjUqH9U63B0+P8Wd3Rxxg3v6X7420z0/b4NH5BTzcYU+9DlA//P3c8ABP7h73peUbFIudLg7pgItfJ78zzD5fbet3V6HRi3k/MF8AL/1Lxmwf3GSo+NQFipOf0/xmDIevveigpQ3pGvqSb3APhH870ewbt+80MH3zExZpV4745uDlsqHVQzSs+b+fTNtwY9fhb764tG3rDNUc1e9mFGV8bV45i59cVJAKUkEqSAWpIBWkglSQClJBKkgFqSAVpIJUkApSQSpIBakgFaSCVJAKUkEqSAWpIBWkglSQClJBKkgFqSAVpIJU0P8LqPUOoA4ylg37etZUWcSsZCWMZ/Z4LHTsA6IGv+Ev7Ay1z7ck4fDBeRfgEBu3/x6rlfyf/cf6saufAFvcdT5XXahXV3IOq7/pzUOjckUHoKNhM0+yx/jL7Q6hzqCuIYQkpPHx0+VM+McS9rDth6cbiU768IUxBRVKm6dB6fM3U+B/Rnox8/8ZBFarbf7lAWJIBVw0tXW8DlVO+DT+F/HaKyAhI1A+XwjBnpAtDmAQMOqjgB0H5BN7QYkJyCpKbGAUnZbc0BSU1WRxspuLIbfXZyIKvaFGSNssJit6EVF+8PPYW/U0jNvmOsvs9AiULmh4Aemn6InphuMf0fpc9HnQNOF0A9En1YCL8MqnHhn1WzsGFOD0ul68hJZwE00fGUW6/nPEN2iN5TXSkvfLjFKTRZa4PX5zFwGX6GcrC2jRdkJggSe7W5bUaONbz5+PGl/95Ti0XEInW18jaRizMYWbI2WJ7nqvAvvFLAKLKympnGjHPMzZPAssb/v3aPQhjQACbDHEeaYINmHoR499WJJy0EB61GOsHwcEr3e8h++B2e7SJ9qCZTd0qvSvXLRqPUprZLLBJ3rzhzMB0bW7cWWOosxKh/y0DSujBjrwoMNBvNTz57KkiYet5h04wIduWmm5w4/5BRwyoDsSlSOrBUTbJ9VrVhucGpkiaK+KGtcwo6UU3ZpsPeQt2oidjlQuBPxNfw+oBU32oq8KYHUxv21pnkLsg/NjiFsCU6KFN+SF7Qs1/iNodgL50zPjKP50U4VstqdCgFRI6wWQFY/h7T0ChJiYyiXQEslGiKVxfdDwSrDd4gQ/04JVNKKdisaJ7GqZF3pPwhWQlPHtTYfC8Fxgj5stGs8jxJIkesJz4fi+yTGg3eGgHuVctDUfTZvyERh2AQC/XfN5b/4Etv8F4kx+KcBlZudcf4V8ge9VIaFGsdXfxWr80kaNrFUErPe86KmZBgus+PR0L/BW76rfpEkljIAWdLgtPQmjIfXZAptjYS//UIjXEJ6g+ybrh/tTxZhrDyZDWT4OA1Dvv6lk+njd5QpmbSqaXklwo8HLKE8L9tFN6P4+8iB+MiVS8BJ60AhFwSjsmcAAcubJ7qXH/LWIuZv+cJJMxCRC4FzfD2DARsPK3VnXetSf1MW3w3aeE5/Pm2nx8NzIMQ85hh2ertOnm7MDbQwGQM/BiPk8CxPLESDcnvY42eYqKJZ0onCHD0bq9/PBhZB3L0/b3PSijLBDnrmanTfx2sON3kEI+OFdUkTlRKzNfE3FX3jZQE+T5BU9G7FQ9U7GfQttTZGp18Eu+6fnZgsMyHIhhv30RT2mnVBPxlj9aCOGOXRzyinYqPocWbWZ4V5rr7dn5QXXr2p2uG5H17J8AzZgY5GHFIq9VPxNAVY2hQ0qe/SAOYC9f1MOX89Ax7+30468CT/EkGGZZ68uUJjsEMXgfj/G0D2CvJ3bgiT/BqgLZVYolqZHXI1Jzdtt1wVC22GaNkmynElL2J/URmOjVMqOq2Z/szrqqqpFMF693I5AthLzZma7jJGLlBEwUtKfbRTEw3EbOa5B4foBinLLmJ9cpqomgG2Zs+BKD1P4GA9ZpO0fd1ufkHOnZQoYXlVdS+fVHE/l42rf8dQSesTxZULw/iqPt5jxE+9MNhim+mU4dh+5dMjKJYxw1gsrry9/5YiYKkT86MiPYTdS5/lEcs5kEV/hSD9GdnOlvJsXSrW5LwnWl/Op6gjpAzMt81M+TUhJDwQRY9Y6JEZpxUooXKDRfkmTjlAcR+KIo9ioZyeNuCWQ9sVrOuGJy8IARISVRBCIq7saKh75T21BjZyqqBiHIwrXGbYgGIRwbmjU4NlscuRNAivW5uGIY/gs1fROi8h8S3E4f/o1zFGUV7k7trYamdjTruV9tTaPl5M5C/wIvle4VTkbv+R8qja+/D3DWwbnuznzjnIbGXX6SRt8oeTLqczyg6JnXfiq6vKjWXCrp28l1/AakStp2y1/yaf2wRQD+q3GvCpJqHh4aAD4alAMfb1NrUXgEWLCoC9IsQKvEAzzRoRvL8NCTxKGa2C2yGA8ohjeoNVYA+s/tPzjdhRJ7/7eHUtyoz+7G9l8+foAS9FfwBucLuIAdYYq0nLt85st7PUZF8xNMOJ1s9KnqJxMHlAf3qkDBzuT9cCL5bmGW6oE+0IpxIXy3DgSlYKT7B08YUNLujRLDksF4cz859tFzg3lqyTpbxcyomQKfGU10pRbQaUfIpoZcteaFra1DhNmtUr3u0jMnrRAmPNN/lISAzRQEQdq6buqoGmHSUMTeL7cV05MVIvGuLlmG2+NM/LwiJPTjgmswHYkvgUea+QlDTPmPGBS/w6lqAsZwvysXDtrrgktKDLEvfbNm3Imw7qsnHSuKROLfiJfbM6mtnDpxbkKPbXqs7S7e2vMjdlhkDOseKTRKQbq4ACShJo4Ck4TyjOxUQc8GcV1ElySMfiPTlHdLy09+/UYe5Umy/qLMoWV5f7BcV3c78lI3U/VKRD9tbolRSb1DDvPRMUqjdrURbL6zXAo94Qxb7ZiFKv7mz4jW/fu0sjZ/Oa9csQINe/5e1dd2izZb/qoVIcrlNC4+yqrtXcy6Y9OpMbttIk/w2h3UpRncYRO2gkozeF+eJjNxxF9P9w5K9EHtK22m5MzOWBt2XczQQ0NdLkhVJjghH3zNunBdB7iPdY8zKH7lpPzY5/v0/DsY29AoS1s8zcKHJ++kcmpGGR0jdIIaA2R/NXPyQaJ/jSMQiKWez0U+WOw9L8otcyY7pP+5M4q/HtQZSv80jniQ4tBBbrkBD2c4iVO7mV7meI2hvffZazWt35fXh6FLgvlOUzHiVxBxl0OzjZmpjLBMDzrYNdCM0L6c0lQwPOWZt1DIJn8mTWJBUuKyF/QLGrRtxK5j/pWVoPWjUBrg5M6GE4DwwiiP6tCPUzpuJ6gam5yWgpRVdUFTbZTosZx/GWI4EAY90HZ4kzgd9eyAMXPe/cdxHZZNCo+zjdsJKeEBxu09gjtooew+mxsjM0EsLu+cLNuUmNxO1D8mjNVA0N2e5jiIoQTsa/CEYW0VAovdes5yOggwGrqsm+MNNXcw9RWY7gicYfVKK8qOKqYMSlDpfNsmkhAU2yAYENltdYdRhDGsphPKUn9MV3ody5QFjP2AuhDbO/9YIrOkaUD1hv2dhy+Vr9S+2T327px0T4jV/DvQtuCuLR4I5epgnhKyfHlbun6f/p40wYeeZhK0n2lIl/fqmCJ5+scDVaN7G/AIpupFRZoCwdNDEsjGKiqFnU/xQZ0TmTzHpdeobOfgdTZY+x67IfRyBUFzIS3rJDRIjNDHjbyduyMRRFOGpgE7sYHtrdMpVeXN08F9LYIIm5XOIPy1pT2djzy8ASNo0pPY9JzRXsW8OKiDN05kTGqLHnxfHKKrJlctn5QUis3lz7Fc/06i3MReAm4OIJ7by1VGQFiwfpDjuE0Zl0fI3GR1iF1w/JLuZryVNDSOz4HVSF/USHBESK4MrycU677kEJsObSWtHBB8rwdbkPFbnQnpdRnF0qk+LGr7HFBRankcKjxxiJiWUUeURhzKdlfJLI+mV867/5c6fRFWpH3+8lDbcgqmP5WmZO8VxaVKUKkc4oL5e5zMp6kcFTvI5RqrsmElcXmUyUl7ezaBoWoESu6oSZU8MRYKpIJjBSQOTgPxZs3rsz3rwnWk6lGbuS+F3avinNvmRneqjw+ER4oZfDFZIWMvxzkOMmXlCEey1Y0GGRBX7+3ULbbdF5jDIhi18bYvJBvrC0I6BwAT2vLOlE1kTilF2OHgsfH/SCxgU0RMut6jZsSRdz1nS6nBXHdeRQB3Rp0UumTOXUI76cFgDqBTfzzyuw7ItclhvrHdrCcKz7Bi3cdiJSe44idZK63ZqxlxnFHjwyfbwK3PTUzjLxOxZTIDe5KE0ocfYgPaf0Lv/xHRvBlOEppIyZkg5Ae0dahvbdzNTw8t0sOBC6+RHeOv/Z+d59LhXGBBts7I5WmzYCzWNK4KzLj08Nb9ghXsMpnC+w8oaE7MEN1WO4CuT6YH4eD11YbPWkPPL7HZRZcsERcsjRA3c6VnOf16WUgZsU0AGftKWmdNHaVlxSLt7gilhZxBNCwLldh65TdnfrOamT3GcXKOSPppDndvWJfcXs3SS/cNr6lsFm4y1KcUEt+2Ig2a8ysFfsza9grpz8dac6BZwCs1hmy5SJcfN/Rj68e7+QYL/XGtzclL33oilfGBhVLj7TRbzuWgaoq6WtqraJtgXFRhGpEQTb4SXq6XG2emoOvymAMCIxcDRgSrzB0ybIZ9Wsch3LF+R5vyX0XJOmuvmIvVCtC4apDR/wcbfu7qPyORHC38IqQzp7/a4evXpC1i+QxbaHQJypRt5+bFVElt5OILx+Cb1K8h2bN7q1SmqM9OJpYc0dYSF6anLp83pfcPnfLeBYhaqrwn1SvG9xQcvkCJySEM38CRJbuuSrru3iLcnfvy6CC8U3Sojj9ab8s/L7h9iagMtiAajLWPLS49hJgNSl/DocvbIkIdMkf7uKZNoLWGyb35lO3D3Jtd/djlPazlrgcV1kgZwT9mAd9GISwvvJpcW69+eHGKg6kqTkGne5L8q5GWnknrz4mS2kou29kNP0WWjozH2PU1b5zvfLP82AhNpPSQIGvdOh2WisHt5CPCmXKHCFu2xDydq6tx/wzY0S0GIOUcQ16PCBQTGHGAnKGLcEg5R8riE56iRNha0+VGUVjg4OdmgxdTgurm5tLURI7V3GMd0FQqJU/X63shkJnOYsYqYFHIfGf045bgKGNhssjB8X9GLxtN0+B8l56FWJn4FK6D++jYWBzVw6MgaQMz+9umiIoXWBBP9TyRYDpGNSxdF/3Dip6iG7s76QM/Nkv5F75abn1tglxZ6ePhsAc447IIsvhoqFUfUjrwm+mSYnw7JrJZl1ty8KM1tL1Hrk293eMKGy8oDrMiGDFPhdgW0o964Spra8pPDC9EFI2bX/ugl9v0o6hNwu4RJmQHgLaM78JbA/Th62sbu96C/XR1ix1dfTrTQPgMzSG30xrhrhAmZDllkQOznDdueHtI0gpk223Jk8iVb6HH5yb1LX/o7g/6o/lXOnDBWRP1vs73gH4RXdiFfiINMpbfF5MuqIzY13w5Ni0zwF0lwukI9kFqkn0LbdwcI6yyZw1O9ldDqgL3O1Ffgbneo/URtk0mgw/z9P7nH0XQuzzJ7TjTnaPnBMbSB+5e0C3Q9aM/Bq5QAhnrfA90GTHiOfg8OI3nvQGZkbEKhx+ae+uL5JVgIZwvu9N0DockXRzxlxgXCp3AylzdCwPGfg9PKNfmQ1LX35u0PaK4UMSz6caQxIx0HbbPik9uk1CZzWi2NcfhfbF6QytixpP/yzHvUEM6njMjdZEh2cPZeFZH/tA5MWiWZ8sWPZ5SBcrjhctikXi9rn0yp6/DvLuvMvEwDdG+Hps1hHKc5eTRCJHsLvOs44+SHfFzlj/OsE/Wpwwhmv4rDg2mev8wVjX3D0g5tWY9fi7j1QvcKR2btyPsz4BOvlzTUJLokJneJMh7EkMyWQBeHaYZvFYdOABiypf6AcLZsSFy+t2pjEoLiKKm57z72hD7nU+1cn7cM2S/ijQfYadxG14F9RETHmYjIYRphDZVr1oGXsK8Ki/LdnGnfkKGPRVxBysURnch4L4zzs2RcTt/7ohQg+2V67Id/0l9IWbo48GH5l9qbDS+JyWf91mqVzpsPq6x/U9G/Dpv8EgI/+SHTVbE+Z6bQSWgM17vpURrzM5Yzs/ShKz/kj56FpnSrl4/JttH/tee+GLm2vtPtnn37/0rdg6bet9vcQz5DvDQ7l+Og+g3PKvaur2bfe16zAlgDrMsh3mmBIw2zvGsR+/Sp1b+1Y+ADHoTwB1yASFTBwvaJeiLaNn/pfwuvfSvX9U4BJQPyLQvPYn/w9qyofzydMO6OMXfv0fUEsDBBQAAgAIAA0CjlAwecI+SwAAAGoAAAAbAAAAdW5pdmVyc2FsL3VuaXZlcnNhbC5wbmcueG1ss7GvyM1RKEstKs7Mz7NVMtQzULK34+WyKShKLctMLVeoAIoBBSFASaESyDVCcMszU0oybJXMLZCUZKRmpmeU2CqZWpjBBfWBRgIAUEsBAgAAFAACAAgA81bJTNajftpHAwAA4QkAABQAAAAAAAAAAQAAAAAAAAAAAHVuaXZlcnNhbC9wbGF5ZXIueG1sUEsBAgAAFAACAAgADAKOUFDToicdBQAAoxMAAB0AAAAAAAAAAQAAAAAAeQMAAHVuaXZlcnNhbC9jb21tb25fbWVzc2FnZXMubG5nUEsBAgAAFAACAAgADAKOUBUeYBujAAAAfwEAAC4AAAAAAAAAAQAAAAAA0QgAAHVuaXZlcnNhbC9wbGF5YmFja19hbmRfbmF2aWdhdGlvbl9zZXR0aW5ncy54bWxQSwECAAAUAAIACAAMAo5Qu2zKqI0DAABcDgAAJwAAAAAAAAABAAAAAADACQAAdW5pdmVyc2FsL2ZsYXNoX3B1Ymxpc2hpbmdfc2V0dGluZ3MueG1sUEsBAgAAFAACAAgADAKOUJt+AaBKAwAARwwAACEAAAAAAAAAAQAAAAAAkg0AAHVuaXZlcnNhbC9mbGFzaF9za2luX3NldHRpbmdzLnhtbFBLAQIAABQAAgAIAAwCjlAeBcCkeAMAAO0NAAAmAAAAAAAAAAEAAAAAABsRAAB1bml2ZXJzYWwvaHRtbF9wdWJsaXNoaW5nX3NldHRpbmdzLnhtbFBLAQIAABQAAgAIAAwCjlCny8SunQEAAEEGAAAfAAAAAAAAAAEAAAAAANcUAAB1bml2ZXJzYWwvaHRtbF9za2luX3NldHRpbmdzLmpzUEsBAgAAFAACAAgADQKOUHbPZDAZFAAABj8AABcAAAAAAAAAAAAAAAAAsRYAAHVuaXZlcnNhbC91bml2ZXJzYWwucG5nUEsBAgAAFAACAAgADQKOUDB5wj5LAAAAagAAABsAAAAAAAAAAQAAAAAA/yoAAHVuaXZlcnNhbC91bml2ZXJzYWwucG5nLnhtbFBLBQYAAAAACQAJALwCAACDKwAAAAA="/>
  <p:tag name="ISPRING_LMS_API_VERSION" val="SCORM 1.2"/>
  <p:tag name="ISPRING_ULTRA_SCORM_COURSE_ID" val="AF7A7134-1F13-4852-AB70-BEA10F4AF82A"/>
  <p:tag name="ISPRING_CMI5_LAUNCH_METHOD" val="any window"/>
  <p:tag name="ISPRINGCLOUDFOLDERID" val="1"/>
  <p:tag name="ISPRINGONLINEFOLDERID" val="1"/>
  <p:tag name="ISPRING_SCORM_RATE_SLIDES" val="0"/>
  <p:tag name="ISPRING_SCORM_PASSING_SCORE" val="0.000000"/>
  <p:tag name="FLASHSPRING_ZOOM_TAG" val="50"/>
  <p:tag name="ISPRING_PRESENTATION_INFO_2" val="&lt;?xml version=&quot;1.0&quot; encoding=&quot;UTF-8&quot; standalone=&quot;no&quot; ?&gt;&#10;&lt;presentation2&gt;&#10;&#10;  &lt;slides&gt;&#10;    &lt;slide id=&quot;{A07D2689-C66E-4841-B307-4F720069194C}&quot; pptId=&quot;312&quot;/&gt;&#10;    &lt;slide id=&quot;{50945F25-6BA8-42B3-AD54-D525E6234C36}&quot; pptId=&quot;317&quot;/&gt;&#10;    &lt;slide id=&quot;{E04A9AC3-12B6-493A-B21B-B80B80D72CEF}&quot; pptId=&quot;318&quot;/&gt;&#10;    &lt;slide id=&quot;{6FAAC33C-1706-4734-8692-46AFEA74F0B2}&quot; pptId=&quot;319&quot;/&gt;&#10;    &lt;slide id=&quot;{F58ACB29-6D89-45EF-B802-5656186EDCE5}&quot; pptId=&quot;257&quot;/&gt;&#10;    &lt;slide id=&quot;{CCD3212E-5C8B-4985-8631-FF3569AC3EAE}&quot; pptId=&quot;323&quot;/&gt;&#10;    &lt;slide id=&quot;{2991A06C-AD33-4C6E-8C4D-918C6D7F0ED4}&quot; pptId=&quot;290&quot;/&gt;&#10;    &lt;slide id=&quot;{7744FBD3-AED1-411F-B0F5-9E85BD890BAD}&quot; pptId=&quot;303&quot;/&gt;&#10;    &lt;slide id=&quot;{D432C1CC-767B-4B0B-B905-54402B11300A}&quot; pptId=&quot;301&quot;/&gt;&#10;    &lt;slide id=&quot;{5B73BD15-9317-407B-A065-9E1D56738005}&quot; pptId=&quot;322&quot;/&gt;&#10;    &lt;slide id=&quot;{6E489E45-9384-4193-AF87-AC766D4E534B}&quot; pptId=&quot;324&quot;/&gt;&#10;    &lt;slide id=&quot;{EEBB901D-1BC0-49DD-A08A-F8DF1F44F368}&quot; pptId=&quot;325&quot;/&gt;&#10;    &lt;slide id=&quot;{2ADAD6BF-6C54-43EF-9A7C-BBF6BFB6129C}&quot; pptId=&quot;305&quot;/&gt;&#10;    &lt;slide id=&quot;{80014D4D-33BA-4814-9E3C-099BE897D69F}&quot; pptId=&quot;314&quot;/&gt;&#10;    &lt;slide id=&quot;{F7C529FC-1EA0-46F5-99C3-1FD87000A732}&quot; pptId=&quot;315&quot;/&gt;&#10;    &lt;slide id=&quot;{6E34C048-C406-451C-AE0E-2046BF2AA2E0}&quot; pptId=&quot;320&quot;/&gt;&#10;    &lt;slide id=&quot;{60190806-182A-44F0-A7B2-125FE683095C}&quot; pptId=&quot;271&quot;/&gt;&#10;  &lt;/slides&gt;&#10;&#10;  &lt;narration&gt;&#10;    &lt;audioTracks&gt;&#10;      &lt;audioTrack muted=&quot;false&quot; name=&quot;Audio 1&quot; resource=&quot;0a7c6956&quot; slideId=&quot;{A07D2689-C66E-4841-B307-4F720069194C}&quot; startTime=&quot;0&quot; stepIndex=&quot;0&quot; volume=&quot;1&quot;&gt;&#10;        &lt;audio channels=&quot;1&quot; format=&quot;s16&quot; sampleRate=&quot;44100&quot;/&gt;&#10;      &lt;/audioTrack&gt;&#10;      &lt;audioTrack muted=&quot;false&quot; name=&quot;Audio 2&quot; resource=&quot;d8ecdada&quot; slideId=&quot;{E04A9AC3-12B6-493A-B21B-B80B80D72CEF}&quot; startTime=&quot;0&quot; stepIndex=&quot;0&quot; volume=&quot;1&quot;&gt;&#10;        &lt;audio channels=&quot;1&quot; format=&quot;s16&quot; sampleRate=&quot;44100&quot;/&gt;&#10;      &lt;/audioTrack&gt;&#10;      &lt;audioTrack muted=&quot;false&quot; name=&quot;Audio 3&quot; resource=&quot;1773ac0a&quot; slideId=&quot;{6FAAC33C-1706-4734-8692-46AFEA74F0B2}&quot; startTime=&quot;0&quot; stepIndex=&quot;0&quot; volume=&quot;1&quot;&gt;&#10;        &lt;audio channels=&quot;1&quot; format=&quot;s16&quot; sampleRate=&quot;44100&quot;/&gt;&#10;      &lt;/audioTrack&gt;&#10;      &lt;audioTrack muted=&quot;false&quot; name=&quot;Audio 4&quot; resource=&quot;7d155115&quot; slideId=&quot;{F58ACB29-6D89-45EF-B802-5656186EDCE5}&quot; startTime=&quot;0&quot; volume=&quot;1&quot;&gt;&#10;        &lt;audio channels=&quot;1&quot; format=&quot;s16&quot; sampleRate=&quot;44100&quot;/&gt;&#10;      &lt;/audioTrack&gt;&#10;      &lt;audioTrack muted=&quot;false&quot; name=&quot;Audio 5&quot; resource=&quot;245733aa&quot; slideId=&quot;{CCD3212E-5C8B-4985-8631-FF3569AC3EAE}&quot; startTime=&quot;0&quot; volume=&quot;1&quot;&gt;&#10;        &lt;audio channels=&quot;1&quot; format=&quot;s16&quot; sampleRate=&quot;44100&quot;/&gt;&#10;      &lt;/audioTrack&gt;&#10;      &lt;audioTrack muted=&quot;false&quot; name=&quot;Audio 6&quot; resource=&quot;4b140bed&quot; slideId=&quot;{2991A06C-AD33-4C6E-8C4D-918C6D7F0ED4}&quot; startTime=&quot;0&quot; stepIndex=&quot;0&quot; volume=&quot;1&quot;&gt;&#10;        &lt;audio channels=&quot;1&quot; format=&quot;s16&quot; sampleRate=&quot;44100&quot;/&gt;&#10;      &lt;/audioTrack&gt;&#10;      &lt;audioTrack muted=&quot;false&quot; name=&quot;Audio 7&quot; resource=&quot;f6b56462&quot; slideId=&quot;{7744FBD3-AED1-411F-B0F5-9E85BD890BAD}&quot; startTime=&quot;0&quot; stepIndex=&quot;0&quot; volume=&quot;1&quot;&gt;&#10;        &lt;audio channels=&quot;1&quot; format=&quot;s16&quot; sampleRate=&quot;44100&quot;/&gt;&#10;      &lt;/audioTrack&gt;&#10;      &lt;audioTrack muted=&quot;false&quot; name=&quot;Audio 8&quot; resource=&quot;49b50e3e&quot; slideId=&quot;{D432C1CC-767B-4B0B-B905-54402B11300A}&quot; startTime=&quot;0&quot; stepIndex=&quot;0&quot; volume=&quot;1&quot;&gt;&#10;        &lt;audio channels=&quot;1&quot; format=&quot;s16&quot; sampleRate=&quot;44100&quot;/&gt;&#10;      &lt;/audioTrack&gt;&#10;      &lt;audioTrack muted=&quot;false&quot; name=&quot;Audio 9&quot; resource=&quot;543ecdfe&quot; slideId=&quot;{5B73BD15-9317-407B-A065-9E1D56738005}&quot; startTime=&quot;0&quot; stepIndex=&quot;0&quot; volume=&quot;1&quot;&gt;&#10;        &lt;audio channels=&quot;1&quot; format=&quot;s16&quot; sampleRate=&quot;44100&quot;/&gt;&#10;      &lt;/audioTrack&gt;&#10;      &lt;audioTrack muted=&quot;false&quot; name=&quot;Audio 10&quot; resource=&quot;c048fe4b&quot; slideId=&quot;{6E489E45-9384-4193-AF87-AC766D4E534B}&quot; startTime=&quot;0&quot; stepIndex=&quot;0&quot; volume=&quot;1&quot;&gt;&#10;        &lt;audio channels=&quot;1&quot; format=&quot;s16&quot; sampleRate=&quot;44100&quot;/&gt;&#10;      &lt;/audioTrack&gt;&#10;      &lt;audioTrack muted=&quot;false&quot; name=&quot;Audio 11&quot; resource=&quot;4415336e&quot; slideId=&quot;{EEBB901D-1BC0-49DD-A08A-F8DF1F44F368}&quot; startTime=&quot;0&quot; stepIndex=&quot;0&quot; volume=&quot;1&quot;&gt;&#10;        &lt;audio channels=&quot;1&quot; format=&quot;s16&quot; sampleRate=&quot;44100&quot;/&gt;&#10;      &lt;/audioTrack&gt;&#10;      &lt;audioTrack muted=&quot;false&quot; name=&quot;Audio 12&quot; resource=&quot;a1c8f3ca&quot; slideId=&quot;{2ADAD6BF-6C54-43EF-9A7C-BBF6BFB6129C}&quot; startTime=&quot;0&quot; stepIndex=&quot;0&quot; volume=&quot;1&quot;&gt;&#10;        &lt;audio channels=&quot;1&quot; format=&quot;s16&quot; sampleRate=&quot;44100&quot;/&gt;&#10;      &lt;/audioTrack&gt;&#10;      &lt;audioTrack muted=&quot;false&quot; name=&quot;Audio 13&quot; resource=&quot;78a6e21e&quot; slideId=&quot;{80014D4D-33BA-4814-9E3C-099BE897D69F}&quot; startTime=&quot;0&quot; stepIndex=&quot;0&quot; volume=&quot;1&quot;&gt;&#10;        &lt;audio channels=&quot;1&quot; format=&quot;s16&quot; sampleRate=&quot;44100&quot;/&gt;&#10;      &lt;/audioTrack&gt;&#10;      &lt;audioTrack muted=&quot;false&quot; name=&quot;Audio 14&quot; resource=&quot;8d7b7704&quot; slideId=&quot;{6E34C048-C406-451C-AE0E-2046BF2AA2E0}&quot; startTime=&quot;0&quot; stepIndex=&quot;0&quot; volume=&quot;1&quot;&gt;&#10;        &lt;audio channels=&quot;1&quot; format=&quot;s16&quot; sampleRate=&quot;44100&quot;/&gt;&#10;      &lt;/audioTrack&gt;&#10;    &lt;/audioTracks&gt;&#10;    &lt;videoTracks/&gt;&#10;  &lt;/narration&gt;&#10;&#10;&lt;/presentation2&gt;&#10;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QUIZZES" val="0"/>
  <p:tag name="ISPRING_UUID" val="{73AE2DEA-0D9F-4973-8BCC-C37ED28BBFC2}"/>
  <p:tag name="ISPRING_SCREEN_RECS_UPDATED" val="C:\Users\trang\OneDrive\Máy tính\DỮ LIỆU YẾN\GIAO AN\GIAO AN\GA TH\LOP 5\CD3 Bai 5 Thay đổi màu, nét vẽ bằng câu lệnh\"/>
  <p:tag name="ISPRING_RESOURCE_FOLDER" val="C:\Users\trang\OneDrive\Máy tính\DỮ LIỆU YẾN\GIAO AN\GIAO AN\GA TH\LOP 5\CD3 Bai 5 Thay đổi màu, nét vẽ bằng câu lệnh\"/>
  <p:tag name="ISPRING_PRESENTATION_PATH" val="C:\Users\trang\OneDrive\Máy tính\DỮ LIỆU YẾN\GIAO AN\GIAO AN\GA TH\LOP 5\CD3 Bai 5 Thay đổi màu, nét vẽ bằng câu lệnh.pptx"/>
  <p:tag name="FLASHSPRING_PRESENTATION_REFERENCES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8.52"/>
  <p:tag name="ISPRING_SLIDE_INDENT_LEVEL" val="0"/>
  <p:tag name="ISPRING_SLIDE_ID_2" val="{F58ACB29-6D89-45EF-B802-5656186EDCE5}"/>
  <p:tag name="TIMING" val="|8.7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8.52"/>
  <p:tag name="ISPRING_SLIDE_INDENT_LEVEL" val="0"/>
  <p:tag name="ISPRING_SLIDE_ID_2" val="{F58ACB29-6D89-45EF-B802-5656186EDCE5}"/>
  <p:tag name="TIMING" val="|8.72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4621</TotalTime>
  <Words>1489</Words>
  <Application>Microsoft Office PowerPoint</Application>
  <PresentationFormat>On-screen Show (16:9)</PresentationFormat>
  <Paragraphs>214</Paragraphs>
  <Slides>33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Constantia</vt:lpstr>
      <vt:lpstr>Times New Roman</vt:lpstr>
      <vt:lpstr>Office Theme</vt:lpstr>
      <vt:lpstr>PowerPoint Presentation</vt:lpstr>
      <vt:lpstr>PowerPoint Presentation</vt:lpstr>
      <vt:lpstr>BÀI 6: THAY ĐỔI MÀU, NÉT VẼ BẰNG CÂU LỆNH – TIẾT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BÀI 6: THAY ĐỔI MÀU, NÉT VẼ BẰNG CÂU LỆNH – TIẾT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CD3 Bai 3 Go cac dau sac huyen hoi nga nang</dc:title>
  <dc:creator>Đoàn Hữu Tiếng 0399072086</dc:creator>
  <cp:lastModifiedBy>Yến Kim</cp:lastModifiedBy>
  <cp:revision>449</cp:revision>
  <dcterms:created xsi:type="dcterms:W3CDTF">2014-10-11T13:38:36Z</dcterms:created>
  <dcterms:modified xsi:type="dcterms:W3CDTF">2024-03-12T14:21:27Z</dcterms:modified>
</cp:coreProperties>
</file>