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fntdata" ContentType="application/x-fontdata"/>
  <Default Extension="wav" ContentType="audio/x-wav"/>
  <Default Extension="GIF" ContentType="image/gif"/>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8.jpg" ContentType="image/jpeg"/>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300" r:id="rId2"/>
    <p:sldId id="352" r:id="rId3"/>
    <p:sldId id="355" r:id="rId4"/>
    <p:sldId id="361" r:id="rId5"/>
    <p:sldId id="304" r:id="rId6"/>
    <p:sldId id="364" r:id="rId7"/>
    <p:sldId id="362" r:id="rId8"/>
    <p:sldId id="363" r:id="rId9"/>
    <p:sldId id="365" r:id="rId10"/>
    <p:sldId id="367" r:id="rId11"/>
    <p:sldId id="381" r:id="rId12"/>
    <p:sldId id="372" r:id="rId13"/>
    <p:sldId id="373" r:id="rId14"/>
    <p:sldId id="374" r:id="rId15"/>
    <p:sldId id="375" r:id="rId16"/>
    <p:sldId id="406" r:id="rId17"/>
    <p:sldId id="382" r:id="rId18"/>
    <p:sldId id="383" r:id="rId19"/>
    <p:sldId id="384" r:id="rId20"/>
    <p:sldId id="407" r:id="rId21"/>
  </p:sldIdLst>
  <p:sldSz cx="12192000" cy="6858000"/>
  <p:notesSz cx="6858000" cy="9144000"/>
  <p:embeddedFontLst>
    <p:embeddedFont>
      <p:font typeface="Calibri" pitchFamily="34" charset="0"/>
      <p:regular r:id="rId23"/>
      <p:bold r:id="rId24"/>
      <p:italic r:id="rId25"/>
      <p:boldItalic r:id="rId26"/>
    </p:embeddedFont>
    <p:embeddedFont>
      <p:font typeface="Calibri Light" pitchFamily="34" charset="0"/>
      <p:regular r:id="rId27"/>
      <p: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6600FF"/>
    <a:srgbClr val="FF0066"/>
    <a:srgbClr val="660033"/>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91" autoAdjust="0"/>
    <p:restoredTop sz="91382" autoAdjust="0"/>
  </p:normalViewPr>
  <p:slideViewPr>
    <p:cSldViewPr snapToGrid="0">
      <p:cViewPr varScale="1">
        <p:scale>
          <a:sx n="78" d="100"/>
          <a:sy n="78" d="100"/>
        </p:scale>
        <p:origin x="-24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D5BE0-0F78-4251-8B26-C3637952B1C3}" type="datetimeFigureOut">
              <a:rPr lang="en-US" smtClean="0"/>
              <a:t>5/7/2024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E775DA-6A11-4CB7-97CA-4B1C87D9F669}" type="slidenum">
              <a:rPr lang="en-US" smtClean="0"/>
              <a:t>‹#›</a:t>
            </a:fld>
            <a:endParaRPr lang="en-US"/>
          </a:p>
        </p:txBody>
      </p:sp>
    </p:spTree>
    <p:extLst>
      <p:ext uri="{BB962C8B-B14F-4D97-AF65-F5344CB8AC3E}">
        <p14:creationId xmlns:p14="http://schemas.microsoft.com/office/powerpoint/2010/main" val="1539793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E775DA-6A11-4CB7-97CA-4B1C87D9F669}"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DF482EC-926D-4C5A-9790-48C7BDC6D9F0}" type="datetimeFigureOut">
              <a:rPr lang="en-US" smtClean="0"/>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8B373-8D77-4B1D-89C4-87E4A3F9FEF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F482EC-926D-4C5A-9790-48C7BDC6D9F0}" type="datetimeFigureOut">
              <a:rPr lang="en-US" smtClean="0"/>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8B373-8D77-4B1D-89C4-87E4A3F9FEF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F482EC-926D-4C5A-9790-48C7BDC6D9F0}" type="datetimeFigureOut">
              <a:rPr lang="en-US" smtClean="0"/>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8B373-8D77-4B1D-89C4-87E4A3F9FEF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DF482EC-926D-4C5A-9790-48C7BDC6D9F0}" type="datetimeFigureOut">
              <a:rPr lang="en-US" smtClean="0"/>
              <a:t>5/7/2024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8B373-8D77-4B1D-89C4-87E4A3F9FEF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DF482EC-926D-4C5A-9790-48C7BDC6D9F0}" type="datetimeFigureOut">
              <a:rPr lang="en-US" smtClean="0"/>
              <a:t>5/7/2024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B8B373-8D77-4B1D-89C4-87E4A3F9FEF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F482EC-926D-4C5A-9790-48C7BDC6D9F0}" type="datetimeFigureOut">
              <a:rPr lang="en-US" smtClean="0"/>
              <a:t>5/7/2024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B8B373-8D77-4B1D-89C4-87E4A3F9FEF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F482EC-926D-4C5A-9790-48C7BDC6D9F0}" type="datetimeFigureOut">
              <a:rPr lang="en-US" smtClean="0"/>
              <a:t>5/7/2024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B8B373-8D77-4B1D-89C4-87E4A3F9FEF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F482EC-926D-4C5A-9790-48C7BDC6D9F0}" type="datetimeFigureOut">
              <a:rPr lang="en-US" smtClean="0"/>
              <a:t>5/7/2024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8B373-8D77-4B1D-89C4-87E4A3F9FEF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F482EC-926D-4C5A-9790-48C7BDC6D9F0}" type="datetimeFigureOut">
              <a:rPr lang="en-US" smtClean="0"/>
              <a:t>5/7/2024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8B373-8D77-4B1D-89C4-87E4A3F9FEF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F482EC-926D-4C5A-9790-48C7BDC6D9F0}" type="datetimeFigureOut">
              <a:rPr lang="en-US" smtClean="0"/>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8B373-8D77-4B1D-89C4-87E4A3F9FEF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F482EC-926D-4C5A-9790-48C7BDC6D9F0}" type="datetimeFigureOut">
              <a:rPr lang="en-US" smtClean="0"/>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8B373-8D77-4B1D-89C4-87E4A3F9FEF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40"/>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Slide Number Placeholder 4"/>
          <p:cNvSpPr>
            <a:spLocks noGrp="1"/>
          </p:cNvSpPr>
          <p:nvPr>
            <p:ph type="sldNum" sz="quarter" idx="12"/>
          </p:nvPr>
        </p:nvSpPr>
        <p:spPr/>
        <p:txBody>
          <a:bodyPr/>
          <a:lstStyle/>
          <a:p>
            <a:pPr lvl="0" eaLnBrk="1" hangingPunct="1">
              <a:buNone/>
            </a:pPr>
            <a:fld id="{9A0DB2DC-4C9A-4742-B13C-FB6460FD3503}" type="slidenum">
              <a:rPr lang="en-US" dirty="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3985454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F482EC-926D-4C5A-9790-48C7BDC6D9F0}" type="datetimeFigureOut">
              <a:rPr lang="en-US" smtClean="0"/>
              <a:t>5/7/2024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B8B373-8D77-4B1D-89C4-87E4A3F9FEF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eg"/><Relationship Id="rId7" Type="http://schemas.openxmlformats.org/officeDocument/2006/relationships/slide" Target="slide4.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slide" Target="slide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2.mp3"/><Relationship Id="rId7" Type="http://schemas.openxmlformats.org/officeDocument/2006/relationships/image" Target="../media/image12.GI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5" Type="http://schemas.openxmlformats.org/officeDocument/2006/relationships/slideLayout" Target="../slideLayouts/slideLayout2.xml"/><Relationship Id="rId4" Type="http://schemas.openxmlformats.org/officeDocument/2006/relationships/audio" Target="../media/media2.mp3"/><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4.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14.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6.mp3"/><Relationship Id="rId7" Type="http://schemas.openxmlformats.org/officeDocument/2006/relationships/image" Target="../media/image13.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audio" Target="../media/media6.mp3"/></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png"/><Relationship Id="rId5" Type="http://schemas.openxmlformats.org/officeDocument/2006/relationships/image" Target="../media/image19.GIF"/><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png"/><Relationship Id="rId5" Type="http://schemas.openxmlformats.org/officeDocument/2006/relationships/image" Target="../media/image18.GIF"/><Relationship Id="rId4" Type="http://schemas.openxmlformats.org/officeDocument/2006/relationships/image" Target="../media/image19.GIF"/></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4FABE9F7-2496-44F8-A5CF-21695F6949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8" name="Rectangle 3"/>
          <p:cNvSpPr>
            <a:spLocks noChangeArrowheads="1"/>
          </p:cNvSpPr>
          <p:nvPr/>
        </p:nvSpPr>
        <p:spPr bwMode="auto">
          <a:xfrm>
            <a:off x="1876284" y="4755823"/>
            <a:ext cx="7772400" cy="138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Bef>
                <a:spcPts val="500"/>
              </a:spcBef>
              <a:buNone/>
            </a:pPr>
            <a:r>
              <a:rPr sz="2800" dirty="0">
                <a:latin typeface="Calibri" panose="020F0502020204030204" charset="0"/>
              </a:rPr>
              <a:t>      		</a:t>
            </a:r>
            <a:endParaRPr sz="2400" b="1" i="1" dirty="0">
              <a:solidFill>
                <a:srgbClr val="FFFF00"/>
              </a:solidFill>
              <a:latin typeface="Times New Roman" panose="02020603050405020304" pitchFamily="18" charset="0"/>
              <a:cs typeface="Times New Roman" panose="02020603050405020304" pitchFamily="18" charset="0"/>
            </a:endParaRPr>
          </a:p>
          <a:p>
            <a:pPr algn="ctr">
              <a:spcBef>
                <a:spcPts val="500"/>
              </a:spcBef>
              <a:buNone/>
            </a:pPr>
            <a:r>
              <a:rPr sz="2400" b="1" i="1" dirty="0">
                <a:solidFill>
                  <a:srgbClr val="FFFF00"/>
                </a:solidFill>
                <a:latin typeface="Times New Roman" panose="02020603050405020304" pitchFamily="18" charset="0"/>
                <a:cs typeface="Times New Roman" panose="02020603050405020304" pitchFamily="18" charset="0"/>
              </a:rPr>
              <a:t>		</a:t>
            </a:r>
            <a:r>
              <a:rPr sz="2400" b="1" dirty="0">
                <a:solidFill>
                  <a:srgbClr val="FFFF00"/>
                </a:solidFill>
                <a:latin typeface="Times New Roman" panose="02020603050405020304" pitchFamily="18" charset="0"/>
                <a:cs typeface="Times New Roman" panose="02020603050405020304" pitchFamily="18" charset="0"/>
              </a:rPr>
              <a:t>Năm </a:t>
            </a:r>
            <a:r>
              <a:rPr sz="2400" b="1" dirty="0" err="1">
                <a:solidFill>
                  <a:srgbClr val="FFFF00"/>
                </a:solidFill>
                <a:latin typeface="Times New Roman" panose="02020603050405020304" pitchFamily="18" charset="0"/>
                <a:cs typeface="Times New Roman" panose="02020603050405020304" pitchFamily="18" charset="0"/>
              </a:rPr>
              <a:t>học</a:t>
            </a:r>
            <a:r>
              <a:rPr sz="2400" b="1" dirty="0">
                <a:solidFill>
                  <a:srgbClr val="FFFF00"/>
                </a:solidFill>
                <a:latin typeface="Times New Roman" panose="02020603050405020304" pitchFamily="18" charset="0"/>
                <a:cs typeface="Times New Roman" panose="02020603050405020304" pitchFamily="18" charset="0"/>
              </a:rPr>
              <a:t> </a:t>
            </a:r>
            <a:r>
              <a:rPr sz="2400" b="1" dirty="0" smtClean="0">
                <a:solidFill>
                  <a:srgbClr val="FFFF00"/>
                </a:solidFill>
                <a:latin typeface="Times New Roman" panose="02020603050405020304" pitchFamily="18" charset="0"/>
                <a:cs typeface="Times New Roman" panose="02020603050405020304" pitchFamily="18" charset="0"/>
              </a:rPr>
              <a:t>202</a:t>
            </a:r>
            <a:r>
              <a:rPr lang="en-US" sz="2400" b="1" dirty="0">
                <a:solidFill>
                  <a:srgbClr val="FFFF00"/>
                </a:solidFill>
                <a:latin typeface="Times New Roman" panose="02020603050405020304" pitchFamily="18" charset="0"/>
                <a:cs typeface="Times New Roman" panose="02020603050405020304" pitchFamily="18" charset="0"/>
              </a:rPr>
              <a:t>3</a:t>
            </a:r>
            <a:r>
              <a:rPr lang="en-US" sz="2400" b="1" dirty="0" smtClean="0">
                <a:solidFill>
                  <a:srgbClr val="FFFF00"/>
                </a:solidFill>
                <a:latin typeface="Times New Roman" panose="02020603050405020304" pitchFamily="18" charset="0"/>
                <a:cs typeface="Times New Roman" panose="02020603050405020304" pitchFamily="18" charset="0"/>
              </a:rPr>
              <a:t> </a:t>
            </a:r>
            <a:r>
              <a:rPr lang="en-US" sz="2400" b="1" dirty="0">
                <a:solidFill>
                  <a:srgbClr val="FFFF00"/>
                </a:solidFill>
                <a:latin typeface="Times New Roman" panose="02020603050405020304" pitchFamily="18" charset="0"/>
                <a:cs typeface="Times New Roman" panose="02020603050405020304" pitchFamily="18" charset="0"/>
              </a:rPr>
              <a:t>- </a:t>
            </a:r>
            <a:r>
              <a:rPr lang="en-US" sz="2400" b="1" dirty="0" smtClean="0">
                <a:solidFill>
                  <a:srgbClr val="FFFF00"/>
                </a:solidFill>
                <a:latin typeface="Times New Roman" panose="02020603050405020304" pitchFamily="18" charset="0"/>
                <a:cs typeface="Times New Roman" panose="02020603050405020304" pitchFamily="18" charset="0"/>
              </a:rPr>
              <a:t>2024</a:t>
            </a:r>
            <a:endParaRPr sz="2400" b="1" dirty="0">
              <a:solidFill>
                <a:srgbClr val="FFFF00"/>
              </a:solidFill>
              <a:latin typeface="Times New Roman" panose="02020603050405020304" pitchFamily="18" charset="0"/>
              <a:cs typeface="Times New Roman" panose="02020603050405020304" pitchFamily="18" charset="0"/>
            </a:endParaRPr>
          </a:p>
          <a:p>
            <a:pPr>
              <a:spcBef>
                <a:spcPts val="500"/>
              </a:spcBef>
              <a:buNone/>
            </a:pPr>
            <a:endParaRPr sz="2400" b="1" i="1" dirty="0">
              <a:solidFill>
                <a:srgbClr val="FF0000"/>
              </a:solidFill>
              <a:latin typeface="Times New Roman" panose="02020603050405020304" pitchFamily="18" charset="0"/>
              <a:ea typeface="Times New Roman" panose="02020603050405020304" pitchFamily="18" charset="0"/>
            </a:endParaRPr>
          </a:p>
        </p:txBody>
      </p:sp>
      <p:sp>
        <p:nvSpPr>
          <p:cNvPr id="13" name="WordArt 5"/>
          <p:cNvSpPr>
            <a:spLocks noChangeArrowheads="1" noChangeShapeType="1"/>
          </p:cNvSpPr>
          <p:nvPr/>
        </p:nvSpPr>
        <p:spPr bwMode="auto">
          <a:xfrm>
            <a:off x="1633538" y="2012984"/>
            <a:ext cx="9687605" cy="4395204"/>
          </a:xfrm>
          <a:prstGeom prst="rect">
            <a:avLst/>
          </a:prstGeom>
        </p:spPr>
        <p:txBody>
          <a:bodyPr wrap="none" numCol="1" fromWordArt="1">
            <a:prstTxWarp prst="textArchUpPour">
              <a:avLst>
                <a:gd name="adj1" fmla="val 10527868"/>
                <a:gd name="adj2" fmla="val 60664"/>
              </a:avLst>
            </a:prstTxWarp>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vi-VN" sz="3600" b="1" i="0" u="none" strike="noStrike" kern="10" cap="none" spc="0" normalizeH="0" baseline="0" noProof="0" dirty="0">
                <a:ln w="1905"/>
                <a:solidFill>
                  <a:srgbClr val="FF0000"/>
                </a:solidFill>
                <a:effectLst>
                  <a:innerShdw blurRad="69850" dist="43180" dir="5400000">
                    <a:srgbClr val="000000">
                      <a:alpha val="65000"/>
                    </a:srgbClr>
                  </a:innerShdw>
                </a:effectLst>
                <a:uLnTx/>
                <a:uFillTx/>
                <a:latin typeface="Times New Roman" panose="02020603050405020304"/>
                <a:ea typeface="+mn-ea"/>
                <a:cs typeface="Times New Roman" panose="02020603050405020304"/>
              </a:rPr>
              <a:t>Chào mừng </a:t>
            </a:r>
            <a:r>
              <a:rPr kumimoji="0" lang="en-US" sz="3600" b="1" i="0" u="none" strike="noStrike" kern="10" cap="none" spc="0" normalizeH="0" baseline="0" noProof="0" dirty="0" err="1">
                <a:ln w="1905"/>
                <a:solidFill>
                  <a:srgbClr val="FF0000"/>
                </a:solidFill>
                <a:effectLst>
                  <a:innerShdw blurRad="69850" dist="43180" dir="5400000">
                    <a:srgbClr val="000000">
                      <a:alpha val="65000"/>
                    </a:srgbClr>
                  </a:innerShdw>
                </a:effectLst>
                <a:uLnTx/>
                <a:uFillTx/>
                <a:latin typeface="Times New Roman" panose="02020603050405020304"/>
                <a:ea typeface="+mn-ea"/>
                <a:cs typeface="Times New Roman" panose="02020603050405020304"/>
              </a:rPr>
              <a:t>thầy</a:t>
            </a:r>
            <a:r>
              <a:rPr kumimoji="0" lang="en-US" sz="3600" b="1" i="0" u="none" strike="noStrike" kern="10" cap="none" spc="0" normalizeH="0" baseline="0" noProof="0" dirty="0">
                <a:ln w="1905"/>
                <a:solidFill>
                  <a:srgbClr val="FF0000"/>
                </a:solidFill>
                <a:effectLst>
                  <a:innerShdw blurRad="69850" dist="43180" dir="5400000">
                    <a:srgbClr val="000000">
                      <a:alpha val="65000"/>
                    </a:srgbClr>
                  </a:innerShdw>
                </a:effectLst>
                <a:uLnTx/>
                <a:uFillTx/>
                <a:latin typeface="Times New Roman" panose="02020603050405020304"/>
                <a:ea typeface="+mn-ea"/>
                <a:cs typeface="Times New Roman" panose="02020603050405020304"/>
              </a:rPr>
              <a:t> </a:t>
            </a:r>
            <a:r>
              <a:rPr kumimoji="0" lang="en-US" sz="3600" b="1" i="0" u="none" strike="noStrike" kern="10" cap="none" spc="0" normalizeH="0" baseline="0" noProof="0" dirty="0" err="1">
                <a:ln w="1905"/>
                <a:solidFill>
                  <a:srgbClr val="FF0000"/>
                </a:solidFill>
                <a:effectLst>
                  <a:innerShdw blurRad="69850" dist="43180" dir="5400000">
                    <a:srgbClr val="000000">
                      <a:alpha val="65000"/>
                    </a:srgbClr>
                  </a:innerShdw>
                </a:effectLst>
                <a:uLnTx/>
                <a:uFillTx/>
                <a:latin typeface="Times New Roman" panose="02020603050405020304"/>
                <a:ea typeface="+mn-ea"/>
                <a:cs typeface="Times New Roman" panose="02020603050405020304"/>
              </a:rPr>
              <a:t>cô</a:t>
            </a:r>
            <a:r>
              <a:rPr kumimoji="0" lang="en-US" sz="3600" b="1" i="0" u="none" strike="noStrike" kern="10" cap="none" spc="0" normalizeH="0" baseline="0" noProof="0" dirty="0">
                <a:ln w="1905"/>
                <a:solidFill>
                  <a:srgbClr val="FF0000"/>
                </a:solidFill>
                <a:effectLst>
                  <a:innerShdw blurRad="69850" dist="43180" dir="5400000">
                    <a:srgbClr val="000000">
                      <a:alpha val="65000"/>
                    </a:srgbClr>
                  </a:innerShdw>
                </a:effectLst>
                <a:uLnTx/>
                <a:uFillTx/>
                <a:latin typeface="Times New Roman" panose="02020603050405020304"/>
                <a:ea typeface="+mn-ea"/>
                <a:cs typeface="Times New Roman" panose="02020603050405020304"/>
              </a:rPr>
              <a:t> </a:t>
            </a:r>
            <a:r>
              <a:rPr kumimoji="0" lang="en-US" sz="3600" b="1" i="0" u="none" strike="noStrike" kern="10" cap="none" spc="0" normalizeH="0" baseline="0" noProof="0" dirty="0" err="1">
                <a:ln w="1905"/>
                <a:solidFill>
                  <a:srgbClr val="FF0000"/>
                </a:solidFill>
                <a:effectLst>
                  <a:innerShdw blurRad="69850" dist="43180" dir="5400000">
                    <a:srgbClr val="000000">
                      <a:alpha val="65000"/>
                    </a:srgbClr>
                  </a:innerShdw>
                </a:effectLst>
                <a:uLnTx/>
                <a:uFillTx/>
                <a:latin typeface="Times New Roman" panose="02020603050405020304"/>
                <a:ea typeface="+mn-ea"/>
                <a:cs typeface="Times New Roman" panose="02020603050405020304"/>
              </a:rPr>
              <a:t>giáo</a:t>
            </a:r>
            <a:endParaRPr kumimoji="0" lang="en-US" sz="3600" b="1" i="0" u="none" strike="noStrike" kern="10" cap="none" spc="0" normalizeH="0" baseline="0" noProof="0" dirty="0">
              <a:ln w="1905"/>
              <a:solidFill>
                <a:srgbClr val="FF0000"/>
              </a:solidFill>
              <a:effectLst>
                <a:innerShdw blurRad="69850" dist="43180" dir="5400000">
                  <a:srgbClr val="000000">
                    <a:alpha val="65000"/>
                  </a:srgbClr>
                </a:innerShdw>
              </a:effectLst>
              <a:uLnTx/>
              <a:uFillTx/>
              <a:latin typeface="Times New Roman" panose="02020603050405020304"/>
              <a:ea typeface="+mn-ea"/>
              <a:cs typeface="Times New Roman" panose="02020603050405020304"/>
            </a:endParaRPr>
          </a:p>
        </p:txBody>
      </p:sp>
      <p:sp>
        <p:nvSpPr>
          <p:cNvPr id="15" name="WordArt 3"/>
          <p:cNvSpPr>
            <a:spLocks noChangeArrowheads="1" noChangeShapeType="1"/>
          </p:cNvSpPr>
          <p:nvPr/>
        </p:nvSpPr>
        <p:spPr bwMode="auto">
          <a:xfrm>
            <a:off x="4389320" y="3273956"/>
            <a:ext cx="4382814" cy="1218248"/>
          </a:xfrm>
          <a:prstGeom prst="rect">
            <a:avLst/>
          </a:prstGeom>
        </p:spPr>
        <p:txBody>
          <a:bodyPr wrap="none" numCol="1" fromWordArt="1">
            <a:prstTxWarp prst="textWave4">
              <a:avLst>
                <a:gd name="adj1" fmla="val 12500"/>
                <a:gd name="adj2" fmla="val 1439"/>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3600" b="1" i="0" u="none" strike="noStrike" kern="10" cap="none" spc="50" normalizeH="0" baseline="0" noProof="0" dirty="0" err="1">
                <a:ln w="11430"/>
                <a:solidFill>
                  <a:srgbClr val="FF0000"/>
                </a:solidFill>
                <a:effectLst>
                  <a:outerShdw blurRad="76200" dist="50800" dir="5400000" algn="tl" rotWithShape="0">
                    <a:srgbClr val="000000">
                      <a:alpha val="65000"/>
                    </a:srgbClr>
                  </a:outerShdw>
                </a:effectLst>
                <a:uLnTx/>
                <a:uFillTx/>
                <a:latin typeface="Times New Roman" panose="02020603050405020304"/>
                <a:ea typeface="+mn-ea"/>
                <a:cs typeface="Times New Roman" panose="02020603050405020304"/>
              </a:rPr>
              <a:t>Âm</a:t>
            </a:r>
            <a:r>
              <a:rPr kumimoji="0" lang="en-US" sz="3600" b="1" i="0" u="none" strike="noStrike" kern="10" cap="none" spc="50" normalizeH="0" baseline="0" noProof="0" dirty="0">
                <a:ln w="11430"/>
                <a:solidFill>
                  <a:srgbClr val="FF0000"/>
                </a:solidFill>
                <a:effectLst>
                  <a:outerShdw blurRad="76200" dist="50800" dir="5400000" algn="tl" rotWithShape="0">
                    <a:srgbClr val="000000">
                      <a:alpha val="65000"/>
                    </a:srgbClr>
                  </a:outerShdw>
                </a:effectLst>
                <a:uLnTx/>
                <a:uFillTx/>
                <a:latin typeface="Times New Roman" panose="02020603050405020304"/>
                <a:ea typeface="+mn-ea"/>
                <a:cs typeface="Times New Roman" panose="02020603050405020304"/>
              </a:rPr>
              <a:t> </a:t>
            </a:r>
            <a:r>
              <a:rPr kumimoji="0" lang="en-US" sz="3600" b="1" i="0" u="none" strike="noStrike" kern="10" cap="none" spc="50" normalizeH="0" baseline="0" noProof="0" dirty="0" err="1">
                <a:ln w="11430"/>
                <a:solidFill>
                  <a:srgbClr val="FF0000"/>
                </a:solidFill>
                <a:effectLst>
                  <a:outerShdw blurRad="76200" dist="50800" dir="5400000" algn="tl" rotWithShape="0">
                    <a:srgbClr val="000000">
                      <a:alpha val="65000"/>
                    </a:srgbClr>
                  </a:outerShdw>
                </a:effectLst>
                <a:uLnTx/>
                <a:uFillTx/>
                <a:latin typeface="Times New Roman" panose="02020603050405020304"/>
                <a:ea typeface="+mn-ea"/>
                <a:cs typeface="Times New Roman" panose="02020603050405020304"/>
              </a:rPr>
              <a:t>nhạc</a:t>
            </a:r>
            <a:r>
              <a:rPr kumimoji="0" lang="en-US" sz="3600" b="1" i="0" u="none" strike="noStrike" kern="10" cap="none" spc="50" normalizeH="0" baseline="0" noProof="0" dirty="0">
                <a:ln w="11430"/>
                <a:solidFill>
                  <a:srgbClr val="FF0000"/>
                </a:solidFill>
                <a:effectLst>
                  <a:outerShdw blurRad="76200" dist="50800" dir="5400000" algn="tl" rotWithShape="0">
                    <a:srgbClr val="000000">
                      <a:alpha val="65000"/>
                    </a:srgbClr>
                  </a:outerShdw>
                </a:effectLst>
                <a:uLnTx/>
                <a:uFillTx/>
                <a:latin typeface="Times New Roman" panose="02020603050405020304"/>
                <a:ea typeface="+mn-ea"/>
                <a:cs typeface="Times New Roman" panose="02020603050405020304"/>
              </a:rPr>
              <a:t> </a:t>
            </a:r>
            <a:r>
              <a:rPr kumimoji="0" lang="en-US" sz="3600" b="1" i="0" u="none" strike="noStrike" kern="10" cap="none" spc="50" normalizeH="0" baseline="0" noProof="0" dirty="0" err="1">
                <a:ln w="11430"/>
                <a:solidFill>
                  <a:srgbClr val="FF0000"/>
                </a:solidFill>
                <a:effectLst>
                  <a:outerShdw blurRad="76200" dist="50800" dir="5400000" algn="tl" rotWithShape="0">
                    <a:srgbClr val="000000">
                      <a:alpha val="65000"/>
                    </a:srgbClr>
                  </a:outerShdw>
                </a:effectLst>
                <a:uLnTx/>
                <a:uFillTx/>
                <a:latin typeface="Times New Roman" panose="02020603050405020304"/>
                <a:ea typeface="+mn-ea"/>
                <a:cs typeface="Times New Roman" panose="02020603050405020304"/>
              </a:rPr>
              <a:t>lớp</a:t>
            </a:r>
            <a:r>
              <a:rPr kumimoji="0" lang="en-US" sz="3600" b="1" i="0" u="none" strike="noStrike" kern="10" cap="none" spc="50" normalizeH="0" baseline="0" noProof="0" dirty="0">
                <a:ln w="11430"/>
                <a:solidFill>
                  <a:srgbClr val="FF0000"/>
                </a:solidFill>
                <a:effectLst>
                  <a:outerShdw blurRad="76200" dist="50800" dir="5400000" algn="tl" rotWithShape="0">
                    <a:srgbClr val="000000">
                      <a:alpha val="65000"/>
                    </a:srgbClr>
                  </a:outerShdw>
                </a:effectLst>
                <a:uLnTx/>
                <a:uFillTx/>
                <a:latin typeface="Times New Roman" panose="02020603050405020304"/>
                <a:ea typeface="+mn-ea"/>
                <a:cs typeface="Times New Roman" panose="02020603050405020304"/>
              </a:rPr>
              <a:t> 2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0" name="Picture 2" descr="C:\Users\Administrator\Desktop\18459470-illustration-of-a-frog-with-a-crown-at-the-river.png">
            <a:extLst>
              <a:ext uri="{FF2B5EF4-FFF2-40B4-BE49-F238E27FC236}">
                <a16:creationId xmlns="" xmlns:a16="http://schemas.microsoft.com/office/drawing/2014/main" id="{03CD0F7B-1B9E-47AE-A605-F4E7BB1057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8437" y="-1259174"/>
            <a:ext cx="7903289" cy="822812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dministrator\Desktop\hinh nen dep pp\TOG TRO CHOI\3 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785" y="2461587"/>
            <a:ext cx="4136233" cy="41505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0" y="887179"/>
            <a:ext cx="5964156" cy="584775"/>
          </a:xfrm>
          <a:prstGeom prst="rect">
            <a:avLst/>
          </a:prstGeom>
          <a:noFill/>
        </p:spPr>
        <p:txBody>
          <a:bodyPr wrap="square" rtlCol="0">
            <a:spAutoFit/>
          </a:bodyPr>
          <a:lstStyle/>
          <a:p>
            <a:r>
              <a:rPr lang="en-US" sz="3200" b="1" dirty="0">
                <a:solidFill>
                  <a:srgbClr val="002060"/>
                </a:solidFill>
              </a:rPr>
              <a:t>TRÒ CHƠI:  GIẢI </a:t>
            </a:r>
            <a:r>
              <a:rPr lang="en-US" sz="3200" b="1">
                <a:solidFill>
                  <a:srgbClr val="002060"/>
                </a:solidFill>
              </a:rPr>
              <a:t>CỨU CHÚ ẾCH</a:t>
            </a:r>
            <a:endParaRPr lang="en-US" sz="3200" b="1" dirty="0">
              <a:solidFill>
                <a:srgbClr val="002060"/>
              </a:solidFill>
            </a:endParaRPr>
          </a:p>
        </p:txBody>
      </p:sp>
      <p:sp>
        <p:nvSpPr>
          <p:cNvPr id="9" name="TextBox 8">
            <a:hlinkClick r:id="rId6" action="ppaction://hlinksldjump"/>
          </p:cNvPr>
          <p:cNvSpPr txBox="1"/>
          <p:nvPr/>
        </p:nvSpPr>
        <p:spPr>
          <a:xfrm>
            <a:off x="1777562" y="2789334"/>
            <a:ext cx="2068117" cy="769441"/>
          </a:xfrm>
          <a:prstGeom prst="rect">
            <a:avLst/>
          </a:prstGeom>
          <a:noFill/>
        </p:spPr>
        <p:txBody>
          <a:bodyPr wrap="square" rtlCol="0">
            <a:spAutoFit/>
          </a:bodyPr>
          <a:lstStyle/>
          <a:p>
            <a:r>
              <a:rPr lang="en-US" sz="4400" b="1" dirty="0">
                <a:solidFill>
                  <a:schemeClr val="bg1"/>
                </a:solidFill>
              </a:rPr>
              <a:t>CÂU 1</a:t>
            </a:r>
          </a:p>
        </p:txBody>
      </p:sp>
      <p:sp>
        <p:nvSpPr>
          <p:cNvPr id="12" name="TextBox 11">
            <a:hlinkClick r:id="rId6" action="ppaction://hlinksldjump"/>
          </p:cNvPr>
          <p:cNvSpPr txBox="1"/>
          <p:nvPr/>
        </p:nvSpPr>
        <p:spPr>
          <a:xfrm>
            <a:off x="623581" y="4152124"/>
            <a:ext cx="2068117" cy="769441"/>
          </a:xfrm>
          <a:prstGeom prst="rect">
            <a:avLst/>
          </a:prstGeom>
          <a:noFill/>
        </p:spPr>
        <p:txBody>
          <a:bodyPr wrap="square" rtlCol="0">
            <a:spAutoFit/>
          </a:bodyPr>
          <a:lstStyle/>
          <a:p>
            <a:r>
              <a:rPr lang="en-US" sz="4400" b="1" dirty="0">
                <a:solidFill>
                  <a:schemeClr val="bg1"/>
                </a:solidFill>
              </a:rPr>
              <a:t>CÂU 2</a:t>
            </a:r>
          </a:p>
        </p:txBody>
      </p:sp>
      <p:sp>
        <p:nvSpPr>
          <p:cNvPr id="13" name="TextBox 12">
            <a:hlinkClick r:id="rId7" action="ppaction://hlinksldjump"/>
          </p:cNvPr>
          <p:cNvSpPr txBox="1"/>
          <p:nvPr/>
        </p:nvSpPr>
        <p:spPr>
          <a:xfrm>
            <a:off x="1912473" y="5482540"/>
            <a:ext cx="2068117" cy="769441"/>
          </a:xfrm>
          <a:prstGeom prst="rect">
            <a:avLst/>
          </a:prstGeom>
          <a:noFill/>
        </p:spPr>
        <p:txBody>
          <a:bodyPr wrap="square" rtlCol="0">
            <a:spAutoFit/>
          </a:bodyPr>
          <a:lstStyle/>
          <a:p>
            <a:r>
              <a:rPr lang="en-US" sz="4400" b="1" dirty="0">
                <a:solidFill>
                  <a:schemeClr val="bg1"/>
                </a:solidFill>
              </a:rPr>
              <a:t>CÂU 3</a:t>
            </a:r>
          </a:p>
        </p:txBody>
      </p:sp>
      <p:sp>
        <p:nvSpPr>
          <p:cNvPr id="2" name="Rectangle 1"/>
          <p:cNvSpPr/>
          <p:nvPr/>
        </p:nvSpPr>
        <p:spPr>
          <a:xfrm>
            <a:off x="151785" y="-12724"/>
            <a:ext cx="4439805" cy="584775"/>
          </a:xfrm>
          <a:prstGeom prst="rect">
            <a:avLst/>
          </a:prstGeom>
        </p:spPr>
        <p:txBody>
          <a:bodyPr wrap="none">
            <a:spAutoFit/>
          </a:bodyPr>
          <a:lstStyle/>
          <a:p>
            <a:pPr lvl="0"/>
            <a:r>
              <a:rPr lang="en-US" sz="3200" b="1">
                <a:solidFill>
                  <a:srgbClr val="002060"/>
                </a:solidFill>
              </a:rPr>
              <a:t>HOẠT ĐỘNG KHỞI ĐỘNG</a:t>
            </a:r>
            <a:endParaRPr lang="en-US" sz="3200" b="1" dirty="0">
              <a:solidFill>
                <a:srgbClr val="002060"/>
              </a:solidFill>
            </a:endParaRPr>
          </a:p>
        </p:txBody>
      </p:sp>
      <p:pic>
        <p:nvPicPr>
          <p:cNvPr id="2050" name="Picture 2" descr="C:\Users\Administrator\Downloads\pngwing.com.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45589" y="4032713"/>
            <a:ext cx="1496510" cy="26843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repeatCount="indefinite" accel="50000" decel="50000" fill="hold" nodeType="withEffect">
                                  <p:stCondLst>
                                    <p:cond delay="0"/>
                                  </p:stCondLst>
                                  <p:childTnLst>
                                    <p:animMotion origin="layout" path="M -0.19525 -0.6548 C -0.10004 -0.6548 -0.0224 -0.51468 -0.0224 -0.34012 C -0.0224 -0.16671 -0.10004 -0.0252 -0.19525 -0.0252 C -0.29047 -0.0252 -0.36746 -0.16671 -0.36746 -0.34012 C -0.36746 -0.51468 -0.29047 -0.6548 -0.19525 -0.6548 Z " pathEditMode="relative" rAng="0" ptsTypes="fffff">
                                      <p:cBhvr>
                                        <p:cTn id="6" dur="2000" fill="hold"/>
                                        <p:tgtEl>
                                          <p:spTgt spid="2050"/>
                                        </p:tgtEl>
                                        <p:attrNameLst>
                                          <p:attrName>ppt_x</p:attrName>
                                          <p:attrName>ppt_y</p:attrName>
                                        </p:attrNameLst>
                                      </p:cBhvr>
                                      <p:rCtr x="26" y="31468"/>
                                    </p:animMotion>
                                  </p:childTnLst>
                                  <p:subTnLst>
                                    <p:audio>
                                      <p:cMediaNode>
                                        <p:cTn display="0" masterRel="sameClick">
                                          <p:stCondLst>
                                            <p:cond evt="begin" delay="0">
                                              <p:tn val="5"/>
                                            </p:cond>
                                          </p:stCondLst>
                                          <p:endCondLst>
                                            <p:cond evt="onStopAudio" delay="0">
                                              <p:tgtEl>
                                                <p:sldTgt/>
                                              </p:tgtEl>
                                            </p:cond>
                                          </p:endCondLst>
                                        </p:cTn>
                                        <p:tgtEl>
                                          <p:sndTgt r:embed="rId2" name="am-thanh-so-hai.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5" name="Picture 2" descr="C:\Users\Administrator\Desktop\18459470-illustration-of-a-frog-with-a-crown-at-the-river.png">
            <a:extLst>
              <a:ext uri="{FF2B5EF4-FFF2-40B4-BE49-F238E27FC236}">
                <a16:creationId xmlns="" xmlns:a16="http://schemas.microsoft.com/office/drawing/2014/main" id="{D0426693-20A2-4A39-ABC5-6C5ACCB328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259174"/>
            <a:ext cx="12221726" cy="82281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4931" y="164919"/>
            <a:ext cx="12246725" cy="584775"/>
          </a:xfrm>
          <a:prstGeom prst="rect">
            <a:avLst/>
          </a:prstGeom>
          <a:noFill/>
        </p:spPr>
        <p:txBody>
          <a:bodyPr wrap="square" rtlCol="0">
            <a:spAutoFit/>
          </a:bodyPr>
          <a:lstStyle/>
          <a:p>
            <a:r>
              <a:rPr lang="en-US" sz="3200" dirty="0" err="1"/>
              <a:t>Câu</a:t>
            </a:r>
            <a:r>
              <a:rPr lang="en-US" sz="3200" dirty="0"/>
              <a:t> </a:t>
            </a:r>
            <a:r>
              <a:rPr lang="en-US" sz="3200" dirty="0" err="1"/>
              <a:t>hỏi</a:t>
            </a:r>
            <a:r>
              <a:rPr lang="en-US" sz="3200" dirty="0"/>
              <a:t> 2 : </a:t>
            </a:r>
            <a:r>
              <a:rPr lang="en-US" sz="3200" dirty="0" err="1"/>
              <a:t>Em</a:t>
            </a:r>
            <a:r>
              <a:rPr lang="en-US" sz="3200" dirty="0"/>
              <a:t> </a:t>
            </a:r>
            <a:r>
              <a:rPr lang="en-US" sz="3200" dirty="0" err="1"/>
              <a:t>hãy</a:t>
            </a:r>
            <a:r>
              <a:rPr lang="en-US" sz="3200" dirty="0"/>
              <a:t> </a:t>
            </a:r>
            <a:r>
              <a:rPr lang="en-US" sz="3200" dirty="0" err="1"/>
              <a:t>miêu</a:t>
            </a:r>
            <a:r>
              <a:rPr lang="en-US" sz="3200" dirty="0"/>
              <a:t> </a:t>
            </a:r>
            <a:r>
              <a:rPr lang="en-US" sz="3200" dirty="0" err="1"/>
              <a:t>tả</a:t>
            </a:r>
            <a:r>
              <a:rPr lang="en-US" sz="3200" dirty="0"/>
              <a:t> </a:t>
            </a:r>
            <a:r>
              <a:rPr lang="en-US" sz="3200" dirty="0" err="1"/>
              <a:t>hình</a:t>
            </a:r>
            <a:r>
              <a:rPr lang="en-US" sz="3200" dirty="0"/>
              <a:t> </a:t>
            </a:r>
            <a:r>
              <a:rPr lang="en-US" sz="3200" dirty="0" err="1"/>
              <a:t>dáng</a:t>
            </a:r>
            <a:r>
              <a:rPr lang="en-US" sz="3200" dirty="0"/>
              <a:t> </a:t>
            </a:r>
            <a:r>
              <a:rPr lang="en-US" sz="3200" dirty="0" err="1"/>
              <a:t>loài</a:t>
            </a:r>
            <a:r>
              <a:rPr lang="en-US" sz="3200" dirty="0"/>
              <a:t> </a:t>
            </a:r>
            <a:r>
              <a:rPr lang="en-US" sz="3200" dirty="0" err="1"/>
              <a:t>ếch</a:t>
            </a:r>
            <a:r>
              <a:rPr lang="en-US" sz="3200" dirty="0"/>
              <a:t> </a:t>
            </a:r>
            <a:r>
              <a:rPr lang="en-US" sz="3200" dirty="0" err="1"/>
              <a:t>theo</a:t>
            </a:r>
            <a:r>
              <a:rPr lang="en-US" sz="3200" dirty="0"/>
              <a:t> </a:t>
            </a:r>
            <a:r>
              <a:rPr lang="en-US" sz="3200" dirty="0" err="1"/>
              <a:t>hiểu</a:t>
            </a:r>
            <a:r>
              <a:rPr lang="en-US" sz="3200" dirty="0"/>
              <a:t> </a:t>
            </a:r>
            <a:r>
              <a:rPr lang="en-US" sz="3200" dirty="0" err="1"/>
              <a:t>biết</a:t>
            </a:r>
            <a:r>
              <a:rPr lang="en-US" sz="3200" dirty="0"/>
              <a:t> </a:t>
            </a:r>
            <a:r>
              <a:rPr lang="en-US" sz="3200" dirty="0" err="1"/>
              <a:t>của</a:t>
            </a:r>
            <a:r>
              <a:rPr lang="en-US" sz="3200" dirty="0"/>
              <a:t> </a:t>
            </a:r>
            <a:r>
              <a:rPr lang="en-US" sz="3200" dirty="0" err="1"/>
              <a:t>em</a:t>
            </a:r>
            <a:r>
              <a:rPr lang="en-US" sz="3200" dirty="0"/>
              <a:t>?</a:t>
            </a:r>
            <a:endParaRPr lang="en-US" sz="3200" b="1" dirty="0"/>
          </a:p>
        </p:txBody>
      </p:sp>
      <p:sp>
        <p:nvSpPr>
          <p:cNvPr id="11" name="Rectangle 10"/>
          <p:cNvSpPr/>
          <p:nvPr/>
        </p:nvSpPr>
        <p:spPr>
          <a:xfrm>
            <a:off x="104932" y="6273225"/>
            <a:ext cx="8775576"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r>
              <a:rPr lang="en-US" sz="3200">
                <a:solidFill>
                  <a:srgbClr val="000066"/>
                </a:solidFill>
              </a:rPr>
              <a:t>Đáp án câu 2 :</a:t>
            </a:r>
            <a:r>
              <a:rPr lang="en-US" sz="3200" b="1" i="1">
                <a:solidFill>
                  <a:srgbClr val="000066"/>
                </a:solidFill>
              </a:rPr>
              <a:t> Loài Ếch da xanh có 4 chân, mắt to…</a:t>
            </a:r>
            <a:endParaRPr lang="en-US" sz="3200" b="1" i="1" u="sng" dirty="0">
              <a:solidFill>
                <a:srgbClr val="FF0000"/>
              </a:solidFill>
            </a:endParaRPr>
          </a:p>
        </p:txBody>
      </p:sp>
      <p:pic>
        <p:nvPicPr>
          <p:cNvPr id="13" name="Picture 2" descr="C:\Users\Administrator\Desktop\hinh nen dep pp\TOG TRO CHOI\ve trop cho.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07200" y="4192984"/>
            <a:ext cx="2475706" cy="19692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m-thanh-phep-thuat-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0715" y="1676136"/>
            <a:ext cx="6096000" cy="738664"/>
          </a:xfrm>
          <a:prstGeom prst="rect">
            <a:avLst/>
          </a:prstGeom>
        </p:spPr>
        <p:txBody>
          <a:bodyPr>
            <a:spAutoFit/>
          </a:bodyPr>
          <a:lstStyle/>
          <a:p>
            <a:r>
              <a:rPr lang="en-US" sz="2400" b="1" dirty="0">
                <a:solidFill>
                  <a:srgbClr val="002060"/>
                </a:solidFill>
              </a:rPr>
              <a:t>HỌC HÁT: BÀI CHÚ ẾCH CON</a:t>
            </a:r>
            <a:endParaRPr lang="en-US" sz="2400" dirty="0">
              <a:solidFill>
                <a:srgbClr val="002060"/>
              </a:solidFill>
            </a:endParaRPr>
          </a:p>
          <a:p>
            <a:r>
              <a:rPr lang="en-US" b="1" dirty="0">
                <a:solidFill>
                  <a:srgbClr val="002060"/>
                </a:solidFill>
              </a:rPr>
              <a:t>                                               </a:t>
            </a:r>
            <a:endParaRPr lang="en-US" dirty="0">
              <a:solidFill>
                <a:srgbClr val="002060"/>
              </a:solidFill>
            </a:endParaRPr>
          </a:p>
        </p:txBody>
      </p:sp>
      <p:sp>
        <p:nvSpPr>
          <p:cNvPr id="6" name="Rectangle 5"/>
          <p:cNvSpPr/>
          <p:nvPr/>
        </p:nvSpPr>
        <p:spPr>
          <a:xfrm>
            <a:off x="5871753" y="1034736"/>
            <a:ext cx="1410964" cy="1077218"/>
          </a:xfrm>
          <a:prstGeom prst="rect">
            <a:avLst/>
          </a:prstGeom>
        </p:spPr>
        <p:txBody>
          <a:bodyPr wrap="none">
            <a:spAutoFit/>
          </a:bodyPr>
          <a:lstStyle/>
          <a:p>
            <a:r>
              <a:rPr lang="en-US" sz="3200" b="1">
                <a:solidFill>
                  <a:srgbClr val="002060"/>
                </a:solidFill>
              </a:rPr>
              <a:t>TIẾT 31</a:t>
            </a:r>
          </a:p>
          <a:p>
            <a:endParaRPr lang="en-US" sz="3200" b="1" dirty="0">
              <a:solidFill>
                <a:srgbClr val="002060"/>
              </a:solidFill>
            </a:endParaRPr>
          </a:p>
        </p:txBody>
      </p:sp>
      <p:sp>
        <p:nvSpPr>
          <p:cNvPr id="7" name="Rectangle 6"/>
          <p:cNvSpPr/>
          <p:nvPr/>
        </p:nvSpPr>
        <p:spPr>
          <a:xfrm>
            <a:off x="8412967" y="2045468"/>
            <a:ext cx="2683748" cy="369332"/>
          </a:xfrm>
          <a:prstGeom prst="rect">
            <a:avLst/>
          </a:prstGeom>
        </p:spPr>
        <p:txBody>
          <a:bodyPr wrap="none">
            <a:spAutoFit/>
          </a:bodyPr>
          <a:lstStyle/>
          <a:p>
            <a:r>
              <a:rPr lang="en-US" b="1" i="1" dirty="0" err="1">
                <a:solidFill>
                  <a:srgbClr val="002060"/>
                </a:solidFill>
              </a:rPr>
              <a:t>Nhạc</a:t>
            </a:r>
            <a:r>
              <a:rPr lang="en-US" b="1" i="1" dirty="0">
                <a:solidFill>
                  <a:srgbClr val="002060"/>
                </a:solidFill>
              </a:rPr>
              <a:t> </a:t>
            </a:r>
            <a:r>
              <a:rPr lang="en-US" b="1" i="1" dirty="0" err="1">
                <a:solidFill>
                  <a:srgbClr val="002060"/>
                </a:solidFill>
              </a:rPr>
              <a:t>và</a:t>
            </a:r>
            <a:r>
              <a:rPr lang="en-US" b="1" i="1" dirty="0">
                <a:solidFill>
                  <a:srgbClr val="002060"/>
                </a:solidFill>
              </a:rPr>
              <a:t> </a:t>
            </a:r>
            <a:r>
              <a:rPr lang="en-US" b="1" i="1" dirty="0" err="1">
                <a:solidFill>
                  <a:srgbClr val="002060"/>
                </a:solidFill>
              </a:rPr>
              <a:t>Lời</a:t>
            </a:r>
            <a:r>
              <a:rPr lang="en-US" b="1" i="1" dirty="0">
                <a:solidFill>
                  <a:srgbClr val="002060"/>
                </a:solidFill>
              </a:rPr>
              <a:t>: PHAN NHÂN </a:t>
            </a:r>
            <a:endParaRPr lang="en-US" i="1" dirty="0">
              <a:solidFill>
                <a:srgbClr val="002060"/>
              </a:solidFill>
            </a:endParaRPr>
          </a:p>
        </p:txBody>
      </p:sp>
      <p:pic>
        <p:nvPicPr>
          <p:cNvPr id="1026" name="Picture 2" descr="C:\Users\Administrator\Desktop\18459470-illustration-of-a-frog-with-a-crown-at-the-riv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4" y="1676136"/>
            <a:ext cx="12192000" cy="518186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istrator\Desktop\FormatFactory2021-08-11_21025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1870"/>
            <a:ext cx="12192000" cy="119613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4060442" y="2414800"/>
            <a:ext cx="7123360" cy="461665"/>
          </a:xfrm>
          <a:prstGeom prst="rect">
            <a:avLst/>
          </a:prstGeom>
        </p:spPr>
        <p:txBody>
          <a:bodyPr wrap="none">
            <a:spAutoFit/>
          </a:bodyPr>
          <a:lstStyle/>
          <a:p>
            <a:r>
              <a:rPr lang="en-US" sz="2400" b="1">
                <a:solidFill>
                  <a:srgbClr val="002060"/>
                </a:solidFill>
              </a:rPr>
              <a:t>VẬN DỤNG SÁNG TẠO: PHÂN BIỆT ÂM THANH TO NHỎ</a:t>
            </a:r>
            <a:endParaRPr lang="en-US" sz="2400" b="1"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 xmlns:a16="http://schemas.microsoft.com/office/drawing/2014/main" id="{2D8A70E8-B3A2-4408-9752-7DBE2544BB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Box 6">
            <a:extLst>
              <a:ext uri="{FF2B5EF4-FFF2-40B4-BE49-F238E27FC236}">
                <a16:creationId xmlns="" xmlns:a16="http://schemas.microsoft.com/office/drawing/2014/main" id="{25CA7B3F-FD8B-421C-BE53-3BD1DE250976}"/>
              </a:ext>
            </a:extLst>
          </p:cNvPr>
          <p:cNvSpPr txBox="1"/>
          <p:nvPr/>
        </p:nvSpPr>
        <p:spPr>
          <a:xfrm>
            <a:off x="1190171" y="37118"/>
            <a:ext cx="10813143" cy="4401205"/>
          </a:xfrm>
          <a:prstGeom prst="rect">
            <a:avLst/>
          </a:prstGeom>
          <a:noFill/>
        </p:spPr>
        <p:txBody>
          <a:bodyPr wrap="square">
            <a:spAutoFit/>
          </a:bodyPr>
          <a:lstStyle/>
          <a:p>
            <a:pPr>
              <a:spcBef>
                <a:spcPct val="50000"/>
              </a:spcBef>
              <a:defRPr/>
            </a:pPr>
            <a:r>
              <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HOẠT ĐỘNG KHÁM PHÁ – LUYỆN TẬP</a:t>
            </a:r>
          </a:p>
          <a:p>
            <a:pPr>
              <a:spcBef>
                <a:spcPct val="50000"/>
              </a:spcBef>
              <a:defRPr/>
            </a:pPr>
            <a:r>
              <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                           HOẠT ĐỘNG 1</a:t>
            </a:r>
          </a:p>
          <a:p>
            <a:pPr>
              <a:spcBef>
                <a:spcPct val="50000"/>
              </a:spcBef>
              <a:defRPr/>
            </a:pPr>
            <a:r>
              <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                       HÁT: CHÚ ẾCH CON</a:t>
            </a:r>
          </a:p>
          <a:p>
            <a:pPr>
              <a:spcBef>
                <a:spcPct val="50000"/>
              </a:spcBef>
              <a:defRPr/>
            </a:pPr>
            <a:r>
              <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err="1">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Nhạc</a:t>
            </a:r>
            <a:r>
              <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err="1">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và</a:t>
            </a:r>
            <a:r>
              <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err="1">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lời</a:t>
            </a:r>
            <a:r>
              <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 Phan </a:t>
            </a:r>
            <a:r>
              <a:rPr lang="en-US" sz="4000" b="1" dirty="0" err="1">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Nhân</a:t>
            </a:r>
            <a:endPar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endParaRPr>
          </a:p>
          <a:p>
            <a:pPr>
              <a:spcBef>
                <a:spcPct val="50000"/>
              </a:spcBef>
              <a:defRPr/>
            </a:pPr>
            <a:endPar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75745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5" name="table"/>
          <p:cNvPicPr>
            <a:picLocks noChangeAspect="1"/>
          </p:cNvPicPr>
          <p:nvPr/>
        </p:nvPicPr>
        <p:blipFill>
          <a:blip r:embed="rId4"/>
          <a:stretch>
            <a:fillRect/>
          </a:stretch>
        </p:blipFill>
        <p:spPr>
          <a:xfrm>
            <a:off x="3163543" y="1643296"/>
            <a:ext cx="5246557" cy="5251522"/>
          </a:xfrm>
          <a:prstGeom prst="rect">
            <a:avLst/>
          </a:prstGeom>
        </p:spPr>
      </p:pic>
      <p:pic>
        <p:nvPicPr>
          <p:cNvPr id="4" name="Picture 2" descr="Nhạc sĩ Phan Nhâ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4551" y="1643296"/>
            <a:ext cx="3606383" cy="51022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05352" y="2640621"/>
            <a:ext cx="2758191" cy="830997"/>
          </a:xfrm>
          <a:prstGeom prst="rect">
            <a:avLst/>
          </a:prstGeom>
          <a:noFill/>
        </p:spPr>
        <p:txBody>
          <a:bodyPr wrap="square" rtlCol="0">
            <a:spAutoFit/>
          </a:bodyPr>
          <a:lstStyle/>
          <a:p>
            <a:r>
              <a:rPr lang="en-US" sz="4800">
                <a:solidFill>
                  <a:srgbClr val="002060"/>
                </a:solidFill>
              </a:rPr>
              <a:t>TÁC GIẢ </a:t>
            </a:r>
          </a:p>
        </p:txBody>
      </p:sp>
      <p:sp>
        <p:nvSpPr>
          <p:cNvPr id="6" name="Rectangle 5"/>
          <p:cNvSpPr/>
          <p:nvPr/>
        </p:nvSpPr>
        <p:spPr>
          <a:xfrm>
            <a:off x="4805841" y="131165"/>
            <a:ext cx="5747233" cy="738664"/>
          </a:xfrm>
          <a:prstGeom prst="rect">
            <a:avLst/>
          </a:prstGeom>
        </p:spPr>
        <p:txBody>
          <a:bodyPr wrap="square">
            <a:spAutoFit/>
          </a:bodyPr>
          <a:lstStyle/>
          <a:p>
            <a:r>
              <a:rPr lang="en-US" sz="2400" b="1">
                <a:solidFill>
                  <a:srgbClr val="002060"/>
                </a:solidFill>
              </a:rPr>
              <a:t>NỘI DUNG 1 HỌC HÁT BÀI </a:t>
            </a:r>
            <a:r>
              <a:rPr lang="en-US" sz="2400" b="1" dirty="0">
                <a:solidFill>
                  <a:srgbClr val="002060"/>
                </a:solidFill>
              </a:rPr>
              <a:t>CHÚ ẾCH CON</a:t>
            </a:r>
            <a:endParaRPr lang="en-US" sz="2400" dirty="0">
              <a:solidFill>
                <a:srgbClr val="002060"/>
              </a:solidFill>
            </a:endParaRPr>
          </a:p>
          <a:p>
            <a:r>
              <a:rPr lang="en-US" b="1" dirty="0">
                <a:solidFill>
                  <a:srgbClr val="002060"/>
                </a:solidFill>
              </a:rPr>
              <a:t>                                               </a:t>
            </a:r>
            <a:endParaRPr lang="en-US" dirty="0">
              <a:solidFill>
                <a:srgbClr val="002060"/>
              </a:solidFill>
            </a:endParaRPr>
          </a:p>
        </p:txBody>
      </p:sp>
      <p:sp>
        <p:nvSpPr>
          <p:cNvPr id="7" name="Rectangle 6"/>
          <p:cNvSpPr/>
          <p:nvPr/>
        </p:nvSpPr>
        <p:spPr>
          <a:xfrm>
            <a:off x="5262165" y="621375"/>
            <a:ext cx="4623189" cy="461665"/>
          </a:xfrm>
          <a:prstGeom prst="rect">
            <a:avLst/>
          </a:prstGeom>
        </p:spPr>
        <p:txBody>
          <a:bodyPr wrap="none">
            <a:spAutoFit/>
          </a:bodyPr>
          <a:lstStyle/>
          <a:p>
            <a:pPr lvl="0"/>
            <a:r>
              <a:rPr lang="en-US" sz="2400" b="1">
                <a:solidFill>
                  <a:srgbClr val="000066"/>
                </a:solidFill>
              </a:rPr>
              <a:t>HOẠT ĐỘNG TÌM HIỂU-KHÁM PHÁ </a:t>
            </a:r>
            <a:endParaRPr lang="en-US" sz="2400" dirty="0">
              <a:solidFill>
                <a:srgbClr val="000066"/>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1657" y="1845272"/>
            <a:ext cx="1307145" cy="1815099"/>
          </a:xfrm>
          <a:prstGeom prst="rect">
            <a:avLst/>
          </a:prstGeom>
        </p:spPr>
      </p:pic>
      <p:pic>
        <p:nvPicPr>
          <p:cNvPr id="5121" name="Picture 1" descr="CEC"/>
          <p:cNvPicPr>
            <a:picLocks noChangeAspect="1" noChangeArrowheads="1"/>
          </p:cNvPicPr>
          <p:nvPr/>
        </p:nvPicPr>
        <p:blipFill>
          <a:blip r:embed="rId8">
            <a:extLst>
              <a:ext uri="{28A0092B-C50C-407E-A947-70E740481C1C}">
                <a14:useLocalDpi xmlns:a14="http://schemas.microsoft.com/office/drawing/2010/main" val="0"/>
              </a:ext>
            </a:extLst>
          </a:blip>
          <a:srcRect t="10616" b="60191"/>
          <a:stretch>
            <a:fillRect/>
          </a:stretch>
        </p:blipFill>
        <p:spPr bwMode="auto">
          <a:xfrm>
            <a:off x="3299707" y="104931"/>
            <a:ext cx="8892293" cy="675306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922302" y="30914"/>
            <a:ext cx="3415942" cy="954107"/>
          </a:xfrm>
          <a:prstGeom prst="rect">
            <a:avLst/>
          </a:prstGeom>
        </p:spPr>
        <p:txBody>
          <a:bodyPr wrap="square">
            <a:spAutoFit/>
          </a:bodyPr>
          <a:lstStyle/>
          <a:p>
            <a:r>
              <a:rPr lang="en-US" sz="2800" b="1" dirty="0"/>
              <a:t>CHÚ ẾCH CON</a:t>
            </a:r>
            <a:endParaRPr lang="en-US" sz="2800" dirty="0"/>
          </a:p>
          <a:p>
            <a:r>
              <a:rPr lang="en-US" sz="2800" b="1" dirty="0"/>
              <a:t>                                               </a:t>
            </a:r>
            <a:endParaRPr lang="en-US" sz="2800" dirty="0"/>
          </a:p>
        </p:txBody>
      </p:sp>
      <p:sp>
        <p:nvSpPr>
          <p:cNvPr id="9" name="Rectangle 8"/>
          <p:cNvSpPr/>
          <p:nvPr/>
        </p:nvSpPr>
        <p:spPr>
          <a:xfrm>
            <a:off x="9508252" y="615689"/>
            <a:ext cx="2683748" cy="369332"/>
          </a:xfrm>
          <a:prstGeom prst="rect">
            <a:avLst/>
          </a:prstGeom>
        </p:spPr>
        <p:txBody>
          <a:bodyPr wrap="none">
            <a:spAutoFit/>
          </a:bodyPr>
          <a:lstStyle/>
          <a:p>
            <a:r>
              <a:rPr lang="en-US" b="1" i="1" dirty="0" err="1"/>
              <a:t>Nhạc</a:t>
            </a:r>
            <a:r>
              <a:rPr lang="en-US" b="1" i="1" dirty="0"/>
              <a:t> </a:t>
            </a:r>
            <a:r>
              <a:rPr lang="en-US" b="1" i="1" dirty="0" err="1"/>
              <a:t>và</a:t>
            </a:r>
            <a:r>
              <a:rPr lang="en-US" b="1" i="1" dirty="0"/>
              <a:t> </a:t>
            </a:r>
            <a:r>
              <a:rPr lang="en-US" b="1" i="1" dirty="0" err="1"/>
              <a:t>Lời</a:t>
            </a:r>
            <a:r>
              <a:rPr lang="en-US" b="1" i="1" dirty="0"/>
              <a:t>: PHAN NHÂN </a:t>
            </a:r>
            <a:endParaRPr lang="en-US" i="1" dirty="0"/>
          </a:p>
        </p:txBody>
      </p:sp>
      <p:sp>
        <p:nvSpPr>
          <p:cNvPr id="7" name="TextBox 6"/>
          <p:cNvSpPr txBox="1"/>
          <p:nvPr/>
        </p:nvSpPr>
        <p:spPr>
          <a:xfrm>
            <a:off x="792265" y="3481465"/>
            <a:ext cx="1783025" cy="523220"/>
          </a:xfrm>
          <a:prstGeom prst="rect">
            <a:avLst/>
          </a:prstGeom>
          <a:noFill/>
        </p:spPr>
        <p:txBody>
          <a:bodyPr wrap="square" rtlCol="0">
            <a:spAutoFit/>
          </a:bodyPr>
          <a:lstStyle/>
          <a:p>
            <a:r>
              <a:rPr lang="en-US" sz="2800" b="1" dirty="0"/>
              <a:t>HÁT MẪU</a:t>
            </a:r>
          </a:p>
        </p:txBody>
      </p:sp>
      <p:pic>
        <p:nvPicPr>
          <p:cNvPr id="11" name="NGHE MAU CHU EH C.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82666" y="-60621"/>
            <a:ext cx="609600" cy="609600"/>
          </a:xfrm>
          <a:prstGeom prst="rect">
            <a:avLst/>
          </a:prstGeom>
        </p:spPr>
      </p:pic>
      <p:pic>
        <p:nvPicPr>
          <p:cNvPr id="12" name="CHU E CON.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870057" y="575536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561" fill="hold"/>
                                        <p:tgtEl>
                                          <p:spTgt spid="11"/>
                                        </p:tgtEl>
                                      </p:cBhvr>
                                    </p:cmd>
                                  </p:childTnLst>
                                </p:cTn>
                              </p:par>
                            </p:childTnLst>
                          </p:cTn>
                        </p:par>
                      </p:childTnLst>
                    </p:cTn>
                  </p:par>
                </p:childTnLst>
              </p:cTn>
              <p:nextCondLst>
                <p:cond evt="onClick" delay="0">
                  <p:tgtEl>
                    <p:spTgt spid="11"/>
                  </p:tgtEl>
                </p:cond>
              </p:nextCondLst>
            </p:seq>
            <p:audio>
              <p:cMediaNode vol="80000">
                <p:cTn id="7" fill="hold" display="0">
                  <p:stCondLst>
                    <p:cond delay="indefinite"/>
                  </p:stCondLst>
                  <p:endCondLst>
                    <p:cond evt="onStopAudio" delay="0">
                      <p:tgtEl>
                        <p:sldTgt/>
                      </p:tgtEl>
                    </p:cond>
                  </p:endCondLst>
                </p:cTn>
                <p:tgtEl>
                  <p:spTgt spid="11"/>
                </p:tgtEl>
              </p:cMediaNode>
            </p:audi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6156" fill="hold"/>
                                        <p:tgtEl>
                                          <p:spTgt spid="12"/>
                                        </p:tgtEl>
                                      </p:cBhvr>
                                    </p:cmd>
                                  </p:childTnLst>
                                </p:cTn>
                              </p:par>
                            </p:childTnLst>
                          </p:cTn>
                        </p:par>
                      </p:childTnLst>
                    </p:cTn>
                  </p:par>
                </p:childTnLst>
              </p:cTn>
              <p:nextCondLst>
                <p:cond evt="onClick" delay="0">
                  <p:tgtEl>
                    <p:spTgt spid="12"/>
                  </p:tgtEl>
                </p:cond>
              </p:nextCondLst>
            </p:seq>
            <p:audio>
              <p:cMediaNode vol="80000">
                <p:cTn id="13"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720976" y="3594594"/>
            <a:ext cx="1992243" cy="861774"/>
          </a:xfrm>
          <a:prstGeom prst="rect">
            <a:avLst/>
          </a:prstGeom>
        </p:spPr>
        <p:txBody>
          <a:bodyPr wrap="square">
            <a:spAutoFit/>
          </a:bodyPr>
          <a:lstStyle/>
          <a:p>
            <a:r>
              <a:rPr lang="en-US" sz="3200" b="1" dirty="0" err="1"/>
              <a:t>Đọc</a:t>
            </a:r>
            <a:r>
              <a:rPr lang="en-US" sz="3200" b="1" dirty="0"/>
              <a:t> </a:t>
            </a:r>
            <a:r>
              <a:rPr lang="en-US" sz="3200" b="1" dirty="0" err="1"/>
              <a:t>lời</a:t>
            </a:r>
            <a:r>
              <a:rPr lang="en-US" sz="3200" b="1" dirty="0"/>
              <a:t> </a:t>
            </a:r>
            <a:r>
              <a:rPr lang="en-US" sz="3200" b="1" dirty="0" err="1"/>
              <a:t>ca</a:t>
            </a:r>
            <a:endParaRPr lang="en-US" sz="3200" dirty="0"/>
          </a:p>
          <a:p>
            <a:r>
              <a:rPr lang="en-US" b="1" dirty="0">
                <a:solidFill>
                  <a:srgbClr val="6600FF"/>
                </a:solidFill>
              </a:rPr>
              <a:t>                                               </a:t>
            </a:r>
            <a:endParaRPr lang="en-US" dirty="0">
              <a:solidFill>
                <a:srgbClr val="6600FF"/>
              </a:solidFill>
            </a:endParaRPr>
          </a:p>
        </p:txBody>
      </p:sp>
      <p:sp>
        <p:nvSpPr>
          <p:cNvPr id="2" name="Rectangle 1"/>
          <p:cNvSpPr/>
          <p:nvPr/>
        </p:nvSpPr>
        <p:spPr>
          <a:xfrm>
            <a:off x="4895850" y="0"/>
            <a:ext cx="7296150" cy="5016758"/>
          </a:xfrm>
          <a:prstGeom prst="rect">
            <a:avLst/>
          </a:prstGeom>
        </p:spPr>
        <p:txBody>
          <a:bodyPr wrap="square">
            <a:spAutoFit/>
          </a:bodyPr>
          <a:lstStyle/>
          <a:p>
            <a:r>
              <a:rPr lang="en-US" sz="2000" b="1" i="1" u="sng" dirty="0"/>
              <a:t>CÂU 1:</a:t>
            </a:r>
            <a:r>
              <a:rPr lang="en-US" sz="2000" i="1" dirty="0"/>
              <a:t> </a:t>
            </a:r>
            <a:r>
              <a:rPr lang="vi-VN" sz="2000" i="1" dirty="0"/>
              <a:t>Kìa chú là chú ếch con có hai là hai mắt tròn</a:t>
            </a:r>
            <a:br>
              <a:rPr lang="vi-VN" sz="2000" i="1" dirty="0"/>
            </a:br>
            <a:r>
              <a:rPr lang="vi-VN" sz="2000" i="1" dirty="0"/>
              <a:t/>
            </a:r>
            <a:br>
              <a:rPr lang="vi-VN" sz="2000" i="1" dirty="0"/>
            </a:br>
            <a:r>
              <a:rPr lang="en-US" sz="2000" b="1" i="1" u="sng" dirty="0"/>
              <a:t>CÂU 2:</a:t>
            </a:r>
            <a:r>
              <a:rPr lang="en-US" sz="2000" i="1" dirty="0"/>
              <a:t> </a:t>
            </a:r>
            <a:r>
              <a:rPr lang="vi-VN" sz="2000" i="1" dirty="0"/>
              <a:t>Chú ngồi học bài một mình bên hố bom kề vườn xoan</a:t>
            </a:r>
            <a:br>
              <a:rPr lang="vi-VN" sz="2000" i="1" dirty="0"/>
            </a:br>
            <a:r>
              <a:rPr lang="vi-VN" sz="2000" i="1" dirty="0"/>
              <a:t/>
            </a:r>
            <a:br>
              <a:rPr lang="vi-VN" sz="2000" i="1" dirty="0"/>
            </a:br>
            <a:r>
              <a:rPr lang="en-US" sz="2000" b="1" i="1" u="sng" dirty="0"/>
              <a:t>CÂU 3:</a:t>
            </a:r>
            <a:r>
              <a:rPr lang="en-US" sz="2000" i="1" dirty="0"/>
              <a:t> </a:t>
            </a:r>
            <a:r>
              <a:rPr lang="vi-VN" sz="2000" i="1" dirty="0"/>
              <a:t>Bao nhiêu cô cá trê non cùng bao nhiêu chú cá rô ron</a:t>
            </a:r>
            <a:br>
              <a:rPr lang="vi-VN" sz="2000" i="1" dirty="0"/>
            </a:br>
            <a:r>
              <a:rPr lang="vi-VN" sz="2000" i="1" dirty="0"/>
              <a:t/>
            </a:r>
            <a:br>
              <a:rPr lang="vi-VN" sz="2000" i="1" dirty="0"/>
            </a:br>
            <a:r>
              <a:rPr lang="en-US" sz="2000" b="1" i="1" u="sng" dirty="0"/>
              <a:t>CÂU 4:</a:t>
            </a:r>
            <a:r>
              <a:rPr lang="en-US" sz="2000" i="1" dirty="0"/>
              <a:t> </a:t>
            </a:r>
            <a:r>
              <a:rPr lang="vi-VN" sz="2000" i="1" dirty="0"/>
              <a:t>Tung tăng chiếc vây son nhịp theo tiếng ếch vang giòn !</a:t>
            </a:r>
            <a:br>
              <a:rPr lang="vi-VN" sz="2000" i="1" dirty="0"/>
            </a:br>
            <a:r>
              <a:rPr lang="vi-VN" sz="2000" i="1" dirty="0"/>
              <a:t/>
            </a:r>
            <a:br>
              <a:rPr lang="vi-VN" sz="2000" i="1" dirty="0"/>
            </a:br>
            <a:r>
              <a:rPr lang="vi-VN" sz="2000" i="1" dirty="0"/>
              <a:t/>
            </a:r>
            <a:br>
              <a:rPr lang="vi-VN" sz="2000" i="1" dirty="0"/>
            </a:br>
            <a:r>
              <a:rPr lang="vi-VN" sz="2000" i="1" dirty="0"/>
              <a:t>Kìa chú là ếch con bé ngoan là ngoan nhất nhà</a:t>
            </a:r>
            <a:br>
              <a:rPr lang="vi-VN" sz="2000" i="1" dirty="0"/>
            </a:br>
            <a:r>
              <a:rPr lang="vi-VN" sz="2000" i="1" dirty="0"/>
              <a:t/>
            </a:r>
            <a:br>
              <a:rPr lang="vi-VN" sz="2000" i="1" dirty="0"/>
            </a:br>
            <a:r>
              <a:rPr lang="vi-VN" sz="2000" i="1" dirty="0"/>
              <a:t>Chú học thuộc bài xong rồi chú hát thi cùng họa mi</a:t>
            </a:r>
            <a:br>
              <a:rPr lang="vi-VN" sz="2000" i="1" dirty="0"/>
            </a:br>
            <a:r>
              <a:rPr lang="vi-VN" sz="2000" i="1" dirty="0"/>
              <a:t/>
            </a:r>
            <a:br>
              <a:rPr lang="vi-VN" sz="2000" i="1" dirty="0"/>
            </a:br>
            <a:r>
              <a:rPr lang="vi-VN" sz="2000" i="1" dirty="0"/>
              <a:t>Bao nhiêu chú chim ri cùng bao cô cá rô phi</a:t>
            </a:r>
            <a:br>
              <a:rPr lang="vi-VN" sz="2000" i="1" dirty="0"/>
            </a:br>
            <a:r>
              <a:rPr lang="vi-VN" sz="2000" i="1" dirty="0"/>
              <a:t/>
            </a:r>
            <a:br>
              <a:rPr lang="vi-VN" sz="2000" i="1" dirty="0"/>
            </a:br>
            <a:r>
              <a:rPr lang="vi-VN" sz="2000" i="1" dirty="0"/>
              <a:t>Nghe tiếng hát mê ly cùng vui thích chí cười khì !</a:t>
            </a:r>
            <a:endParaRPr lang="en-US" sz="2000" i="1" dirty="0"/>
          </a:p>
        </p:txBody>
      </p:sp>
      <p:sp>
        <p:nvSpPr>
          <p:cNvPr id="11" name="Rectangle 10"/>
          <p:cNvSpPr/>
          <p:nvPr/>
        </p:nvSpPr>
        <p:spPr>
          <a:xfrm>
            <a:off x="3329115" y="1025259"/>
            <a:ext cx="1045983" cy="861774"/>
          </a:xfrm>
          <a:prstGeom prst="rect">
            <a:avLst/>
          </a:prstGeom>
        </p:spPr>
        <p:txBody>
          <a:bodyPr wrap="square">
            <a:spAutoFit/>
          </a:bodyPr>
          <a:lstStyle/>
          <a:p>
            <a:r>
              <a:rPr lang="en-US" sz="3200" b="1" dirty="0" err="1">
                <a:solidFill>
                  <a:srgbClr val="000066"/>
                </a:solidFill>
              </a:rPr>
              <a:t>Lời</a:t>
            </a:r>
            <a:r>
              <a:rPr lang="en-US" sz="3200" b="1" dirty="0">
                <a:solidFill>
                  <a:srgbClr val="000066"/>
                </a:solidFill>
              </a:rPr>
              <a:t> 1</a:t>
            </a:r>
            <a:endParaRPr lang="en-US" sz="3200" dirty="0">
              <a:solidFill>
                <a:srgbClr val="000066"/>
              </a:solidFill>
            </a:endParaRPr>
          </a:p>
          <a:p>
            <a:r>
              <a:rPr lang="en-US" b="1" dirty="0">
                <a:solidFill>
                  <a:srgbClr val="000066"/>
                </a:solidFill>
              </a:rPr>
              <a:t>                                               </a:t>
            </a:r>
            <a:endParaRPr lang="en-US" dirty="0">
              <a:solidFill>
                <a:srgbClr val="000066"/>
              </a:solidFill>
            </a:endParaRPr>
          </a:p>
        </p:txBody>
      </p:sp>
      <p:sp>
        <p:nvSpPr>
          <p:cNvPr id="12" name="Rectangle 11"/>
          <p:cNvSpPr/>
          <p:nvPr/>
        </p:nvSpPr>
        <p:spPr>
          <a:xfrm>
            <a:off x="3538166" y="3594594"/>
            <a:ext cx="1153755" cy="861774"/>
          </a:xfrm>
          <a:prstGeom prst="rect">
            <a:avLst/>
          </a:prstGeom>
        </p:spPr>
        <p:txBody>
          <a:bodyPr wrap="square">
            <a:spAutoFit/>
          </a:bodyPr>
          <a:lstStyle/>
          <a:p>
            <a:r>
              <a:rPr lang="en-US" sz="3200" b="1" dirty="0" err="1">
                <a:solidFill>
                  <a:srgbClr val="000066"/>
                </a:solidFill>
              </a:rPr>
              <a:t>Lời</a:t>
            </a:r>
            <a:r>
              <a:rPr lang="en-US" sz="3200" b="1" dirty="0">
                <a:solidFill>
                  <a:srgbClr val="000066"/>
                </a:solidFill>
              </a:rPr>
              <a:t> 2 </a:t>
            </a:r>
            <a:endParaRPr lang="en-US" sz="3200" dirty="0">
              <a:solidFill>
                <a:srgbClr val="000066"/>
              </a:solidFill>
            </a:endParaRPr>
          </a:p>
          <a:p>
            <a:r>
              <a:rPr lang="en-US" b="1" dirty="0">
                <a:solidFill>
                  <a:srgbClr val="000066"/>
                </a:solidFill>
              </a:rPr>
              <a:t>                                               </a:t>
            </a:r>
            <a:endParaRPr lang="en-US" dirty="0">
              <a:solidFill>
                <a:srgbClr val="000066"/>
              </a:solidFill>
            </a:endParaRPr>
          </a:p>
        </p:txBody>
      </p:sp>
      <p:sp>
        <p:nvSpPr>
          <p:cNvPr id="3" name="TextBox 2"/>
          <p:cNvSpPr txBox="1"/>
          <p:nvPr/>
        </p:nvSpPr>
        <p:spPr>
          <a:xfrm>
            <a:off x="7809875" y="5632534"/>
            <a:ext cx="4242216" cy="830997"/>
          </a:xfrm>
          <a:prstGeom prst="rect">
            <a:avLst/>
          </a:prstGeom>
          <a:noFill/>
        </p:spPr>
        <p:txBody>
          <a:bodyPr wrap="square" rtlCol="0">
            <a:spAutoFit/>
          </a:bodyPr>
          <a:lstStyle/>
          <a:p>
            <a:r>
              <a:rPr lang="en-US" sz="2400" dirty="0" err="1">
                <a:solidFill>
                  <a:srgbClr val="FF0000"/>
                </a:solidFill>
              </a:rPr>
              <a:t>Giải</a:t>
            </a:r>
            <a:r>
              <a:rPr lang="en-US" sz="2400" dirty="0">
                <a:solidFill>
                  <a:srgbClr val="FF0000"/>
                </a:solidFill>
              </a:rPr>
              <a:t> </a:t>
            </a:r>
            <a:r>
              <a:rPr lang="en-US" sz="2400" dirty="0" err="1">
                <a:solidFill>
                  <a:srgbClr val="FF0000"/>
                </a:solidFill>
              </a:rPr>
              <a:t>thích</a:t>
            </a:r>
            <a:r>
              <a:rPr lang="en-US" sz="2400" dirty="0">
                <a:solidFill>
                  <a:srgbClr val="FF0000"/>
                </a:solidFill>
              </a:rPr>
              <a:t>: Ron </a:t>
            </a:r>
            <a:r>
              <a:rPr lang="en-US" sz="2400" dirty="0" err="1">
                <a:solidFill>
                  <a:srgbClr val="FF0000"/>
                </a:solidFill>
              </a:rPr>
              <a:t>là</a:t>
            </a:r>
            <a:r>
              <a:rPr lang="en-US" sz="2400" dirty="0">
                <a:solidFill>
                  <a:srgbClr val="FF0000"/>
                </a:solidFill>
              </a:rPr>
              <a:t> </a:t>
            </a:r>
            <a:r>
              <a:rPr lang="en-US" sz="2400" dirty="0" err="1">
                <a:solidFill>
                  <a:srgbClr val="FF0000"/>
                </a:solidFill>
              </a:rPr>
              <a:t>cá</a:t>
            </a:r>
            <a:r>
              <a:rPr lang="en-US" sz="2400" dirty="0">
                <a:solidFill>
                  <a:srgbClr val="FF0000"/>
                </a:solidFill>
              </a:rPr>
              <a:t> </a:t>
            </a:r>
            <a:r>
              <a:rPr lang="en-US" sz="2400" dirty="0" err="1">
                <a:solidFill>
                  <a:srgbClr val="FF0000"/>
                </a:solidFill>
              </a:rPr>
              <a:t>Rô</a:t>
            </a:r>
            <a:r>
              <a:rPr lang="en-US" sz="2400" dirty="0">
                <a:solidFill>
                  <a:srgbClr val="FF0000"/>
                </a:solidFill>
              </a:rPr>
              <a:t> </a:t>
            </a:r>
            <a:r>
              <a:rPr lang="en-US" sz="2400" dirty="0" err="1">
                <a:solidFill>
                  <a:srgbClr val="FF0000"/>
                </a:solidFill>
              </a:rPr>
              <a:t>nhỏ</a:t>
            </a:r>
            <a:endParaRPr lang="en-US" sz="2400" dirty="0">
              <a:solidFill>
                <a:srgbClr val="FF0000"/>
              </a:solidFill>
            </a:endParaRPr>
          </a:p>
          <a:p>
            <a:r>
              <a:rPr lang="en-US" sz="2400" dirty="0">
                <a:solidFill>
                  <a:srgbClr val="FF0000"/>
                </a:solidFill>
              </a:rPr>
              <a:t>                    Son </a:t>
            </a:r>
            <a:r>
              <a:rPr lang="en-US" sz="2400" dirty="0" err="1">
                <a:solidFill>
                  <a:srgbClr val="FF0000"/>
                </a:solidFill>
              </a:rPr>
              <a:t>là</a:t>
            </a:r>
            <a:r>
              <a:rPr lang="en-US" sz="2400" dirty="0">
                <a:solidFill>
                  <a:srgbClr val="FF0000"/>
                </a:solidFill>
              </a:rPr>
              <a:t> </a:t>
            </a:r>
            <a:r>
              <a:rPr lang="en-US" sz="2400" dirty="0" err="1">
                <a:solidFill>
                  <a:srgbClr val="FF0000"/>
                </a:solidFill>
              </a:rPr>
              <a:t>vây</a:t>
            </a:r>
            <a:r>
              <a:rPr lang="en-US" sz="2400" dirty="0">
                <a:solidFill>
                  <a:srgbClr val="FF0000"/>
                </a:solidFill>
              </a:rPr>
              <a:t> </a:t>
            </a:r>
            <a:r>
              <a:rPr lang="en-US" sz="2400" dirty="0" err="1">
                <a:solidFill>
                  <a:srgbClr val="FF0000"/>
                </a:solidFill>
              </a:rPr>
              <a:t>cá</a:t>
            </a:r>
            <a:r>
              <a:rPr lang="en-US" sz="2400" dirty="0">
                <a:solidFill>
                  <a:srgbClr val="FF0000"/>
                </a:solidFill>
              </a:rPr>
              <a:t> </a:t>
            </a:r>
            <a:r>
              <a:rPr lang="en-US" sz="2400" dirty="0" err="1">
                <a:solidFill>
                  <a:srgbClr val="FF0000"/>
                </a:solidFill>
              </a:rPr>
              <a:t>màu</a:t>
            </a:r>
            <a:r>
              <a:rPr lang="en-US" sz="2400" dirty="0">
                <a:solidFill>
                  <a:srgbClr val="FF0000"/>
                </a:solidFill>
              </a:rPr>
              <a:t> </a:t>
            </a:r>
            <a:r>
              <a:rPr lang="en-US" sz="2400" dirty="0" err="1">
                <a:solidFill>
                  <a:srgbClr val="FF0000"/>
                </a:solidFill>
              </a:rPr>
              <a:t>đỏ</a:t>
            </a:r>
            <a:endParaRPr lang="en-US" sz="2400" dirty="0">
              <a:solidFill>
                <a:srgbClr val="FF0000"/>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6681" y="2150770"/>
            <a:ext cx="1120831" cy="155638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a:blip r:embed="rId4"/>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057651" y="-36606"/>
            <a:ext cx="4214812" cy="646331"/>
          </a:xfrm>
          <a:prstGeom prst="rect">
            <a:avLst/>
          </a:prstGeom>
          <a:noFill/>
        </p:spPr>
        <p:txBody>
          <a:bodyPr wrap="square" rtlCol="0">
            <a:spAutoFit/>
          </a:bodyPr>
          <a:lstStyle/>
          <a:p>
            <a:r>
              <a:rPr lang="en-US" sz="3600" b="1" dirty="0" err="1">
                <a:solidFill>
                  <a:srgbClr val="000066"/>
                </a:solidFill>
              </a:rPr>
              <a:t>Dạy</a:t>
            </a:r>
            <a:r>
              <a:rPr lang="en-US" sz="3600" b="1" dirty="0">
                <a:solidFill>
                  <a:srgbClr val="000066"/>
                </a:solidFill>
              </a:rPr>
              <a:t> </a:t>
            </a:r>
            <a:r>
              <a:rPr lang="en-US" sz="3600" b="1" dirty="0" err="1">
                <a:solidFill>
                  <a:srgbClr val="000066"/>
                </a:solidFill>
              </a:rPr>
              <a:t>hát</a:t>
            </a:r>
            <a:r>
              <a:rPr lang="en-US" sz="3600" b="1" dirty="0">
                <a:solidFill>
                  <a:srgbClr val="000066"/>
                </a:solidFill>
              </a:rPr>
              <a:t> </a:t>
            </a:r>
            <a:r>
              <a:rPr lang="en-US" sz="3600" b="1" dirty="0" err="1">
                <a:solidFill>
                  <a:srgbClr val="000066"/>
                </a:solidFill>
              </a:rPr>
              <a:t>nối</a:t>
            </a:r>
            <a:r>
              <a:rPr lang="en-US" sz="3600" b="1" dirty="0">
                <a:solidFill>
                  <a:srgbClr val="000066"/>
                </a:solidFill>
              </a:rPr>
              <a:t> </a:t>
            </a:r>
            <a:r>
              <a:rPr lang="en-US" sz="3600" b="1" dirty="0" err="1">
                <a:solidFill>
                  <a:srgbClr val="000066"/>
                </a:solidFill>
              </a:rPr>
              <a:t>tiếp</a:t>
            </a:r>
            <a:endParaRPr lang="en-US" sz="3600" b="1" dirty="0">
              <a:solidFill>
                <a:srgbClr val="000066"/>
              </a:solidFill>
            </a:endParaRPr>
          </a:p>
        </p:txBody>
      </p:sp>
      <p:sp>
        <p:nvSpPr>
          <p:cNvPr id="8" name="Rectangle 7"/>
          <p:cNvSpPr/>
          <p:nvPr/>
        </p:nvSpPr>
        <p:spPr>
          <a:xfrm>
            <a:off x="0" y="609725"/>
            <a:ext cx="10463134" cy="3600986"/>
          </a:xfrm>
          <a:prstGeom prst="rect">
            <a:avLst/>
          </a:prstGeom>
        </p:spPr>
        <p:txBody>
          <a:bodyPr wrap="square">
            <a:spAutoFit/>
          </a:bodyPr>
          <a:lstStyle/>
          <a:p>
            <a:r>
              <a:rPr lang="en-US" sz="3600" b="1" i="1" u="sng" dirty="0">
                <a:solidFill>
                  <a:srgbClr val="FF0000"/>
                </a:solidFill>
              </a:rPr>
              <a:t>CÂU 1:</a:t>
            </a:r>
            <a:r>
              <a:rPr lang="en-US" sz="3600" i="1" dirty="0">
                <a:solidFill>
                  <a:srgbClr val="6600FF"/>
                </a:solidFill>
              </a:rPr>
              <a:t> </a:t>
            </a:r>
          </a:p>
          <a:p>
            <a:pPr lvl="0"/>
            <a:r>
              <a:rPr lang="vi-VN" sz="4000" i="1" dirty="0"/>
              <a:t>Kìa chú là chú ếch con có hai là hai mắt tròn</a:t>
            </a:r>
            <a:br>
              <a:rPr lang="vi-VN" sz="4000" i="1" dirty="0"/>
            </a:br>
            <a:r>
              <a:rPr lang="en-US" sz="3200" b="1" i="1" u="sng" dirty="0">
                <a:solidFill>
                  <a:srgbClr val="FF0000"/>
                </a:solidFill>
              </a:rPr>
              <a:t>CÂU 2:</a:t>
            </a:r>
            <a:r>
              <a:rPr lang="en-US" sz="3200" i="1" dirty="0">
                <a:solidFill>
                  <a:srgbClr val="FF0000"/>
                </a:solidFill>
              </a:rPr>
              <a:t> </a:t>
            </a:r>
          </a:p>
          <a:p>
            <a:pPr lvl="0"/>
            <a:r>
              <a:rPr lang="vi-VN" sz="4000" i="1" dirty="0">
                <a:solidFill>
                  <a:prstClr val="black"/>
                </a:solidFill>
              </a:rPr>
              <a:t>Chú ngồi học bài một mình bên hố bom kề vườn xoan</a:t>
            </a:r>
            <a:br>
              <a:rPr lang="vi-VN" sz="4000" i="1" dirty="0">
                <a:solidFill>
                  <a:prstClr val="black"/>
                </a:solidFill>
              </a:rPr>
            </a:br>
            <a:endParaRPr lang="en-US" sz="4000" dirty="0">
              <a:solidFill>
                <a:prstClr val="black"/>
              </a:solidFill>
            </a:endParaRPr>
          </a:p>
        </p:txBody>
      </p:sp>
      <p:pic>
        <p:nvPicPr>
          <p:cNvPr id="9" name="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96050" y="43529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11"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a:blip r:embed="rId4"/>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 y="0"/>
            <a:ext cx="12366885" cy="2246769"/>
          </a:xfrm>
          <a:prstGeom prst="rect">
            <a:avLst/>
          </a:prstGeom>
        </p:spPr>
        <p:txBody>
          <a:bodyPr wrap="square">
            <a:spAutoFit/>
          </a:bodyPr>
          <a:lstStyle/>
          <a:p>
            <a:r>
              <a:rPr lang="en-US" sz="3200" b="1" i="1" u="sng" dirty="0">
                <a:solidFill>
                  <a:srgbClr val="FF0000"/>
                </a:solidFill>
              </a:rPr>
              <a:t>CÂU 1+2:</a:t>
            </a:r>
            <a:r>
              <a:rPr lang="vi-VN" sz="3200" i="1" dirty="0">
                <a:solidFill>
                  <a:srgbClr val="6600FF"/>
                </a:solidFill>
              </a:rPr>
              <a:t> </a:t>
            </a:r>
            <a:endParaRPr lang="en-US" sz="3200" i="1" dirty="0">
              <a:solidFill>
                <a:srgbClr val="6600FF"/>
              </a:solidFill>
            </a:endParaRPr>
          </a:p>
          <a:p>
            <a:r>
              <a:rPr lang="vi-VN" sz="3600" i="1" dirty="0">
                <a:solidFill>
                  <a:srgbClr val="002060"/>
                </a:solidFill>
              </a:rPr>
              <a:t>Kìa chú là chú ếch con có hai là hai mắt tròn</a:t>
            </a:r>
            <a:r>
              <a:rPr lang="en-US" sz="3600" i="1" dirty="0">
                <a:solidFill>
                  <a:srgbClr val="002060"/>
                </a:solidFill>
              </a:rPr>
              <a:t>. </a:t>
            </a:r>
            <a:r>
              <a:rPr lang="vi-VN" sz="3600" i="1" dirty="0">
                <a:solidFill>
                  <a:srgbClr val="002060"/>
                </a:solidFill>
              </a:rPr>
              <a:t>Chú ngồi học bài một mình bên hố bom kề vườn xoan</a:t>
            </a:r>
            <a:br>
              <a:rPr lang="vi-VN" sz="3600" i="1" dirty="0">
                <a:solidFill>
                  <a:srgbClr val="002060"/>
                </a:solidFill>
              </a:rPr>
            </a:br>
            <a:endParaRPr lang="en-US" sz="3600" dirty="0">
              <a:solidFill>
                <a:srgbClr val="002060"/>
              </a:solidFill>
            </a:endParaRPr>
          </a:p>
        </p:txBody>
      </p:sp>
      <p:pic>
        <p:nvPicPr>
          <p:cNvPr id="3" name="C1+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57875" y="45339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46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a:blip r:embed="rId4"/>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230161" y="44809"/>
            <a:ext cx="11961839" cy="646331"/>
          </a:xfrm>
          <a:prstGeom prst="rect">
            <a:avLst/>
          </a:prstGeom>
        </p:spPr>
        <p:txBody>
          <a:bodyPr wrap="square">
            <a:spAutoFit/>
          </a:bodyPr>
          <a:lstStyle/>
          <a:p>
            <a:r>
              <a:rPr lang="en-US" sz="3600" b="1" i="1" u="sng">
                <a:solidFill>
                  <a:srgbClr val="FF0000"/>
                </a:solidFill>
              </a:rPr>
              <a:t>CÂU 3+4:</a:t>
            </a:r>
            <a:r>
              <a:rPr lang="en-US" sz="3600" i="1">
                <a:solidFill>
                  <a:srgbClr val="6600FF"/>
                </a:solidFill>
              </a:rPr>
              <a:t> </a:t>
            </a:r>
            <a:endParaRPr lang="en-US" sz="3600" i="1" dirty="0">
              <a:solidFill>
                <a:srgbClr val="6600FF"/>
              </a:solidFill>
            </a:endParaRPr>
          </a:p>
        </p:txBody>
      </p:sp>
      <p:pic>
        <p:nvPicPr>
          <p:cNvPr id="2" name="4.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85466" y="2138619"/>
            <a:ext cx="609600" cy="609600"/>
          </a:xfrm>
          <a:prstGeom prst="rect">
            <a:avLst/>
          </a:prstGeom>
        </p:spPr>
      </p:pic>
      <p:sp>
        <p:nvSpPr>
          <p:cNvPr id="4" name="Rectangle 3"/>
          <p:cNvSpPr/>
          <p:nvPr/>
        </p:nvSpPr>
        <p:spPr>
          <a:xfrm>
            <a:off x="115080" y="686116"/>
            <a:ext cx="12076920" cy="3724096"/>
          </a:xfrm>
          <a:prstGeom prst="rect">
            <a:avLst/>
          </a:prstGeom>
        </p:spPr>
        <p:txBody>
          <a:bodyPr wrap="square">
            <a:spAutoFit/>
          </a:bodyPr>
          <a:lstStyle/>
          <a:p>
            <a:pPr lvl="0"/>
            <a:r>
              <a:rPr lang="vi-VN" sz="3200" i="1" dirty="0">
                <a:solidFill>
                  <a:prstClr val="black"/>
                </a:solidFill>
              </a:rPr>
              <a:t>Bao nhiêu cô cá trê non cùng bao nhiêu chú cá rô ron</a:t>
            </a:r>
            <a:r>
              <a:rPr lang="en-US" sz="3200" i="1" dirty="0">
                <a:solidFill>
                  <a:prstClr val="black"/>
                </a:solidFill>
              </a:rPr>
              <a:t>. </a:t>
            </a:r>
            <a:r>
              <a:rPr lang="vi-VN" sz="3200" i="1" dirty="0">
                <a:solidFill>
                  <a:prstClr val="black"/>
                </a:solidFill>
              </a:rPr>
              <a:t>Tung tăng chiếc vây son nhịp theo tiếng ếch vang giòn !</a:t>
            </a:r>
            <a:br>
              <a:rPr lang="vi-VN" sz="3200" i="1" dirty="0">
                <a:solidFill>
                  <a:prstClr val="black"/>
                </a:solidFill>
              </a:rPr>
            </a:br>
            <a:r>
              <a:rPr lang="vi-VN" sz="3600" i="1" dirty="0">
                <a:solidFill>
                  <a:srgbClr val="002060"/>
                </a:solidFill>
              </a:rPr>
              <a:t>Tung tăng chiếc vây son nhịp theo tiếng ếch vang giòn !</a:t>
            </a:r>
            <a:br>
              <a:rPr lang="vi-VN" sz="3600" i="1" dirty="0">
                <a:solidFill>
                  <a:srgbClr val="002060"/>
                </a:solidFill>
              </a:rPr>
            </a:br>
            <a:r>
              <a:rPr lang="vi-VN" sz="3600" i="1" dirty="0">
                <a:solidFill>
                  <a:srgbClr val="002060"/>
                </a:solidFill>
              </a:rPr>
              <a:t/>
            </a:r>
            <a:br>
              <a:rPr lang="vi-VN" sz="3600" i="1" dirty="0">
                <a:solidFill>
                  <a:srgbClr val="002060"/>
                </a:solidFill>
              </a:rPr>
            </a:br>
            <a:endParaRPr lang="en-US" sz="3600" dirty="0">
              <a:solidFill>
                <a:srgbClr val="002060"/>
              </a:solidFill>
            </a:endParaRPr>
          </a:p>
          <a:p>
            <a:r>
              <a:rPr lang="vi-VN" sz="3200" i="1" dirty="0">
                <a:solidFill>
                  <a:prstClr val="black"/>
                </a:solidFill>
              </a:rPr>
              <a:t/>
            </a:r>
            <a:br>
              <a:rPr lang="vi-VN" sz="3200" i="1" dirty="0">
                <a:solidFill>
                  <a:prstClr val="black"/>
                </a:solidFill>
              </a:rPr>
            </a:br>
            <a:endParaRPr lang="en-US" sz="3200" dirty="0"/>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0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374754" y="374610"/>
            <a:ext cx="12610034" cy="707886"/>
          </a:xfrm>
          <a:prstGeom prst="rect">
            <a:avLst/>
          </a:prstGeom>
          <a:noFill/>
        </p:spPr>
        <p:txBody>
          <a:bodyPr wrap="square" rtlCol="0">
            <a:spAutoFit/>
          </a:bodyPr>
          <a:lstStyle/>
          <a:p>
            <a:r>
              <a:rPr lang="en-US" sz="4000" dirty="0"/>
              <a:t>- </a:t>
            </a:r>
            <a:r>
              <a:rPr lang="en-US" sz="2000" dirty="0" err="1" smtClean="0"/>
              <a:t>Hát</a:t>
            </a:r>
            <a:r>
              <a:rPr lang="en-US" sz="2000" dirty="0" smtClean="0"/>
              <a:t> </a:t>
            </a:r>
            <a:r>
              <a:rPr lang="en-US" sz="2000" dirty="0" err="1"/>
              <a:t>cả</a:t>
            </a:r>
            <a:r>
              <a:rPr lang="en-US" sz="2000" dirty="0"/>
              <a:t> </a:t>
            </a:r>
            <a:r>
              <a:rPr lang="en-US" sz="2000" dirty="0" err="1"/>
              <a:t>bài</a:t>
            </a:r>
            <a:r>
              <a:rPr lang="en-US" sz="2000" dirty="0"/>
              <a:t> </a:t>
            </a:r>
            <a:r>
              <a:rPr lang="en-US" sz="2000" dirty="0" err="1"/>
              <a:t>với</a:t>
            </a:r>
            <a:r>
              <a:rPr lang="en-US" sz="2000" dirty="0"/>
              <a:t> </a:t>
            </a:r>
            <a:r>
              <a:rPr lang="en-US" sz="2000" dirty="0" err="1"/>
              <a:t>các</a:t>
            </a:r>
            <a:r>
              <a:rPr lang="en-US" sz="2000" dirty="0"/>
              <a:t> </a:t>
            </a:r>
            <a:r>
              <a:rPr lang="en-US" sz="2000" dirty="0" err="1"/>
              <a:t>hình</a:t>
            </a:r>
            <a:r>
              <a:rPr lang="en-US" sz="2000" dirty="0"/>
              <a:t> </a:t>
            </a:r>
            <a:r>
              <a:rPr lang="en-US" sz="2000" dirty="0" err="1"/>
              <a:t>thức</a:t>
            </a:r>
            <a:endParaRPr lang="en-US" sz="2000" dirty="0"/>
          </a:p>
        </p:txBody>
      </p:sp>
      <p:pic>
        <p:nvPicPr>
          <p:cNvPr id="8" name="CHU E 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4991" y="5492808"/>
            <a:ext cx="609600" cy="609600"/>
          </a:xfrm>
          <a:prstGeom prst="rect">
            <a:avLst/>
          </a:prstGeom>
        </p:spPr>
      </p:pic>
      <p:pic>
        <p:nvPicPr>
          <p:cNvPr id="11" name="Picture 1" descr="CEC"/>
          <p:cNvPicPr>
            <a:picLocks noChangeAspect="1" noChangeArrowheads="1"/>
          </p:cNvPicPr>
          <p:nvPr/>
        </p:nvPicPr>
        <p:blipFill>
          <a:blip r:embed="rId7">
            <a:extLst>
              <a:ext uri="{28A0092B-C50C-407E-A947-70E740481C1C}">
                <a14:useLocalDpi xmlns:a14="http://schemas.microsoft.com/office/drawing/2010/main" val="0"/>
              </a:ext>
            </a:extLst>
          </a:blip>
          <a:srcRect t="10616" b="60191"/>
          <a:stretch>
            <a:fillRect/>
          </a:stretch>
        </p:blipFill>
        <p:spPr bwMode="auto">
          <a:xfrm>
            <a:off x="2053652" y="1379095"/>
            <a:ext cx="9923488" cy="5478904"/>
          </a:xfrm>
          <a:prstGeom prst="rect">
            <a:avLst/>
          </a:prstGeom>
          <a:noFill/>
          <a:extLst>
            <a:ext uri="{909E8E84-426E-40DD-AFC4-6F175D3DCCD1}">
              <a14:hiddenFill xmlns:a14="http://schemas.microsoft.com/office/drawing/2010/main">
                <a:solidFill>
                  <a:srgbClr val="FFFFFF"/>
                </a:solidFill>
              </a14:hiddenFill>
            </a:ext>
          </a:extLst>
        </p:spPr>
      </p:pic>
      <p:pic>
        <p:nvPicPr>
          <p:cNvPr id="2" name="PIANO CA BAI.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69954" y="158021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157"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0464"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881187" y="690520"/>
            <a:ext cx="10048875" cy="2031325"/>
          </a:xfrm>
          <a:prstGeom prst="rect">
            <a:avLst/>
          </a:prstGeom>
        </p:spPr>
        <p:txBody>
          <a:bodyPr wrap="square">
            <a:spAutoFit/>
          </a:bodyPr>
          <a:lstStyle/>
          <a:p>
            <a:pPr>
              <a:lnSpc>
                <a:spcPct val="150000"/>
              </a:lnSpc>
            </a:pPr>
            <a:r>
              <a:rPr lang="en-US" sz="2800" b="1" i="1" u="sng" dirty="0"/>
              <a:t>CÂU 1:</a:t>
            </a:r>
            <a:r>
              <a:rPr lang="en-US" sz="2800" i="1" dirty="0"/>
              <a:t> </a:t>
            </a:r>
            <a:r>
              <a:rPr lang="vi-VN" sz="2800" i="1" dirty="0"/>
              <a:t>Kìa chú là chú ếch con </a:t>
            </a:r>
            <a:r>
              <a:rPr lang="en-US" sz="2800" i="1" dirty="0"/>
              <a:t> </a:t>
            </a:r>
            <a:r>
              <a:rPr lang="vi-VN" sz="2800" i="1" dirty="0"/>
              <a:t>có </a:t>
            </a:r>
            <a:r>
              <a:rPr lang="en-US" sz="2800" i="1" dirty="0"/>
              <a:t>   </a:t>
            </a:r>
            <a:r>
              <a:rPr lang="vi-VN" sz="2800" i="1" dirty="0"/>
              <a:t>hai là hai </a:t>
            </a:r>
            <a:r>
              <a:rPr lang="en-US" sz="2800" i="1" dirty="0"/>
              <a:t>   </a:t>
            </a:r>
            <a:r>
              <a:rPr lang="vi-VN" sz="2800" i="1" dirty="0"/>
              <a:t>mắt tròn</a:t>
            </a:r>
            <a:br>
              <a:rPr lang="vi-VN" sz="2800" i="1" dirty="0"/>
            </a:br>
            <a:r>
              <a:rPr lang="vi-VN" sz="2800" i="1" dirty="0"/>
              <a:t/>
            </a:r>
            <a:br>
              <a:rPr lang="vi-VN" sz="2800" i="1" dirty="0"/>
            </a:br>
            <a:r>
              <a:rPr lang="en-US" sz="2800" b="1" i="1" u="sng" dirty="0"/>
              <a:t>CÂU 4:</a:t>
            </a:r>
            <a:r>
              <a:rPr lang="en-US" sz="2800" i="1" dirty="0"/>
              <a:t> </a:t>
            </a:r>
            <a:r>
              <a:rPr lang="vi-VN" sz="2800" i="1" dirty="0"/>
              <a:t>Tung tăng chiếc vây son nhịp t</a:t>
            </a:r>
            <a:r>
              <a:rPr lang="vi-VN" sz="2800" i="1" dirty="0">
                <a:solidFill>
                  <a:srgbClr val="6600FF"/>
                </a:solidFill>
              </a:rPr>
              <a:t>heo tiếng ếch vang giòn </a:t>
            </a:r>
            <a:r>
              <a:rPr lang="vi-VN" i="1" dirty="0">
                <a:solidFill>
                  <a:srgbClr val="6600FF"/>
                </a:solidFill>
              </a:rPr>
              <a:t>!</a:t>
            </a:r>
            <a:endParaRPr lang="en-US" dirty="0"/>
          </a:p>
        </p:txBody>
      </p:sp>
      <p:sp>
        <p:nvSpPr>
          <p:cNvPr id="10" name="TextBox 9"/>
          <p:cNvSpPr txBox="1"/>
          <p:nvPr/>
        </p:nvSpPr>
        <p:spPr>
          <a:xfrm>
            <a:off x="3444960" y="167300"/>
            <a:ext cx="8752285" cy="523220"/>
          </a:xfrm>
          <a:prstGeom prst="rect">
            <a:avLst/>
          </a:prstGeom>
          <a:noFill/>
        </p:spPr>
        <p:txBody>
          <a:bodyPr wrap="square" rtlCol="0">
            <a:spAutoFit/>
          </a:bodyPr>
          <a:lstStyle/>
          <a:p>
            <a:r>
              <a:rPr lang="en-US" sz="2800" dirty="0">
                <a:solidFill>
                  <a:srgbClr val="FF0000"/>
                </a:solidFill>
              </a:rPr>
              <a:t>- </a:t>
            </a:r>
            <a:r>
              <a:rPr lang="en-US" sz="2800" dirty="0" err="1"/>
              <a:t>Hát</a:t>
            </a:r>
            <a:r>
              <a:rPr lang="en-US" sz="2800" dirty="0"/>
              <a:t> </a:t>
            </a:r>
            <a:r>
              <a:rPr lang="en-US" sz="2800" dirty="0" err="1"/>
              <a:t>gõ</a:t>
            </a:r>
            <a:r>
              <a:rPr lang="en-US" sz="2800" dirty="0"/>
              <a:t> </a:t>
            </a:r>
            <a:r>
              <a:rPr lang="en-US" sz="2800" dirty="0" err="1"/>
              <a:t>đệm</a:t>
            </a:r>
            <a:r>
              <a:rPr lang="en-US" sz="2800" dirty="0"/>
              <a:t> </a:t>
            </a:r>
            <a:r>
              <a:rPr lang="en-US" sz="2800" dirty="0" err="1"/>
              <a:t>theo</a:t>
            </a:r>
            <a:r>
              <a:rPr lang="en-US" sz="2800" dirty="0"/>
              <a:t> </a:t>
            </a:r>
            <a:r>
              <a:rPr lang="en-US" sz="2800" dirty="0" err="1"/>
              <a:t>phách</a:t>
            </a:r>
            <a:r>
              <a:rPr lang="en-US" sz="2800" dirty="0"/>
              <a:t> </a:t>
            </a:r>
            <a:r>
              <a:rPr lang="en-US" sz="2800" dirty="0" err="1" smtClean="0"/>
              <a:t>với</a:t>
            </a:r>
            <a:r>
              <a:rPr lang="en-US" sz="2800" dirty="0" smtClean="0"/>
              <a:t> </a:t>
            </a:r>
            <a:r>
              <a:rPr lang="en-US" sz="2800" dirty="0" err="1" smtClean="0"/>
              <a:t>hình</a:t>
            </a:r>
            <a:r>
              <a:rPr lang="en-US" sz="2800" dirty="0" smtClean="0"/>
              <a:t> </a:t>
            </a:r>
            <a:r>
              <a:rPr lang="en-US" sz="2800" dirty="0" err="1"/>
              <a:t>thức</a:t>
            </a:r>
            <a:r>
              <a:rPr lang="en-US" sz="2800" dirty="0"/>
              <a:t> </a:t>
            </a:r>
            <a:r>
              <a:rPr lang="en-US" sz="2800" dirty="0" err="1"/>
              <a:t>lớp</a:t>
            </a:r>
            <a:r>
              <a:rPr lang="en-US" sz="2800" dirty="0"/>
              <a:t> </a:t>
            </a:r>
            <a:r>
              <a:rPr lang="en-US" sz="2800" dirty="0" err="1"/>
              <a:t>tổ</a:t>
            </a:r>
            <a:r>
              <a:rPr lang="en-US" sz="2800" dirty="0"/>
              <a:t>, </a:t>
            </a:r>
            <a:r>
              <a:rPr lang="en-US" sz="2800" dirty="0" err="1"/>
              <a:t>cá</a:t>
            </a:r>
            <a:r>
              <a:rPr lang="en-US" sz="2800" dirty="0"/>
              <a:t> </a:t>
            </a:r>
            <a:r>
              <a:rPr lang="en-US" sz="2800" dirty="0" err="1"/>
              <a:t>nhân</a:t>
            </a:r>
            <a:r>
              <a:rPr lang="en-US" sz="2800" dirty="0"/>
              <a:t>…</a:t>
            </a:r>
          </a:p>
        </p:txBody>
      </p:sp>
      <p:sp>
        <p:nvSpPr>
          <p:cNvPr id="11" name="Rectangle 10"/>
          <p:cNvSpPr/>
          <p:nvPr/>
        </p:nvSpPr>
        <p:spPr>
          <a:xfrm>
            <a:off x="2087176" y="3628002"/>
            <a:ext cx="3251584" cy="584775"/>
          </a:xfrm>
          <a:prstGeom prst="rect">
            <a:avLst/>
          </a:prstGeom>
        </p:spPr>
        <p:txBody>
          <a:bodyPr wrap="square">
            <a:spAutoFit/>
          </a:bodyPr>
          <a:lstStyle/>
          <a:p>
            <a:r>
              <a:rPr lang="en-US" sz="3200" b="1" i="1" u="sng" dirty="0" err="1"/>
              <a:t>Lời</a:t>
            </a:r>
            <a:r>
              <a:rPr lang="en-US" sz="3200" b="1" i="1" u="sng" dirty="0"/>
              <a:t> 2 </a:t>
            </a:r>
            <a:r>
              <a:rPr lang="en-US" sz="3200" b="1" i="1" u="sng" dirty="0" err="1"/>
              <a:t>tương</a:t>
            </a:r>
            <a:r>
              <a:rPr lang="en-US" sz="3200" b="1" i="1" u="sng" dirty="0"/>
              <a:t> </a:t>
            </a:r>
            <a:r>
              <a:rPr lang="en-US" sz="3200" b="1" i="1" u="sng" dirty="0" err="1"/>
              <a:t>tự</a:t>
            </a:r>
            <a:r>
              <a:rPr lang="en-US" sz="3200" i="1" dirty="0"/>
              <a:t> </a:t>
            </a:r>
            <a:endParaRPr lang="en-US" sz="3200" dirty="0"/>
          </a:p>
        </p:txBody>
      </p:sp>
      <p:pic>
        <p:nvPicPr>
          <p:cNvPr id="28" name="CHU E 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013" y="0"/>
            <a:ext cx="609600" cy="609600"/>
          </a:xfrm>
          <a:prstGeom prst="rect">
            <a:avLst/>
          </a:prstGeom>
        </p:spPr>
      </p:pic>
      <p:pic>
        <p:nvPicPr>
          <p:cNvPr id="1027"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193077">
            <a:off x="4759719" y="1208677"/>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Administrator\Desktop\unnamed.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8950029" flipH="1">
            <a:off x="7317733" y="1336369"/>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93264">
            <a:off x="8458174" y="1225175"/>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14972">
            <a:off x="10685862" y="1194810"/>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154740">
            <a:off x="6711949" y="1149046"/>
            <a:ext cx="609597" cy="76789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C:\Users\Administrator\Desktop\unnamed.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8950029" flipH="1">
            <a:off x="5993192" y="1307477"/>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C:\Users\Administrator\Desktop\unnamed.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8950029" flipH="1">
            <a:off x="10057192" y="1380599"/>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C:\Users\Administrator\Desktop\unnamed.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8950029" flipH="1">
            <a:off x="3553480" y="1307477"/>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C:\Users\Administrator\Desktop\unnamed.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7824257" flipH="1">
            <a:off x="2994214" y="2683924"/>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istrator\Desktop\unnamed.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8950029" flipH="1">
            <a:off x="10853098" y="2750780"/>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C:\Users\Administrator\Desktop\unnamed.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8950029" flipH="1">
            <a:off x="7715686" y="2757959"/>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C:\Users\Administrator\Desktop\unnamed.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8950029" flipH="1">
            <a:off x="6173151" y="2752946"/>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4856948" y="2573922"/>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742061">
            <a:off x="9358136" y="2535879"/>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636992">
            <a:off x="6935783" y="2577176"/>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70082" y="2535879"/>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C:\Users\Administrator\Desktop\18459470-illustration-of-a-frog-with-a-crown-at-the-river.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4054474"/>
            <a:ext cx="12184056" cy="2803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157" fill="hold"/>
                                        <p:tgtEl>
                                          <p:spTgt spid="28"/>
                                        </p:tgtEl>
                                      </p:cBhvr>
                                    </p:cmd>
                                  </p:childTnLst>
                                </p:cTn>
                              </p:par>
                            </p:childTnLst>
                          </p:cTn>
                        </p:par>
                      </p:childTnLst>
                    </p:cTn>
                  </p:par>
                </p:childTnLst>
              </p:cTn>
              <p:nextCondLst>
                <p:cond evt="onClick" delay="0">
                  <p:tgtEl>
                    <p:spTgt spid="28"/>
                  </p:tgtEl>
                </p:cond>
              </p:nextCondLst>
            </p:seq>
            <p:audio>
              <p:cMediaNode vol="80000">
                <p:cTn id="7" fill="hold" display="0">
                  <p:stCondLst>
                    <p:cond delay="indefinite"/>
                  </p:stCondLst>
                  <p:endCondLst>
                    <p:cond evt="onStopAudio" delay="0">
                      <p:tgtEl>
                        <p:sldTgt/>
                      </p:tgtEl>
                    </p:cond>
                  </p:endCondLst>
                </p:cTn>
                <p:tgtEl>
                  <p:spTgt spid="2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881187" y="690520"/>
            <a:ext cx="10048875" cy="2446824"/>
          </a:xfrm>
          <a:prstGeom prst="rect">
            <a:avLst/>
          </a:prstGeom>
        </p:spPr>
        <p:txBody>
          <a:bodyPr wrap="square">
            <a:spAutoFit/>
          </a:bodyPr>
          <a:lstStyle/>
          <a:p>
            <a:pPr>
              <a:lnSpc>
                <a:spcPct val="150000"/>
              </a:lnSpc>
            </a:pPr>
            <a:r>
              <a:rPr lang="en-US" sz="2800" b="1" i="1" u="sng" dirty="0"/>
              <a:t>CÂU 1:</a:t>
            </a:r>
            <a:r>
              <a:rPr lang="en-US" sz="2800" i="1" dirty="0"/>
              <a:t> </a:t>
            </a:r>
            <a:r>
              <a:rPr lang="vi-VN" sz="2800" i="1" dirty="0"/>
              <a:t>Kìa chú </a:t>
            </a:r>
            <a:r>
              <a:rPr lang="en-US" sz="2800" i="1" dirty="0"/>
              <a:t> </a:t>
            </a:r>
            <a:r>
              <a:rPr lang="vi-VN" sz="2800" i="1" dirty="0"/>
              <a:t>là </a:t>
            </a:r>
            <a:r>
              <a:rPr lang="en-US" sz="2800" i="1" dirty="0"/>
              <a:t>  </a:t>
            </a:r>
            <a:r>
              <a:rPr lang="vi-VN" sz="2800" i="1" dirty="0"/>
              <a:t>chú </a:t>
            </a:r>
            <a:r>
              <a:rPr lang="en-US" sz="2800" i="1" dirty="0"/>
              <a:t> </a:t>
            </a:r>
            <a:r>
              <a:rPr lang="vi-VN" sz="2800" i="1" dirty="0"/>
              <a:t>ếch con </a:t>
            </a:r>
            <a:r>
              <a:rPr lang="en-US" sz="2800" i="1" dirty="0"/>
              <a:t> </a:t>
            </a:r>
            <a:r>
              <a:rPr lang="vi-VN" sz="2800" i="1" dirty="0"/>
              <a:t>có </a:t>
            </a:r>
            <a:r>
              <a:rPr lang="en-US" sz="2800" i="1" dirty="0"/>
              <a:t> </a:t>
            </a:r>
            <a:r>
              <a:rPr lang="vi-VN" sz="2800" i="1" dirty="0"/>
              <a:t>hai </a:t>
            </a:r>
            <a:r>
              <a:rPr lang="en-US" sz="2800" i="1" dirty="0"/>
              <a:t>  </a:t>
            </a:r>
            <a:r>
              <a:rPr lang="vi-VN" sz="2800" i="1" dirty="0"/>
              <a:t>là </a:t>
            </a:r>
            <a:r>
              <a:rPr lang="en-US" sz="2800" i="1" dirty="0"/>
              <a:t>    </a:t>
            </a:r>
            <a:r>
              <a:rPr lang="vi-VN" sz="2800" i="1" dirty="0"/>
              <a:t>hai mắt tròn</a:t>
            </a:r>
            <a:br>
              <a:rPr lang="vi-VN" sz="2800" i="1" dirty="0"/>
            </a:br>
            <a:r>
              <a:rPr lang="vi-VN" sz="2800" i="1" dirty="0"/>
              <a:t/>
            </a:r>
            <a:br>
              <a:rPr lang="vi-VN" sz="2800" i="1" dirty="0"/>
            </a:br>
            <a:r>
              <a:rPr lang="en-US" sz="2800" b="1" i="1" u="sng" dirty="0"/>
              <a:t>CÂU 4:</a:t>
            </a:r>
            <a:r>
              <a:rPr lang="en-US" sz="2800" i="1" dirty="0"/>
              <a:t> </a:t>
            </a:r>
            <a:r>
              <a:rPr lang="vi-VN" sz="2800" i="1" dirty="0"/>
              <a:t>Tung tăng chiếc vây son nhịp </a:t>
            </a:r>
            <a:r>
              <a:rPr lang="en-US" sz="2800" i="1" dirty="0"/>
              <a:t> </a:t>
            </a:r>
            <a:r>
              <a:rPr lang="vi-VN" sz="2800" i="1" dirty="0"/>
              <a:t>theo tiếng ếch vang giòn </a:t>
            </a:r>
            <a:r>
              <a:rPr lang="vi-VN" i="1" dirty="0"/>
              <a:t>!</a:t>
            </a:r>
            <a:endParaRPr lang="en-US" dirty="0"/>
          </a:p>
        </p:txBody>
      </p:sp>
      <p:sp>
        <p:nvSpPr>
          <p:cNvPr id="10" name="TextBox 9"/>
          <p:cNvSpPr txBox="1"/>
          <p:nvPr/>
        </p:nvSpPr>
        <p:spPr>
          <a:xfrm>
            <a:off x="2481261" y="26927"/>
            <a:ext cx="10897234" cy="523220"/>
          </a:xfrm>
          <a:prstGeom prst="rect">
            <a:avLst/>
          </a:prstGeom>
          <a:noFill/>
        </p:spPr>
        <p:txBody>
          <a:bodyPr wrap="square" rtlCol="0">
            <a:spAutoFit/>
          </a:bodyPr>
          <a:lstStyle/>
          <a:p>
            <a:r>
              <a:rPr lang="en-US" sz="2800">
                <a:solidFill>
                  <a:srgbClr val="FF0000"/>
                </a:solidFill>
              </a:rPr>
              <a:t>-</a:t>
            </a:r>
            <a:r>
              <a:rPr lang="en-US" sz="2800"/>
              <a:t>Hát </a:t>
            </a:r>
            <a:r>
              <a:rPr lang="en-US" sz="2800" dirty="0" err="1"/>
              <a:t>gõ</a:t>
            </a:r>
            <a:r>
              <a:rPr lang="en-US" sz="2800" dirty="0"/>
              <a:t> </a:t>
            </a:r>
            <a:r>
              <a:rPr lang="en-US" sz="2800" dirty="0" err="1"/>
              <a:t>đệm</a:t>
            </a:r>
            <a:r>
              <a:rPr lang="en-US" sz="2800" dirty="0"/>
              <a:t> </a:t>
            </a:r>
            <a:r>
              <a:rPr lang="en-US" sz="2800" dirty="0" err="1"/>
              <a:t>theo</a:t>
            </a:r>
            <a:r>
              <a:rPr lang="en-US" sz="2800" dirty="0"/>
              <a:t> </a:t>
            </a:r>
            <a:r>
              <a:rPr lang="en-US" sz="2800" dirty="0" err="1"/>
              <a:t>tiết</a:t>
            </a:r>
            <a:r>
              <a:rPr lang="en-US" sz="2800" dirty="0"/>
              <a:t> </a:t>
            </a:r>
            <a:r>
              <a:rPr lang="en-US" sz="2800" dirty="0" err="1"/>
              <a:t>tấu</a:t>
            </a:r>
            <a:r>
              <a:rPr lang="en-US" sz="2800" dirty="0"/>
              <a:t> </a:t>
            </a:r>
            <a:r>
              <a:rPr lang="en-US" sz="2800" dirty="0" err="1"/>
              <a:t>với</a:t>
            </a:r>
            <a:r>
              <a:rPr lang="en-US" sz="2800" dirty="0"/>
              <a:t> </a:t>
            </a:r>
            <a:r>
              <a:rPr lang="en-US" sz="2800" dirty="0" err="1"/>
              <a:t>các</a:t>
            </a:r>
            <a:r>
              <a:rPr lang="en-US" sz="2800" dirty="0"/>
              <a:t> </a:t>
            </a:r>
            <a:r>
              <a:rPr lang="en-US" sz="2800" dirty="0" err="1"/>
              <a:t>hình</a:t>
            </a:r>
            <a:r>
              <a:rPr lang="en-US" sz="2800" dirty="0"/>
              <a:t> </a:t>
            </a:r>
            <a:r>
              <a:rPr lang="en-US" sz="2800" dirty="0" err="1"/>
              <a:t>thức</a:t>
            </a:r>
            <a:r>
              <a:rPr lang="en-US" sz="2800" dirty="0"/>
              <a:t>: </a:t>
            </a:r>
            <a:r>
              <a:rPr lang="en-US" sz="2800" dirty="0" err="1"/>
              <a:t>Lớp</a:t>
            </a:r>
            <a:r>
              <a:rPr lang="en-US" sz="2800" dirty="0"/>
              <a:t>, </a:t>
            </a:r>
            <a:r>
              <a:rPr lang="en-US" sz="2800" dirty="0" err="1"/>
              <a:t>tổ</a:t>
            </a:r>
            <a:r>
              <a:rPr lang="en-US" sz="2800" dirty="0"/>
              <a:t>, </a:t>
            </a:r>
            <a:r>
              <a:rPr lang="en-US" sz="2800" dirty="0" err="1"/>
              <a:t>cá</a:t>
            </a:r>
            <a:r>
              <a:rPr lang="en-US" sz="2800" dirty="0"/>
              <a:t> </a:t>
            </a:r>
            <a:r>
              <a:rPr lang="en-US" sz="2800" dirty="0" err="1"/>
              <a:t>nhân</a:t>
            </a:r>
            <a:r>
              <a:rPr lang="en-US" sz="2800" dirty="0"/>
              <a:t>…</a:t>
            </a:r>
          </a:p>
        </p:txBody>
      </p:sp>
      <p:sp>
        <p:nvSpPr>
          <p:cNvPr id="11" name="Rectangle 10"/>
          <p:cNvSpPr/>
          <p:nvPr/>
        </p:nvSpPr>
        <p:spPr>
          <a:xfrm>
            <a:off x="2087176" y="3628002"/>
            <a:ext cx="3251584" cy="584775"/>
          </a:xfrm>
          <a:prstGeom prst="rect">
            <a:avLst/>
          </a:prstGeom>
        </p:spPr>
        <p:txBody>
          <a:bodyPr wrap="square">
            <a:spAutoFit/>
          </a:bodyPr>
          <a:lstStyle/>
          <a:p>
            <a:r>
              <a:rPr lang="en-US" sz="3200" b="1" i="1" u="sng" dirty="0" err="1"/>
              <a:t>Lời</a:t>
            </a:r>
            <a:r>
              <a:rPr lang="en-US" sz="3200" b="1" i="1" u="sng" dirty="0"/>
              <a:t> 2 </a:t>
            </a:r>
            <a:r>
              <a:rPr lang="en-US" sz="3200" b="1" i="1" u="sng" dirty="0" err="1"/>
              <a:t>tương</a:t>
            </a:r>
            <a:r>
              <a:rPr lang="en-US" sz="3200" b="1" i="1" u="sng" dirty="0"/>
              <a:t> </a:t>
            </a:r>
            <a:r>
              <a:rPr lang="en-US" sz="3200" b="1" i="1" u="sng" dirty="0" err="1"/>
              <a:t>tự</a:t>
            </a:r>
            <a:r>
              <a:rPr lang="en-US" sz="3200" i="1" dirty="0"/>
              <a:t> </a:t>
            </a:r>
            <a:endParaRPr lang="en-US" sz="3200" dirty="0"/>
          </a:p>
        </p:txBody>
      </p:sp>
      <p:pic>
        <p:nvPicPr>
          <p:cNvPr id="49" name="CHU E 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60491" y="1304332"/>
            <a:ext cx="609600" cy="609600"/>
          </a:xfrm>
          <a:prstGeom prst="rect">
            <a:avLst/>
          </a:prstGeom>
        </p:spPr>
      </p:pic>
      <p:pic>
        <p:nvPicPr>
          <p:cNvPr id="50"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2994214" y="2683924"/>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5560606" y="2635193"/>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7048728" y="1380254"/>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6338418" y="1393911"/>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5617439" y="1393910"/>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4965126" y="1393911"/>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4269103" y="1431384"/>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3640770" y="1431385"/>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2872166" y="1431386"/>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6193975" y="2617889"/>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6945309" y="2628049"/>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7769707" y="2655358"/>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10448923" y="1352308"/>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9738612" y="1352309"/>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9033065" y="1370729"/>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8171052" y="1352310"/>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7609076" y="1393912"/>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8672577" y="2683923"/>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9393554" y="2628050"/>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10215942" y="2617891"/>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10957114" y="2655359"/>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3867592" y="2611981"/>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C:\Users\Administrator\Desktop\unnamed.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824257" flipH="1">
            <a:off x="4839627" y="2691062"/>
            <a:ext cx="641605" cy="48176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C:\Users\Administrator\Desktop\18459470-illustration-of-a-frog-with-a-crown-at-the-rive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054474"/>
            <a:ext cx="12184056" cy="2803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157" fill="hold"/>
                                        <p:tgtEl>
                                          <p:spTgt spid="49"/>
                                        </p:tgtEl>
                                      </p:cBhvr>
                                    </p:cmd>
                                  </p:childTnLst>
                                </p:cTn>
                              </p:par>
                            </p:childTnLst>
                          </p:cTn>
                        </p:par>
                      </p:childTnLst>
                    </p:cTn>
                  </p:par>
                </p:childTnLst>
              </p:cTn>
              <p:nextCondLst>
                <p:cond evt="onClick" delay="0">
                  <p:tgtEl>
                    <p:spTgt spid="49"/>
                  </p:tgtEl>
                </p:cond>
              </p:nextCondLst>
            </p:seq>
            <p:audio>
              <p:cMediaNode vol="80000">
                <p:cTn id="7" fill="hold" display="0">
                  <p:stCondLst>
                    <p:cond delay="indefinite"/>
                  </p:stCondLst>
                  <p:endCondLst>
                    <p:cond evt="onStopAudio" delay="0">
                      <p:tgtEl>
                        <p:sldTgt/>
                      </p:tgtEl>
                    </p:cond>
                  </p:endCondLst>
                </p:cTn>
                <p:tgtEl>
                  <p:spTgt spid="4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881187" y="690520"/>
            <a:ext cx="10048875" cy="2031325"/>
          </a:xfrm>
          <a:prstGeom prst="rect">
            <a:avLst/>
          </a:prstGeom>
        </p:spPr>
        <p:txBody>
          <a:bodyPr wrap="square">
            <a:spAutoFit/>
          </a:bodyPr>
          <a:lstStyle/>
          <a:p>
            <a:pPr>
              <a:lnSpc>
                <a:spcPct val="150000"/>
              </a:lnSpc>
            </a:pPr>
            <a:r>
              <a:rPr lang="en-US" sz="2800" b="1" i="1" u="sng" dirty="0">
                <a:solidFill>
                  <a:srgbClr val="FF0000"/>
                </a:solidFill>
              </a:rPr>
              <a:t>CÂU 1:</a:t>
            </a:r>
            <a:r>
              <a:rPr lang="en-US" sz="2800" i="1" dirty="0">
                <a:solidFill>
                  <a:srgbClr val="6600FF"/>
                </a:solidFill>
              </a:rPr>
              <a:t> </a:t>
            </a:r>
            <a:r>
              <a:rPr lang="vi-VN" sz="2800" i="1" dirty="0">
                <a:solidFill>
                  <a:srgbClr val="6600FF"/>
                </a:solidFill>
              </a:rPr>
              <a:t>Kìa chú </a:t>
            </a:r>
            <a:r>
              <a:rPr lang="en-US" sz="2800" i="1" dirty="0">
                <a:solidFill>
                  <a:srgbClr val="6600FF"/>
                </a:solidFill>
              </a:rPr>
              <a:t> </a:t>
            </a:r>
            <a:r>
              <a:rPr lang="vi-VN" sz="2800" i="1" dirty="0">
                <a:solidFill>
                  <a:srgbClr val="6600FF"/>
                </a:solidFill>
              </a:rPr>
              <a:t>là </a:t>
            </a:r>
            <a:r>
              <a:rPr lang="en-US" sz="2800" i="1" dirty="0">
                <a:solidFill>
                  <a:srgbClr val="6600FF"/>
                </a:solidFill>
              </a:rPr>
              <a:t>  </a:t>
            </a:r>
            <a:r>
              <a:rPr lang="vi-VN" sz="2800" i="1" dirty="0">
                <a:solidFill>
                  <a:srgbClr val="6600FF"/>
                </a:solidFill>
              </a:rPr>
              <a:t>chú </a:t>
            </a:r>
            <a:r>
              <a:rPr lang="en-US" sz="2800" i="1" dirty="0">
                <a:solidFill>
                  <a:srgbClr val="6600FF"/>
                </a:solidFill>
              </a:rPr>
              <a:t> </a:t>
            </a:r>
            <a:r>
              <a:rPr lang="vi-VN" sz="2800" i="1" dirty="0">
                <a:solidFill>
                  <a:srgbClr val="6600FF"/>
                </a:solidFill>
              </a:rPr>
              <a:t>ếch con </a:t>
            </a:r>
            <a:r>
              <a:rPr lang="en-US" sz="2800" i="1" dirty="0">
                <a:solidFill>
                  <a:srgbClr val="6600FF"/>
                </a:solidFill>
              </a:rPr>
              <a:t> </a:t>
            </a:r>
            <a:r>
              <a:rPr lang="vi-VN" sz="2800" i="1" dirty="0">
                <a:solidFill>
                  <a:srgbClr val="6600FF"/>
                </a:solidFill>
              </a:rPr>
              <a:t>có </a:t>
            </a:r>
            <a:r>
              <a:rPr lang="en-US" sz="2800" i="1" dirty="0">
                <a:solidFill>
                  <a:srgbClr val="6600FF"/>
                </a:solidFill>
              </a:rPr>
              <a:t> </a:t>
            </a:r>
            <a:r>
              <a:rPr lang="vi-VN" sz="2800" i="1" dirty="0">
                <a:solidFill>
                  <a:srgbClr val="6600FF"/>
                </a:solidFill>
              </a:rPr>
              <a:t>hai </a:t>
            </a:r>
            <a:r>
              <a:rPr lang="en-US" sz="2800" i="1" dirty="0">
                <a:solidFill>
                  <a:srgbClr val="6600FF"/>
                </a:solidFill>
              </a:rPr>
              <a:t>  </a:t>
            </a:r>
            <a:r>
              <a:rPr lang="vi-VN" sz="2800" i="1" dirty="0">
                <a:solidFill>
                  <a:srgbClr val="6600FF"/>
                </a:solidFill>
              </a:rPr>
              <a:t>là </a:t>
            </a:r>
            <a:r>
              <a:rPr lang="en-US" sz="2800" i="1" dirty="0">
                <a:solidFill>
                  <a:srgbClr val="6600FF"/>
                </a:solidFill>
              </a:rPr>
              <a:t>    </a:t>
            </a:r>
            <a:r>
              <a:rPr lang="vi-VN" sz="2800" i="1" dirty="0">
                <a:solidFill>
                  <a:srgbClr val="6600FF"/>
                </a:solidFill>
              </a:rPr>
              <a:t>hai mắt tròn</a:t>
            </a:r>
            <a:br>
              <a:rPr lang="vi-VN" sz="2800" i="1" dirty="0">
                <a:solidFill>
                  <a:srgbClr val="6600FF"/>
                </a:solidFill>
              </a:rPr>
            </a:br>
            <a:r>
              <a:rPr lang="vi-VN" sz="2800" i="1" dirty="0">
                <a:solidFill>
                  <a:srgbClr val="6600FF"/>
                </a:solidFill>
              </a:rPr>
              <a:t/>
            </a:r>
            <a:br>
              <a:rPr lang="vi-VN" sz="2800" i="1" dirty="0">
                <a:solidFill>
                  <a:srgbClr val="6600FF"/>
                </a:solidFill>
              </a:rPr>
            </a:br>
            <a:r>
              <a:rPr lang="en-US" sz="2800" b="1" i="1" u="sng" dirty="0">
                <a:solidFill>
                  <a:srgbClr val="FF0000"/>
                </a:solidFill>
              </a:rPr>
              <a:t>CÂU 4:</a:t>
            </a:r>
            <a:r>
              <a:rPr lang="en-US" sz="2800" i="1" dirty="0">
                <a:solidFill>
                  <a:srgbClr val="6600FF"/>
                </a:solidFill>
              </a:rPr>
              <a:t> </a:t>
            </a:r>
            <a:r>
              <a:rPr lang="vi-VN" sz="2800" i="1" dirty="0">
                <a:solidFill>
                  <a:srgbClr val="6600FF"/>
                </a:solidFill>
              </a:rPr>
              <a:t>Tung tăng chiếc vây son nhịp </a:t>
            </a:r>
            <a:r>
              <a:rPr lang="en-US" sz="2800" i="1" dirty="0">
                <a:solidFill>
                  <a:srgbClr val="6600FF"/>
                </a:solidFill>
              </a:rPr>
              <a:t> </a:t>
            </a:r>
            <a:r>
              <a:rPr lang="vi-VN" sz="2800" i="1" dirty="0">
                <a:solidFill>
                  <a:srgbClr val="6600FF"/>
                </a:solidFill>
              </a:rPr>
              <a:t>theo tiếng ếch vang giòn </a:t>
            </a:r>
            <a:endParaRPr lang="en-US" dirty="0"/>
          </a:p>
        </p:txBody>
      </p:sp>
      <p:sp>
        <p:nvSpPr>
          <p:cNvPr id="10" name="TextBox 9"/>
          <p:cNvSpPr txBox="1"/>
          <p:nvPr/>
        </p:nvSpPr>
        <p:spPr>
          <a:xfrm>
            <a:off x="0" y="164801"/>
            <a:ext cx="11876483" cy="523220"/>
          </a:xfrm>
          <a:prstGeom prst="rect">
            <a:avLst/>
          </a:prstGeom>
          <a:noFill/>
        </p:spPr>
        <p:txBody>
          <a:bodyPr wrap="square" rtlCol="0">
            <a:spAutoFit/>
          </a:bodyPr>
          <a:lstStyle/>
          <a:p>
            <a:r>
              <a:rPr lang="en-US" sz="2800" dirty="0">
                <a:solidFill>
                  <a:srgbClr val="FF0000"/>
                </a:solidFill>
              </a:rPr>
              <a:t>- </a:t>
            </a:r>
            <a:r>
              <a:rPr lang="en-US" sz="2800" dirty="0" err="1">
                <a:solidFill>
                  <a:srgbClr val="FF0000"/>
                </a:solidFill>
              </a:rPr>
              <a:t>Hát</a:t>
            </a:r>
            <a:r>
              <a:rPr lang="en-US" sz="2800" dirty="0">
                <a:solidFill>
                  <a:srgbClr val="FF0000"/>
                </a:solidFill>
              </a:rPr>
              <a:t> </a:t>
            </a:r>
            <a:r>
              <a:rPr lang="en-US" sz="2800" dirty="0" err="1">
                <a:solidFill>
                  <a:srgbClr val="FF0000"/>
                </a:solidFill>
              </a:rPr>
              <a:t>gõ</a:t>
            </a:r>
            <a:r>
              <a:rPr lang="en-US" sz="2800" dirty="0">
                <a:solidFill>
                  <a:srgbClr val="FF0000"/>
                </a:solidFill>
              </a:rPr>
              <a:t> </a:t>
            </a:r>
            <a:r>
              <a:rPr lang="en-US" sz="2800" dirty="0" err="1">
                <a:solidFill>
                  <a:srgbClr val="FF0000"/>
                </a:solidFill>
              </a:rPr>
              <a:t>đệm</a:t>
            </a:r>
            <a:r>
              <a:rPr lang="en-US" sz="2800" dirty="0">
                <a:solidFill>
                  <a:srgbClr val="FF0000"/>
                </a:solidFill>
              </a:rPr>
              <a:t> </a:t>
            </a:r>
            <a:r>
              <a:rPr lang="en-US" sz="2800" dirty="0" err="1">
                <a:solidFill>
                  <a:srgbClr val="FF0000"/>
                </a:solidFill>
              </a:rPr>
              <a:t>bằng</a:t>
            </a:r>
            <a:r>
              <a:rPr lang="en-US" sz="2800" dirty="0">
                <a:solidFill>
                  <a:srgbClr val="FF0000"/>
                </a:solidFill>
              </a:rPr>
              <a:t> </a:t>
            </a:r>
            <a:r>
              <a:rPr lang="en-US" sz="2800" dirty="0" err="1">
                <a:solidFill>
                  <a:srgbClr val="FF0000"/>
                </a:solidFill>
              </a:rPr>
              <a:t>hai</a:t>
            </a:r>
            <a:r>
              <a:rPr lang="en-US" sz="2800" dirty="0">
                <a:solidFill>
                  <a:srgbClr val="FF0000"/>
                </a:solidFill>
              </a:rPr>
              <a:t> </a:t>
            </a:r>
            <a:r>
              <a:rPr lang="en-US" sz="2800" dirty="0" err="1">
                <a:solidFill>
                  <a:srgbClr val="FF0000"/>
                </a:solidFill>
              </a:rPr>
              <a:t>âm</a:t>
            </a:r>
            <a:r>
              <a:rPr lang="en-US" sz="2800" dirty="0">
                <a:solidFill>
                  <a:srgbClr val="FF0000"/>
                </a:solidFill>
              </a:rPr>
              <a:t> </a:t>
            </a:r>
            <a:r>
              <a:rPr lang="en-US" sz="2800" dirty="0" err="1" smtClean="0">
                <a:solidFill>
                  <a:srgbClr val="FF0000"/>
                </a:solidFill>
              </a:rPr>
              <a:t>sắc</a:t>
            </a:r>
            <a:r>
              <a:rPr lang="en-US" sz="2800" dirty="0" smtClean="0">
                <a:solidFill>
                  <a:srgbClr val="FF0000"/>
                </a:solidFill>
              </a:rPr>
              <a:t> </a:t>
            </a:r>
            <a:r>
              <a:rPr lang="en-US" sz="2800" dirty="0" err="1">
                <a:solidFill>
                  <a:srgbClr val="FF0000"/>
                </a:solidFill>
              </a:rPr>
              <a:t>với</a:t>
            </a:r>
            <a:r>
              <a:rPr lang="en-US" sz="2800" dirty="0">
                <a:solidFill>
                  <a:srgbClr val="FF0000"/>
                </a:solidFill>
              </a:rPr>
              <a:t> </a:t>
            </a:r>
            <a:r>
              <a:rPr lang="en-US" sz="2800" dirty="0" err="1">
                <a:solidFill>
                  <a:srgbClr val="FF0000"/>
                </a:solidFill>
              </a:rPr>
              <a:t>các</a:t>
            </a:r>
            <a:r>
              <a:rPr lang="en-US" sz="2800" dirty="0">
                <a:solidFill>
                  <a:srgbClr val="FF0000"/>
                </a:solidFill>
              </a:rPr>
              <a:t> </a:t>
            </a:r>
            <a:r>
              <a:rPr lang="en-US" sz="2800" dirty="0" err="1">
                <a:solidFill>
                  <a:srgbClr val="FF0000"/>
                </a:solidFill>
              </a:rPr>
              <a:t>hình</a:t>
            </a:r>
            <a:r>
              <a:rPr lang="en-US" sz="2800" dirty="0">
                <a:solidFill>
                  <a:srgbClr val="FF0000"/>
                </a:solidFill>
              </a:rPr>
              <a:t> </a:t>
            </a:r>
            <a:r>
              <a:rPr lang="en-US" sz="2800" dirty="0" err="1">
                <a:solidFill>
                  <a:srgbClr val="FF0000"/>
                </a:solidFill>
              </a:rPr>
              <a:t>thức</a:t>
            </a:r>
            <a:r>
              <a:rPr lang="en-US" sz="2800" dirty="0">
                <a:solidFill>
                  <a:srgbClr val="FF0000"/>
                </a:solidFill>
              </a:rPr>
              <a:t>: </a:t>
            </a:r>
            <a:r>
              <a:rPr lang="en-US" sz="2800" dirty="0" err="1">
                <a:solidFill>
                  <a:srgbClr val="FF0000"/>
                </a:solidFill>
              </a:rPr>
              <a:t>Lớp</a:t>
            </a:r>
            <a:r>
              <a:rPr lang="en-US" sz="2800" dirty="0">
                <a:solidFill>
                  <a:srgbClr val="FF0000"/>
                </a:solidFill>
              </a:rPr>
              <a:t>, </a:t>
            </a:r>
            <a:r>
              <a:rPr lang="en-US" sz="2800" dirty="0" err="1">
                <a:solidFill>
                  <a:srgbClr val="FF0000"/>
                </a:solidFill>
              </a:rPr>
              <a:t>tổ</a:t>
            </a:r>
            <a:r>
              <a:rPr lang="en-US" sz="2800" dirty="0">
                <a:solidFill>
                  <a:srgbClr val="FF0000"/>
                </a:solidFill>
              </a:rPr>
              <a:t>, </a:t>
            </a:r>
            <a:r>
              <a:rPr lang="en-US" sz="2800" dirty="0" err="1">
                <a:solidFill>
                  <a:srgbClr val="FF0000"/>
                </a:solidFill>
              </a:rPr>
              <a:t>cá</a:t>
            </a:r>
            <a:r>
              <a:rPr lang="en-US" sz="2800" dirty="0">
                <a:solidFill>
                  <a:srgbClr val="FF0000"/>
                </a:solidFill>
              </a:rPr>
              <a:t> </a:t>
            </a:r>
            <a:r>
              <a:rPr lang="en-US" sz="2800" dirty="0" err="1">
                <a:solidFill>
                  <a:srgbClr val="FF0000"/>
                </a:solidFill>
              </a:rPr>
              <a:t>nhân</a:t>
            </a:r>
            <a:r>
              <a:rPr lang="en-US" sz="2800" dirty="0">
                <a:solidFill>
                  <a:srgbClr val="FF0000"/>
                </a:solidFill>
              </a:rPr>
              <a:t>…</a:t>
            </a:r>
          </a:p>
        </p:txBody>
      </p:sp>
      <p:sp>
        <p:nvSpPr>
          <p:cNvPr id="11" name="Rectangle 10"/>
          <p:cNvSpPr/>
          <p:nvPr/>
        </p:nvSpPr>
        <p:spPr>
          <a:xfrm>
            <a:off x="2087176" y="3628002"/>
            <a:ext cx="3251584" cy="584775"/>
          </a:xfrm>
          <a:prstGeom prst="rect">
            <a:avLst/>
          </a:prstGeom>
        </p:spPr>
        <p:txBody>
          <a:bodyPr wrap="square">
            <a:spAutoFit/>
          </a:bodyPr>
          <a:lstStyle/>
          <a:p>
            <a:r>
              <a:rPr lang="en-US" sz="3200" b="1" i="1" u="sng" dirty="0" err="1">
                <a:solidFill>
                  <a:srgbClr val="FF0000"/>
                </a:solidFill>
              </a:rPr>
              <a:t>Lời</a:t>
            </a:r>
            <a:r>
              <a:rPr lang="en-US" sz="3200" b="1" i="1" u="sng" dirty="0">
                <a:solidFill>
                  <a:srgbClr val="FF0000"/>
                </a:solidFill>
              </a:rPr>
              <a:t> 2 </a:t>
            </a:r>
            <a:r>
              <a:rPr lang="en-US" sz="3200" b="1" i="1" u="sng" dirty="0" err="1">
                <a:solidFill>
                  <a:srgbClr val="FF0000"/>
                </a:solidFill>
              </a:rPr>
              <a:t>tương</a:t>
            </a:r>
            <a:r>
              <a:rPr lang="en-US" sz="3200" b="1" i="1" u="sng" dirty="0">
                <a:solidFill>
                  <a:srgbClr val="FF0000"/>
                </a:solidFill>
              </a:rPr>
              <a:t> </a:t>
            </a:r>
            <a:r>
              <a:rPr lang="en-US" sz="3200" b="1" i="1" u="sng" dirty="0" err="1">
                <a:solidFill>
                  <a:srgbClr val="FF0000"/>
                </a:solidFill>
              </a:rPr>
              <a:t>tự</a:t>
            </a:r>
            <a:r>
              <a:rPr lang="en-US" sz="3200" i="1" dirty="0">
                <a:solidFill>
                  <a:srgbClr val="6600FF"/>
                </a:solidFill>
              </a:rPr>
              <a:t> </a:t>
            </a:r>
            <a:endParaRPr lang="en-US" sz="3200" dirty="0"/>
          </a:p>
        </p:txBody>
      </p:sp>
      <p:sp>
        <p:nvSpPr>
          <p:cNvPr id="2" name="TextBox 1"/>
          <p:cNvSpPr txBox="1"/>
          <p:nvPr/>
        </p:nvSpPr>
        <p:spPr>
          <a:xfrm>
            <a:off x="2087176" y="1355074"/>
            <a:ext cx="841762" cy="461665"/>
          </a:xfrm>
          <a:prstGeom prst="rect">
            <a:avLst/>
          </a:prstGeom>
          <a:noFill/>
        </p:spPr>
        <p:txBody>
          <a:bodyPr wrap="square" rtlCol="0">
            <a:spAutoFit/>
          </a:bodyPr>
          <a:lstStyle/>
          <a:p>
            <a:r>
              <a:rPr lang="en-US" sz="2400" b="1" dirty="0">
                <a:solidFill>
                  <a:srgbClr val="000066"/>
                </a:solidFill>
              </a:rPr>
              <a:t>TỔ 1</a:t>
            </a:r>
          </a:p>
        </p:txBody>
      </p:sp>
      <p:sp>
        <p:nvSpPr>
          <p:cNvPr id="90" name="TextBox 89"/>
          <p:cNvSpPr txBox="1"/>
          <p:nvPr/>
        </p:nvSpPr>
        <p:spPr>
          <a:xfrm>
            <a:off x="2066345" y="1767660"/>
            <a:ext cx="841762" cy="461665"/>
          </a:xfrm>
          <a:prstGeom prst="rect">
            <a:avLst/>
          </a:prstGeom>
          <a:noFill/>
        </p:spPr>
        <p:txBody>
          <a:bodyPr wrap="square" rtlCol="0">
            <a:spAutoFit/>
          </a:bodyPr>
          <a:lstStyle/>
          <a:p>
            <a:r>
              <a:rPr lang="en-US" sz="2400" b="1" dirty="0">
                <a:solidFill>
                  <a:srgbClr val="000066"/>
                </a:solidFill>
              </a:rPr>
              <a:t>TỔ 2</a:t>
            </a:r>
          </a:p>
        </p:txBody>
      </p:sp>
      <p:sp>
        <p:nvSpPr>
          <p:cNvPr id="91" name="TextBox 90"/>
          <p:cNvSpPr txBox="1"/>
          <p:nvPr/>
        </p:nvSpPr>
        <p:spPr>
          <a:xfrm>
            <a:off x="2066345" y="2621118"/>
            <a:ext cx="841762" cy="461665"/>
          </a:xfrm>
          <a:prstGeom prst="rect">
            <a:avLst/>
          </a:prstGeom>
          <a:noFill/>
        </p:spPr>
        <p:txBody>
          <a:bodyPr wrap="square" rtlCol="0">
            <a:spAutoFit/>
          </a:bodyPr>
          <a:lstStyle/>
          <a:p>
            <a:r>
              <a:rPr lang="en-US" sz="2400" b="1" dirty="0">
                <a:solidFill>
                  <a:srgbClr val="000066"/>
                </a:solidFill>
              </a:rPr>
              <a:t>TỔ 1</a:t>
            </a:r>
          </a:p>
        </p:txBody>
      </p:sp>
      <p:sp>
        <p:nvSpPr>
          <p:cNvPr id="92" name="TextBox 91"/>
          <p:cNvSpPr txBox="1"/>
          <p:nvPr/>
        </p:nvSpPr>
        <p:spPr>
          <a:xfrm>
            <a:off x="2094920" y="3267859"/>
            <a:ext cx="841762" cy="461665"/>
          </a:xfrm>
          <a:prstGeom prst="rect">
            <a:avLst/>
          </a:prstGeom>
          <a:noFill/>
        </p:spPr>
        <p:txBody>
          <a:bodyPr wrap="square" rtlCol="0">
            <a:spAutoFit/>
          </a:bodyPr>
          <a:lstStyle/>
          <a:p>
            <a:r>
              <a:rPr lang="en-US" sz="2400" b="1" dirty="0">
                <a:solidFill>
                  <a:srgbClr val="000066"/>
                </a:solidFill>
              </a:rPr>
              <a:t>TỔ 2</a:t>
            </a:r>
          </a:p>
        </p:txBody>
      </p:sp>
      <p:pic>
        <p:nvPicPr>
          <p:cNvPr id="78"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3756235" y="1212023"/>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10423343" y="1266973"/>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7756161" y="1269315"/>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6459945" y="1290346"/>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9195005" y="1244727"/>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7157094" y="1273502"/>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5095494" y="1327494"/>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10836889" y="1244726"/>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7967700" y="2531247"/>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7185669" y="2588624"/>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6402985" y="2531247"/>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5046484" y="2558641"/>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3144454" y="2558641"/>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11065687" y="2465939"/>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9513092" y="2504429"/>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 descr="C:\Users\Administrator\Desktop\unnamed.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824257" flipH="1">
            <a:off x="11481609" y="2504430"/>
            <a:ext cx="384155" cy="444129"/>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8681340" y="2926595"/>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7997611" y="3031120"/>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7107634" y="3063449"/>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6290264" y="3031121"/>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9859651" y="1513209"/>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10439018" y="1524259"/>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9151306" y="1524259"/>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8291887" y="1496181"/>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7824912" y="1564977"/>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7107634" y="1529421"/>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6469329" y="1527080"/>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5760985" y="1504833"/>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5104084" y="1564978"/>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3745473" y="1524259"/>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2942855" y="1472129"/>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3830038" y="3031121"/>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3101700" y="2994407"/>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4908797" y="2988745"/>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11358537" y="2941122"/>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10264608" y="2895206"/>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51"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9436455" y="2941122"/>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3" descr="C:\Users\Administrator\Desktop\f9edfc8791d6b86c471192da9039e43f.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70957">
            <a:off x="5617142" y="2992620"/>
            <a:ext cx="609597" cy="76488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Administrator\Desktop\18459470-illustration-of-a-frog-with-a-crown-at-the-rive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054474"/>
            <a:ext cx="12184056" cy="2803525"/>
          </a:xfrm>
          <a:prstGeom prst="rect">
            <a:avLst/>
          </a:prstGeom>
          <a:noFill/>
          <a:extLst>
            <a:ext uri="{909E8E84-426E-40DD-AFC4-6F175D3DCCD1}">
              <a14:hiddenFill xmlns:a14="http://schemas.microsoft.com/office/drawing/2010/main">
                <a:solidFill>
                  <a:srgbClr val="FFFFFF"/>
                </a:solidFill>
              </a14:hiddenFill>
            </a:ext>
          </a:extLst>
        </p:spPr>
      </p:pic>
      <p:pic>
        <p:nvPicPr>
          <p:cNvPr id="53" name="CHU E 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78925" y="5509857"/>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157" fill="hold"/>
                                        <p:tgtEl>
                                          <p:spTgt spid="53"/>
                                        </p:tgtEl>
                                      </p:cBhvr>
                                    </p:cmd>
                                  </p:childTnLst>
                                </p:cTn>
                              </p:par>
                            </p:childTnLst>
                          </p:cTn>
                        </p:par>
                      </p:childTnLst>
                    </p:cTn>
                  </p:par>
                </p:childTnLst>
              </p:cTn>
              <p:nextCondLst>
                <p:cond evt="onClick" delay="0">
                  <p:tgtEl>
                    <p:spTgt spid="53"/>
                  </p:tgtEl>
                </p:cond>
              </p:nextCondLst>
            </p:seq>
            <p:audio>
              <p:cMediaNode vol="80000">
                <p:cTn id="7" fill="hold" display="0">
                  <p:stCondLst>
                    <p:cond delay="indefinite"/>
                  </p:stCondLst>
                  <p:endCondLst>
                    <p:cond evt="onStopAudio" delay="0">
                      <p:tgtEl>
                        <p:sldTgt/>
                      </p:tgtEl>
                    </p:cond>
                  </p:endCondLst>
                </p:cTn>
                <p:tgtEl>
                  <p:spTgt spid="5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 xmlns:a16="http://schemas.microsoft.com/office/drawing/2014/main" id="{2D8A70E8-B3A2-4408-9752-7DBE2544BB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Box 6">
            <a:extLst>
              <a:ext uri="{FF2B5EF4-FFF2-40B4-BE49-F238E27FC236}">
                <a16:creationId xmlns="" xmlns:a16="http://schemas.microsoft.com/office/drawing/2014/main" id="{25CA7B3F-FD8B-421C-BE53-3BD1DE250976}"/>
              </a:ext>
            </a:extLst>
          </p:cNvPr>
          <p:cNvSpPr txBox="1"/>
          <p:nvPr/>
        </p:nvSpPr>
        <p:spPr>
          <a:xfrm>
            <a:off x="1190171" y="37118"/>
            <a:ext cx="10813143" cy="2554545"/>
          </a:xfrm>
          <a:prstGeom prst="rect">
            <a:avLst/>
          </a:prstGeom>
          <a:noFill/>
        </p:spPr>
        <p:txBody>
          <a:bodyPr wrap="square">
            <a:spAutoFit/>
          </a:bodyPr>
          <a:lstStyle/>
          <a:p>
            <a:pPr>
              <a:spcBef>
                <a:spcPct val="50000"/>
              </a:spcBef>
              <a:defRPr/>
            </a:pPr>
            <a:r>
              <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HOẠT ĐỘNG KHÁM PHÁ – LUYỆN TẬP</a:t>
            </a:r>
          </a:p>
          <a:p>
            <a:pPr>
              <a:spcBef>
                <a:spcPct val="50000"/>
              </a:spcBef>
              <a:defRPr/>
            </a:pPr>
            <a:r>
              <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                           HOẠT ĐỘNG 2</a:t>
            </a:r>
          </a:p>
          <a:p>
            <a:pPr>
              <a:spcBef>
                <a:spcPct val="50000"/>
              </a:spcBef>
              <a:defRPr/>
            </a:pPr>
            <a:r>
              <a:rPr lang="en-US" sz="4000" b="1" dirty="0">
                <a:solidFill>
                  <a:srgbClr val="FF0066"/>
                </a:solidFill>
                <a:effectLst>
                  <a:outerShdw blurRad="38100" dist="38100" dir="2700000" algn="tl">
                    <a:srgbClr val="000000">
                      <a:alpha val="43137"/>
                    </a:srgbClr>
                  </a:outerShdw>
                </a:effectLst>
                <a:latin typeface="Times New Roman" pitchFamily="18" charset="0"/>
                <a:cs typeface="Times New Roman" pitchFamily="18" charset="0"/>
              </a:rPr>
              <a:t>                       </a:t>
            </a:r>
          </a:p>
        </p:txBody>
      </p:sp>
      <p:sp>
        <p:nvSpPr>
          <p:cNvPr id="5" name="TextBox 4">
            <a:extLst>
              <a:ext uri="{FF2B5EF4-FFF2-40B4-BE49-F238E27FC236}">
                <a16:creationId xmlns="" xmlns:a16="http://schemas.microsoft.com/office/drawing/2014/main" id="{A0C9CA3F-FE2B-4E99-A28F-5D5208C3CB46}"/>
              </a:ext>
            </a:extLst>
          </p:cNvPr>
          <p:cNvSpPr txBox="1"/>
          <p:nvPr/>
        </p:nvSpPr>
        <p:spPr>
          <a:xfrm>
            <a:off x="4310743" y="1796534"/>
            <a:ext cx="7975600" cy="1200329"/>
          </a:xfrm>
          <a:prstGeom prst="rect">
            <a:avLst/>
          </a:prstGeom>
          <a:noFill/>
        </p:spPr>
        <p:txBody>
          <a:bodyPr wrap="square">
            <a:spAutoFit/>
          </a:bodyPr>
          <a:lstStyle/>
          <a:p>
            <a:r>
              <a:rPr lang="en-US" sz="3600" b="1" dirty="0">
                <a:solidFill>
                  <a:srgbClr val="002060"/>
                </a:solidFill>
                <a:latin typeface="Times New Roman" panose="02020603050405020304" pitchFamily="18" charset="0"/>
                <a:cs typeface="Times New Roman" panose="02020603050405020304" pitchFamily="18" charset="0"/>
              </a:rPr>
              <a:t>        VẬN DỤNG SÁNG TẠO: </a:t>
            </a:r>
          </a:p>
          <a:p>
            <a:r>
              <a:rPr lang="en-US" sz="3600" b="1" dirty="0">
                <a:solidFill>
                  <a:srgbClr val="002060"/>
                </a:solidFill>
                <a:latin typeface="Times New Roman" panose="02020603050405020304" pitchFamily="18" charset="0"/>
                <a:cs typeface="Times New Roman" panose="02020603050405020304" pitchFamily="18" charset="0"/>
              </a:rPr>
              <a:t>PHÂN BIỆT ÂM THANH TO NHỎ</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221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dministrator\Desktop\rqw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0413"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875369" y="32514"/>
            <a:ext cx="9687056" cy="461665"/>
          </a:xfrm>
          <a:prstGeom prst="rect">
            <a:avLst/>
          </a:prstGeom>
        </p:spPr>
        <p:txBody>
          <a:bodyPr wrap="square">
            <a:spAutoFit/>
          </a:bodyPr>
          <a:lstStyle/>
          <a:p>
            <a:r>
              <a:rPr lang="en-US" sz="2400" b="1" dirty="0">
                <a:solidFill>
                  <a:srgbClr val="002060"/>
                </a:solidFill>
              </a:rPr>
              <a:t>NỘI DUNG 2 VẬN DỤNG SÁNG TẠO: PHÂN BIỆT ÂM THANH TO NHỎ</a:t>
            </a:r>
          </a:p>
        </p:txBody>
      </p:sp>
      <p:sp>
        <p:nvSpPr>
          <p:cNvPr id="4" name="Rectangle 3"/>
          <p:cNvSpPr/>
          <p:nvPr/>
        </p:nvSpPr>
        <p:spPr>
          <a:xfrm>
            <a:off x="3148601" y="591835"/>
            <a:ext cx="8728605" cy="1015663"/>
          </a:xfrm>
          <a:prstGeom prst="rect">
            <a:avLst/>
          </a:prstGeom>
        </p:spPr>
        <p:txBody>
          <a:bodyPr wrap="square">
            <a:spAutoFit/>
          </a:bodyPr>
          <a:lstStyle/>
          <a:p>
            <a:pPr algn="just">
              <a:spcAft>
                <a:spcPts val="0"/>
              </a:spcAft>
            </a:pPr>
            <a:r>
              <a:rPr lang="en-US">
                <a:latin typeface="Times New Roman" panose="02020603050405020304"/>
                <a:ea typeface="Times New Roman" panose="02020603050405020304"/>
              </a:rPr>
              <a:t>- </a:t>
            </a:r>
            <a:r>
              <a:rPr lang="en-US" sz="2000">
                <a:latin typeface="Times New Roman" panose="02020603050405020304"/>
                <a:ea typeface="Times New Roman" panose="02020603050405020304"/>
              </a:rPr>
              <a:t>GV dùng trống gõ âm thanh to hoặc nhỏ. Sau đó, mời nhóm từ 4 đến 5 HS di chuyển tự do, nếu HS nhận thấy âm thanh to thì giậm mạnh chân, nếu nhận thấy âm thanh nhỏ thì bước nhón chân, còn âm thanh vừa phải thì bước đều. </a:t>
            </a:r>
            <a:endParaRPr lang="en-US" sz="2000">
              <a:effectLst/>
              <a:latin typeface="Times New Roman" panose="02020603050405020304"/>
              <a:ea typeface="Times New Roman" panose="02020603050405020304"/>
            </a:endParaRPr>
          </a:p>
        </p:txBody>
      </p:sp>
      <p:pic>
        <p:nvPicPr>
          <p:cNvPr id="5123" name="Picture 3" descr="C:\Users\Administrator\Desktop\FormatFactoryq34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7246" y="2669327"/>
            <a:ext cx="7993167" cy="41870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dministrator\Desktop\rqw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0413" cy="6856413"/>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Administrator\Desktop\FormatFactoryq34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7246" y="2669327"/>
            <a:ext cx="7993167" cy="418708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668250" y="213532"/>
            <a:ext cx="9522164" cy="1077218"/>
          </a:xfrm>
          <a:prstGeom prst="rect">
            <a:avLst/>
          </a:prstGeom>
        </p:spPr>
        <p:txBody>
          <a:bodyPr wrap="square">
            <a:spAutoFit/>
          </a:bodyPr>
          <a:lstStyle/>
          <a:p>
            <a:pPr algn="just">
              <a:spcAft>
                <a:spcPts val="0"/>
              </a:spcAft>
            </a:pPr>
            <a:r>
              <a:rPr lang="en-US" sz="3200">
                <a:latin typeface="Times New Roman" panose="02020603050405020304"/>
                <a:ea typeface="Times New Roman" panose="02020603050405020304"/>
              </a:rPr>
              <a:t>- GV hỏi: Trong cuộc sống, các em nghe thấy những âm thanh nào vang to? Hãy thể hiện lại âm thanh đó. </a:t>
            </a:r>
            <a:endParaRPr lang="en-US" sz="3200">
              <a:effectLst/>
              <a:latin typeface="Times New Roman" panose="02020603050405020304"/>
              <a:ea typeface="Times New Roman" panose="02020603050405020304"/>
            </a:endParaRPr>
          </a:p>
        </p:txBody>
      </p:sp>
      <p:sp>
        <p:nvSpPr>
          <p:cNvPr id="3" name="Rectangle 2"/>
          <p:cNvSpPr/>
          <p:nvPr/>
        </p:nvSpPr>
        <p:spPr>
          <a:xfrm>
            <a:off x="3849159" y="1738288"/>
            <a:ext cx="6922088" cy="668645"/>
          </a:xfrm>
          <a:prstGeom prst="rect">
            <a:avLst/>
          </a:prstGeom>
        </p:spPr>
        <p:txBody>
          <a:bodyPr wrap="none">
            <a:spAutoFit/>
          </a:bodyPr>
          <a:lstStyle/>
          <a:p>
            <a:pPr algn="just">
              <a:lnSpc>
                <a:spcPct val="130000"/>
              </a:lnSpc>
              <a:spcBef>
                <a:spcPts val="300"/>
              </a:spcBef>
              <a:spcAft>
                <a:spcPts val="0"/>
              </a:spcAft>
            </a:pPr>
            <a:r>
              <a:rPr lang="en-US" sz="3200">
                <a:latin typeface="Times New Roman" panose="02020603050405020304"/>
                <a:ea typeface="Calibri" panose="020F0502020204030204"/>
              </a:rPr>
              <a:t>HS thể hiện tiếng còi ô tô: toe...toe...toe. </a:t>
            </a:r>
            <a:endParaRPr lang="en-US" sz="3200">
              <a:effectLst/>
              <a:latin typeface="Times New Roman" panose="02020603050405020304"/>
              <a:ea typeface="Calibri" panose="020F0502020204030204"/>
            </a:endParaRPr>
          </a:p>
        </p:txBody>
      </p:sp>
      <p:sp>
        <p:nvSpPr>
          <p:cNvPr id="8" name="TextBox 7"/>
          <p:cNvSpPr txBox="1"/>
          <p:nvPr/>
        </p:nvSpPr>
        <p:spPr>
          <a:xfrm rot="2674871">
            <a:off x="1832121" y="3187217"/>
            <a:ext cx="1904494" cy="1200329"/>
          </a:xfrm>
          <a:prstGeom prst="rect">
            <a:avLst/>
          </a:prstGeom>
          <a:noFill/>
        </p:spPr>
        <p:txBody>
          <a:bodyPr wrap="square" rtlCol="0">
            <a:spAutoFit/>
          </a:bodyPr>
          <a:lstStyle/>
          <a:p>
            <a:r>
              <a:rPr lang="en-US" sz="2400" b="1"/>
              <a:t>HOẠT ĐỘNG THỰC HÀNH-LUYỆN TẬP</a:t>
            </a:r>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dministrator\Desktop\rqw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0413" cy="6856413"/>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Administrator\Desktop\FormatFactoryq34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7246" y="2669327"/>
            <a:ext cx="7993167" cy="418708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08092" y="152773"/>
            <a:ext cx="9283908" cy="1077218"/>
          </a:xfrm>
          <a:prstGeom prst="rect">
            <a:avLst/>
          </a:prstGeom>
        </p:spPr>
        <p:txBody>
          <a:bodyPr wrap="square">
            <a:spAutoFit/>
          </a:bodyPr>
          <a:lstStyle/>
          <a:p>
            <a:r>
              <a:rPr lang="en-US" sz="3200"/>
              <a:t>- GV hỏi: Trong cuộc sống, các em nghe thấy những âm thanh nào vang nhỏ? Hãy thể hiện lại âm thanh đó.</a:t>
            </a:r>
          </a:p>
        </p:txBody>
      </p:sp>
      <p:sp>
        <p:nvSpPr>
          <p:cNvPr id="5" name="Rectangle 4"/>
          <p:cNvSpPr/>
          <p:nvPr/>
        </p:nvSpPr>
        <p:spPr>
          <a:xfrm>
            <a:off x="3707567" y="1856797"/>
            <a:ext cx="7729927" cy="1077218"/>
          </a:xfrm>
          <a:prstGeom prst="rect">
            <a:avLst/>
          </a:prstGeom>
        </p:spPr>
        <p:txBody>
          <a:bodyPr wrap="square">
            <a:spAutoFit/>
          </a:bodyPr>
          <a:lstStyle/>
          <a:p>
            <a:pPr algn="just">
              <a:spcBef>
                <a:spcPts val="300"/>
              </a:spcBef>
              <a:spcAft>
                <a:spcPts val="0"/>
              </a:spcAft>
            </a:pPr>
            <a:r>
              <a:rPr lang="en-US">
                <a:latin typeface="Times New Roman" panose="02020603050405020304"/>
                <a:ea typeface="Calibri" panose="020F0502020204030204"/>
              </a:rPr>
              <a:t>- </a:t>
            </a:r>
            <a:r>
              <a:rPr lang="en-US" sz="3200">
                <a:latin typeface="Times New Roman" panose="02020603050405020304"/>
                <a:ea typeface="Calibri" panose="020F0502020204030204"/>
              </a:rPr>
              <a:t>HS thể hiện tiếng đồng hồ (tích tắc, tích tắc) hoặc tiếng chim (chích chích). </a:t>
            </a:r>
            <a:endParaRPr lang="en-US" sz="3200">
              <a:effectLst/>
              <a:latin typeface="Times New Roman" panose="02020603050405020304"/>
              <a:ea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37160" y="1429915"/>
            <a:ext cx="8906480" cy="1600438"/>
          </a:xfrm>
          <a:prstGeom prst="rect">
            <a:avLst/>
          </a:prstGeom>
        </p:spPr>
        <p:txBody>
          <a:bodyPr wrap="square">
            <a:spAutoFit/>
          </a:bodyPr>
          <a:lstStyle/>
          <a:p>
            <a:r>
              <a:rPr lang="en-US" sz="3200" b="1" dirty="0" err="1">
                <a:solidFill>
                  <a:srgbClr val="002060"/>
                </a:solidFill>
                <a:latin typeface="Times New Roman" panose="02020603050405020304" pitchFamily="18" charset="0"/>
                <a:cs typeface="Times New Roman" panose="02020603050405020304" pitchFamily="18" charset="0"/>
              </a:rPr>
              <a:t>Em</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hãy</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nhắc</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lại</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nội</a:t>
            </a:r>
            <a:r>
              <a:rPr lang="en-US" sz="3200" b="1" dirty="0">
                <a:solidFill>
                  <a:srgbClr val="002060"/>
                </a:solidFill>
                <a:latin typeface="Times New Roman" panose="02020603050405020304" pitchFamily="18" charset="0"/>
                <a:cs typeface="Times New Roman" panose="02020603050405020304" pitchFamily="18" charset="0"/>
              </a:rPr>
              <a:t> dung </a:t>
            </a:r>
            <a:r>
              <a:rPr lang="en-US" sz="3200" b="1" dirty="0" err="1">
                <a:solidFill>
                  <a:srgbClr val="002060"/>
                </a:solidFill>
                <a:latin typeface="Times New Roman" panose="02020603050405020304" pitchFamily="18" charset="0"/>
                <a:cs typeface="Times New Roman" panose="02020603050405020304" pitchFamily="18" charset="0"/>
              </a:rPr>
              <a:t>tiết</a:t>
            </a:r>
            <a:r>
              <a:rPr lang="en-US" sz="3200" b="1" dirty="0">
                <a:solidFill>
                  <a:srgbClr val="002060"/>
                </a:solidFill>
                <a:latin typeface="Times New Roman" panose="02020603050405020304" pitchFamily="18" charset="0"/>
                <a:cs typeface="Times New Roman" panose="02020603050405020304" pitchFamily="18" charset="0"/>
              </a:rPr>
              <a:t> </a:t>
            </a:r>
            <a:r>
              <a:rPr lang="en-US" sz="3200" b="1" dirty="0" err="1">
                <a:solidFill>
                  <a:srgbClr val="002060"/>
                </a:solidFill>
                <a:latin typeface="Times New Roman" panose="02020603050405020304" pitchFamily="18" charset="0"/>
                <a:cs typeface="Times New Roman" panose="02020603050405020304" pitchFamily="18" charset="0"/>
              </a:rPr>
              <a:t>học</a:t>
            </a:r>
            <a:r>
              <a:rPr lang="en-US" sz="3200" b="1" dirty="0">
                <a:solidFill>
                  <a:srgbClr val="002060"/>
                </a:solidFill>
                <a:latin typeface="Times New Roman" panose="02020603050405020304" pitchFamily="18" charset="0"/>
                <a:cs typeface="Times New Roman" panose="02020603050405020304" pitchFamily="18" charset="0"/>
              </a:rPr>
              <a:t>?</a:t>
            </a:r>
          </a:p>
          <a:p>
            <a:endParaRPr lang="en-US" sz="2400" b="1" dirty="0">
              <a:solidFill>
                <a:srgbClr val="002060"/>
              </a:solidFill>
            </a:endParaRPr>
          </a:p>
          <a:p>
            <a:r>
              <a:rPr lang="en-US" sz="2400" b="1" dirty="0">
                <a:solidFill>
                  <a:srgbClr val="002060"/>
                </a:solidFill>
                <a:latin typeface="Times New Roman" panose="02020603050405020304" pitchFamily="18" charset="0"/>
                <a:cs typeface="Times New Roman" panose="02020603050405020304" pitchFamily="18" charset="0"/>
              </a:rPr>
              <a:t>HỌC HÁT: BÀI CHÚ ẾCH CON</a:t>
            </a:r>
            <a:endParaRPr lang="en-US" sz="2400" dirty="0">
              <a:solidFill>
                <a:srgbClr val="002060"/>
              </a:solidFill>
              <a:latin typeface="Times New Roman" panose="02020603050405020304" pitchFamily="18" charset="0"/>
              <a:cs typeface="Times New Roman" panose="02020603050405020304" pitchFamily="18" charset="0"/>
            </a:endParaRPr>
          </a:p>
          <a:p>
            <a:r>
              <a:rPr lang="en-US" b="1" dirty="0">
                <a:solidFill>
                  <a:srgbClr val="002060"/>
                </a:solidFill>
              </a:rPr>
              <a:t>                                               </a:t>
            </a:r>
            <a:endParaRPr lang="en-US" dirty="0">
              <a:solidFill>
                <a:srgbClr val="002060"/>
              </a:solidFill>
            </a:endParaRPr>
          </a:p>
        </p:txBody>
      </p:sp>
      <p:sp>
        <p:nvSpPr>
          <p:cNvPr id="6" name="Rectangle 5"/>
          <p:cNvSpPr/>
          <p:nvPr/>
        </p:nvSpPr>
        <p:spPr>
          <a:xfrm>
            <a:off x="4696096" y="922083"/>
            <a:ext cx="5076005" cy="584775"/>
          </a:xfrm>
          <a:prstGeom prst="rect">
            <a:avLst/>
          </a:prstGeom>
        </p:spPr>
        <p:txBody>
          <a:bodyPr wrap="none">
            <a:spAutoFit/>
          </a:bodyPr>
          <a:lstStyle/>
          <a:p>
            <a:r>
              <a:rPr lang="en-US" sz="3200" b="1" dirty="0">
                <a:solidFill>
                  <a:srgbClr val="002060"/>
                </a:solidFill>
                <a:latin typeface="Times New Roman" panose="02020603050405020304" pitchFamily="18" charset="0"/>
                <a:cs typeface="Times New Roman" panose="02020603050405020304" pitchFamily="18" charset="0"/>
              </a:rPr>
              <a:t>HOẠT ĐỘNG ỨNG DỤNG</a:t>
            </a:r>
          </a:p>
        </p:txBody>
      </p:sp>
      <p:sp>
        <p:nvSpPr>
          <p:cNvPr id="7" name="Rectangle 6"/>
          <p:cNvSpPr/>
          <p:nvPr/>
        </p:nvSpPr>
        <p:spPr>
          <a:xfrm>
            <a:off x="7339091" y="2269978"/>
            <a:ext cx="4033476" cy="461665"/>
          </a:xfrm>
          <a:prstGeom prst="rect">
            <a:avLst/>
          </a:prstGeom>
        </p:spPr>
        <p:txBody>
          <a:bodyPr wrap="none">
            <a:spAutoFit/>
          </a:bodyPr>
          <a:lstStyle/>
          <a:p>
            <a:r>
              <a:rPr lang="en-US" sz="2400" b="1" i="1" dirty="0">
                <a:solidFill>
                  <a:srgbClr val="002060"/>
                </a:solidFill>
                <a:latin typeface="Times New Roman" panose="02020603050405020304" pitchFamily="18" charset="0"/>
                <a:cs typeface="Times New Roman" panose="02020603050405020304" pitchFamily="18" charset="0"/>
              </a:rPr>
              <a:t>(</a:t>
            </a:r>
            <a:r>
              <a:rPr lang="en-US" sz="2400" b="1" i="1" dirty="0" err="1">
                <a:solidFill>
                  <a:srgbClr val="002060"/>
                </a:solidFill>
                <a:latin typeface="Times New Roman" panose="02020603050405020304" pitchFamily="18" charset="0"/>
                <a:cs typeface="Times New Roman" panose="02020603050405020304" pitchFamily="18" charset="0"/>
              </a:rPr>
              <a:t>Nhạc</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và</a:t>
            </a:r>
            <a:r>
              <a:rPr lang="en-US" sz="2400" b="1" i="1" dirty="0">
                <a:solidFill>
                  <a:srgbClr val="002060"/>
                </a:solidFill>
                <a:latin typeface="Times New Roman" panose="02020603050405020304" pitchFamily="18" charset="0"/>
                <a:cs typeface="Times New Roman" panose="02020603050405020304" pitchFamily="18" charset="0"/>
              </a:rPr>
              <a:t> </a:t>
            </a:r>
            <a:r>
              <a:rPr lang="en-US" sz="2400" b="1" i="1" dirty="0" err="1">
                <a:solidFill>
                  <a:srgbClr val="002060"/>
                </a:solidFill>
                <a:latin typeface="Times New Roman" panose="02020603050405020304" pitchFamily="18" charset="0"/>
                <a:cs typeface="Times New Roman" panose="02020603050405020304" pitchFamily="18" charset="0"/>
              </a:rPr>
              <a:t>Lời</a:t>
            </a:r>
            <a:r>
              <a:rPr lang="en-US" sz="2400" b="1" i="1" dirty="0">
                <a:solidFill>
                  <a:srgbClr val="002060"/>
                </a:solidFill>
                <a:latin typeface="Times New Roman" panose="02020603050405020304" pitchFamily="18" charset="0"/>
                <a:cs typeface="Times New Roman" panose="02020603050405020304" pitchFamily="18" charset="0"/>
              </a:rPr>
              <a:t>: PHAN NHÂN) </a:t>
            </a:r>
            <a:endParaRPr lang="en-US" sz="2400" i="1" dirty="0">
              <a:solidFill>
                <a:srgbClr val="002060"/>
              </a:solidFill>
              <a:latin typeface="Times New Roman" panose="02020603050405020304" pitchFamily="18" charset="0"/>
              <a:cs typeface="Times New Roman" panose="02020603050405020304" pitchFamily="18" charset="0"/>
            </a:endParaRPr>
          </a:p>
        </p:txBody>
      </p:sp>
      <p:pic>
        <p:nvPicPr>
          <p:cNvPr id="1026" name="Picture 2" descr="C:\Users\Administrator\Desktop\18459470-illustration-of-a-frog-with-a-crown-at-the-riv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91446"/>
            <a:ext cx="12192000" cy="469596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istrator\Desktop\FormatFactory2021-08-11_21025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1870"/>
            <a:ext cx="12192000" cy="119613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2268624" y="2731643"/>
            <a:ext cx="8444299" cy="461665"/>
          </a:xfrm>
          <a:prstGeom prst="rect">
            <a:avLst/>
          </a:prstGeom>
        </p:spPr>
        <p:txBody>
          <a:bodyPr wrap="none">
            <a:spAutoFit/>
          </a:bodyPr>
          <a:lstStyle/>
          <a:p>
            <a:r>
              <a:rPr lang="en-US" sz="2400" b="1" dirty="0">
                <a:solidFill>
                  <a:srgbClr val="002060"/>
                </a:solidFill>
                <a:latin typeface="Times New Roman" panose="02020603050405020304" pitchFamily="18" charset="0"/>
                <a:cs typeface="Times New Roman" panose="02020603050405020304" pitchFamily="18" charset="0"/>
              </a:rPr>
              <a:t>VẬN DỤNG SÁNG TẠO: PHÂN BIỆT ÂM THANH TO NHỎ</a:t>
            </a:r>
          </a:p>
        </p:txBody>
      </p:sp>
    </p:spTree>
    <p:extLst>
      <p:ext uri="{BB962C8B-B14F-4D97-AF65-F5344CB8AC3E}">
        <p14:creationId xmlns:p14="http://schemas.microsoft.com/office/powerpoint/2010/main" val="273866320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5" presetID="6"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561</Words>
  <Application>Microsoft Office PowerPoint</Application>
  <PresentationFormat>Custom</PresentationFormat>
  <Paragraphs>80</Paragraphs>
  <Slides>20</Slides>
  <Notes>1</Notes>
  <HiddenSlides>0</HiddenSlides>
  <MMClips>10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NGUYET</cp:lastModifiedBy>
  <cp:revision>800</cp:revision>
  <dcterms:created xsi:type="dcterms:W3CDTF">2020-08-30T12:35:00Z</dcterms:created>
  <dcterms:modified xsi:type="dcterms:W3CDTF">2024-05-07T07:20:35Z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A967E0641A8A45C3AE7D42660C235EEA</vt:lpwstr>
  </property>
  <property fmtid="{D5CDD505-2E9C-101B-9397-08002B2CF9AE}" pid="3" name="KSOProductBuildVer">
    <vt:lpwstr>1033-11.2.0.10265</vt:lpwstr>
  </property>
</Properties>
</file>