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94" r:id="rId4"/>
    <p:sldId id="276" r:id="rId5"/>
    <p:sldId id="277" r:id="rId6"/>
    <p:sldId id="289" r:id="rId7"/>
    <p:sldId id="278" r:id="rId8"/>
    <p:sldId id="291" r:id="rId9"/>
    <p:sldId id="293" r:id="rId10"/>
    <p:sldId id="285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0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" name="whoosh.wav"/>
          </p:stSnd>
        </p:sndAc>
      </p:transition>
    </mc:Choice>
    <mc:Fallback xmlns="">
      <p:transition spd="slow">
        <p:wedge/>
        <p:sndAc>
          <p:stSnd loop="1">
            <p:snd r:embed="rId3" name="whoosh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13" name="whoosh.wav"/>
          </p:stSnd>
        </p:sndAc>
      </p:transition>
    </mc:Choice>
    <mc:Fallback xmlns="">
      <p:transition spd="slow">
        <p:wedge/>
        <p:sndAc>
          <p:stSnd loop="1">
            <p:snd r:embed="rId14" name="whoosh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audio" Target="../media/audio2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0892" y="356234"/>
            <a:ext cx="9144000" cy="1874520"/>
          </a:xfrm>
        </p:spPr>
        <p:txBody>
          <a:bodyPr>
            <a:normAutofit/>
          </a:bodyPr>
          <a:lstStyle/>
          <a:p>
            <a:r>
              <a:rPr lang="vi-VN" altLang="en-US" dirty="0">
                <a:solidFill>
                  <a:srgbClr val="FF0000"/>
                </a:solidFill>
              </a:rPr>
              <a:t>KẾ HOẠCH BÀI HỌC</a:t>
            </a:r>
            <a:br>
              <a:rPr lang="vi-VN" altLang="en-US" dirty="0">
                <a:solidFill>
                  <a:srgbClr val="FF0000"/>
                </a:solidFill>
              </a:rPr>
            </a:br>
            <a:r>
              <a:rPr lang="vi-VN" altLang="en-US" dirty="0">
                <a:solidFill>
                  <a:srgbClr val="FF0000"/>
                </a:solidFill>
              </a:rPr>
              <a:t>MÔN MĨ THUẬT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5" y="3103881"/>
            <a:ext cx="11875135" cy="1386058"/>
          </a:xfrm>
        </p:spPr>
        <p:txBody>
          <a:bodyPr/>
          <a:lstStyle/>
          <a:p>
            <a:r>
              <a:rPr lang="vi-V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CHỦ ĐỀ </a:t>
            </a:r>
            <a:r>
              <a:rPr lang="en-US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8</a:t>
            </a:r>
            <a:r>
              <a:rPr lang="vi-V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: </a:t>
            </a:r>
            <a:r>
              <a:rPr lang="en-US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PHONG CẢNH QUÊ </a:t>
            </a:r>
            <a:r>
              <a:rPr lang="en-US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HƯƠNG</a:t>
            </a:r>
            <a:endParaRPr lang="vi-VN" alt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2" name="chimes.wav"/>
          </p:stSnd>
        </p:sndAc>
      </p:transition>
    </mc:Choice>
    <mc:Fallback xmlns="">
      <p:transition spd="slow">
        <p:wedge/>
        <p:sndAc>
          <p:stSnd>
            <p:snd r:embed="rId4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345650" y="5427980"/>
            <a:ext cx="977509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vi-VN" altLang="en-US" sz="48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- </a:t>
            </a:r>
            <a:r>
              <a:rPr lang="en-US" altLang="en-US" sz="48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PHONG CẢNH TRONG THIÊN NHIÊN</a:t>
            </a:r>
            <a:endParaRPr lang="vi-VN" altLang="en-US" sz="48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88" y="1124734"/>
            <a:ext cx="6097123" cy="37051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87" y="1124734"/>
            <a:ext cx="6258243" cy="4066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88" y="1124733"/>
            <a:ext cx="6258242" cy="40663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87" y="992522"/>
            <a:ext cx="6258243" cy="41985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70" y="1040601"/>
            <a:ext cx="6454653" cy="43068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87" y="928777"/>
            <a:ext cx="6392214" cy="4458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2" name="chimes.wav"/>
          </p:stSnd>
        </p:sndAc>
      </p:transition>
    </mc:Choice>
    <mc:Fallback xmlns="">
      <p:transition spd="slow">
        <p:wedg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90764" y="228532"/>
            <a:ext cx="9297472" cy="6219160"/>
            <a:chOff x="1390764" y="228532"/>
            <a:chExt cx="9297472" cy="621916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764" y="228534"/>
              <a:ext cx="4228092" cy="281946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615" y="228532"/>
              <a:ext cx="4533621" cy="281947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615" y="3407176"/>
              <a:ext cx="4526824" cy="304051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764" y="3407176"/>
              <a:ext cx="4314802" cy="3040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27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2" name="whoosh.wav"/>
          </p:stSnd>
        </p:sndAc>
      </p:transition>
    </mc:Choice>
    <mc:Fallback xmlns="">
      <p:transition spd="slow">
        <p:wedge/>
        <p:sndAc>
          <p:stSnd loop="1">
            <p:snd r:embed="rId7" name="whoosh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1885315" y="5496560"/>
            <a:ext cx="867600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vi-VN" altLang="en-US" sz="48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- </a:t>
            </a:r>
            <a:r>
              <a:rPr lang="en-US" altLang="en-US" sz="48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PHONG CẢNH TRONG TRANH</a:t>
            </a:r>
            <a:endParaRPr lang="vi-VN" altLang="en-US" sz="48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42" y="1099653"/>
            <a:ext cx="3266821" cy="40980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42" y="1148135"/>
            <a:ext cx="5688641" cy="40495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42" y="1098090"/>
            <a:ext cx="5799789" cy="40995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42" y="1148134"/>
            <a:ext cx="5836452" cy="40495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41" y="1148135"/>
            <a:ext cx="5799789" cy="41706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3048000" y="914400"/>
            <a:ext cx="57150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  <a:r>
              <a:rPr lang="en-US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PHONG CẢNH QUÊN HƯƠNG ( TIẾP THEO)</a:t>
            </a:r>
            <a:endParaRPr lang="vi-VN" sz="2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363" y="2057207"/>
            <a:ext cx="6904225" cy="3569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3475" y="5943600"/>
            <a:ext cx="7672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CÁC YẾU TỐ TẠO HÌNH: CHẤM, MẢNG, HÌNH, NÉT, MÀU CƠ BẢN,…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3048000" y="914400"/>
            <a:ext cx="57150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  <a:r>
              <a:rPr lang="en-US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PHONG CẢNH QUÊ HƯƠNG ( TIẾP THEO)</a:t>
            </a:r>
            <a:endParaRPr lang="vi-VN" sz="2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03475" y="5943600"/>
            <a:ext cx="7672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CÁC YẾU TỐ TẠO HÌNH: CHẤM, MẢNG, HÌNH, NÉT, MÀU CƠ BẢN,…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60" y="1651295"/>
            <a:ext cx="7465853" cy="40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8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3048000" y="914400"/>
            <a:ext cx="635390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  <a:r>
              <a:rPr lang="en-US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GỢI Ý CÁCH THỰC HIỆN</a:t>
            </a:r>
            <a:endParaRPr lang="vi-VN" sz="2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76" y="1551353"/>
            <a:ext cx="3900658" cy="2786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011" y="2002332"/>
            <a:ext cx="3392212" cy="2428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3048000" y="914400"/>
            <a:ext cx="635390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  <a:r>
              <a:rPr lang="en-US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GỢI Ý CÁCH THỰC HIỆN</a:t>
            </a:r>
            <a:endParaRPr lang="vi-VN" sz="2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27" y="1881626"/>
            <a:ext cx="4404506" cy="32376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52" y="1913256"/>
            <a:ext cx="5078618" cy="374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3187700" y="441325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/>
          <p:cNvSpPr txBox="1"/>
          <p:nvPr/>
        </p:nvSpPr>
        <p:spPr>
          <a:xfrm>
            <a:off x="3048000" y="914400"/>
            <a:ext cx="635390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4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  <a:r>
              <a:rPr lang="en-US" sz="2400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GỢI Ý CÁCH THỰC HIỆN</a:t>
            </a:r>
            <a:endParaRPr lang="vi-VN" sz="2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853" y="1913255"/>
            <a:ext cx="4600316" cy="3095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310" y="2088741"/>
            <a:ext cx="4461387" cy="316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3" name="chimes.wav"/>
          </p:stSnd>
        </p:sndAc>
      </p:transition>
    </mc:Choice>
    <mc:Fallback xmlns="">
      <p:transition spd="slow">
        <p:wedg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6"/>
          <p:cNvSpPr txBox="1"/>
          <p:nvPr/>
        </p:nvSpPr>
        <p:spPr>
          <a:xfrm>
            <a:off x="3232150" y="525463"/>
            <a:ext cx="57277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endParaRPr lang="vi-VN" sz="20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9095" name="Text Box 7"/>
          <p:cNvSpPr txBox="1"/>
          <p:nvPr/>
        </p:nvSpPr>
        <p:spPr>
          <a:xfrm>
            <a:off x="2264703" y="2380371"/>
            <a:ext cx="7188835" cy="21236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vi-VN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 hành </a:t>
            </a:r>
            <a:r>
              <a:rPr lang="vi-VN" sz="4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vẽ một bức tranh về phong cảnh quê hương em yêu thích.</a:t>
            </a:r>
            <a:endParaRPr lang="vi-VN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>
            <p:snd r:embed="rId2" name="whoosh.wav"/>
          </p:stSnd>
        </p:sndAc>
      </p:transition>
    </mc:Choice>
    <mc:Fallback xmlns="">
      <p:transition spd="slow">
        <p:wedge/>
        <p:sndAc>
          <p:stSnd>
            <p:snd r:embed="rId5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4"/>
          <p:cNvSpPr/>
          <p:nvPr/>
        </p:nvSpPr>
        <p:spPr>
          <a:xfrm>
            <a:off x="2011045" y="1676400"/>
            <a:ext cx="9735185" cy="2145665"/>
          </a:xfrm>
          <a:prstGeom prst="cloudCallout">
            <a:avLst>
              <a:gd name="adj1" fmla="val -43181"/>
              <a:gd name="adj2" fmla="val 9496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>
            <a:scene3d>
              <a:camera prst="orthographicFront"/>
              <a:lightRig rig="threePt" dir="t"/>
            </a:scene3d>
            <a:sp3d contourW="12700">
              <a:contourClr>
                <a:srgbClr val="FF0000"/>
              </a:contourClr>
            </a:sp3d>
          </a:bodyPr>
          <a:lstStyle/>
          <a:p>
            <a:pPr algn="ctr" eaLnBrk="1" hangingPunct="1"/>
            <a:endParaRPr sz="600" dirty="0">
              <a:gradFill>
                <a:gsLst>
                  <a:gs pos="55000">
                    <a:srgbClr val="FF0000"/>
                  </a:gs>
                  <a:gs pos="75000">
                    <a:srgbClr val="FE4444"/>
                  </a:gs>
                  <a:gs pos="98000">
                    <a:srgbClr val="832B2B"/>
                  </a:gs>
                </a:gsLst>
                <a:lin ang="7200000" scaled="0"/>
              </a:gradFill>
              <a:latin typeface="Arial" panose="020B0604020202020204" pitchFamily="34" charset="0"/>
            </a:endParaRPr>
          </a:p>
          <a:p>
            <a:pPr algn="ctr" eaLnBrk="1" hangingPunct="1"/>
            <a:endParaRPr sz="1800" dirty="0">
              <a:gradFill>
                <a:gsLst>
                  <a:gs pos="55000">
                    <a:srgbClr val="FF0000"/>
                  </a:gs>
                  <a:gs pos="75000">
                    <a:srgbClr val="FE4444"/>
                  </a:gs>
                  <a:gs pos="98000">
                    <a:srgbClr val="832B2B"/>
                  </a:gs>
                </a:gsLst>
                <a:lin ang="7200000" scaled="0"/>
              </a:gradFill>
              <a:latin typeface="Arial" panose="020B0604020202020204" pitchFamily="34" charset="0"/>
            </a:endParaRPr>
          </a:p>
          <a:p>
            <a:pPr algn="ctr" eaLnBrk="1" hangingPunct="1"/>
            <a:r>
              <a:rPr lang="vi-VN" sz="4000" b="1" dirty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55000">
                      <a:srgbClr val="FF0000"/>
                    </a:gs>
                    <a:gs pos="75000">
                      <a:srgbClr val="FE4444"/>
                    </a:gs>
                    <a:gs pos="98000">
                      <a:srgbClr val="832B2B"/>
                    </a:gs>
                  </a:gsLst>
                  <a:lin ang="7200000" scaled="0"/>
                </a:gradFill>
                <a:effectLst>
                  <a:outerShdw blurRad="60007" dist="310007" dir="7680000" sy="30000" kx="1300200" algn="ctr" rotWithShape="0">
                    <a:srgbClr val="FF0000">
                      <a:alpha val="32000"/>
                    </a:srgbClr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KẾT </a:t>
            </a:r>
            <a:r>
              <a:rPr lang="vi-VN" sz="4000" b="1" dirty="0" smtClean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55000">
                      <a:srgbClr val="FF0000"/>
                    </a:gs>
                    <a:gs pos="75000">
                      <a:srgbClr val="FE4444"/>
                    </a:gs>
                    <a:gs pos="98000">
                      <a:srgbClr val="832B2B"/>
                    </a:gs>
                  </a:gsLst>
                  <a:lin ang="7200000" scaled="0"/>
                </a:gradFill>
                <a:effectLst>
                  <a:outerShdw blurRad="60007" dist="310007" dir="7680000" sy="30000" kx="1300200" algn="ctr" rotWithShape="0">
                    <a:srgbClr val="FF0000">
                      <a:alpha val="32000"/>
                    </a:srgbClr>
                  </a:outerShdw>
                  <a:reflection endPos="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endParaRPr lang="vi-VN" sz="4000" b="1" dirty="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55000">
                    <a:srgbClr val="FF0000"/>
                  </a:gs>
                  <a:gs pos="75000">
                    <a:srgbClr val="FE4444"/>
                  </a:gs>
                  <a:gs pos="98000">
                    <a:srgbClr val="832B2B"/>
                  </a:gs>
                </a:gsLst>
                <a:lin ang="7200000" scaled="0"/>
              </a:gradFill>
              <a:effectLst>
                <a:outerShdw blurRad="60007" dist="310007" dir="7680000" sy="30000" kx="1300200" algn="ctr" rotWithShape="0">
                  <a:srgbClr val="FF0000">
                    <a:alpha val="32000"/>
                  </a:srgbClr>
                </a:outerShdw>
                <a:reflection endPos="0" dist="50800" dir="5400000" sy="-100000" algn="bl" rotWithShape="0"/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edge/>
        <p:sndAc>
          <p:stSnd loop="1">
            <p:snd r:embed="rId2" name="applause.wav"/>
          </p:stSnd>
        </p:sndAc>
      </p:transition>
    </mc:Choice>
    <mc:Fallback xmlns="">
      <p:transition spd="slow">
        <p:wedge/>
        <p:sndAc>
          <p:stSnd loop="1"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143</Words>
  <Application>Microsoft Office PowerPoint</Application>
  <PresentationFormat>Custom</PresentationFormat>
  <Paragraphs>23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KẾ HOẠCH BÀI HỌC MÔN MĨ THUẬT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KẾ HOẠCH BÀI HỌC MÔN MĨ THUẬT</dc:title>
  <dc:creator>HOME</dc:creator>
  <cp:lastModifiedBy>HOME</cp:lastModifiedBy>
  <cp:revision>11</cp:revision>
  <dcterms:created xsi:type="dcterms:W3CDTF">2020-12-15T02:39:00Z</dcterms:created>
  <dcterms:modified xsi:type="dcterms:W3CDTF">2024-05-08T07:41:25Z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