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  <p:sldMasterId id="2147483720" r:id="rId7"/>
  </p:sldMasterIdLst>
  <p:notesMasterIdLst>
    <p:notesMasterId r:id="rId21"/>
  </p:notesMasterIdLst>
  <p:sldIdLst>
    <p:sldId id="268" r:id="rId8"/>
    <p:sldId id="281" r:id="rId9"/>
    <p:sldId id="258" r:id="rId10"/>
    <p:sldId id="276" r:id="rId11"/>
    <p:sldId id="259" r:id="rId12"/>
    <p:sldId id="279" r:id="rId13"/>
    <p:sldId id="278" r:id="rId14"/>
    <p:sldId id="280" r:id="rId15"/>
    <p:sldId id="266" r:id="rId16"/>
    <p:sldId id="267" r:id="rId17"/>
    <p:sldId id="277" r:id="rId18"/>
    <p:sldId id="273" r:id="rId19"/>
    <p:sldId id="275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6" y="5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viewProps" Target="view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047AE4-8D04-4E41-A3E1-E571C4BA1B80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957208-E142-452A-9954-3E054566D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1651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更多模板请关注：https://haosc.taobao.com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D4C845-2BE2-4423-97B3-49F88020EF3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46010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D78B4-E806-45BB-9C1F-394DBD0EDF1C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F9EB7-59FD-4A3F-BA92-9757A3BDD8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301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D78B4-E806-45BB-9C1F-394DBD0EDF1C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F9EB7-59FD-4A3F-BA92-9757A3BDD8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15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9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51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D78B4-E806-45BB-9C1F-394DBD0EDF1C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F9EB7-59FD-4A3F-BA92-9757A3BDD8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893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D78B4-E806-45BB-9C1F-394DBD0EDF1C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F9EB7-59FD-4A3F-BA92-9757A3BDD8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254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D78B4-E806-45BB-9C1F-394DBD0EDF1C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F9EB7-59FD-4A3F-BA92-9757A3BDD8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738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D78B4-E806-45BB-9C1F-394DBD0EDF1C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F9EB7-59FD-4A3F-BA92-9757A3BDD8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4563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D78B4-E806-45BB-9C1F-394DBD0EDF1C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F9EB7-59FD-4A3F-BA92-9757A3BDD8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1382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7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D78B4-E806-45BB-9C1F-394DBD0EDF1C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F9EB7-59FD-4A3F-BA92-9757A3BDD8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4615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79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D78B4-E806-45BB-9C1F-394DBD0EDF1C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F9EB7-59FD-4A3F-BA92-9757A3BDD8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5660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D78B4-E806-45BB-9C1F-394DBD0EDF1C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F9EB7-59FD-4A3F-BA92-9757A3BDD8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298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D78B4-E806-45BB-9C1F-394DBD0EDF1C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F9EB7-59FD-4A3F-BA92-9757A3BDD8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924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A1C593-65D0-4073-BCC9-577B9352EA97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5/7/2024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618960-8005-486C-9A75-10CB2AAC16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17722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A1C593-65D0-4073-BCC9-577B9352EA97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5/7/2024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618960-8005-486C-9A75-10CB2AAC16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88654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9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51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A1C593-65D0-4073-BCC9-577B9352EA97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5/7/2024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618960-8005-486C-9A75-10CB2AAC16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58292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A1C593-65D0-4073-BCC9-577B9352EA97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5/7/2024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618960-8005-486C-9A75-10CB2AAC16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09245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A1C593-65D0-4073-BCC9-577B9352EA97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5/7/2024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618960-8005-486C-9A75-10CB2AAC16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21945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A1C593-65D0-4073-BCC9-577B9352EA97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5/7/2024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618960-8005-486C-9A75-10CB2AAC16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06852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A1C593-65D0-4073-BCC9-577B9352EA97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5/7/2024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618960-8005-486C-9A75-10CB2AAC16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77127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7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A1C593-65D0-4073-BCC9-577B9352EA97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5/7/2024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618960-8005-486C-9A75-10CB2AAC16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19227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79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A1C593-65D0-4073-BCC9-577B9352EA97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5/7/2024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618960-8005-486C-9A75-10CB2AAC16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96966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A1C593-65D0-4073-BCC9-577B9352EA97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5/7/2024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618960-8005-486C-9A75-10CB2AAC16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24435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A1C593-65D0-4073-BCC9-577B9352EA97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5/7/2024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618960-8005-486C-9A75-10CB2AAC16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140750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D0CEF-B417-44AB-A987-9193B90D18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4658C-399F-40C5-8F1C-3F8262FA4BF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120193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D0CEF-B417-44AB-A987-9193B90D18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4658C-399F-40C5-8F1C-3F8262FA4BF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37577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9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51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D0CEF-B417-44AB-A987-9193B90D18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4658C-399F-40C5-8F1C-3F8262FA4BF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32122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D0CEF-B417-44AB-A987-9193B90D18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4658C-399F-40C5-8F1C-3F8262FA4BF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64363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D0CEF-B417-44AB-A987-9193B90D18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4658C-399F-40C5-8F1C-3F8262FA4BF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554348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D0CEF-B417-44AB-A987-9193B90D18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4658C-399F-40C5-8F1C-3F8262FA4BF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366019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D0CEF-B417-44AB-A987-9193B90D18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4658C-399F-40C5-8F1C-3F8262FA4BF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394222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7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D0CEF-B417-44AB-A987-9193B90D18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4658C-399F-40C5-8F1C-3F8262FA4BF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833708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79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D0CEF-B417-44AB-A987-9193B90D18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4658C-399F-40C5-8F1C-3F8262FA4BF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476614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D0CEF-B417-44AB-A987-9193B90D18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4658C-399F-40C5-8F1C-3F8262FA4BF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927650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D0CEF-B417-44AB-A987-9193B90D18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4658C-399F-40C5-8F1C-3F8262FA4BF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617983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20369-0158-4D65-8896-10EF6C120713}" type="datetimeFigureOut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7/5/2024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F85FD-DF4C-4697-8458-F61BA582E926}" type="slidenum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6447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20369-0158-4D65-8896-10EF6C120713}" type="datetimeFigureOut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7/5/2024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F85FD-DF4C-4697-8458-F61BA582E926}" type="slidenum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855025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9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51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20369-0158-4D65-8896-10EF6C120713}" type="datetimeFigureOut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7/5/2024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F85FD-DF4C-4697-8458-F61BA582E926}" type="slidenum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586471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20369-0158-4D65-8896-10EF6C120713}" type="datetimeFigureOut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7/5/2024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F85FD-DF4C-4697-8458-F61BA582E926}" type="slidenum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788982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20369-0158-4D65-8896-10EF6C120713}" type="datetimeFigureOut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7/5/2024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F85FD-DF4C-4697-8458-F61BA582E926}" type="slidenum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808621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20369-0158-4D65-8896-10EF6C120713}" type="datetimeFigureOut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7/5/2024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F85FD-DF4C-4697-8458-F61BA582E926}" type="slidenum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504913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20369-0158-4D65-8896-10EF6C120713}" type="datetimeFigureOut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7/5/2024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F85FD-DF4C-4697-8458-F61BA582E926}" type="slidenum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99986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7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20369-0158-4D65-8896-10EF6C120713}" type="datetimeFigureOut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7/5/2024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F85FD-DF4C-4697-8458-F61BA582E926}" type="slidenum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553979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79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20369-0158-4D65-8896-10EF6C120713}" type="datetimeFigureOut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7/5/2024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F85FD-DF4C-4697-8458-F61BA582E926}" type="slidenum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504442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20369-0158-4D65-8896-10EF6C120713}" type="datetimeFigureOut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7/5/2024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F85FD-DF4C-4697-8458-F61BA582E926}" type="slidenum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453576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20369-0158-4D65-8896-10EF6C120713}" type="datetimeFigureOut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7/5/2024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F85FD-DF4C-4697-8458-F61BA582E926}" type="slidenum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645847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8B9C1-1862-4FFC-A527-3308E549BC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EDB65-3A6F-47CA-9F8D-B49A4AB1C7B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086692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8B9C1-1862-4FFC-A527-3308E549BC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EDB65-3A6F-47CA-9F8D-B49A4AB1C7B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352391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9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51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8B9C1-1862-4FFC-A527-3308E549BC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EDB65-3A6F-47CA-9F8D-B49A4AB1C7B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15715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8B9C1-1862-4FFC-A527-3308E549BC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EDB65-3A6F-47CA-9F8D-B49A4AB1C7B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675501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8B9C1-1862-4FFC-A527-3308E549BC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EDB65-3A6F-47CA-9F8D-B49A4AB1C7B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811770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8B9C1-1862-4FFC-A527-3308E549BC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EDB65-3A6F-47CA-9F8D-B49A4AB1C7B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48512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8B9C1-1862-4FFC-A527-3308E549BC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EDB65-3A6F-47CA-9F8D-B49A4AB1C7B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287380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7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8B9C1-1862-4FFC-A527-3308E549BC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EDB65-3A6F-47CA-9F8D-B49A4AB1C7B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30894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7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8B9C1-1862-4FFC-A527-3308E549BC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EDB65-3A6F-47CA-9F8D-B49A4AB1C7B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720969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8B9C1-1862-4FFC-A527-3308E549BC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EDB65-3A6F-47CA-9F8D-B49A4AB1C7B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728010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8B9C1-1862-4FFC-A527-3308E549BC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EDB65-3A6F-47CA-9F8D-B49A4AB1C7B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843243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09289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1731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8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50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530597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524583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522422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820279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552130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6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208356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6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598864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32621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244058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8B9C1-1862-4FFC-A527-3308E549BC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EDB65-3A6F-47CA-9F8D-B49A4AB1C7B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69611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8B9C1-1862-4FFC-A527-3308E549BC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EDB65-3A6F-47CA-9F8D-B49A4AB1C7B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950556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6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1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8B9C1-1862-4FFC-A527-3308E549BC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EDB65-3A6F-47CA-9F8D-B49A4AB1C7B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649137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8B9C1-1862-4FFC-A527-3308E549BC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EDB65-3A6F-47CA-9F8D-B49A4AB1C7B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374088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8B9C1-1862-4FFC-A527-3308E549BC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EDB65-3A6F-47CA-9F8D-B49A4AB1C7B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11212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8B9C1-1862-4FFC-A527-3308E549BC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EDB65-3A6F-47CA-9F8D-B49A4AB1C7B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823044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8B9C1-1862-4FFC-A527-3308E549BC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EDB65-3A6F-47CA-9F8D-B49A4AB1C7B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994880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3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8B9C1-1862-4FFC-A527-3308E549BC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EDB65-3A6F-47CA-9F8D-B49A4AB1C7B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171077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33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8B9C1-1862-4FFC-A527-3308E549BC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EDB65-3A6F-47CA-9F8D-B49A4AB1C7B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446488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8B9C1-1862-4FFC-A527-3308E549BC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EDB65-3A6F-47CA-9F8D-B49A4AB1C7B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255818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8B9C1-1862-4FFC-A527-3308E549BC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EDB65-3A6F-47CA-9F8D-B49A4AB1C7B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108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40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CD78B4-E806-45BB-9C1F-394DBD0EDF1C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40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40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3F9EB7-59FD-4A3F-BA92-9757A3BDD8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206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40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A1C593-65D0-4073-BCC9-577B9352EA97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5/7/2024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40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40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618960-8005-486C-9A75-10CB2AAC16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0873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40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7D0CEF-B417-44AB-A987-9193B90D18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40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40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84658C-399F-40C5-8F1C-3F8262FA4BF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5022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40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920369-0158-4D65-8896-10EF6C120713}" type="datetimeFigureOut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7/5/2024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40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40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4F85FD-DF4C-4697-8458-F61BA582E926}" type="slidenum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1777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40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C8B9C1-1862-4FFC-A527-3308E549BC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40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40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1EDB65-3A6F-47CA-9F8D-B49A4AB1C7B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593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9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9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9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6078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C8B9C1-1862-4FFC-A527-3308E549BC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8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1EDB65-3A6F-47CA-9F8D-B49A4AB1C7B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6511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.png"/><Relationship Id="rId12" Type="http://schemas.openxmlformats.org/officeDocument/2006/relationships/image" Target="../media/image8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2.png"/><Relationship Id="rId11" Type="http://schemas.openxmlformats.org/officeDocument/2006/relationships/image" Target="../media/image7.png"/><Relationship Id="rId5" Type="http://schemas.openxmlformats.org/officeDocument/2006/relationships/image" Target="../media/image1.png"/><Relationship Id="rId10" Type="http://schemas.openxmlformats.org/officeDocument/2006/relationships/image" Target="../media/image6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png"/><Relationship Id="rId1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695" y="704055"/>
            <a:ext cx="2661644" cy="891500"/>
          </a:xfrm>
          <a:prstGeom prst="rect">
            <a:avLst/>
          </a:prstGeom>
        </p:spPr>
      </p:pic>
      <p:pic>
        <p:nvPicPr>
          <p:cNvPr id="81" name="图片 80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" t="36971" r="-1"/>
          <a:stretch>
            <a:fillRect/>
          </a:stretch>
        </p:blipFill>
        <p:spPr>
          <a:xfrm>
            <a:off x="239695" y="1656068"/>
            <a:ext cx="12191997" cy="4005651"/>
          </a:xfrm>
          <a:prstGeom prst="rect">
            <a:avLst/>
          </a:prstGeom>
        </p:spPr>
      </p:pic>
      <p:pic>
        <p:nvPicPr>
          <p:cNvPr id="82" name="图片 8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577329"/>
            <a:ext cx="12818077" cy="2010708"/>
          </a:xfrm>
          <a:prstGeom prst="rect">
            <a:avLst/>
          </a:prstGeom>
        </p:spPr>
      </p:pic>
      <p:pic>
        <p:nvPicPr>
          <p:cNvPr id="89" name="图片 88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89" t="27748" r="21866"/>
          <a:stretch>
            <a:fillRect/>
          </a:stretch>
        </p:blipFill>
        <p:spPr>
          <a:xfrm>
            <a:off x="8798045" y="-32952"/>
            <a:ext cx="3393991" cy="3285056"/>
          </a:xfrm>
          <a:prstGeom prst="rect">
            <a:avLst/>
          </a:prstGeom>
        </p:spPr>
      </p:pic>
      <p:pic>
        <p:nvPicPr>
          <p:cNvPr id="80" name="图片 79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77432"/>
          <a:stretch>
            <a:fillRect/>
          </a:stretch>
        </p:blipFill>
        <p:spPr>
          <a:xfrm>
            <a:off x="0" y="4808008"/>
            <a:ext cx="2751437" cy="1620820"/>
          </a:xfrm>
          <a:prstGeom prst="rect">
            <a:avLst/>
          </a:prstGeom>
        </p:spPr>
      </p:pic>
      <p:grpSp>
        <p:nvGrpSpPr>
          <p:cNvPr id="108" name="组合 107"/>
          <p:cNvGrpSpPr/>
          <p:nvPr/>
        </p:nvGrpSpPr>
        <p:grpSpPr>
          <a:xfrm>
            <a:off x="639743" y="3481294"/>
            <a:ext cx="1405279" cy="2687453"/>
            <a:chOff x="181346" y="1761375"/>
            <a:chExt cx="1517253" cy="2901593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2043" y="1761375"/>
              <a:ext cx="885486" cy="2901593"/>
            </a:xfrm>
            <a:prstGeom prst="rect">
              <a:avLst/>
            </a:prstGeom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6323" y="2638386"/>
              <a:ext cx="512276" cy="2024582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346" y="2373835"/>
              <a:ext cx="711093" cy="2289133"/>
            </a:xfrm>
            <a:prstGeom prst="rect">
              <a:avLst/>
            </a:prstGeom>
          </p:spPr>
        </p:pic>
      </p:grpSp>
      <p:pic>
        <p:nvPicPr>
          <p:cNvPr id="86" name="图片 85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162"/>
          <a:stretch>
            <a:fillRect/>
          </a:stretch>
        </p:blipFill>
        <p:spPr>
          <a:xfrm>
            <a:off x="9407612" y="4800724"/>
            <a:ext cx="2784389" cy="1620820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910"/>
          <a:stretch>
            <a:fillRect/>
          </a:stretch>
        </p:blipFill>
        <p:spPr>
          <a:xfrm>
            <a:off x="9670240" y="3330362"/>
            <a:ext cx="2176557" cy="3377231"/>
          </a:xfrm>
          <a:prstGeom prst="rect">
            <a:avLst/>
          </a:prstGeom>
        </p:spPr>
      </p:pic>
      <p:pic>
        <p:nvPicPr>
          <p:cNvPr id="3" name="7 Princess-甜蜜的爱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8900"/>
                </p14:media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2411676" y="-1022275"/>
            <a:ext cx="812800" cy="812800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3274553" y="1553627"/>
            <a:ext cx="5642891" cy="175432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en-US" sz="54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Bài</a:t>
            </a:r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5</a:t>
            </a:r>
          </a:p>
          <a:p>
            <a:pPr algn="ctr"/>
            <a:r>
              <a:rPr lang="en-US" sz="54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Tiếng</a:t>
            </a:r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54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vọng</a:t>
            </a:r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54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của</a:t>
            </a:r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54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núi</a:t>
            </a:r>
            <a:endParaRPr lang="en-U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48037" y="3757746"/>
            <a:ext cx="548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b="1" i="1" dirty="0">
              <a:solidFill>
                <a:srgbClr val="FF0000"/>
              </a:solidFill>
              <a:latin typeface="HP001 4 hàng" panose="020B06030503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715086"/>
      </p:ext>
    </p:extLst>
  </p:cSld>
  <p:clrMapOvr>
    <a:masterClrMapping/>
  </p:clrMapOvr>
  <p:transition spd="slow" advTm="1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3" decel="506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1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-428504" y="876042"/>
            <a:ext cx="10885357" cy="1915909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endParaRPr lang="en-US" sz="6000" b="1" dirty="0">
              <a:ln w="9525">
                <a:solidFill>
                  <a:prstClr val="white"/>
                </a:solidFill>
                <a:prstDash val="solid"/>
              </a:ln>
              <a:solidFill>
                <a:srgbClr val="4472C4"/>
              </a:solidFill>
              <a:effectLst>
                <a:outerShdw blurRad="12700" dist="38100" dir="2700000" algn="tl" rotWithShape="0">
                  <a:srgbClr val="4472C4">
                    <a:lumMod val="60000"/>
                    <a:lumOff val="40000"/>
                  </a:srgbClr>
                </a:outerShdw>
              </a:effectLst>
              <a:latin typeface=".VnAvant" panose="020B7200000000000000" pitchFamily="34" charset="0"/>
            </a:endParaRPr>
          </a:p>
          <a:p>
            <a:pPr algn="ctr"/>
            <a:endParaRPr lang="en-US" sz="6000" b="1" dirty="0">
              <a:ln w="9525">
                <a:solidFill>
                  <a:prstClr val="white"/>
                </a:solidFill>
                <a:prstDash val="solid"/>
              </a:ln>
              <a:solidFill>
                <a:srgbClr val="4472C4"/>
              </a:solidFill>
              <a:effectLst>
                <a:outerShdw blurRad="12700" dist="38100" dir="2700000" algn="tl" rotWithShape="0">
                  <a:srgbClr val="4472C4">
                    <a:lumMod val="60000"/>
                    <a:lumOff val="40000"/>
                  </a:srgbClr>
                </a:outerShdw>
              </a:effectLst>
              <a:latin typeface=".VnAvant" panose="020B7200000000000000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664083" y="882711"/>
            <a:ext cx="77927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5: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Tiếng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vọng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núi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tiết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1+2) </a:t>
            </a:r>
          </a:p>
        </p:txBody>
      </p:sp>
      <p:sp>
        <p:nvSpPr>
          <p:cNvPr id="4" name="Rectangle 3"/>
          <p:cNvSpPr/>
          <p:nvPr/>
        </p:nvSpPr>
        <p:spPr>
          <a:xfrm>
            <a:off x="2664085" y="27345"/>
            <a:ext cx="5067413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Thứ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tư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27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tháng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3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năm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2024</a:t>
            </a:r>
          </a:p>
          <a:p>
            <a:pPr algn="ctr"/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Tiếng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Việt</a:t>
            </a:r>
            <a:endParaRPr lang="en-US" sz="2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05934"/>
            <a:ext cx="12089176" cy="57109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4072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/>
          <p:cNvSpPr/>
          <p:nvPr/>
        </p:nvSpPr>
        <p:spPr>
          <a:xfrm>
            <a:off x="445771" y="1541899"/>
            <a:ext cx="502920" cy="51086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latin typeface=".VnArial" pitchFamily="34" charset="0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17271" y="1539055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ĐỌC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36610" y="981978"/>
            <a:ext cx="67509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28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5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:Tiếng </a:t>
            </a:r>
            <a:r>
              <a:rPr lang="en-US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vọng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núi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tiết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1+2)</a:t>
            </a:r>
          </a:p>
        </p:txBody>
      </p:sp>
      <p:sp>
        <p:nvSpPr>
          <p:cNvPr id="4" name="Rectangle 3"/>
          <p:cNvSpPr/>
          <p:nvPr/>
        </p:nvSpPr>
        <p:spPr>
          <a:xfrm>
            <a:off x="697233" y="2083447"/>
            <a:ext cx="11153875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vi-VN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Đang đi chơi trong núi, gấu con chợt nhìn thấy một hạt dẻ. Gấu con vui mừng reo lên: “A!. Ngay lập tức, có tiếng “A! vọng lại. Gấu con ngạc nhiên kêu to: “Bạn là ai?. Lại có tiếng vọng ra từ vách núi: “Bạn là ai?.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Gấu con hét lên: “Sao không nói cho tôi biết?”. Núi cũng đáp lại n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vi-VN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ư vậy.Gấu con bực tức: “TôI ghét bạn”. Khắp nơi có tiếng vọng: “ Tôi ghét bạn”.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Gấu con tủi thân, òa khóc.</a:t>
            </a:r>
            <a:endParaRPr lang="en-US" sz="2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vi-VN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vi-VN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Về nhà, gấu con kể cho mẹ nghe.Gấu mẹ cười bảo: “Con hãy quay lại và nói với núi: “Tôi yêu bạn”. Gấu con làm theo lời mẹ. Quả nhiên, có tiếng vọng lại: “ Tôi yêu bạn”. Gấu con bật cười vui vẻ.</a:t>
            </a:r>
            <a:endParaRPr lang="en-US" sz="2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 Theo 365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truyện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kể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hàng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đêm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)</a:t>
            </a:r>
            <a:endParaRPr lang="vi-VN" sz="2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r"/>
            <a:endParaRPr lang="vi-VN" sz="2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8970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243651" y="1764637"/>
            <a:ext cx="46026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Tiếng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vọng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núi</a:t>
            </a:r>
            <a:endParaRPr lang="en-US" sz="28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87833" y="2287880"/>
            <a:ext cx="11571707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prstClr val="black"/>
                </a:solidFill>
                <a:latin typeface="Calibri Light"/>
              </a:rPr>
              <a:t>       </a:t>
            </a:r>
            <a:r>
              <a:rPr lang="vi-VN" sz="2800" dirty="0">
                <a:solidFill>
                  <a:prstClr val="black"/>
                </a:solidFill>
                <a:latin typeface="Times New Roman"/>
              </a:rPr>
              <a:t>Đang đi chơi trong núi, gấu con chợt nhìn thấy một hạt dẻ. </a:t>
            </a:r>
            <a:r>
              <a:rPr lang="en-US" sz="2800" dirty="0">
                <a:solidFill>
                  <a:prstClr val="black"/>
                </a:solidFill>
                <a:latin typeface="Calibri Light"/>
              </a:rPr>
              <a:t>     </a:t>
            </a:r>
            <a:r>
              <a:rPr lang="vi-VN" sz="2800" dirty="0">
                <a:solidFill>
                  <a:prstClr val="black"/>
                </a:solidFill>
                <a:latin typeface="Times New Roman"/>
              </a:rPr>
              <a:t>Gấu con vui mừng reo lên: “A!. </a:t>
            </a:r>
            <a:r>
              <a:rPr lang="en-US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solidFill>
                  <a:prstClr val="black"/>
                </a:solidFill>
                <a:latin typeface="Calibri Light"/>
              </a:rPr>
              <a:t>    </a:t>
            </a:r>
            <a:r>
              <a:rPr lang="vi-VN" sz="2800" dirty="0">
                <a:solidFill>
                  <a:prstClr val="black"/>
                </a:solidFill>
                <a:latin typeface="Times New Roman"/>
              </a:rPr>
              <a:t>Ngay lập tức, có tiếng “A! vọng lại. </a:t>
            </a:r>
            <a:r>
              <a:rPr lang="en-US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2800" dirty="0">
                <a:solidFill>
                  <a:prstClr val="black"/>
                </a:solidFill>
                <a:latin typeface="Calibri Light"/>
              </a:rPr>
              <a:t> </a:t>
            </a:r>
            <a:r>
              <a:rPr lang="vi-VN" sz="2800" dirty="0">
                <a:solidFill>
                  <a:prstClr val="black"/>
                </a:solidFill>
                <a:latin typeface="Times New Roman"/>
              </a:rPr>
              <a:t>Gấu con ngạc nhiên kêu to: “Bạn là ai?. </a:t>
            </a:r>
            <a:r>
              <a:rPr lang="en-US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vi-VN" sz="2800" dirty="0">
                <a:solidFill>
                  <a:prstClr val="black"/>
                </a:solidFill>
                <a:latin typeface="Times New Roman"/>
              </a:rPr>
              <a:t>Lại có tiếng vọng ra từ vách núi: “Bạn là ai?. </a:t>
            </a:r>
            <a:r>
              <a:rPr lang="en-US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800" dirty="0">
                <a:solidFill>
                  <a:prstClr val="black"/>
                </a:solidFill>
                <a:latin typeface="Calibri Light"/>
              </a:rPr>
              <a:t> </a:t>
            </a:r>
            <a:r>
              <a:rPr lang="vi-VN" sz="2800" dirty="0">
                <a:solidFill>
                  <a:prstClr val="black"/>
                </a:solidFill>
                <a:latin typeface="Times New Roman"/>
              </a:rPr>
              <a:t>Gấu con hét lên: “Sao không nói cho tôi biết?”.</a:t>
            </a:r>
            <a:r>
              <a:rPr lang="en-US" sz="2800" dirty="0">
                <a:solidFill>
                  <a:prstClr val="black"/>
                </a:solidFill>
                <a:latin typeface="Calibri Light"/>
              </a:rPr>
              <a:t> </a:t>
            </a:r>
            <a:r>
              <a:rPr lang="en-US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vi-VN" sz="2800" dirty="0">
                <a:solidFill>
                  <a:prstClr val="black"/>
                </a:solidFill>
                <a:latin typeface="Times New Roman"/>
              </a:rPr>
              <a:t> </a:t>
            </a:r>
            <a:r>
              <a:rPr lang="en-US" sz="2800" dirty="0">
                <a:solidFill>
                  <a:prstClr val="black"/>
                </a:solidFill>
                <a:latin typeface="Calibri Light"/>
              </a:rPr>
              <a:t>  </a:t>
            </a:r>
            <a:r>
              <a:rPr lang="vi-VN" sz="2800" dirty="0">
                <a:solidFill>
                  <a:prstClr val="black"/>
                </a:solidFill>
                <a:latin typeface="Times New Roman"/>
              </a:rPr>
              <a:t>Núi cũng đáp lại n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hư</a:t>
            </a:r>
            <a:r>
              <a:rPr lang="vi-VN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2800" dirty="0">
                <a:solidFill>
                  <a:prstClr val="black"/>
                </a:solidFill>
                <a:latin typeface="Times New Roman"/>
              </a:rPr>
              <a:t>vậy. </a:t>
            </a:r>
            <a:r>
              <a:rPr lang="en-US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800" dirty="0">
                <a:solidFill>
                  <a:prstClr val="black"/>
                </a:solidFill>
                <a:latin typeface="Calibri Light"/>
              </a:rPr>
              <a:t>  </a:t>
            </a:r>
            <a:r>
              <a:rPr lang="vi-VN" sz="2800" dirty="0">
                <a:solidFill>
                  <a:prstClr val="black"/>
                </a:solidFill>
                <a:latin typeface="Times New Roman"/>
              </a:rPr>
              <a:t>Gấu con bực tức: “Tô</a:t>
            </a:r>
            <a:r>
              <a:rPr lang="en-US" sz="2800" dirty="0">
                <a:solidFill>
                  <a:prstClr val="black"/>
                </a:solidFill>
                <a:latin typeface="Calibri Light"/>
              </a:rPr>
              <a:t>i</a:t>
            </a:r>
            <a:r>
              <a:rPr lang="vi-VN" sz="2800" dirty="0">
                <a:solidFill>
                  <a:prstClr val="black"/>
                </a:solidFill>
                <a:latin typeface="Times New Roman"/>
              </a:rPr>
              <a:t> ghét bạn”.</a:t>
            </a:r>
            <a:r>
              <a:rPr lang="en-US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vi-VN" sz="2800" dirty="0">
                <a:solidFill>
                  <a:prstClr val="black"/>
                </a:solidFill>
                <a:latin typeface="Times New Roman"/>
              </a:rPr>
              <a:t> </a:t>
            </a:r>
            <a:r>
              <a:rPr lang="en-US" sz="2800" dirty="0">
                <a:solidFill>
                  <a:prstClr val="black"/>
                </a:solidFill>
                <a:latin typeface="Times New Roman"/>
              </a:rPr>
              <a:t> </a:t>
            </a:r>
            <a:r>
              <a:rPr lang="vi-VN" sz="2800" dirty="0">
                <a:solidFill>
                  <a:prstClr val="black"/>
                </a:solidFill>
                <a:latin typeface="Times New Roman"/>
              </a:rPr>
              <a:t>Khắp nơi có tiếng vọng: “ Tôi ghét bạn”. </a:t>
            </a:r>
            <a:r>
              <a:rPr lang="en-US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dirty="0">
                <a:solidFill>
                  <a:prstClr val="black"/>
                </a:solidFill>
                <a:latin typeface="Calibri Light"/>
              </a:rPr>
              <a:t>   </a:t>
            </a:r>
            <a:r>
              <a:rPr lang="vi-VN" sz="2800" dirty="0">
                <a:solidFill>
                  <a:prstClr val="black"/>
                </a:solidFill>
                <a:latin typeface="Times New Roman"/>
              </a:rPr>
              <a:t>Gấu con tủi thân, òa khóc.</a:t>
            </a:r>
            <a:endParaRPr lang="en-US" sz="2800" dirty="0">
              <a:solidFill>
                <a:prstClr val="black"/>
              </a:solidFill>
              <a:latin typeface="Calibri Light"/>
            </a:endParaRPr>
          </a:p>
          <a:p>
            <a:r>
              <a:rPr lang="vi-VN" sz="2800" dirty="0">
                <a:solidFill>
                  <a:prstClr val="black"/>
                </a:solidFill>
                <a:latin typeface="Times New Roman"/>
              </a:rPr>
              <a:t>    </a:t>
            </a:r>
            <a:r>
              <a:rPr lang="en-US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solidFill>
                  <a:prstClr val="black"/>
                </a:solidFill>
                <a:latin typeface="Calibri Light"/>
              </a:rPr>
              <a:t>   </a:t>
            </a:r>
            <a:r>
              <a:rPr lang="vi-VN" sz="2800" dirty="0">
                <a:solidFill>
                  <a:prstClr val="black"/>
                </a:solidFill>
                <a:latin typeface="Times New Roman"/>
              </a:rPr>
              <a:t>Về nhà, gấu con kể cho mẹ nghe. </a:t>
            </a:r>
            <a:r>
              <a:rPr lang="en-US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800" dirty="0">
                <a:solidFill>
                  <a:srgbClr val="FF0000"/>
                </a:solidFill>
                <a:latin typeface="Calibri Light"/>
              </a:rPr>
              <a:t>  </a:t>
            </a:r>
            <a:r>
              <a:rPr lang="vi-VN" sz="2800" dirty="0">
                <a:solidFill>
                  <a:prstClr val="black"/>
                </a:solidFill>
                <a:latin typeface="Times New Roman"/>
              </a:rPr>
              <a:t>Gấu mẹ cười bảo: “Con hãy quay lại và nói với núi: “Tôi yêu bạn”. </a:t>
            </a:r>
            <a:r>
              <a:rPr lang="en-US" sz="2800" dirty="0">
                <a:solidFill>
                  <a:prstClr val="black"/>
                </a:solidFill>
                <a:latin typeface="Calibri Light"/>
              </a:rPr>
              <a:t>       </a:t>
            </a:r>
            <a:r>
              <a:rPr lang="vi-VN" sz="2800" dirty="0">
                <a:solidFill>
                  <a:prstClr val="black"/>
                </a:solidFill>
                <a:latin typeface="Times New Roman"/>
              </a:rPr>
              <a:t>Gấu con làm theo lời mẹ. </a:t>
            </a:r>
            <a:r>
              <a:rPr lang="en-US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800" dirty="0">
                <a:solidFill>
                  <a:prstClr val="black"/>
                </a:solidFill>
                <a:latin typeface="Calibri Light"/>
              </a:rPr>
              <a:t>   </a:t>
            </a:r>
            <a:r>
              <a:rPr lang="vi-VN" sz="2800" dirty="0">
                <a:solidFill>
                  <a:prstClr val="black"/>
                </a:solidFill>
                <a:latin typeface="Times New Roman"/>
              </a:rPr>
              <a:t>Quả nhiên, có tiếng vọng lại: “ Tôi yêu bạn”. </a:t>
            </a:r>
            <a:r>
              <a:rPr lang="en-US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800" dirty="0">
                <a:solidFill>
                  <a:prstClr val="black"/>
                </a:solidFill>
                <a:latin typeface="Calibri Light"/>
              </a:rPr>
              <a:t>   </a:t>
            </a:r>
            <a:r>
              <a:rPr lang="vi-VN" sz="2800" dirty="0">
                <a:solidFill>
                  <a:prstClr val="black"/>
                </a:solidFill>
                <a:latin typeface="Times New Roman"/>
              </a:rPr>
              <a:t>Gấu con bật cười vui vẻ.</a:t>
            </a:r>
            <a:endParaRPr lang="en-US" sz="2800" dirty="0">
              <a:solidFill>
                <a:prstClr val="black"/>
              </a:solidFill>
              <a:latin typeface="Calibri Light"/>
            </a:endParaRPr>
          </a:p>
          <a:p>
            <a:pPr algn="r"/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 Theo 365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truyện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kể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hàng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đêm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)</a:t>
            </a:r>
            <a:endParaRPr lang="vi-VN" sz="2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6231" y="2369539"/>
            <a:ext cx="514119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55225" y="2276839"/>
            <a:ext cx="482295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 2 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331950" y="2768558"/>
            <a:ext cx="482295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 3 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95137" y="2749889"/>
            <a:ext cx="482295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 4 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299055" y="3163947"/>
            <a:ext cx="482295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 5 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363955" y="3163947"/>
            <a:ext cx="482295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 6 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83571" y="3646439"/>
            <a:ext cx="377372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 7 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655374" y="3533279"/>
            <a:ext cx="381753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 8 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79828" y="4019776"/>
            <a:ext cx="391397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 9 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655343" y="4051353"/>
            <a:ext cx="485036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 10 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98353" y="4894077"/>
            <a:ext cx="550763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 11 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86477" y="4894100"/>
            <a:ext cx="482765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12 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52517" y="5263432"/>
            <a:ext cx="500432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13 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247095" y="5263409"/>
            <a:ext cx="475615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 14 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61157" y="5751775"/>
            <a:ext cx="491795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 15  </a:t>
            </a:r>
          </a:p>
        </p:txBody>
      </p:sp>
      <p:sp>
        <p:nvSpPr>
          <p:cNvPr id="6" name="Rectangle 5"/>
          <p:cNvSpPr/>
          <p:nvPr/>
        </p:nvSpPr>
        <p:spPr>
          <a:xfrm>
            <a:off x="3627642" y="944888"/>
            <a:ext cx="54921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800" b="1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28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5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:Tiếng </a:t>
            </a:r>
            <a:r>
              <a:rPr lang="en-US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vọng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núi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tiết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1+2)</a:t>
            </a:r>
          </a:p>
        </p:txBody>
      </p:sp>
    </p:spTree>
    <p:extLst>
      <p:ext uri="{BB962C8B-B14F-4D97-AF65-F5344CB8AC3E}">
        <p14:creationId xmlns:p14="http://schemas.microsoft.com/office/powerpoint/2010/main" val="33457393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805009" y="3728778"/>
            <a:ext cx="2278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bực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tức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72132" y="2515990"/>
            <a:ext cx="17527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vách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núi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86153" y="997478"/>
            <a:ext cx="67509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28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5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:Tiếng </a:t>
            </a:r>
            <a:r>
              <a:rPr lang="en-US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vọng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núi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tiết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1+2)</a:t>
            </a:r>
          </a:p>
        </p:txBody>
      </p:sp>
      <p:sp>
        <p:nvSpPr>
          <p:cNvPr id="5" name="Rectangle 4"/>
          <p:cNvSpPr/>
          <p:nvPr/>
        </p:nvSpPr>
        <p:spPr>
          <a:xfrm>
            <a:off x="950750" y="1721086"/>
            <a:ext cx="1992853" cy="4801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GB" sz="2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Luyện</a:t>
            </a:r>
            <a:r>
              <a:rPr lang="en-GB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đọc</a:t>
            </a:r>
            <a:r>
              <a:rPr lang="en-GB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800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10" name="Rectangle 9"/>
          <p:cNvSpPr/>
          <p:nvPr/>
        </p:nvSpPr>
        <p:spPr>
          <a:xfrm>
            <a:off x="1197431" y="2285181"/>
            <a:ext cx="5741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Từ</a:t>
            </a:r>
            <a:endParaRPr lang="en-US" sz="2400" dirty="0"/>
          </a:p>
        </p:txBody>
      </p:sp>
      <p:sp>
        <p:nvSpPr>
          <p:cNvPr id="11" name="Rectangle 10"/>
          <p:cNvSpPr/>
          <p:nvPr/>
        </p:nvSpPr>
        <p:spPr>
          <a:xfrm>
            <a:off x="2430076" y="2839554"/>
            <a:ext cx="199480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reo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lên</a:t>
            </a:r>
            <a:endParaRPr lang="en-US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805010" y="3232015"/>
            <a:ext cx="174759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ngạc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nhiên</a:t>
            </a:r>
            <a:endParaRPr lang="en-US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1936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/>
          <p:cNvSpPr/>
          <p:nvPr/>
        </p:nvSpPr>
        <p:spPr>
          <a:xfrm>
            <a:off x="445771" y="1541899"/>
            <a:ext cx="502920" cy="51086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solidFill>
                  <a:prstClr val="white"/>
                </a:solidFill>
                <a:latin typeface=".VnArial" pitchFamily="34" charset="0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17271" y="1539055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ĐỌC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36610" y="981978"/>
            <a:ext cx="67509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28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5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:Tiếng </a:t>
            </a:r>
            <a:r>
              <a:rPr lang="en-US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vọng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núi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tiết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1+2)</a:t>
            </a:r>
          </a:p>
        </p:txBody>
      </p:sp>
      <p:sp>
        <p:nvSpPr>
          <p:cNvPr id="4" name="Rectangle 3"/>
          <p:cNvSpPr/>
          <p:nvPr/>
        </p:nvSpPr>
        <p:spPr>
          <a:xfrm>
            <a:off x="697233" y="2083447"/>
            <a:ext cx="11153875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vi-VN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Đang đi chơi trong núi, gấu con chợt nhìn thấy một hạt dẻ. Gấu con vui mừng reo lên: “A!. Ngay lập tức, có tiếng “A! vọng lại. Gấu con ngạc nhiên kêu to: “Bạn là ai?. Lại có tiếng vọng ra từ vách núi: “Bạn là ai?.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Gấu con hét lên: “Sao không nói cho tôi biết?”. Núi cũng đáp lại n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vi-VN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ư vậy.Gấu con bực tức: “TôI ghét bạn”. Khắp nơi có tiếng vọng: “ Tôi ghét bạn”.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Gấu con tủi thân, òa khóc.</a:t>
            </a:r>
            <a:endParaRPr lang="en-US" sz="2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vi-VN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vi-VN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Về nhà, gấu con kể cho mẹ nghe.Gấu mẹ cười bảo: “Con hãy quay lại và nói với núi: “Tôi yêu bạn”. Gấu con làm theo lời mẹ. Quả nhiên, có tiếng vọng lại: “ Tôi yêu bạn”. Gấu con bật cười vui vẻ.</a:t>
            </a:r>
            <a:endParaRPr lang="en-US" sz="2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 Theo 365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truyện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kể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hàng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đêm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)</a:t>
            </a:r>
            <a:endParaRPr lang="vi-VN" sz="2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vi-VN" sz="2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9144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586153" y="997478"/>
            <a:ext cx="67509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28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5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:Tiếng </a:t>
            </a:r>
            <a:r>
              <a:rPr lang="en-US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vọng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núi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tiết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1+2)</a:t>
            </a:r>
          </a:p>
        </p:txBody>
      </p:sp>
      <p:sp>
        <p:nvSpPr>
          <p:cNvPr id="2" name="Rectangle 1"/>
          <p:cNvSpPr/>
          <p:nvPr/>
        </p:nvSpPr>
        <p:spPr>
          <a:xfrm>
            <a:off x="950743" y="2592661"/>
            <a:ext cx="9691148" cy="9961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GB" sz="24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Câu</a:t>
            </a:r>
            <a:r>
              <a:rPr lang="en-GB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800" dirty="0">
                <a:solidFill>
                  <a:prstClr val="black"/>
                </a:solidFill>
              </a:rPr>
              <a:t> 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Đang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chơi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núi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gấu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con 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chợt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nhìn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thấy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hạt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dẻ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50750" y="1721086"/>
            <a:ext cx="1992853" cy="4801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GB" sz="2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Luyện</a:t>
            </a:r>
            <a:r>
              <a:rPr lang="en-GB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đọc</a:t>
            </a:r>
            <a:r>
              <a:rPr lang="en-GB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800" dirty="0">
                <a:solidFill>
                  <a:prstClr val="black"/>
                </a:solidFill>
              </a:rPr>
              <a:t> </a:t>
            </a:r>
          </a:p>
        </p:txBody>
      </p:sp>
      <p:cxnSp>
        <p:nvCxnSpPr>
          <p:cNvPr id="13" name="Straight Connector 12"/>
          <p:cNvCxnSpPr/>
          <p:nvPr/>
        </p:nvCxnSpPr>
        <p:spPr>
          <a:xfrm flipH="1">
            <a:off x="4813449" y="3090740"/>
            <a:ext cx="77119" cy="36596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6100978" y="3090740"/>
            <a:ext cx="77119" cy="365962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15" name="Straight Connector 14"/>
          <p:cNvCxnSpPr/>
          <p:nvPr/>
        </p:nvCxnSpPr>
        <p:spPr>
          <a:xfrm flipH="1">
            <a:off x="9946173" y="3141094"/>
            <a:ext cx="77119" cy="365962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16" name="Straight Connector 15"/>
          <p:cNvCxnSpPr/>
          <p:nvPr/>
        </p:nvCxnSpPr>
        <p:spPr>
          <a:xfrm flipH="1">
            <a:off x="10075025" y="3139980"/>
            <a:ext cx="77119" cy="365962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</p:spTree>
    <p:extLst>
      <p:ext uri="{BB962C8B-B14F-4D97-AF65-F5344CB8AC3E}">
        <p14:creationId xmlns:p14="http://schemas.microsoft.com/office/powerpoint/2010/main" val="1615012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3954" y="1825625"/>
            <a:ext cx="11038115" cy="4351338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Đang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chơi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núi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gấu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chợt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nhìn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thấy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hạt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dẻ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Gấu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vui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mừng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lên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“A!”.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lập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tức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tiếng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“A!”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vọng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Gấu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ngạc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nhiên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kêu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to: “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?”.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tiếng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vọng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vách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núi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“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?”.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Gấu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hét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lên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“Sao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nói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tôi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?”.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Núi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cũng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đáp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vậy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Gấu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 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bực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tức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“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Tôi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ghét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Khắp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nơi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tiếng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vọng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“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Tôi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ghét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Gấu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tủi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thân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òa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khóc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gấu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kể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mẹ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Gấu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mẹ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cười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bảo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“Con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quay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nói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núi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“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Tôi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yêu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Gấu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lời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mẹ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Quả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nhiên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tiếng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vọng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“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Tôi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yêu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Gấu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bật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cười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vui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vẻ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r">
              <a:buNone/>
            </a:pP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(Theo 365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truyện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kể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hằng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đêm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613992" y="1825625"/>
            <a:ext cx="472785" cy="463818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8" name="Oval 7"/>
          <p:cNvSpPr/>
          <p:nvPr/>
        </p:nvSpPr>
        <p:spPr>
          <a:xfrm>
            <a:off x="613992" y="4219220"/>
            <a:ext cx="472785" cy="44215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63472" y="981978"/>
            <a:ext cx="67509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32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5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:Tiếng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vọng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núi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tiết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1+2)</a:t>
            </a:r>
          </a:p>
        </p:txBody>
      </p:sp>
    </p:spTree>
    <p:extLst>
      <p:ext uri="{BB962C8B-B14F-4D97-AF65-F5344CB8AC3E}">
        <p14:creationId xmlns:p14="http://schemas.microsoft.com/office/powerpoint/2010/main" val="12799936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Content Placeholder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0848731"/>
              </p:ext>
            </p:extLst>
          </p:nvPr>
        </p:nvGraphicFramePr>
        <p:xfrm>
          <a:off x="2038897" y="5026771"/>
          <a:ext cx="8751026" cy="62433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66455">
                  <a:extLst>
                    <a:ext uri="{9D8B030D-6E8A-4147-A177-3AD203B41FA5}">
                      <a16:colId xmlns:a16="http://schemas.microsoft.com/office/drawing/2014/main" val="2718317776"/>
                    </a:ext>
                  </a:extLst>
                </a:gridCol>
                <a:gridCol w="7184571">
                  <a:extLst>
                    <a:ext uri="{9D8B030D-6E8A-4147-A177-3AD203B41FA5}">
                      <a16:colId xmlns:a16="http://schemas.microsoft.com/office/drawing/2014/main" val="4189789328"/>
                    </a:ext>
                  </a:extLst>
                </a:gridCol>
              </a:tblGrid>
              <a:tr h="62433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6467327"/>
                  </a:ext>
                </a:extLst>
              </a:tr>
            </a:tbl>
          </a:graphicData>
        </a:graphic>
      </p:graphicFrame>
      <p:graphicFrame>
        <p:nvGraphicFramePr>
          <p:cNvPr id="4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85213194"/>
              </p:ext>
            </p:extLst>
          </p:nvPr>
        </p:nvGraphicFramePr>
        <p:xfrm>
          <a:off x="2038897" y="2518648"/>
          <a:ext cx="8751026" cy="253668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68379">
                  <a:extLst>
                    <a:ext uri="{9D8B030D-6E8A-4147-A177-3AD203B41FA5}">
                      <a16:colId xmlns:a16="http://schemas.microsoft.com/office/drawing/2014/main" val="3713281839"/>
                    </a:ext>
                  </a:extLst>
                </a:gridCol>
                <a:gridCol w="7182647">
                  <a:extLst>
                    <a:ext uri="{9D8B030D-6E8A-4147-A177-3AD203B41FA5}">
                      <a16:colId xmlns:a16="http://schemas.microsoft.com/office/drawing/2014/main" val="4182917694"/>
                    </a:ext>
                  </a:extLst>
                </a:gridCol>
              </a:tblGrid>
              <a:tr h="532446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Từ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Giải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nghĩa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3147515"/>
                  </a:ext>
                </a:extLst>
              </a:tr>
              <a:tr h="532446">
                <a:tc>
                  <a:txBody>
                    <a:bodyPr/>
                    <a:lstStyle/>
                    <a:p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9189320"/>
                  </a:ext>
                </a:extLst>
              </a:tr>
              <a:tr h="532446">
                <a:tc>
                  <a:txBody>
                    <a:bodyPr/>
                    <a:lstStyle/>
                    <a:p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7361278"/>
                  </a:ext>
                </a:extLst>
              </a:tr>
              <a:tr h="939347">
                <a:tc>
                  <a:txBody>
                    <a:bodyPr/>
                    <a:lstStyle/>
                    <a:p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5932275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323807" y="3114368"/>
            <a:ext cx="34355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Âm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thanh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bật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23807" y="3640618"/>
            <a:ext cx="23251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Bực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tức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giận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23841" y="4372399"/>
            <a:ext cx="4323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cảm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thấy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thương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xót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thân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mình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04907" y="3114368"/>
            <a:ext cx="14107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Tiếng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vọng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76817" y="3640618"/>
            <a:ext cx="1345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Bực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tức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329001" y="4435480"/>
            <a:ext cx="1162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Tủi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thân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76817" y="5092592"/>
            <a:ext cx="1541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Quả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nhiên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311291" y="5092619"/>
            <a:ext cx="4206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Đúng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trước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hay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đoán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trước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818270" y="989718"/>
            <a:ext cx="67509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800" b="1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28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5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:Tiếng </a:t>
            </a:r>
            <a:r>
              <a:rPr lang="en-US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vọng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núi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tiết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1+2)</a:t>
            </a:r>
          </a:p>
        </p:txBody>
      </p:sp>
    </p:spTree>
    <p:extLst>
      <p:ext uri="{BB962C8B-B14F-4D97-AF65-F5344CB8AC3E}">
        <p14:creationId xmlns:p14="http://schemas.microsoft.com/office/powerpoint/2010/main" val="3010695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2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3954" y="1825625"/>
            <a:ext cx="11038115" cy="4351338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Đang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chơi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núi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gấu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chợt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nhìn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thấy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hạt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dẻ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Gấu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vui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mừng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lên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“A!”.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lập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tức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tiếng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“A!”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vọng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Gấu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ngạc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nhiên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kêu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to: “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?”.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tiếng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vọng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vách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núi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“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?”.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Gấu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hét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lên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“Sao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nói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tôi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?”.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Núi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cũng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đáp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vậy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Gấu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 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bực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tức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“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Tôi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ghét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Khắp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nơi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tiếng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vọng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“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Tôi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ghét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Gấu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tủi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thân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òa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khóc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gấu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kể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mẹ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Gấu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mẹ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cười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bảo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“Con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quay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nói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núi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“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Tôi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yêu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Gấu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lời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mẹ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Quả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nhiên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tiếng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vọng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“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Tôi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yêu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Gấu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bật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cười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vui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vẻ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r">
              <a:buNone/>
            </a:pP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(Theo 365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truyện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kể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hằng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đêm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613992" y="1825625"/>
            <a:ext cx="472785" cy="463818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1</a:t>
            </a:r>
          </a:p>
        </p:txBody>
      </p:sp>
      <p:sp>
        <p:nvSpPr>
          <p:cNvPr id="8" name="Oval 7"/>
          <p:cNvSpPr/>
          <p:nvPr/>
        </p:nvSpPr>
        <p:spPr>
          <a:xfrm>
            <a:off x="613992" y="4219220"/>
            <a:ext cx="472785" cy="44215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63472" y="981978"/>
            <a:ext cx="67509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32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5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:Tiếng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vọng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núi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tiết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1+2)</a:t>
            </a:r>
          </a:p>
        </p:txBody>
      </p:sp>
    </p:spTree>
    <p:extLst>
      <p:ext uri="{BB962C8B-B14F-4D97-AF65-F5344CB8AC3E}">
        <p14:creationId xmlns:p14="http://schemas.microsoft.com/office/powerpoint/2010/main" val="35534473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544743" y="1048741"/>
            <a:ext cx="8173468" cy="553998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</a:bodyPr>
          <a:lstStyle/>
          <a:p>
            <a:pPr algn="ctr"/>
            <a:r>
              <a:rPr lang="en-US" sz="2800" b="1" dirty="0" err="1">
                <a:ln w="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2800" b="1" dirty="0">
                <a:ln w="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5: </a:t>
            </a:r>
            <a:r>
              <a:rPr lang="en-US" sz="2800" b="1" dirty="0" err="1">
                <a:ln w="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Tiếng</a:t>
            </a:r>
            <a:r>
              <a:rPr lang="en-US" sz="2800" b="1" dirty="0">
                <a:ln w="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n w="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vọng</a:t>
            </a:r>
            <a:r>
              <a:rPr lang="en-US" sz="2800" b="1" dirty="0">
                <a:ln w="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n w="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800" b="1" dirty="0">
                <a:ln w="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n w="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núi</a:t>
            </a:r>
            <a:r>
              <a:rPr lang="en-US" sz="2800" b="1" dirty="0">
                <a:ln w="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800" b="1" dirty="0" err="1">
                <a:ln w="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tiết</a:t>
            </a:r>
            <a:r>
              <a:rPr lang="en-US" sz="2800" b="1" dirty="0">
                <a:ln w="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1+2)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2911" y="1833982"/>
            <a:ext cx="34061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en-GB" sz="24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Trả</a:t>
            </a:r>
            <a:r>
              <a:rPr lang="en-GB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lời</a:t>
            </a:r>
            <a:r>
              <a:rPr lang="en-GB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câu</a:t>
            </a:r>
            <a:r>
              <a:rPr lang="en-GB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hỏi</a:t>
            </a:r>
            <a:r>
              <a:rPr lang="en-GB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8" name="Text Box 1"/>
          <p:cNvSpPr txBox="1"/>
          <p:nvPr/>
        </p:nvSpPr>
        <p:spPr>
          <a:xfrm>
            <a:off x="422913" y="2633588"/>
            <a:ext cx="107702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a. </a:t>
            </a:r>
            <a:r>
              <a:rPr lang="en-US" sz="2400" dirty="0" err="1">
                <a:solidFill>
                  <a:prstClr val="black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Chuyện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gì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xảy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ra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khi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gấu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con </a:t>
            </a:r>
            <a:r>
              <a:rPr lang="en-US" sz="2400" dirty="0" err="1">
                <a:solidFill>
                  <a:prstClr val="black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vui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mừng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reo </a:t>
            </a:r>
            <a:r>
              <a:rPr lang="en-US" sz="2400" dirty="0" err="1">
                <a:solidFill>
                  <a:prstClr val="black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lên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“A!”</a:t>
            </a:r>
          </a:p>
        </p:txBody>
      </p:sp>
      <p:sp>
        <p:nvSpPr>
          <p:cNvPr id="12" name="Text Box 3"/>
          <p:cNvSpPr txBox="1"/>
          <p:nvPr/>
        </p:nvSpPr>
        <p:spPr>
          <a:xfrm>
            <a:off x="422939" y="3656157"/>
            <a:ext cx="104323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b. </a:t>
            </a:r>
            <a:r>
              <a:rPr lang="en-US" sz="2400" dirty="0" err="1">
                <a:solidFill>
                  <a:prstClr val="black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Gấu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mẹ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nói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gì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với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gấu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con ?</a:t>
            </a:r>
          </a:p>
        </p:txBody>
      </p:sp>
      <p:sp>
        <p:nvSpPr>
          <p:cNvPr id="13" name="Text Box 5"/>
          <p:cNvSpPr txBox="1"/>
          <p:nvPr/>
        </p:nvSpPr>
        <p:spPr>
          <a:xfrm>
            <a:off x="422913" y="4808797"/>
            <a:ext cx="109899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c. </a:t>
            </a:r>
            <a:r>
              <a:rPr lang="en-US" sz="2400" dirty="0" err="1"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Sau</a:t>
            </a:r>
            <a:r>
              <a:rPr lang="en-US" sz="2400" dirty="0"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khi</a:t>
            </a:r>
            <a:r>
              <a:rPr lang="en-US" sz="2400" dirty="0"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làm</a:t>
            </a:r>
            <a:r>
              <a:rPr lang="en-US" sz="2400" dirty="0"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theo</a:t>
            </a:r>
            <a:r>
              <a:rPr lang="en-US" sz="2400" dirty="0"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lời</a:t>
            </a:r>
            <a:r>
              <a:rPr lang="en-US" sz="2400" dirty="0"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mẹ</a:t>
            </a:r>
            <a:r>
              <a:rPr lang="en-US" sz="2400" dirty="0"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gấu</a:t>
            </a:r>
            <a:r>
              <a:rPr lang="en-US" sz="2400" dirty="0"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con </a:t>
            </a:r>
            <a:r>
              <a:rPr lang="en-US" sz="2400" dirty="0" err="1"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cảm</a:t>
            </a:r>
            <a:r>
              <a:rPr lang="en-US" sz="2400" dirty="0"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thấy</a:t>
            </a:r>
            <a:r>
              <a:rPr lang="en-US" sz="2400" dirty="0"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như</a:t>
            </a:r>
            <a:r>
              <a:rPr lang="en-US" sz="2400" dirty="0"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thế</a:t>
            </a:r>
            <a:r>
              <a:rPr lang="en-US" sz="2400" dirty="0"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nào</a:t>
            </a:r>
            <a:r>
              <a:rPr lang="en-US" sz="2400" dirty="0"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?</a:t>
            </a:r>
          </a:p>
        </p:txBody>
      </p:sp>
      <p:sp>
        <p:nvSpPr>
          <p:cNvPr id="14" name="Text Box 1"/>
          <p:cNvSpPr txBox="1"/>
          <p:nvPr/>
        </p:nvSpPr>
        <p:spPr>
          <a:xfrm>
            <a:off x="422912" y="3132937"/>
            <a:ext cx="11502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Khi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gấu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con </a:t>
            </a:r>
            <a:r>
              <a:rPr lang="en-US" sz="2400" dirty="0" err="1">
                <a:solidFill>
                  <a:srgbClr val="FF0000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vui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mừng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reo </a:t>
            </a:r>
            <a:r>
              <a:rPr lang="en-US" sz="2400" dirty="0" err="1">
                <a:solidFill>
                  <a:srgbClr val="FF0000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lên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“A!” </a:t>
            </a:r>
            <a:r>
              <a:rPr lang="en-US" sz="2400" dirty="0" err="1">
                <a:solidFill>
                  <a:srgbClr val="FF0000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thì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vách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núi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cũng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đáp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lại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“A!”.</a:t>
            </a:r>
          </a:p>
        </p:txBody>
      </p:sp>
      <p:sp>
        <p:nvSpPr>
          <p:cNvPr id="15" name="Text Box 3"/>
          <p:cNvSpPr txBox="1"/>
          <p:nvPr/>
        </p:nvSpPr>
        <p:spPr>
          <a:xfrm>
            <a:off x="422913" y="4185389"/>
            <a:ext cx="109899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rgbClr val="FF0000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Gấu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mẹ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khuyên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gấu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con </a:t>
            </a:r>
            <a:r>
              <a:rPr lang="en-US" sz="2400" dirty="0" err="1">
                <a:solidFill>
                  <a:srgbClr val="FF0000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hã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quay </a:t>
            </a:r>
            <a:r>
              <a:rPr lang="en-US" sz="2400" dirty="0" err="1">
                <a:solidFill>
                  <a:srgbClr val="FF0000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lại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và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nói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với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núi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rằng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“</a:t>
            </a:r>
            <a:r>
              <a:rPr lang="en-US" sz="2400" dirty="0" err="1">
                <a:solidFill>
                  <a:srgbClr val="FF0000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Tôi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yêu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bạn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!”. </a:t>
            </a:r>
          </a:p>
        </p:txBody>
      </p:sp>
      <p:sp>
        <p:nvSpPr>
          <p:cNvPr id="2" name="Rectangle 1"/>
          <p:cNvSpPr/>
          <p:nvPr/>
        </p:nvSpPr>
        <p:spPr>
          <a:xfrm>
            <a:off x="600679" y="5352203"/>
            <a:ext cx="113244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600680" y="5355850"/>
            <a:ext cx="964474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solidFill>
                  <a:srgbClr val="FF0000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Sau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khi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làm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theo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lời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mẹ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, </a:t>
            </a:r>
            <a:r>
              <a:rPr lang="en-US" sz="2400" dirty="0" err="1">
                <a:solidFill>
                  <a:srgbClr val="FF0000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gấu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con </a:t>
            </a:r>
            <a:r>
              <a:rPr lang="en-US" sz="2400" dirty="0" err="1">
                <a:solidFill>
                  <a:srgbClr val="FF0000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cảm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thấy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rất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vui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. 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796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8" grpId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75BFE4-2BB3-46B4-A9A6-A04903D602FB}"/>
              </a:ext>
            </a:extLst>
          </p:cNvPr>
          <p:cNvSpPr/>
          <p:nvPr/>
        </p:nvSpPr>
        <p:spPr>
          <a:xfrm>
            <a:off x="1302253" y="2784294"/>
            <a:ext cx="779546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lang="en-US" sz="32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Sau</a:t>
            </a:r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lời</a:t>
            </a:r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mẹ</a:t>
            </a:r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gấu</a:t>
            </a:r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32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cảm</a:t>
            </a:r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thấy</a:t>
            </a:r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….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ED36E8D-F5A3-4308-BC71-B5E6872963B7}"/>
              </a:ext>
            </a:extLst>
          </p:cNvPr>
          <p:cNvGrpSpPr/>
          <p:nvPr/>
        </p:nvGrpSpPr>
        <p:grpSpPr>
          <a:xfrm>
            <a:off x="1202007" y="1917430"/>
            <a:ext cx="9987364" cy="584775"/>
            <a:chOff x="1226179" y="900406"/>
            <a:chExt cx="8730720" cy="525887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B052B351-2C62-4D4E-BBE2-D39CA22958B9}"/>
                </a:ext>
              </a:extLst>
            </p:cNvPr>
            <p:cNvSpPr/>
            <p:nvPr/>
          </p:nvSpPr>
          <p:spPr>
            <a:xfrm>
              <a:off x="1226179" y="900406"/>
              <a:ext cx="493986" cy="493986"/>
            </a:xfrm>
            <a:prstGeom prst="ellipse">
              <a:avLst/>
            </a:prstGeom>
            <a:solidFill>
              <a:srgbClr val="00C0F6"/>
            </a:solidFill>
            <a:ln>
              <a:solidFill>
                <a:srgbClr val="00C0F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>
                  <a:solidFill>
                    <a:prstClr val="white"/>
                  </a:solidFill>
                </a:rPr>
                <a:t>4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55FA980-8A3A-483C-8D7A-B319D0C85583}"/>
                </a:ext>
              </a:extLst>
            </p:cNvPr>
            <p:cNvSpPr/>
            <p:nvPr/>
          </p:nvSpPr>
          <p:spPr>
            <a:xfrm>
              <a:off x="1720165" y="900406"/>
              <a:ext cx="8236734" cy="525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.</a:t>
              </a:r>
              <a:r>
                <a:rPr lang="en-US" sz="3200" b="1" dirty="0" err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Viết</a:t>
              </a:r>
              <a:r>
                <a:rPr lang="en-US" sz="3200" b="1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b="1" dirty="0" err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vào</a:t>
              </a:r>
              <a:r>
                <a:rPr lang="en-US" sz="3200" b="1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b="1" dirty="0" err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vở</a:t>
              </a:r>
              <a:r>
                <a:rPr lang="en-US" sz="3200" b="1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b="1" dirty="0" err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câu</a:t>
              </a:r>
              <a:r>
                <a:rPr lang="en-US" sz="3200" b="1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b="1" dirty="0" err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trả</a:t>
              </a:r>
              <a:r>
                <a:rPr lang="en-US" sz="3200" b="1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b="1" dirty="0" err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lời</a:t>
              </a:r>
              <a:r>
                <a:rPr lang="en-US" sz="3200" b="1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b="1" dirty="0" err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cho</a:t>
              </a:r>
              <a:r>
                <a:rPr lang="en-US" sz="3200" b="1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b="1" dirty="0" err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câu</a:t>
              </a:r>
              <a:r>
                <a:rPr lang="en-US" sz="3200" b="1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b="1" dirty="0" err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hỏi</a:t>
              </a:r>
              <a:r>
                <a:rPr lang="en-US" sz="3200" b="1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 c ở </a:t>
              </a:r>
              <a:r>
                <a:rPr lang="en-US" sz="3200" b="1" dirty="0" err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mục</a:t>
              </a:r>
              <a:r>
                <a:rPr lang="en-US" sz="3200" b="1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 3</a:t>
              </a: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3563472" y="981978"/>
            <a:ext cx="67509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28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5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:Tiếng </a:t>
            </a:r>
            <a:r>
              <a:rPr lang="en-US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vọng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núi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tiết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1+2)</a:t>
            </a:r>
          </a:p>
        </p:txBody>
      </p:sp>
      <p:sp>
        <p:nvSpPr>
          <p:cNvPr id="5" name="Rectangle 4"/>
          <p:cNvSpPr/>
          <p:nvPr/>
        </p:nvSpPr>
        <p:spPr>
          <a:xfrm>
            <a:off x="8402658" y="2752975"/>
            <a:ext cx="193995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sz="32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rất</a:t>
            </a: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vui</a:t>
            </a: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vẻ</a:t>
            </a: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vi-VN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4403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16" y="3519905"/>
            <a:ext cx="12192000" cy="3073400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1301298" y="1609975"/>
            <a:ext cx="9202615" cy="1660817"/>
            <a:chOff x="3075088" y="2644047"/>
            <a:chExt cx="4455011" cy="3277030"/>
          </a:xfrm>
        </p:grpSpPr>
        <p:sp>
          <p:nvSpPr>
            <p:cNvPr id="7" name="椭圆 6"/>
            <p:cNvSpPr/>
            <p:nvPr/>
          </p:nvSpPr>
          <p:spPr>
            <a:xfrm>
              <a:off x="3764973" y="2644047"/>
              <a:ext cx="2978727" cy="3277030"/>
            </a:xfrm>
            <a:prstGeom prst="ellipse">
              <a:avLst/>
            </a:prstGeom>
            <a:solidFill>
              <a:srgbClr val="10AB00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3075088" y="2712925"/>
              <a:ext cx="4455011" cy="28542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800" dirty="0" err="1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Vận</a:t>
              </a:r>
              <a:r>
                <a:rPr lang="en-US" altLang="zh-CN" sz="8800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zh-CN" sz="8800" dirty="0" err="1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dụng</a:t>
              </a:r>
              <a:endParaRPr lang="zh-CN" altLang="en-US" sz="88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73796423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636</TotalTime>
  <Words>1305</Words>
  <Application>Microsoft Office PowerPoint</Application>
  <PresentationFormat>Widescreen</PresentationFormat>
  <Paragraphs>88</Paragraphs>
  <Slides>13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13</vt:i4>
      </vt:variant>
    </vt:vector>
  </HeadingPairs>
  <TitlesOfParts>
    <vt:vector size="27" baseType="lpstr">
      <vt:lpstr>.VnArial</vt:lpstr>
      <vt:lpstr>.VnAvant</vt:lpstr>
      <vt:lpstr>Arial</vt:lpstr>
      <vt:lpstr>Calibri</vt:lpstr>
      <vt:lpstr>Calibri Light</vt:lpstr>
      <vt:lpstr>HP001 4 hàng</vt:lpstr>
      <vt:lpstr>Times New Roman</vt:lpstr>
      <vt:lpstr>Office Theme</vt:lpstr>
      <vt:lpstr>1_Office Theme</vt:lpstr>
      <vt:lpstr>2_Office Theme</vt:lpstr>
      <vt:lpstr>3_Office Theme</vt:lpstr>
      <vt:lpstr>4_Office Theme</vt:lpstr>
      <vt:lpstr>5_Office Theme</vt:lpstr>
      <vt:lpstr>6_Office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FPTSHOP-HP</dc:creator>
  <cp:lastModifiedBy>Trâm Ngô Thị Ngọc</cp:lastModifiedBy>
  <cp:revision>48</cp:revision>
  <dcterms:created xsi:type="dcterms:W3CDTF">2021-03-27T02:20:36Z</dcterms:created>
  <dcterms:modified xsi:type="dcterms:W3CDTF">2024-05-07T03:16:14Z</dcterms:modified>
</cp:coreProperties>
</file>