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7" r:id="rId4"/>
    <p:sldId id="259" r:id="rId5"/>
    <p:sldId id="258" r:id="rId6"/>
    <p:sldId id="260" r:id="rId7"/>
    <p:sldId id="261" r:id="rId8"/>
    <p:sldId id="374" r:id="rId9"/>
    <p:sldId id="270" r:id="rId10"/>
    <p:sldId id="271" r:id="rId11"/>
    <p:sldId id="376" r:id="rId12"/>
    <p:sldId id="276" r:id="rId13"/>
    <p:sldId id="378" r:id="rId14"/>
    <p:sldId id="272" r:id="rId15"/>
    <p:sldId id="380" r:id="rId16"/>
    <p:sldId id="381" r:id="rId17"/>
    <p:sldId id="382" r:id="rId18"/>
    <p:sldId id="359" r:id="rId19"/>
    <p:sldId id="383" r:id="rId20"/>
    <p:sldId id="308" r:id="rId21"/>
    <p:sldId id="309" r:id="rId22"/>
    <p:sldId id="288" r:id="rId23"/>
  </p:sldIdLst>
  <p:sldSz cx="18288000" cy="10287000"/>
  <p:notesSz cx="6858000" cy="9144000"/>
  <p:embeddedFontLst>
    <p:embeddedFont>
      <p:font typeface="等线 Light" panose="02010600030101010101" pitchFamily="2" charset="-122"/>
      <p:regular r:id="rId25"/>
    </p:embeddedFont>
    <p:embeddedFont>
      <p:font typeface="Cambria Math" panose="02040503050406030204" pitchFamily="18" charset="0"/>
      <p:regular r:id="rId26"/>
    </p:embeddedFont>
    <p:embeddedFont>
      <p:font typeface="Malgun Gothic" panose="020B0503020000020004" pitchFamily="34" charset="-127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DFF"/>
    <a:srgbClr val="FFF4D4"/>
    <a:srgbClr val="C5E6FF"/>
    <a:srgbClr val="5BB9FF"/>
    <a:srgbClr val="FFC111"/>
    <a:srgbClr val="FFE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03E59-DC1F-4C58-872F-F7251AA26B66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F688E-6A67-4DDA-A2BA-C8D5D0042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34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F688E-6A67-4DDA-A2BA-C8D5D00425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5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F688E-6A67-4DDA-A2BA-C8D5D00425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4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286000" y="5403062"/>
            <a:ext cx="13716000" cy="248364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16" indent="0" algn="ctr">
              <a:buNone/>
              <a:defRPr sz="3000"/>
            </a:lvl2pPr>
            <a:lvl3pPr marL="1371636" indent="0" algn="ctr">
              <a:buNone/>
              <a:defRPr sz="2700"/>
            </a:lvl3pPr>
            <a:lvl4pPr marL="2057452" indent="0" algn="ctr">
              <a:buNone/>
              <a:defRPr sz="2400"/>
            </a:lvl4pPr>
            <a:lvl5pPr marL="2743268" indent="0" algn="ctr">
              <a:buNone/>
              <a:defRPr sz="2400"/>
            </a:lvl5pPr>
            <a:lvl6pPr marL="3429088" indent="0" algn="ctr">
              <a:buNone/>
              <a:defRPr sz="2400"/>
            </a:lvl6pPr>
            <a:lvl7pPr marL="4114904" indent="0" algn="ctr">
              <a:buNone/>
              <a:defRPr sz="2400"/>
            </a:lvl7pPr>
            <a:lvl8pPr marL="4800720" indent="0" algn="ctr">
              <a:buNone/>
              <a:defRPr sz="2400"/>
            </a:lvl8pPr>
            <a:lvl9pPr marL="5486536" indent="0" algn="ctr">
              <a:buNone/>
              <a:defRPr sz="24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313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74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47776" y="2564615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247776" y="688420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16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3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8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90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72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53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316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1257300" y="2738438"/>
            <a:ext cx="7772400" cy="65270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9258300" y="2738438"/>
            <a:ext cx="7772400" cy="65270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35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9682" y="547693"/>
            <a:ext cx="15773400" cy="1988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259689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16" indent="0">
              <a:buNone/>
              <a:defRPr sz="3000" b="1"/>
            </a:lvl2pPr>
            <a:lvl3pPr marL="1371636" indent="0">
              <a:buNone/>
              <a:defRPr sz="2700" b="1"/>
            </a:lvl3pPr>
            <a:lvl4pPr marL="2057452" indent="0">
              <a:buNone/>
              <a:defRPr sz="2400" b="1"/>
            </a:lvl4pPr>
            <a:lvl5pPr marL="2743268" indent="0">
              <a:buNone/>
              <a:defRPr sz="2400" b="1"/>
            </a:lvl5pPr>
            <a:lvl6pPr marL="3429088" indent="0">
              <a:buNone/>
              <a:defRPr sz="2400" b="1"/>
            </a:lvl6pPr>
            <a:lvl7pPr marL="4114904" indent="0">
              <a:buNone/>
              <a:defRPr sz="2400" b="1"/>
            </a:lvl7pPr>
            <a:lvl8pPr marL="4800720" indent="0">
              <a:buNone/>
              <a:defRPr sz="2400" b="1"/>
            </a:lvl8pPr>
            <a:lvl9pPr marL="5486536" indent="0">
              <a:buNone/>
              <a:defRPr sz="24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1259689" y="3757619"/>
            <a:ext cx="7736682" cy="55268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9258307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16" indent="0">
              <a:buNone/>
              <a:defRPr sz="3000" b="1"/>
            </a:lvl2pPr>
            <a:lvl3pPr marL="1371636" indent="0">
              <a:buNone/>
              <a:defRPr sz="2700" b="1"/>
            </a:lvl3pPr>
            <a:lvl4pPr marL="2057452" indent="0">
              <a:buNone/>
              <a:defRPr sz="2400" b="1"/>
            </a:lvl4pPr>
            <a:lvl5pPr marL="2743268" indent="0">
              <a:buNone/>
              <a:defRPr sz="2400" b="1"/>
            </a:lvl5pPr>
            <a:lvl6pPr marL="3429088" indent="0">
              <a:buNone/>
              <a:defRPr sz="2400" b="1"/>
            </a:lvl6pPr>
            <a:lvl7pPr marL="4114904" indent="0">
              <a:buNone/>
              <a:defRPr sz="2400" b="1"/>
            </a:lvl7pPr>
            <a:lvl8pPr marL="4800720" indent="0">
              <a:buNone/>
              <a:defRPr sz="2400" b="1"/>
            </a:lvl8pPr>
            <a:lvl9pPr marL="5486536" indent="0">
              <a:buNone/>
              <a:defRPr sz="24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9258307" y="3757619"/>
            <a:ext cx="7774782" cy="55268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918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289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49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9688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7774782" y="1481145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259688" y="3086107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16" indent="0">
              <a:buNone/>
              <a:defRPr sz="2100"/>
            </a:lvl2pPr>
            <a:lvl3pPr marL="1371636" indent="0">
              <a:buNone/>
              <a:defRPr sz="1800"/>
            </a:lvl3pPr>
            <a:lvl4pPr marL="2057452" indent="0">
              <a:buNone/>
              <a:defRPr sz="1500"/>
            </a:lvl4pPr>
            <a:lvl5pPr marL="2743268" indent="0">
              <a:buNone/>
              <a:defRPr sz="1500"/>
            </a:lvl5pPr>
            <a:lvl6pPr marL="3429088" indent="0">
              <a:buNone/>
              <a:defRPr sz="1500"/>
            </a:lvl6pPr>
            <a:lvl7pPr marL="4114904" indent="0">
              <a:buNone/>
              <a:defRPr sz="1500"/>
            </a:lvl7pPr>
            <a:lvl8pPr marL="4800720" indent="0">
              <a:buNone/>
              <a:defRPr sz="1500"/>
            </a:lvl8pPr>
            <a:lvl9pPr marL="5486536" indent="0">
              <a:buNone/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22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9688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774782" y="1481145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16" indent="0">
              <a:buNone/>
              <a:defRPr sz="4200"/>
            </a:lvl2pPr>
            <a:lvl3pPr marL="1371636" indent="0">
              <a:buNone/>
              <a:defRPr sz="3600"/>
            </a:lvl3pPr>
            <a:lvl4pPr marL="2057452" indent="0">
              <a:buNone/>
              <a:defRPr sz="3000"/>
            </a:lvl4pPr>
            <a:lvl5pPr marL="2743268" indent="0">
              <a:buNone/>
              <a:defRPr sz="3000"/>
            </a:lvl5pPr>
            <a:lvl6pPr marL="3429088" indent="0">
              <a:buNone/>
              <a:defRPr sz="3000"/>
            </a:lvl6pPr>
            <a:lvl7pPr marL="4114904" indent="0">
              <a:buNone/>
              <a:defRPr sz="3000"/>
            </a:lvl7pPr>
            <a:lvl8pPr marL="4800720" indent="0">
              <a:buNone/>
              <a:defRPr sz="3000"/>
            </a:lvl8pPr>
            <a:lvl9pPr marL="5486536" indent="0">
              <a:buNone/>
              <a:defRPr sz="3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259688" y="3086107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16" indent="0">
              <a:buNone/>
              <a:defRPr sz="2100"/>
            </a:lvl2pPr>
            <a:lvl3pPr marL="1371636" indent="0">
              <a:buNone/>
              <a:defRPr sz="1800"/>
            </a:lvl3pPr>
            <a:lvl4pPr marL="2057452" indent="0">
              <a:buNone/>
              <a:defRPr sz="1500"/>
            </a:lvl4pPr>
            <a:lvl5pPr marL="2743268" indent="0">
              <a:buNone/>
              <a:defRPr sz="1500"/>
            </a:lvl5pPr>
            <a:lvl6pPr marL="3429088" indent="0">
              <a:buNone/>
              <a:defRPr sz="1500"/>
            </a:lvl6pPr>
            <a:lvl7pPr marL="4114904" indent="0">
              <a:buNone/>
              <a:defRPr sz="1500"/>
            </a:lvl7pPr>
            <a:lvl8pPr marL="4800720" indent="0">
              <a:buNone/>
              <a:defRPr sz="1500"/>
            </a:lvl8pPr>
            <a:lvl9pPr marL="5486536" indent="0">
              <a:buNone/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082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40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3087353" y="547695"/>
            <a:ext cx="3943350" cy="871775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7" y="547695"/>
            <a:ext cx="11601450" cy="871775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1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57300" y="547693"/>
            <a:ext cx="15773400" cy="198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257300" y="9534528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  <a:latin typeface="Elsie" panose="02000000000000000000" charset="0"/>
                <a:ea typeface="Elsie" panose="02000000000000000000" charset="0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3A3EFB-E5A4-4F85-84D0-3F54949E58B5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2024/8/6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057900" y="9534528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  <a:latin typeface="Elsie" panose="02000000000000000000" charset="0"/>
                <a:ea typeface="Elsie" panose="02000000000000000000" charset="0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915900" y="9534528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Elsie" panose="02000000000000000000" charset="0"/>
                <a:ea typeface="Elsie" panose="02000000000000000000" charset="0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1E1E3-0430-46C2-B0D3-2490A70B1299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Elsie" panose="02000000000000000000" charset="0"/>
                <a:cs typeface="Arial"/>
                <a:sym typeface="Arial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Elsie" panose="0200000000000000000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006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1371636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1371636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Elsie" panose="02000000000000000000" charset="0"/>
          <a:ea typeface="Elsie" panose="02000000000000000000" charset="0"/>
          <a:cs typeface="+mn-cs"/>
        </a:defRPr>
      </a:lvl1pPr>
      <a:lvl2pPr marL="1028728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Elsie" panose="02000000000000000000" charset="0"/>
          <a:ea typeface="Elsie" panose="02000000000000000000" charset="0"/>
          <a:cs typeface="+mn-cs"/>
        </a:defRPr>
      </a:lvl2pPr>
      <a:lvl3pPr marL="1714544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Elsie" panose="02000000000000000000" charset="0"/>
          <a:ea typeface="Elsie" panose="02000000000000000000" charset="0"/>
          <a:cs typeface="+mn-cs"/>
        </a:defRPr>
      </a:lvl3pPr>
      <a:lvl4pPr marL="2400360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Elsie" panose="02000000000000000000" charset="0"/>
          <a:ea typeface="Elsie" panose="02000000000000000000" charset="0"/>
          <a:cs typeface="+mn-cs"/>
        </a:defRPr>
      </a:lvl4pPr>
      <a:lvl5pPr marL="3086176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Elsie" panose="02000000000000000000" charset="0"/>
          <a:ea typeface="Elsie" panose="02000000000000000000" charset="0"/>
          <a:cs typeface="+mn-cs"/>
        </a:defRPr>
      </a:lvl5pPr>
      <a:lvl6pPr marL="3771996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812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628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448" indent="-342908" algn="l" defTabSz="137163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6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36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52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68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88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904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720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536" algn="l" defTabSz="137163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7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24.png"/><Relationship Id="rId4" Type="http://schemas.openxmlformats.org/officeDocument/2006/relationships/image" Target="../media/image43.png"/><Relationship Id="rId9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7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svg"/><Relationship Id="rId7" Type="http://schemas.openxmlformats.org/officeDocument/2006/relationships/image" Target="../media/image4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0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118533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889002" y="5117102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0626" y="60556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398998" y="60556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7" y="0"/>
                </a:lnTo>
                <a:lnTo>
                  <a:pt x="8733857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32"/>
          <p:cNvGrpSpPr/>
          <p:nvPr/>
        </p:nvGrpSpPr>
        <p:grpSpPr>
          <a:xfrm>
            <a:off x="1711101" y="1485900"/>
            <a:ext cx="14900499" cy="6311473"/>
            <a:chOff x="0" y="0"/>
            <a:chExt cx="3454583" cy="1463274"/>
          </a:xfrm>
        </p:grpSpPr>
        <p:sp>
          <p:nvSpPr>
            <p:cNvPr id="14" name="Freeform 33"/>
            <p:cNvSpPr/>
            <p:nvPr/>
          </p:nvSpPr>
          <p:spPr>
            <a:xfrm>
              <a:off x="0" y="0"/>
              <a:ext cx="3454583" cy="1463274"/>
            </a:xfrm>
            <a:custGeom>
              <a:avLst/>
              <a:gdLst/>
              <a:ahLst/>
              <a:cxnLst/>
              <a:rect l="l" t="t" r="r" b="b"/>
              <a:pathLst>
                <a:path w="3454583" h="1463274">
                  <a:moveTo>
                    <a:pt x="26498" y="0"/>
                  </a:moveTo>
                  <a:lnTo>
                    <a:pt x="3428085" y="0"/>
                  </a:lnTo>
                  <a:cubicBezTo>
                    <a:pt x="3435112" y="0"/>
                    <a:pt x="3441852" y="2792"/>
                    <a:pt x="3446822" y="7761"/>
                  </a:cubicBezTo>
                  <a:cubicBezTo>
                    <a:pt x="3451791" y="12731"/>
                    <a:pt x="3454583" y="19471"/>
                    <a:pt x="3454583" y="26498"/>
                  </a:cubicBezTo>
                  <a:lnTo>
                    <a:pt x="3454583" y="1436775"/>
                  </a:lnTo>
                  <a:cubicBezTo>
                    <a:pt x="3454583" y="1443803"/>
                    <a:pt x="3451791" y="1450543"/>
                    <a:pt x="3446822" y="1455512"/>
                  </a:cubicBezTo>
                  <a:cubicBezTo>
                    <a:pt x="3441852" y="1460482"/>
                    <a:pt x="3435112" y="1463274"/>
                    <a:pt x="3428085" y="1463274"/>
                  </a:cubicBezTo>
                  <a:lnTo>
                    <a:pt x="26498" y="1463274"/>
                  </a:lnTo>
                  <a:cubicBezTo>
                    <a:pt x="19471" y="1463274"/>
                    <a:pt x="12731" y="1460482"/>
                    <a:pt x="7761" y="1455512"/>
                  </a:cubicBezTo>
                  <a:cubicBezTo>
                    <a:pt x="2792" y="1450543"/>
                    <a:pt x="0" y="1443803"/>
                    <a:pt x="0" y="1436775"/>
                  </a:cubicBezTo>
                  <a:lnTo>
                    <a:pt x="0" y="26498"/>
                  </a:lnTo>
                  <a:cubicBezTo>
                    <a:pt x="0" y="19471"/>
                    <a:pt x="2792" y="12731"/>
                    <a:pt x="7761" y="7761"/>
                  </a:cubicBezTo>
                  <a:cubicBezTo>
                    <a:pt x="12731" y="2792"/>
                    <a:pt x="19471" y="0"/>
                    <a:pt x="264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3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41"/>
          <p:cNvSpPr txBox="1"/>
          <p:nvPr/>
        </p:nvSpPr>
        <p:spPr>
          <a:xfrm>
            <a:off x="2664217" y="2590949"/>
            <a:ext cx="12990714" cy="3924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8500" b="1" spc="204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CẢ LỚP ĐẾN VỚI BÀI HỌC MỚI!</a:t>
            </a:r>
            <a:endParaRPr lang="en-US" sz="8500" b="1" spc="204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7"/>
          <p:cNvSpPr/>
          <p:nvPr/>
        </p:nvSpPr>
        <p:spPr>
          <a:xfrm rot="411704">
            <a:off x="14257892" y="6805838"/>
            <a:ext cx="2794078" cy="1946334"/>
          </a:xfrm>
          <a:custGeom>
            <a:avLst/>
            <a:gdLst/>
            <a:ahLst/>
            <a:cxnLst/>
            <a:rect l="l" t="t" r="r" b="b"/>
            <a:pathLst>
              <a:path w="3585613" h="2751958">
                <a:moveTo>
                  <a:pt x="0" y="0"/>
                </a:moveTo>
                <a:lnTo>
                  <a:pt x="3585613" y="0"/>
                </a:lnTo>
                <a:lnTo>
                  <a:pt x="3585613" y="2751959"/>
                </a:lnTo>
                <a:lnTo>
                  <a:pt x="0" y="27519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66022">
            <a:off x="1135218" y="855737"/>
            <a:ext cx="3214602" cy="17534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304800" y="9334500"/>
            <a:ext cx="18797996" cy="9398998"/>
            <a:chOff x="-228600" y="7810500"/>
            <a:chExt cx="18797996" cy="9398998"/>
          </a:xfrm>
        </p:grpSpPr>
        <p:sp>
          <p:nvSpPr>
            <p:cNvPr id="2" name="Freeform 2"/>
            <p:cNvSpPr/>
            <p:nvPr/>
          </p:nvSpPr>
          <p:spPr>
            <a:xfrm>
              <a:off x="-228600" y="7810500"/>
              <a:ext cx="9398998" cy="9398998"/>
            </a:xfrm>
            <a:custGeom>
              <a:avLst/>
              <a:gdLst/>
              <a:ahLst/>
              <a:cxnLst/>
              <a:rect l="l" t="t" r="r" b="b"/>
              <a:pathLst>
                <a:path w="9398998" h="9398998">
                  <a:moveTo>
                    <a:pt x="0" y="0"/>
                  </a:moveTo>
                  <a:lnTo>
                    <a:pt x="9398998" y="0"/>
                  </a:lnTo>
                  <a:lnTo>
                    <a:pt x="9398998" y="9398998"/>
                  </a:lnTo>
                  <a:lnTo>
                    <a:pt x="0" y="9398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Freeform 3"/>
            <p:cNvSpPr/>
            <p:nvPr/>
          </p:nvSpPr>
          <p:spPr>
            <a:xfrm>
              <a:off x="9170398" y="7810500"/>
              <a:ext cx="9398998" cy="9398998"/>
            </a:xfrm>
            <a:custGeom>
              <a:avLst/>
              <a:gdLst/>
              <a:ahLst/>
              <a:cxnLst/>
              <a:rect l="l" t="t" r="r" b="b"/>
              <a:pathLst>
                <a:path w="9398998" h="9398998">
                  <a:moveTo>
                    <a:pt x="0" y="0"/>
                  </a:moveTo>
                  <a:lnTo>
                    <a:pt x="9398998" y="0"/>
                  </a:lnTo>
                  <a:lnTo>
                    <a:pt x="9398998" y="9398998"/>
                  </a:lnTo>
                  <a:lnTo>
                    <a:pt x="0" y="9398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823284" y="621149"/>
            <a:ext cx="6629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  <a:endParaRPr lang="en-US" sz="70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90600" y="2321659"/>
                <a:ext cx="8646867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75000"/>
                  </a:lnSpc>
                </a:pPr>
                <a:r>
                  <a:rPr lang="vi-VN" sz="4000">
                    <a:ea typeface="Calibri" panose="020F0502020204030204" pitchFamily="34" charset="0"/>
                    <a:cs typeface="Arial" panose="020B0604020202020204" pitchFamily="34" charset="0"/>
                  </a:rPr>
                  <a:t>Độ cao </a:t>
                </a:r>
                <a14:m>
                  <m:oMath xmlns:m="http://schemas.openxmlformats.org/officeDocument/2006/math"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vi-VN" sz="4000">
                    <a:ea typeface="Calibri" panose="020F0502020204030204" pitchFamily="34" charset="0"/>
                    <a:cs typeface="Arial" panose="020B0604020202020204" pitchFamily="34" charset="0"/>
                  </a:rPr>
                  <a:t> (mét) của một quả bóng gôn sau khi được đánh </a:t>
                </a:r>
                <a14:m>
                  <m:oMath xmlns:m="http://schemas.openxmlformats.org/officeDocument/2006/math"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𝑡</m:t>
                    </m:r>
                  </m:oMath>
                </a14:m>
                <a:r>
                  <a:rPr lang="vi-VN" sz="4000">
                    <a:ea typeface="Calibri" panose="020F0502020204030204" pitchFamily="34" charset="0"/>
                    <a:cs typeface="Arial" panose="020B0604020202020204" pitchFamily="34" charset="0"/>
                  </a:rPr>
                  <a:t> giây được cho bởi công thức </a:t>
                </a:r>
                <a14:m>
                  <m:oMath xmlns:m="http://schemas.openxmlformats.org/officeDocument/2006/math"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𝑡</m:t>
                    </m:r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(20−5</m:t>
                    </m:r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𝑡</m:t>
                    </m:r>
                    <m:r>
                      <a:rPr lang="vi-VN" sz="4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vi-VN" sz="4000"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vi-VN" sz="4000">
                    <a:ea typeface="Calibri" panose="020F0502020204030204" pitchFamily="34" charset="0"/>
                    <a:cs typeface="Arial" panose="020B0604020202020204" pitchFamily="34" charset="0"/>
                  </a:rPr>
                  <a:t>Có thể tính được thời gian bay của quả bóng từ khi được đánh đến khi chạm đất không?</a:t>
                </a:r>
                <a:endParaRPr lang="en-US" sz="4000" i="1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321659"/>
                <a:ext cx="8646867" cy="6555641"/>
              </a:xfrm>
              <a:prstGeom prst="rect">
                <a:avLst/>
              </a:prstGeom>
              <a:blipFill>
                <a:blip r:embed="rId4"/>
                <a:stretch>
                  <a:fillRect l="-2539" r="-2468" b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2702659"/>
            <a:ext cx="6781800" cy="579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962185">
            <a:off x="16345452" y="1809094"/>
            <a:ext cx="1191418" cy="1787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9554144" y="6062143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4"/>
                </a:lnTo>
                <a:lnTo>
                  <a:pt x="0" y="4792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6062143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4"/>
                </a:lnTo>
                <a:lnTo>
                  <a:pt x="0" y="4792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52505" y="-3670799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8"/>
                </a:lnTo>
                <a:lnTo>
                  <a:pt x="0" y="9398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-246493" y="-3670799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8"/>
                </a:lnTo>
                <a:lnTo>
                  <a:pt x="0" y="9398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2"/>
          <p:cNvGrpSpPr/>
          <p:nvPr/>
        </p:nvGrpSpPr>
        <p:grpSpPr>
          <a:xfrm>
            <a:off x="685800" y="800100"/>
            <a:ext cx="16946826" cy="8940212"/>
            <a:chOff x="0" y="0"/>
            <a:chExt cx="4274726" cy="2167467"/>
          </a:xfrm>
        </p:grpSpPr>
        <p:sp>
          <p:nvSpPr>
            <p:cNvPr id="14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chemeClr val="bg1"/>
            </a:solidFill>
            <a:ln w="209550">
              <a:solidFill>
                <a:srgbClr val="FFCB7C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262202" y="1028700"/>
            <a:ext cx="15763595" cy="3384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vi-VN" sz="7600" b="1" kern="0">
                <a:solidFill>
                  <a:schemeClr val="tx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CHƯƠNG 1. PHƯƠNG TRÌNH VÀ HỆ PHƯƠNG TRÌNH</a:t>
            </a:r>
            <a:endParaRPr lang="en-US" sz="7600" b="1" kern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25020" y="4610100"/>
            <a:ext cx="14637958" cy="493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7300" b="1">
                <a:solidFill>
                  <a:srgbClr val="C00000"/>
                </a:solidFill>
                <a:cs typeface="Arial" panose="020B0604020202020204" pitchFamily="34" charset="0"/>
              </a:rPr>
              <a:t>BÀI 1. PHƯƠNG TRÌNH QUY VỀ PHƯƠNG TRÌNH BẬC NHẤT MỘT ẨN</a:t>
            </a:r>
            <a:endParaRPr lang="en-US" sz="73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>
          <a:xfrm rot="14204008">
            <a:off x="5798" y="666781"/>
            <a:ext cx="1360003" cy="1690217"/>
          </a:xfrm>
          <a:custGeom>
            <a:avLst/>
            <a:gdLst/>
            <a:ahLst/>
            <a:cxnLst/>
            <a:rect l="l" t="t" r="r" b="b"/>
            <a:pathLst>
              <a:path w="1976386" h="2421299">
                <a:moveTo>
                  <a:pt x="0" y="0"/>
                </a:moveTo>
                <a:lnTo>
                  <a:pt x="1976386" y="0"/>
                </a:lnTo>
                <a:lnTo>
                  <a:pt x="1976386" y="2421299"/>
                </a:lnTo>
                <a:lnTo>
                  <a:pt x="0" y="242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6398577" y="8241587"/>
            <a:ext cx="1383204" cy="1701212"/>
          </a:xfrm>
          <a:custGeom>
            <a:avLst/>
            <a:gdLst/>
            <a:ahLst/>
            <a:cxnLst/>
            <a:rect l="l" t="t" r="r" b="b"/>
            <a:pathLst>
              <a:path w="2335476" h="2861226">
                <a:moveTo>
                  <a:pt x="0" y="0"/>
                </a:moveTo>
                <a:lnTo>
                  <a:pt x="2335476" y="0"/>
                </a:lnTo>
                <a:lnTo>
                  <a:pt x="2335476" y="2861226"/>
                </a:lnTo>
                <a:lnTo>
                  <a:pt x="0" y="28612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omb/>
      </p:transition>
    </mc:Choice>
    <mc:Fallback xmlns="">
      <p:transition spd="med">
        <p:comb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-95276" y="5193302"/>
            <a:ext cx="18797996" cy="9398998"/>
            <a:chOff x="-228600" y="7810500"/>
            <a:chExt cx="18797996" cy="9398998"/>
          </a:xfrm>
        </p:grpSpPr>
        <p:sp>
          <p:nvSpPr>
            <p:cNvPr id="25" name="Freeform 2"/>
            <p:cNvSpPr/>
            <p:nvPr/>
          </p:nvSpPr>
          <p:spPr>
            <a:xfrm>
              <a:off x="-228600" y="7810500"/>
              <a:ext cx="9398998" cy="9398998"/>
            </a:xfrm>
            <a:custGeom>
              <a:avLst/>
              <a:gdLst/>
              <a:ahLst/>
              <a:cxnLst/>
              <a:rect l="l" t="t" r="r" b="b"/>
              <a:pathLst>
                <a:path w="9398998" h="9398998">
                  <a:moveTo>
                    <a:pt x="0" y="0"/>
                  </a:moveTo>
                  <a:lnTo>
                    <a:pt x="9398998" y="0"/>
                  </a:lnTo>
                  <a:lnTo>
                    <a:pt x="9398998" y="9398998"/>
                  </a:lnTo>
                  <a:lnTo>
                    <a:pt x="0" y="9398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"/>
            <p:cNvSpPr/>
            <p:nvPr/>
          </p:nvSpPr>
          <p:spPr>
            <a:xfrm>
              <a:off x="9170398" y="7810500"/>
              <a:ext cx="9398998" cy="9398998"/>
            </a:xfrm>
            <a:custGeom>
              <a:avLst/>
              <a:gdLst/>
              <a:ahLst/>
              <a:cxnLst/>
              <a:rect l="l" t="t" r="r" b="b"/>
              <a:pathLst>
                <a:path w="9398998" h="9398998">
                  <a:moveTo>
                    <a:pt x="0" y="0"/>
                  </a:moveTo>
                  <a:lnTo>
                    <a:pt x="9398998" y="0"/>
                  </a:lnTo>
                  <a:lnTo>
                    <a:pt x="9398998" y="9398998"/>
                  </a:lnTo>
                  <a:lnTo>
                    <a:pt x="0" y="9398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6266" y="87655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571342" y="-3924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7" y="0"/>
                </a:lnTo>
                <a:lnTo>
                  <a:pt x="8733857" y="4792704"/>
                </a:lnTo>
                <a:lnTo>
                  <a:pt x="0" y="47927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7"/>
          <p:cNvGrpSpPr/>
          <p:nvPr/>
        </p:nvGrpSpPr>
        <p:grpSpPr>
          <a:xfrm>
            <a:off x="3657600" y="669070"/>
            <a:ext cx="14076906" cy="8817830"/>
            <a:chOff x="0" y="0"/>
            <a:chExt cx="4521135" cy="2620190"/>
          </a:xfrm>
        </p:grpSpPr>
        <p:sp>
          <p:nvSpPr>
            <p:cNvPr id="15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32"/>
          <p:cNvSpPr txBox="1"/>
          <p:nvPr/>
        </p:nvSpPr>
        <p:spPr>
          <a:xfrm>
            <a:off x="5590653" y="1753569"/>
            <a:ext cx="10210800" cy="781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89"/>
              </a:lnSpc>
            </a:pPr>
            <a:r>
              <a:rPr lang="vi-VN" sz="7000" b="1" spc="116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  <a:endParaRPr lang="en-US" sz="7000" b="1" spc="116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36"/>
          <p:cNvSpPr txBox="1"/>
          <p:nvPr/>
        </p:nvSpPr>
        <p:spPr>
          <a:xfrm>
            <a:off x="6540243" y="3619500"/>
            <a:ext cx="6157259" cy="992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300" b="1" spc="80">
                <a:latin typeface="Arial" panose="020B0604020202020204" pitchFamily="34" charset="0"/>
                <a:cs typeface="Arial" panose="020B0604020202020204" pitchFamily="34" charset="0"/>
              </a:rPr>
              <a:t>Phương trình tích</a:t>
            </a:r>
          </a:p>
        </p:txBody>
      </p:sp>
      <p:sp>
        <p:nvSpPr>
          <p:cNvPr id="19" name="TextBox 37"/>
          <p:cNvSpPr txBox="1"/>
          <p:nvPr/>
        </p:nvSpPr>
        <p:spPr>
          <a:xfrm>
            <a:off x="6540243" y="5643202"/>
            <a:ext cx="10419306" cy="1862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300" b="1" spc="80">
                <a:latin typeface="Arial" panose="020B0604020202020204" pitchFamily="34" charset="0"/>
                <a:cs typeface="Arial" panose="020B0604020202020204" pitchFamily="34" charset="0"/>
              </a:rPr>
              <a:t>Phương trình chứa ẩn ở mẫu quy về phương trình bậc nhất</a:t>
            </a:r>
            <a:endParaRPr lang="vi-VN" sz="4300" b="1" spc="80">
              <a:cs typeface="Arial" panose="020B0604020202020204" pitchFamily="34" charset="0"/>
            </a:endParaRPr>
          </a:p>
        </p:txBody>
      </p:sp>
      <p:sp>
        <p:nvSpPr>
          <p:cNvPr id="20" name="Folded Corner 19"/>
          <p:cNvSpPr/>
          <p:nvPr/>
        </p:nvSpPr>
        <p:spPr>
          <a:xfrm>
            <a:off x="4604223" y="3627584"/>
            <a:ext cx="1249725" cy="1205538"/>
          </a:xfrm>
          <a:prstGeom prst="foldedCorner">
            <a:avLst/>
          </a:prstGeom>
          <a:solidFill>
            <a:srgbClr val="5BB9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99813" y="7676074"/>
            <a:ext cx="1919472" cy="24966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83737" y="1815846"/>
            <a:ext cx="3842837" cy="7669135"/>
          </a:xfrm>
          <a:prstGeom prst="rect">
            <a:avLst/>
          </a:prstGeom>
        </p:spPr>
      </p:pic>
      <p:sp>
        <p:nvSpPr>
          <p:cNvPr id="22" name="Folded Corner 21"/>
          <p:cNvSpPr/>
          <p:nvPr/>
        </p:nvSpPr>
        <p:spPr>
          <a:xfrm>
            <a:off x="4604222" y="6134100"/>
            <a:ext cx="1249725" cy="1205538"/>
          </a:xfrm>
          <a:prstGeom prst="foldedCorner">
            <a:avLst/>
          </a:prstGeom>
          <a:solidFill>
            <a:srgbClr val="FFC11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-30272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554144" y="-30272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133600" y="3009900"/>
            <a:ext cx="13716000" cy="6664095"/>
          </a:xfrm>
          <a:custGeom>
            <a:avLst/>
            <a:gdLst/>
            <a:ahLst/>
            <a:cxnLst/>
            <a:rect l="l" t="t" r="r" b="b"/>
            <a:pathLst>
              <a:path w="12363413" h="7634407">
                <a:moveTo>
                  <a:pt x="0" y="0"/>
                </a:moveTo>
                <a:lnTo>
                  <a:pt x="12363412" y="0"/>
                </a:lnTo>
                <a:lnTo>
                  <a:pt x="12363412" y="7634408"/>
                </a:lnTo>
                <a:lnTo>
                  <a:pt x="0" y="76344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404502" y="5413847"/>
            <a:ext cx="13174195" cy="1710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8000" b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vi-VN" sz="8000" b="1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PHƯƠNG TRÌNH TÍCH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625" y="148995"/>
            <a:ext cx="5620616" cy="37937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7"/>
          <p:cNvGrpSpPr/>
          <p:nvPr/>
        </p:nvGrpSpPr>
        <p:grpSpPr>
          <a:xfrm>
            <a:off x="260684" y="222584"/>
            <a:ext cx="17771490" cy="9797716"/>
            <a:chOff x="0" y="0"/>
            <a:chExt cx="4521135" cy="2620190"/>
          </a:xfrm>
        </p:grpSpPr>
        <p:sp>
          <p:nvSpPr>
            <p:cNvPr id="17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33400" y="342900"/>
                <a:ext cx="17183372" cy="4428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indent="-571500" algn="just">
                  <a:lnSpc>
                    <a:spcPct val="135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q"/>
                </a:pPr>
                <a:r>
                  <a:rPr lang="vi-VN" sz="3800" b="1">
                    <a:solidFill>
                      <a:srgbClr val="C00000"/>
                    </a:solidFill>
                    <a:cs typeface="Arial" panose="020B0604020202020204" pitchFamily="34" charset="0"/>
                  </a:rPr>
                  <a:t>HĐ</a:t>
                </a:r>
                <a:r>
                  <a:rPr lang="en-US" sz="38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KP</a:t>
                </a:r>
                <a:r>
                  <a:rPr lang="vi-VN" sz="38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sz="38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3600">
                    <a:latin typeface="Arial" panose="020B0604020202020204" pitchFamily="34" charset="0"/>
                    <a:cs typeface="Arial" panose="020B0604020202020204" pitchFamily="34" charset="0"/>
                  </a:rPr>
                  <a:t>Cho phương trình</a:t>
                </a:r>
                <a:r>
                  <a:rPr lang="en-US" sz="36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vi-VN" sz="3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  (1)</m:t>
                    </m:r>
                  </m:oMath>
                </a14:m>
                <a:r>
                  <a:rPr lang="en-US" sz="36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35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360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gi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á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ị</m:t>
                      </m:r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=−3;</m:t>
                      </m:r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ó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ả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ô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?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sao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?</m:t>
                      </m:r>
                    </m:oMath>
                  </m:oMathPara>
                </a14:m>
                <a:endParaRPr lang="en-US" sz="3600" b="0" i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5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ố </m:t>
                      </m:r>
                      <m:sSub>
                        <m:sSubPr>
                          <m:ctrlPr>
                            <a:rPr lang="vi-VN" sz="36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𝑜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a:rPr lang="en-US" sz="3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00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ì </m:t>
                      </m:r>
                      <m:sSub>
                        <m:sSubPr>
                          <m:ctrlPr>
                            <a:rPr lang="vi-VN" sz="36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𝑜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ó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ả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ô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?</m:t>
                      </m:r>
                    </m:oMath>
                  </m:oMathPara>
                </a14:m>
                <a:endParaRPr lang="en-US" sz="36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5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ạ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sao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?</m:t>
                      </m:r>
                    </m:oMath>
                  </m:oMathPara>
                </a14:m>
                <a:endParaRPr lang="en-US" sz="36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42900"/>
                <a:ext cx="17183372" cy="4428072"/>
              </a:xfrm>
              <a:prstGeom prst="rect">
                <a:avLst/>
              </a:prstGeom>
              <a:blipFill>
                <a:blip r:embed="rId3"/>
                <a:stretch>
                  <a:fillRect l="-1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0832">
            <a:off x="16854794" y="8717023"/>
            <a:ext cx="1330742" cy="1412383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8300834" y="4634724"/>
            <a:ext cx="1648503" cy="1157084"/>
            <a:chOff x="981393" y="777308"/>
            <a:chExt cx="1858639" cy="127599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177948" y="992827"/>
              <a:ext cx="1419799" cy="71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3400" y="5981700"/>
                <a:ext cx="16878572" cy="4021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8000"/>
                  </a:lnSpc>
                </a:pPr>
                <a:r>
                  <a:rPr lang="vi-VN" sz="3600">
                    <a:ea typeface="Dotum" panose="020B0600000101010101" pitchFamily="34" charset="-127"/>
                    <a:cs typeface="Times New Roman" panose="02020603050405020304" pitchFamily="18" charset="0"/>
                  </a:rPr>
                  <a:t>a) Thay </a:t>
                </a:r>
                <a14:m>
                  <m:oMath xmlns:m="http://schemas.openxmlformats.org/officeDocument/2006/math">
                    <m:r>
                      <a:rPr lang="vi-VN" sz="36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6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=−3</m:t>
                    </m:r>
                  </m:oMath>
                </a14:m>
                <a:r>
                  <a:rPr lang="vi-VN" sz="36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vào phương trình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vi-VN" sz="36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, ta có:</a:t>
                </a:r>
                <a:r>
                  <a:rPr lang="en-US" sz="3600">
                    <a:ea typeface="Dotum" panose="020B0600000101010101" pitchFamily="34" charset="-127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6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−3+3</m:t>
                        </m:r>
                      </m:e>
                    </m:d>
                    <m:d>
                      <m:d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6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2.</m:t>
                        </m:r>
                        <m:d>
                          <m:dPr>
                            <m:ctrlPr>
                              <a:rPr lang="en-US" sz="36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vi-VN" sz="36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−3</m:t>
                            </m:r>
                          </m:e>
                        </m:d>
                        <m:r>
                          <a:rPr lang="vi-VN" sz="36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−5</m:t>
                        </m:r>
                      </m:e>
                    </m:d>
                    <m:r>
                      <a:rPr lang="vi-VN" sz="36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36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(luôn đúng)</a:t>
                </a:r>
                <a:endParaRPr lang="en-US" sz="36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8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 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Thay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600" b="0" i="0" smtClean="0">
                          <a:effectLst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nh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ta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ó: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600" i="1">
                                  <a:effectLst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vi-VN" sz="3600" i="1">
                                  <a:effectLst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vi-VN" sz="3600" i="1">
                                  <a:effectLst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2.</m:t>
                          </m:r>
                          <m:f>
                            <m:fPr>
                              <m:ctrlPr>
                                <a:rPr lang="en-US" sz="3600" i="1">
                                  <a:effectLst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vi-VN" sz="3600" i="1">
                                  <a:effectLst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vi-VN" sz="3600" i="1">
                                  <a:effectLst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−5</m:t>
                          </m:r>
                        </m:e>
                      </m:d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sz="3600" b="0" i="0" smtClean="0">
                          <a:effectLst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lu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ô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đú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6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3600"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8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ậ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gi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á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ị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=3, </m:t>
                      </m:r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6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vi-VN" sz="36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600" b="0" i="0" smtClean="0">
                          <a:effectLst/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vi-VN" sz="36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nh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3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60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981700"/>
                <a:ext cx="16878572" cy="4021486"/>
              </a:xfrm>
              <a:prstGeom prst="rect">
                <a:avLst/>
              </a:prstGeom>
              <a:blipFill>
                <a:blip r:embed="rId6"/>
                <a:stretch>
                  <a:fillRect l="-1120" r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7"/>
          <p:cNvGrpSpPr/>
          <p:nvPr/>
        </p:nvGrpSpPr>
        <p:grpSpPr>
          <a:xfrm>
            <a:off x="260684" y="222584"/>
            <a:ext cx="17771490" cy="9797716"/>
            <a:chOff x="0" y="0"/>
            <a:chExt cx="4521135" cy="2620190"/>
          </a:xfrm>
        </p:grpSpPr>
        <p:sp>
          <p:nvSpPr>
            <p:cNvPr id="17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322177" y="775050"/>
            <a:ext cx="1648503" cy="1157084"/>
            <a:chOff x="981393" y="777308"/>
            <a:chExt cx="1858639" cy="127599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177948" y="992827"/>
              <a:ext cx="1419799" cy="71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95399" y="2400300"/>
                <a:ext cx="15925801" cy="2608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smtClean="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3600" smtClean="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3600" smtClean="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600" smtClean="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ớ</m:t>
                      </m:r>
                      <m:r>
                        <m:rPr>
                          <m:nor/>
                        </m:rPr>
                        <a:rPr lang="en-US" sz="3600" smtClean="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3600" smtClean="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sSub>
                        <m:sSubPr>
                          <m:ctrlP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−3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th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ì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gi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ị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ế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0,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do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đó </m:t>
                      </m:r>
                      <m:sSub>
                        <m:sSubPr>
                          <m:ctrlP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−3</m:t>
                      </m:r>
                    </m:oMath>
                  </m:oMathPara>
                </a14:m>
                <a:endParaRPr lang="en-US" sz="3600">
                  <a:effectLst/>
                  <a:latin typeface="Arial" panose="020B0604020202020204" pitchFamily="34" charset="0"/>
                  <a:ea typeface="Malgun Gothic" panose="020B0503020000020004" pitchFamily="34" charset="-127"/>
                  <a:cs typeface="Arial" panose="020B0604020202020204" pitchFamily="34" charset="0"/>
                </a:endParaRPr>
              </a:p>
              <a:p>
                <a:pPr algn="just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effectLst/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ô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en-US" sz="3600"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US" sz="360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399" y="2400300"/>
                <a:ext cx="15925801" cy="26085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295400" y="6194334"/>
                <a:ext cx="15679361" cy="2788136"/>
              </a:xfrm>
              <a:prstGeom prst="rect">
                <a:avLst/>
              </a:prstGeom>
              <a:solidFill>
                <a:srgbClr val="FFF4D4"/>
              </a:solidFill>
              <a:ln>
                <a:solidFill>
                  <a:srgbClr val="FFF4D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6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3600">
                    <a:solidFill>
                      <a:schemeClr val="tx1"/>
                    </a:solidFill>
                    <a:latin typeface="Arial" panose="020B0604020202020204" pitchFamily="34" charset="0"/>
                    <a:ea typeface="Malgun Gothic" panose="020B0503020000020004" pitchFamily="34" charset="-127"/>
                    <a:cs typeface="Arial" panose="020B0604020202020204" pitchFamily="34" charset="0"/>
                  </a:rPr>
                  <a:t>Phương trình (1) được gọi là phương trình tích.</a:t>
                </a:r>
                <a:endParaRPr lang="en-US" sz="360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6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360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algun Gothic" panose="020B0503020000020004" pitchFamily="34" charset="-127"/>
                    <a:cs typeface="Arial" panose="020B0604020202020204" pitchFamily="34" charset="0"/>
                  </a:rPr>
                  <a:t>Để giải phương trình (1), ta giải hai phương trình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rPr>
                      <m:t>+3=0</m:t>
                    </m:r>
                  </m:oMath>
                </a14:m>
                <a:r>
                  <a:rPr lang="en-US" sz="360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algun Gothic" panose="020B0503020000020004" pitchFamily="34" charset="-127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3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rPr>
                      <m:t>−5=0</m:t>
                    </m:r>
                  </m:oMath>
                </a14:m>
                <a:r>
                  <a:rPr lang="en-US" sz="360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algun Gothic" panose="020B0503020000020004" pitchFamily="34" charset="-127"/>
                    <a:cs typeface="Arial" panose="020B0604020202020204" pitchFamily="34" charset="0"/>
                  </a:rPr>
                  <a:t>, rồi lấy các nghiệm của hai phương trình này.</a:t>
                </a:r>
                <a:endParaRPr lang="en-US" sz="360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6194334"/>
                <a:ext cx="15679361" cy="2788136"/>
              </a:xfrm>
              <a:prstGeom prst="rect">
                <a:avLst/>
              </a:prstGeom>
              <a:blipFill>
                <a:blip r:embed="rId5"/>
                <a:stretch>
                  <a:fillRect l="-1126" r="-1087" b="-6710"/>
                </a:stretch>
              </a:blipFill>
              <a:ln>
                <a:solidFill>
                  <a:srgbClr val="FFF4D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302782">
            <a:off x="16344239" y="8522903"/>
            <a:ext cx="1330742" cy="14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6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-30272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554144" y="-30272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09600" y="800100"/>
            <a:ext cx="17068800" cy="8001000"/>
          </a:xfrm>
          <a:custGeom>
            <a:avLst/>
            <a:gdLst/>
            <a:ahLst/>
            <a:cxnLst/>
            <a:rect l="l" t="t" r="r" b="b"/>
            <a:pathLst>
              <a:path w="12363413" h="7634407">
                <a:moveTo>
                  <a:pt x="0" y="0"/>
                </a:moveTo>
                <a:lnTo>
                  <a:pt x="12363412" y="0"/>
                </a:lnTo>
                <a:lnTo>
                  <a:pt x="12363412" y="7634408"/>
                </a:lnTo>
                <a:lnTo>
                  <a:pt x="0" y="76344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678074" y="2095500"/>
            <a:ext cx="4721164" cy="1508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7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  <a:endParaRPr kumimoji="0" lang="en-US" sz="7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786530" y="3771900"/>
                <a:ext cx="14672670" cy="3429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8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vi-VN" sz="4200">
                    <a:ea typeface="Dotum" panose="020B0600000101010101" pitchFamily="34" charset="-127"/>
                    <a:cs typeface="Times New Roman" panose="02020603050405020304" pitchFamily="18" charset="0"/>
                  </a:rPr>
                  <a:t>Muốn giải phương trình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vi-VN" sz="42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4200" b="0" i="1" smtClean="0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  <m:r>
                      <a:rPr lang="en-US" sz="4200" b="0" i="0" smtClean="0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en-US" sz="42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vi-VN" sz="42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ta giải hai phương trình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vi-VN" sz="42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42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vi-VN" sz="42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42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vi-VN" sz="42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42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vi-VN" sz="42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vi-VN" sz="42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42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, rồi lấy tất cả các nghiệm của chúng.</a:t>
                </a:r>
                <a:endParaRPr lang="en-US" sz="42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530" y="3771900"/>
                <a:ext cx="14672670" cy="3429721"/>
              </a:xfrm>
              <a:prstGeom prst="rect">
                <a:avLst/>
              </a:prstGeom>
              <a:blipFill>
                <a:blip r:embed="rId7"/>
                <a:stretch>
                  <a:fillRect l="-1579" r="-1620" b="-6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5"/>
          <p:cNvSpPr/>
          <p:nvPr/>
        </p:nvSpPr>
        <p:spPr>
          <a:xfrm>
            <a:off x="14438863" y="7084504"/>
            <a:ext cx="3276600" cy="1767324"/>
          </a:xfrm>
          <a:custGeom>
            <a:avLst/>
            <a:gdLst/>
            <a:ahLst/>
            <a:cxnLst/>
            <a:rect l="l" t="t" r="r" b="b"/>
            <a:pathLst>
              <a:path w="16230600" h="7824502">
                <a:moveTo>
                  <a:pt x="0" y="0"/>
                </a:moveTo>
                <a:lnTo>
                  <a:pt x="16230600" y="0"/>
                </a:lnTo>
                <a:lnTo>
                  <a:pt x="16230600" y="7824502"/>
                </a:lnTo>
                <a:lnTo>
                  <a:pt x="0" y="78245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5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7"/>
          <p:cNvGrpSpPr/>
          <p:nvPr/>
        </p:nvGrpSpPr>
        <p:grpSpPr>
          <a:xfrm>
            <a:off x="304800" y="362952"/>
            <a:ext cx="17678400" cy="9601200"/>
            <a:chOff x="0" y="0"/>
            <a:chExt cx="4521135" cy="2620190"/>
          </a:xfrm>
        </p:grpSpPr>
        <p:sp>
          <p:nvSpPr>
            <p:cNvPr id="17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2391" y="851424"/>
            <a:ext cx="14343809" cy="1929876"/>
            <a:chOff x="972391" y="798307"/>
            <a:chExt cx="14343809" cy="1929876"/>
          </a:xfrm>
        </p:grpSpPr>
        <p:grpSp>
          <p:nvGrpSpPr>
            <p:cNvPr id="13" name="Group 12"/>
            <p:cNvGrpSpPr/>
            <p:nvPr/>
          </p:nvGrpSpPr>
          <p:grpSpPr>
            <a:xfrm>
              <a:off x="972391" y="798307"/>
              <a:ext cx="8562797" cy="1601993"/>
              <a:chOff x="62574" y="907278"/>
              <a:chExt cx="8562797" cy="1601993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62574" y="1302491"/>
                <a:ext cx="2281418" cy="120678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>
                    <a:latin typeface="Arial" panose="020B0604020202020204" pitchFamily="34" charset="0"/>
                    <a:cs typeface="Arial" panose="020B0604020202020204" pitchFamily="34" charset="0"/>
                  </a:rPr>
                  <a:t>Ví dụ 1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57971" y="907278"/>
                <a:ext cx="5867400" cy="8813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3900">
                    <a:latin typeface="Arial" panose="020B0604020202020204" pitchFamily="34" charset="0"/>
                    <a:cs typeface="Arial" panose="020B0604020202020204" pitchFamily="34" charset="0"/>
                  </a:rPr>
                  <a:t>Giải các phương trình:</a:t>
                </a:r>
                <a:endParaRPr lang="vi-VN" sz="3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3554604" y="1735604"/>
                  <a:ext cx="11761596" cy="9925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 3</m:t>
                        </m:r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+7</m:t>
                            </m:r>
                          </m:e>
                        </m:d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=0;                      </m:t>
                        </m:r>
                        <m:r>
                          <a:rPr lang="en-US" sz="3900" b="0" i="0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 </m:t>
                        </m:r>
                        <m:d>
                          <m:dPr>
                            <m:ctrlP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−5</m:t>
                            </m:r>
                          </m:e>
                        </m:d>
                        <m:d>
                          <m:dPr>
                            <m:ctrlP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3900" b="0" i="1" kern="1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−4</m:t>
                            </m:r>
                          </m:e>
                        </m:d>
                        <m:r>
                          <a:rPr lang="en-US" sz="39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=0.</m:t>
                        </m:r>
                      </m:oMath>
                    </m:oMathPara>
                  </a14:m>
                  <a:endParaRPr lang="en-US" sz="39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4604" y="1735604"/>
                  <a:ext cx="11761596" cy="99257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8484157" y="3314700"/>
            <a:ext cx="1905000" cy="1614284"/>
            <a:chOff x="981393" y="777308"/>
            <a:chExt cx="1858639" cy="164102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177948" y="992827"/>
              <a:ext cx="1419799" cy="1425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9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667788" y="5143500"/>
                <a:ext cx="13495361" cy="4154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90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390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39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Ta</m:t>
                      </m:r>
                      <m:r>
                        <m:rPr>
                          <m:nor/>
                        </m:rPr>
                        <a:rPr lang="en-US" sz="39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9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9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ó: </m:t>
                      </m:r>
                      <m:r>
                        <a:rPr lang="en-US" sz="39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39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39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+7</m:t>
                          </m:r>
                        </m:e>
                      </m:d>
                      <m:r>
                        <a:rPr lang="en-US" sz="39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39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9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900" b="0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3900">
                    <a:latin typeface="Arial" panose="020B0604020202020204" pitchFamily="34" charset="0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+7=0</m:t>
                    </m:r>
                  </m:oMath>
                </a14:m>
                <a:endParaRPr lang="en-US" sz="39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9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39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en-US" sz="39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900" b="0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=−7</m:t>
                    </m:r>
                  </m:oMath>
                </a14:m>
                <a:endParaRPr lang="en-US" sz="39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</a:pPr>
                <a:r>
                  <a:rPr lang="en-US" sz="39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Vậy phương trình đã cho có hai nghiệm là</a:t>
                </a:r>
                <a14:m>
                  <m:oMath xmlns:m="http://schemas.openxmlformats.org/officeDocument/2006/math">
                    <m:r>
                      <a:rPr lang="en-US" sz="39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a:rPr lang="en-US" sz="39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𝑥</m:t>
                    </m:r>
                    <m:r>
                      <a:rPr lang="en-US" sz="39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=0</m:t>
                    </m:r>
                  </m:oMath>
                </a14:m>
                <a:r>
                  <a:rPr lang="en-US" sz="3900" ker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9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𝑥</m:t>
                    </m:r>
                    <m:r>
                      <a:rPr lang="en-US" sz="39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=−7</m:t>
                    </m:r>
                    <m:r>
                      <a:rPr lang="en-US" sz="39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.</m:t>
                    </m:r>
                  </m:oMath>
                </a14:m>
                <a:endParaRPr lang="en-US" sz="3900" i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788" y="5143500"/>
                <a:ext cx="13495361" cy="4154984"/>
              </a:xfrm>
              <a:prstGeom prst="rect">
                <a:avLst/>
              </a:prstGeom>
              <a:blipFill>
                <a:blip r:embed="rId6"/>
                <a:stretch>
                  <a:fillRect l="-1536" b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05241" y="7839998"/>
            <a:ext cx="1303723" cy="16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3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7"/>
          <p:cNvGrpSpPr/>
          <p:nvPr/>
        </p:nvGrpSpPr>
        <p:grpSpPr>
          <a:xfrm>
            <a:off x="304800" y="362952"/>
            <a:ext cx="17678400" cy="9601200"/>
            <a:chOff x="0" y="0"/>
            <a:chExt cx="4521135" cy="2620190"/>
          </a:xfrm>
        </p:grpSpPr>
        <p:sp>
          <p:nvSpPr>
            <p:cNvPr id="17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219200" y="938416"/>
            <a:ext cx="1905000" cy="1614284"/>
            <a:chOff x="981393" y="777308"/>
            <a:chExt cx="1858639" cy="164102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177948" y="992827"/>
              <a:ext cx="1419799" cy="1425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9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743200" y="2628900"/>
                <a:ext cx="12982400" cy="39668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9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kumimoji="0" lang="en-US" sz="39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kumimoji="0" lang="en-US" sz="3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m:t>Ta</m:t>
                      </m:r>
                      <m:r>
                        <m:rPr>
                          <m:nor/>
                        </m:rPr>
                        <a:rPr kumimoji="0" lang="en-US" sz="3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3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kumimoji="0" lang="en-US" sz="3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m:t>ó:</m:t>
                      </m:r>
                      <m:r>
                        <a:rPr lang="en-US" sz="39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39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39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=0.</m:t>
                      </m:r>
                    </m:oMath>
                  </m:oMathPara>
                </a14:m>
                <a:endParaRPr lang="en-US" sz="3900" kern="10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9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 </a:t>
                </a:r>
                <a14:m>
                  <m:oMath xmlns:m="http://schemas.openxmlformats.org/officeDocument/2006/math">
                    <m:r>
                      <a:rPr kumimoji="0" lang="en-US" sz="39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kumimoji="0" lang="en-US" sz="3900" b="0" i="1" u="none" strike="noStrike" kern="1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−5=0</m:t>
                    </m:r>
                  </m:oMath>
                </a14:m>
                <a:r>
                  <a:rPr kumimoji="0" lang="en-US" sz="3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kumimoji="0" lang="en-US" sz="3900" b="0" i="0" u="none" strike="noStrike" kern="1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kumimoji="0" lang="en-US" sz="39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kumimoji="0" lang="en-US" sz="3900" b="0" i="1" u="none" strike="noStrike" kern="1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−4</m:t>
                    </m:r>
                    <m:r>
                      <a:rPr kumimoji="0" lang="en-US" sz="39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kumimoji="0" lang="en-US" sz="3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9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kumimoji="0" lang="en-US" sz="39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kumimoji="0" lang="en-US" sz="39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=5</m:t>
                    </m:r>
                  </m:oMath>
                </a14:m>
                <a:r>
                  <a:rPr kumimoji="0" lang="en-US" sz="3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kumimoji="0" lang="en-US" sz="39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kumimoji="0" lang="en-US" sz="3900" b="0" i="1" u="none" strike="noStrike" kern="1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kumimoji="0" lang="en-US" sz="3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39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Vậy phương trình đã cho có hai nghiệm là</a:t>
                </a:r>
                <a14:m>
                  <m:oMath xmlns:m="http://schemas.openxmlformats.org/officeDocument/2006/math">
                    <m:r>
                      <a:rPr kumimoji="0" lang="en-US" sz="3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a:rPr kumimoji="0" lang="en-US" sz="3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  <a:sym typeface="Arial"/>
                      </a:rPr>
                      <m:t>𝑥</m:t>
                    </m:r>
                    <m:r>
                      <a:rPr kumimoji="0" lang="en-US" sz="3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  <a:sym typeface="Arial"/>
                      </a:rPr>
                      <m:t>=5</m:t>
                    </m:r>
                  </m:oMath>
                </a14:m>
                <a:r>
                  <a:rPr kumimoji="0" lang="en-US" sz="3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 và </a:t>
                </a:r>
                <a14:m>
                  <m:oMath xmlns:m="http://schemas.openxmlformats.org/officeDocument/2006/math">
                    <m:r>
                      <a:rPr kumimoji="0" lang="en-US" sz="3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  <a:sym typeface="Arial"/>
                      </a:rPr>
                      <m:t>𝑥</m:t>
                    </m:r>
                    <m:r>
                      <a:rPr kumimoji="0" lang="en-US" sz="3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  <a:sym typeface="Arial"/>
                      </a:rPr>
                      <m:t>=2</m:t>
                    </m:r>
                    <m:r>
                      <a:rPr kumimoji="0" lang="en-US" sz="3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  <a:sym typeface="Arial"/>
                      </a:rPr>
                      <m:t>.</m:t>
                    </m:r>
                  </m:oMath>
                </a14:m>
                <a:endParaRPr kumimoji="0" lang="en-US" sz="3900" b="0" i="1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2628900"/>
                <a:ext cx="12982400" cy="3966855"/>
              </a:xfrm>
              <a:prstGeom prst="rect">
                <a:avLst/>
              </a:prstGeom>
              <a:blipFill>
                <a:blip r:embed="rId4"/>
                <a:stretch>
                  <a:fillRect l="-1596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7358" y="938416"/>
            <a:ext cx="986834" cy="125520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90600" y="7429500"/>
            <a:ext cx="16306800" cy="1962076"/>
          </a:xfrm>
          <a:prstGeom prst="rect">
            <a:avLst/>
          </a:prstGeom>
          <a:solidFill>
            <a:srgbClr val="FFEE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b="1" kern="10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Chú ý: </a:t>
            </a:r>
            <a:r>
              <a:rPr lang="vi-VN" sz="3900" kern="100">
                <a:solidFill>
                  <a:schemeClr val="tx1"/>
                </a:solidFill>
                <a:ea typeface="Malgun Gothic" panose="020B0503020000020004" pitchFamily="34" charset="-127"/>
                <a:cs typeface="Arial" panose="020B0604020202020204" pitchFamily="34" charset="0"/>
              </a:rPr>
              <a:t>Trong nhiều trường hợp, để giải một phương trình, ta biến đổi để đưa phương trình đó về dạng phương trình tích</a:t>
            </a:r>
            <a:r>
              <a:rPr lang="en-US" sz="3900" kern="100">
                <a:solidFill>
                  <a:schemeClr val="tx1"/>
                </a:solidFill>
                <a:ea typeface="Malgun Gothic" panose="020B0503020000020004" pitchFamily="34" charset="-127"/>
                <a:cs typeface="Arial" panose="020B0604020202020204" pitchFamily="34" charset="0"/>
              </a:rPr>
              <a:t>.</a:t>
            </a:r>
            <a:endParaRPr lang="en-US" sz="3900" kern="1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39010" y="8770538"/>
            <a:ext cx="1085182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3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/>
          <p:cNvSpPr/>
          <p:nvPr/>
        </p:nvSpPr>
        <p:spPr>
          <a:xfrm>
            <a:off x="-228600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3"/>
          <p:cNvSpPr/>
          <p:nvPr/>
        </p:nvSpPr>
        <p:spPr>
          <a:xfrm>
            <a:off x="9170398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7"/>
          <p:cNvGrpSpPr/>
          <p:nvPr/>
        </p:nvGrpSpPr>
        <p:grpSpPr>
          <a:xfrm>
            <a:off x="609600" y="495300"/>
            <a:ext cx="17068800" cy="9220200"/>
            <a:chOff x="0" y="0"/>
            <a:chExt cx="4521135" cy="2620190"/>
          </a:xfrm>
        </p:grpSpPr>
        <p:sp>
          <p:nvSpPr>
            <p:cNvPr id="15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515070" y="2884682"/>
            <a:ext cx="1771930" cy="1115818"/>
            <a:chOff x="1121064" y="791170"/>
            <a:chExt cx="1625322" cy="111581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64" y="791170"/>
              <a:ext cx="1625322" cy="111581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222092" y="912990"/>
              <a:ext cx="141979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3949">
            <a:off x="746038" y="7450024"/>
            <a:ext cx="1462859" cy="17918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72659" y="723900"/>
            <a:ext cx="16781941" cy="1922881"/>
            <a:chOff x="995182" y="963441"/>
            <a:chExt cx="16781941" cy="1922881"/>
          </a:xfrm>
        </p:grpSpPr>
        <p:sp>
          <p:nvSpPr>
            <p:cNvPr id="13" name="Rectangle 12"/>
            <p:cNvSpPr/>
            <p:nvPr/>
          </p:nvSpPr>
          <p:spPr>
            <a:xfrm>
              <a:off x="3464264" y="963441"/>
              <a:ext cx="14312859" cy="1027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60000"/>
                </a:lnSpc>
              </a:pPr>
              <a:r>
                <a:rPr lang="en-US" sz="3800">
                  <a:latin typeface="Arial" panose="020B0604020202020204" pitchFamily="34" charset="0"/>
                  <a:cs typeface="Arial" panose="020B0604020202020204" pitchFamily="34" charset="0"/>
                </a:rPr>
                <a:t>Giải các phương trình sau bằng cách đưa về phương trình tích:</a:t>
              </a:r>
              <a:endParaRPr lang="vi-VN" sz="3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3464265" y="1858348"/>
                  <a:ext cx="13680736" cy="102797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>
                    <a:lnSpc>
                      <a:spcPct val="16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 </m:t>
                        </m:r>
                        <m:sSup>
                          <m:sSupPr>
                            <m:ctrlP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+7</m:t>
                        </m:r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=0;                                       </m:t>
                        </m:r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 </m:t>
                        </m:r>
                        <m:sSup>
                          <m:sSupPr>
                            <m:ctrlP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3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  <m:r>
                                  <a:rPr lang="en-US" sz="3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US" sz="3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−4</m:t>
                        </m:r>
                        <m:sSup>
                          <m:sSupPr>
                            <m:ctrlP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=0.</m:t>
                        </m:r>
                      </m:oMath>
                    </m:oMathPara>
                  </a14:m>
                  <a:endParaRPr lang="vi-VN" sz="3800">
                    <a:solidFill>
                      <a:prstClr val="black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4265" y="1858348"/>
                  <a:ext cx="13680736" cy="10279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ounded Rectangle 18"/>
            <p:cNvSpPr/>
            <p:nvPr/>
          </p:nvSpPr>
          <p:spPr>
            <a:xfrm>
              <a:off x="995182" y="1345920"/>
              <a:ext cx="2281418" cy="120678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900" b="1">
                  <a:latin typeface="Arial" panose="020B0604020202020204" pitchFamily="34" charset="0"/>
                  <a:cs typeface="Arial" panose="020B0604020202020204" pitchFamily="34" charset="0"/>
                </a:rPr>
                <a:t>Ví dụ 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441741" y="4469398"/>
                <a:ext cx="12986504" cy="5093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3800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3800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  <m:r>
                      <m:rPr>
                        <m:nor/>
                      </m:rPr>
                      <a:rPr lang="en-US" sz="380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Ta</m:t>
                    </m:r>
                    <m:r>
                      <m:rPr>
                        <m:nor/>
                      </m:rPr>
                      <a:rPr lang="en-US" sz="380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380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380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ó: </m:t>
                    </m:r>
                    <m:r>
                      <a:rPr lang="en-US" sz="3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</m:t>
                    </m:r>
                    <m:sSup>
                      <m:sSupPr>
                        <m:ctrlP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3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+7</m:t>
                    </m:r>
                    <m:r>
                      <a:rPr lang="en-US" sz="3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3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en-US" sz="3800" b="0" i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8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</a:t>
                </a:r>
                <a14:m>
                  <m:oMath xmlns:m="http://schemas.openxmlformats.org/officeDocument/2006/math"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d>
                      <m:dPr>
                        <m:ctrlP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+7</m:t>
                        </m:r>
                      </m:e>
                    </m:d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38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8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800" b="0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3800">
                    <a:latin typeface="Arial" panose="020B0604020202020204" pitchFamily="34" charset="0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+7=0</m:t>
                    </m:r>
                  </m:oMath>
                </a14:m>
                <a:endParaRPr lang="en-US" sz="38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8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3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800" b="0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=−7</m:t>
                    </m:r>
                  </m:oMath>
                </a14:m>
                <a:endParaRPr lang="en-US" sz="38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</a:pPr>
                <a:r>
                  <a:rPr lang="en-US" sz="38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Vậy phương trình đã cho có hai nghiệm là</a:t>
                </a:r>
                <a14:m>
                  <m:oMath xmlns:m="http://schemas.openxmlformats.org/officeDocument/2006/math">
                    <m:r>
                      <a:rPr lang="en-US" sz="3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a:rPr lang="en-US" sz="3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𝑥</m:t>
                    </m:r>
                    <m:r>
                      <a:rPr lang="en-US" sz="3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=0</m:t>
                    </m:r>
                  </m:oMath>
                </a14:m>
                <a:r>
                  <a:rPr lang="en-US" sz="3800" ker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3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𝑥</m:t>
                    </m:r>
                    <m:r>
                      <a:rPr lang="en-US" sz="3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=−7</m:t>
                    </m:r>
                    <m:r>
                      <a:rPr lang="en-US" sz="38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.</m:t>
                    </m:r>
                  </m:oMath>
                </a14:m>
                <a:endParaRPr lang="en-US" sz="3800" i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741" y="4469398"/>
                <a:ext cx="12986504" cy="5093702"/>
              </a:xfrm>
              <a:prstGeom prst="rect">
                <a:avLst/>
              </a:prstGeom>
              <a:blipFill>
                <a:blip r:embed="rId6"/>
                <a:stretch>
                  <a:fillRect l="-1549" b="-1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78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/>
          <p:cNvSpPr/>
          <p:nvPr/>
        </p:nvSpPr>
        <p:spPr>
          <a:xfrm>
            <a:off x="-228600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3"/>
          <p:cNvSpPr/>
          <p:nvPr/>
        </p:nvSpPr>
        <p:spPr>
          <a:xfrm>
            <a:off x="9170398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7"/>
          <p:cNvGrpSpPr/>
          <p:nvPr/>
        </p:nvGrpSpPr>
        <p:grpSpPr>
          <a:xfrm>
            <a:off x="609600" y="495300"/>
            <a:ext cx="17068800" cy="9220200"/>
            <a:chOff x="0" y="0"/>
            <a:chExt cx="4521135" cy="2620190"/>
          </a:xfrm>
        </p:grpSpPr>
        <p:sp>
          <p:nvSpPr>
            <p:cNvPr id="15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287824" y="844216"/>
            <a:ext cx="1771930" cy="1115818"/>
            <a:chOff x="1121064" y="791170"/>
            <a:chExt cx="1625322" cy="111581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64" y="791170"/>
              <a:ext cx="1625322" cy="111581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222092" y="912990"/>
              <a:ext cx="141979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93949">
            <a:off x="746038" y="7450024"/>
            <a:ext cx="1462859" cy="1791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261905" y="2247900"/>
                <a:ext cx="13816988" cy="724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a:rPr kumimoji="0" lang="en-US" sz="3800" b="0" i="1" u="none" strike="noStrike" kern="1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kumimoji="0" lang="en-US" sz="3800" b="0" i="1" u="none" strike="noStrike" kern="1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  <m:r>
                      <m:rPr>
                        <m:nor/>
                      </m:rPr>
                      <a:rPr kumimoji="0" lang="en-US" sz="3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rPr>
                      <m:t>Ta</m:t>
                    </m:r>
                    <m:r>
                      <m:rPr>
                        <m:nor/>
                      </m:rPr>
                      <a:rPr kumimoji="0" lang="en-US" sz="3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3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kumimoji="0" lang="en-US" sz="3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ó: </m:t>
                    </m:r>
                    <m:sSup>
                      <m:sSupPr>
                        <m:ctrlP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en-US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en-US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3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</m:t>
                    </m:r>
                    <m:sSup>
                      <m:sSupPr>
                        <m:ctrlP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3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kumimoji="0" lang="en-US" sz="38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+2+2</m:t>
                        </m:r>
                        <m: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kumimoji="0" lang="en-US" sz="3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kumimoji="0" lang="en-US" sz="3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US" sz="3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+2−2</m:t>
                        </m:r>
                        <m:r>
                          <a:rPr kumimoji="0" lang="en-US" sz="38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kumimoji="0" lang="en-US" sz="3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kumimoji="0" lang="en-US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kumimoji="0" lang="en-US" sz="3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800" b="0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3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3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3800" kern="10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+2=0</m:t>
                    </m:r>
                  </m:oMath>
                </a14:m>
                <a:r>
                  <a:rPr kumimoji="0" lang="en-US" sz="3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kumimoji="0" lang="en-US" sz="3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kumimoji="0" lang="en-US" sz="3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+2=0</m:t>
                    </m:r>
                  </m:oMath>
                </a14:m>
                <a:endParaRPr kumimoji="0" lang="en-US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8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                      </m:t>
                      </m:r>
                      <m:r>
                        <a:rPr kumimoji="0" lang="en-US" sz="3800" b="0" i="1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US" sz="3800" b="0" i="1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kumimoji="0" lang="en-US" sz="38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38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US" sz="38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kumimoji="0" lang="en-US" sz="3800" b="0" i="0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ho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ặ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n-US" sz="3800" b="0" i="1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US" sz="38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=−2</m:t>
                      </m:r>
                    </m:oMath>
                  </m:oMathPara>
                </a14:m>
                <a:endParaRPr kumimoji="0" lang="en-US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ậ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y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ươ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ì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nh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 đã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cho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ó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hai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nghi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ệ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m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l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à</m:t>
                      </m:r>
                      <m:r>
                        <a:rPr lang="en-US" sz="3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a:rPr lang="en-US" sz="3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3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 ker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800" ker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m:t>à</m:t>
                      </m:r>
                      <m:r>
                        <a:rPr lang="en-US" sz="38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/>
                        </a:rPr>
                        <m:t> </m:t>
                      </m:r>
                      <m:r>
                        <a:rPr kumimoji="0" lang="en-US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/>
                        </a:rPr>
                        <m:t>𝑥</m:t>
                      </m:r>
                      <m:r>
                        <a:rPr kumimoji="0" lang="en-US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/>
                        </a:rPr>
                        <m:t>=−2</m:t>
                      </m:r>
                      <m:r>
                        <a:rPr kumimoji="0" lang="en-US" sz="3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/>
                        </a:rPr>
                        <m:t>.</m:t>
                      </m:r>
                    </m:oMath>
                  </m:oMathPara>
                </a14:m>
                <a:endParaRPr kumimoji="0" lang="en-US" sz="3800" b="0" i="1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905" y="2247900"/>
                <a:ext cx="13816988" cy="72431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70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921257" y="3037032"/>
            <a:ext cx="1671597" cy="1115868"/>
            <a:chOff x="981393" y="777308"/>
            <a:chExt cx="1858639" cy="1275995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222093" y="976785"/>
              <a:ext cx="1419799" cy="774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/>
              <p:cNvSpPr>
                <a:spLocks noChangeArrowheads="1"/>
              </p:cNvSpPr>
              <p:nvPr/>
            </p:nvSpPr>
            <p:spPr bwMode="auto">
              <a:xfrm>
                <a:off x="5032447" y="4139312"/>
                <a:ext cx="11399878" cy="55207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Ta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ó:</m:t>
                      </m:r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−7</m:t>
                          </m:r>
                        </m:e>
                      </m:d>
                      <m:d>
                        <m:d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+4</m:t>
                          </m:r>
                        </m:e>
                      </m:d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3800">
                  <a:effectLst/>
                  <a:latin typeface="+mn-lt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−7=0</m:t>
                    </m:r>
                  </m:oMath>
                </a14:m>
                <a:r>
                  <a:rPr lang="vi-VN" sz="3800">
                    <a:effectLst/>
                    <a:latin typeface="+mn-lt"/>
                    <a:ea typeface="Dotum" panose="020B0600000101010101" pitchFamily="34" charset="-127"/>
                    <a:cs typeface="Times New Roman" panose="02020603050405020304" pitchFamily="18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5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+4=0</m:t>
                    </m:r>
                  </m:oMath>
                </a14:m>
                <a:endParaRPr lang="en-US" sz="3800">
                  <a:effectLst/>
                  <a:latin typeface="+mn-lt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                          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=7</m:t>
                      </m:r>
                      <m:r>
                        <m:rPr>
                          <m:nor/>
                        </m:rPr>
                        <a:rPr lang="en-US" sz="3800" b="0" i="0" smtClean="0">
                          <a:effectLst/>
                          <a:latin typeface="+mn-lt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ho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ặ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3800">
                  <a:effectLst/>
                  <a:latin typeface="+mn-lt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ậ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ư</m:t>
                      </m:r>
                      <m:r>
                        <m:rPr>
                          <m:nor/>
                        </m:rPr>
                        <a:rPr lang="en-US" sz="3800" b="0" i="0" smtClean="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ơ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ó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=7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sz="3800">
                  <a:effectLst/>
                  <a:latin typeface="+mn-lt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2447" y="4139312"/>
                <a:ext cx="11399878" cy="55207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135270"/>
            <a:ext cx="184731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18759" y="433150"/>
            <a:ext cx="15488041" cy="2344310"/>
            <a:chOff x="956573" y="938519"/>
            <a:chExt cx="15488041" cy="2344310"/>
          </a:xfrm>
        </p:grpSpPr>
        <p:grpSp>
          <p:nvGrpSpPr>
            <p:cNvPr id="7" name="Group 6"/>
            <p:cNvGrpSpPr/>
            <p:nvPr/>
          </p:nvGrpSpPr>
          <p:grpSpPr>
            <a:xfrm>
              <a:off x="956573" y="938519"/>
              <a:ext cx="12839779" cy="1916113"/>
              <a:chOff x="956573" y="938519"/>
              <a:chExt cx="12839779" cy="1916113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956573" y="1333500"/>
                <a:ext cx="3876594" cy="1295400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Thực hành </a:t>
                </a:r>
                <a:r>
                  <a:rPr lang="vi-VN" sz="43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43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5165735" y="938519"/>
                <a:ext cx="8630617" cy="875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en-US" sz="3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Giải các phương trình</a:t>
                </a:r>
                <a:endParaRPr lang="vi-VN" sz="3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Rectangle 2"/>
                  <p:cNvSpPr/>
                  <p:nvPr/>
                </p:nvSpPr>
                <p:spPr>
                  <a:xfrm>
                    <a:off x="5181870" y="1846664"/>
                    <a:ext cx="5257530" cy="100796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just">
                      <a:lnSpc>
                        <a:spcPct val="150000"/>
                      </a:lnSpc>
                      <a:spcBef>
                        <a:spcPts val="300"/>
                      </a:spcBef>
                      <a:spcAft>
                        <a:spcPts val="3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sz="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) </m:t>
                          </m:r>
                          <m:d>
                            <m:dPr>
                              <m:ctrlPr>
                                <a:rPr lang="en-US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−7</m:t>
                              </m:r>
                            </m:e>
                          </m:d>
                          <m:d>
                            <m:dPr>
                              <m:ctrlPr>
                                <a:rPr lang="en-US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+4</m:t>
                              </m:r>
                            </m:e>
                          </m:d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=0</m:t>
                          </m:r>
                          <m:r>
                            <a:rPr lang="en-US" sz="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;</m:t>
                          </m:r>
                        </m:oMath>
                      </m:oMathPara>
                    </a14:m>
                    <a:endParaRPr lang="en-US" sz="38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" name="Rectangle 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1870" y="1846664"/>
                    <a:ext cx="5257530" cy="100796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0738115" y="1181100"/>
                  <a:ext cx="5706499" cy="21017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Bef>
                      <a:spcPts val="300"/>
                    </a:spcBef>
                    <a:spcAft>
                      <a:spcPts val="3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3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) </m:t>
                        </m:r>
                        <m:d>
                          <m:dPr>
                            <m:ctrlPr>
                              <a:rPr lang="en-US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vi-VN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vi-VN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vi-VN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+9</m:t>
                            </m:r>
                          </m:e>
                        </m:d>
                        <m:d>
                          <m:dPr>
                            <m:ctrlPr>
                              <a:rPr lang="en-US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otum" panose="020B0600000101010101" pitchFamily="34" charset="-127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vi-VN" sz="3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otum" panose="020B0600000101010101" pitchFamily="34" charset="-127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vi-VN" sz="3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otum" panose="020B0600000101010101" pitchFamily="34" charset="-127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vi-VN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vi-VN" sz="3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−5</m:t>
                            </m:r>
                          </m:e>
                        </m:d>
                        <m:r>
                          <a:rPr lang="vi-VN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3800">
                    <a:solidFill>
                      <a:prstClr val="black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8115" y="1181100"/>
                  <a:ext cx="5706499" cy="21017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1588" y="6906032"/>
            <a:ext cx="1993913" cy="257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921257" y="3037032"/>
            <a:ext cx="1671597" cy="1115868"/>
            <a:chOff x="981393" y="777308"/>
            <a:chExt cx="1858639" cy="1275995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222093" y="976785"/>
              <a:ext cx="1419799" cy="774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/>
              <p:cNvSpPr>
                <a:spLocks noChangeArrowheads="1"/>
              </p:cNvSpPr>
              <p:nvPr/>
            </p:nvSpPr>
            <p:spPr bwMode="auto">
              <a:xfrm>
                <a:off x="5032447" y="3146971"/>
                <a:ext cx="11399878" cy="65685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just">
                  <a:lnSpc>
                    <a:spcPct val="137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sz="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Ta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380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m:t>ó:</m:t>
                      </m:r>
                      <m:r>
                        <a:rPr lang="en-US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+9</m:t>
                          </m:r>
                        </m:e>
                      </m:d>
                      <m:d>
                        <m:d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vi-VN" sz="3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−5</m:t>
                          </m:r>
                        </m:e>
                      </m:d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3800">
                  <a:solidFill>
                    <a:prstClr val="black"/>
                  </a:solidFill>
                  <a:latin typeface="Calibri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37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                  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+9=0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ho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ặ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−5=0</m:t>
                      </m:r>
                    </m:oMath>
                  </m:oMathPara>
                </a14:m>
                <a:endParaRPr lang="en-US" sz="3800">
                  <a:solidFill>
                    <a:prstClr val="black"/>
                  </a:solidFill>
                  <a:latin typeface="Calibri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37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                       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8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ho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ặ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800">
                  <a:solidFill>
                    <a:prstClr val="black"/>
                  </a:solidFill>
                  <a:latin typeface="Calibri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37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ậ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ó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8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solidFill>
                            <a:prstClr val="black"/>
                          </a:solidFill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sz="3800">
                  <a:solidFill>
                    <a:prstClr val="black"/>
                  </a:solidFill>
                  <a:latin typeface="Calibri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2447" y="3146971"/>
                <a:ext cx="11399878" cy="6568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135270"/>
            <a:ext cx="184731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18759" y="433150"/>
            <a:ext cx="15488041" cy="2344310"/>
            <a:chOff x="956573" y="938519"/>
            <a:chExt cx="15488041" cy="2344310"/>
          </a:xfrm>
        </p:grpSpPr>
        <p:grpSp>
          <p:nvGrpSpPr>
            <p:cNvPr id="7" name="Group 6"/>
            <p:cNvGrpSpPr/>
            <p:nvPr/>
          </p:nvGrpSpPr>
          <p:grpSpPr>
            <a:xfrm>
              <a:off x="956573" y="938519"/>
              <a:ext cx="12839779" cy="1916113"/>
              <a:chOff x="956573" y="938519"/>
              <a:chExt cx="12839779" cy="1916113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956573" y="1333500"/>
                <a:ext cx="3876594" cy="1295400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3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Thực hành </a:t>
                </a:r>
                <a:r>
                  <a:rPr kumimoji="0" lang="vi-VN" sz="43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en-US" sz="43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5165735" y="938519"/>
                <a:ext cx="8630617" cy="875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Giải các phương trình</a:t>
                </a:r>
                <a:endParaRPr kumimoji="0" lang="vi-VN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Rectangle 2"/>
                  <p:cNvSpPr/>
                  <p:nvPr/>
                </p:nvSpPr>
                <p:spPr>
                  <a:xfrm>
                    <a:off x="5181870" y="1846664"/>
                    <a:ext cx="5257530" cy="100796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just" defTabSz="914400" rtl="0" eaLnBrk="1" fontAlgn="auto" latinLnBrk="0" hangingPunct="1">
                      <a:lnSpc>
                        <a:spcPct val="150000"/>
                      </a:lnSpc>
                      <a:spcBef>
                        <a:spcPts val="30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kumimoji="0" lang="en-US" sz="3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kumimoji="0" lang="en-US" sz="3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) </m:t>
                          </m:r>
                          <m:d>
                            <m:dPr>
                              <m:ctrlPr>
                                <a:rPr kumimoji="0" lang="en-US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vi-VN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kumimoji="0" lang="vi-VN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−7</m:t>
                              </m:r>
                            </m:e>
                          </m:d>
                          <m:d>
                            <m:dPr>
                              <m:ctrlPr>
                                <a:rPr kumimoji="0" lang="en-US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vi-VN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  <m:r>
                                <a:rPr kumimoji="0" lang="vi-VN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kumimoji="0" lang="vi-VN" sz="3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otum" panose="020B0600000101010101" pitchFamily="34" charset="-127"/>
                                  <a:cs typeface="Times New Roman" panose="02020603050405020304" pitchFamily="18" charset="0"/>
                                </a:rPr>
                                <m:t>+4</m:t>
                              </m:r>
                            </m:e>
                          </m:d>
                          <m:r>
                            <a:rPr kumimoji="0" lang="vi-VN" sz="3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=0</m:t>
                          </m:r>
                          <m:r>
                            <a:rPr kumimoji="0" lang="en-US" sz="3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;</m:t>
                          </m:r>
                        </m:oMath>
                      </m:oMathPara>
                    </a14:m>
                    <a:endParaRPr kumimoji="0" lang="en-US" sz="3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Arial" panose="020B06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" name="Rectangle 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1870" y="1846664"/>
                    <a:ext cx="5257530" cy="100796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0738115" y="1181100"/>
                  <a:ext cx="5706499" cy="21017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just" defTabSz="914400" rtl="0" eaLnBrk="1" fontAlgn="auto" latinLnBrk="0" hangingPunct="1">
                    <a:lnSpc>
                      <a:spcPct val="15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3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kumimoji="0" lang="en-US" sz="3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) </m:t>
                        </m:r>
                        <m:d>
                          <m:dPr>
                            <m:ctrlPr>
                              <a:rPr kumimoji="0" lang="en-US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+9</m:t>
                            </m:r>
                          </m:e>
                        </m:d>
                        <m:d>
                          <m:dPr>
                            <m:ctrlPr>
                              <a:rPr kumimoji="0" lang="en-US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en-US" sz="3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otum" panose="020B0600000101010101" pitchFamily="34" charset="-127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0" lang="vi-VN" sz="3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otum" panose="020B0600000101010101" pitchFamily="34" charset="-127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kumimoji="0" lang="vi-VN" sz="3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otum" panose="020B0600000101010101" pitchFamily="34" charset="-127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−5</m:t>
                            </m:r>
                          </m:e>
                        </m:d>
                        <m:r>
                          <a:rPr kumimoji="0" lang="vi-VN" sz="3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=0</m:t>
                        </m:r>
                      </m:oMath>
                    </m:oMathPara>
                  </a14:m>
                  <a:endParaRPr kumimoji="0" lang="en-US" sz="3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" panose="020B060402020202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8115" y="1181100"/>
                  <a:ext cx="5706499" cy="21017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1588" y="6906032"/>
            <a:ext cx="1993913" cy="257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/>
          <p:cNvSpPr/>
          <p:nvPr/>
        </p:nvSpPr>
        <p:spPr>
          <a:xfrm>
            <a:off x="-228600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3"/>
          <p:cNvSpPr/>
          <p:nvPr/>
        </p:nvSpPr>
        <p:spPr>
          <a:xfrm>
            <a:off x="9170398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7"/>
          <p:cNvGrpSpPr/>
          <p:nvPr/>
        </p:nvGrpSpPr>
        <p:grpSpPr>
          <a:xfrm>
            <a:off x="244642" y="222584"/>
            <a:ext cx="17771490" cy="9797716"/>
            <a:chOff x="0" y="0"/>
            <a:chExt cx="4521135" cy="2620190"/>
          </a:xfrm>
        </p:grpSpPr>
        <p:sp>
          <p:nvSpPr>
            <p:cNvPr id="15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43328" y="723900"/>
            <a:ext cx="8634628" cy="4208368"/>
            <a:chOff x="914101" y="1333500"/>
            <a:chExt cx="8634628" cy="4208368"/>
          </a:xfrm>
        </p:grpSpPr>
        <p:sp>
          <p:nvSpPr>
            <p:cNvPr id="23" name="Rounded Rectangle 22"/>
            <p:cNvSpPr/>
            <p:nvPr/>
          </p:nvSpPr>
          <p:spPr>
            <a:xfrm>
              <a:off x="956573" y="1333500"/>
              <a:ext cx="3876594" cy="12954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3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Thực hành 2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18112" y="3086100"/>
              <a:ext cx="8630617" cy="875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 các phương trình</a:t>
              </a:r>
              <a:endParaRPr kumimoji="0" lang="vi-VN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914101" y="4533900"/>
                  <a:ext cx="6381747" cy="10079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  <a:spcBef>
                      <a:spcPts val="300"/>
                    </a:spcBef>
                    <a:spcAft>
                      <a:spcPts val="30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US" sz="3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kumimoji="0" lang="en-US" sz="3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) 2</m:t>
                        </m:r>
                        <m:r>
                          <a:rPr lang="vi-VN" sz="3800" i="1"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38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vi-VN" sz="38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vi-VN" sz="38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+6</m:t>
                            </m:r>
                          </m:e>
                        </m:d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  <m:d>
                          <m:dPr>
                            <m:ctrlPr>
                              <a:rPr lang="en-US" sz="38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vi-VN" sz="38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vi-VN" sz="3800" i="1">
                                <a:effectLst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+6</m:t>
                            </m:r>
                          </m:e>
                        </m:d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=0</m:t>
                        </m:r>
                        <m:r>
                          <a:rPr lang="en-US" sz="3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;</m:t>
                        </m:r>
                      </m:oMath>
                    </m:oMathPara>
                  </a14:m>
                  <a:endParaRPr lang="en-US" sz="3800">
                    <a:solidFill>
                      <a:prstClr val="black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101" y="4533900"/>
                  <a:ext cx="6381747" cy="100796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11852712" y="887390"/>
            <a:ext cx="1671597" cy="1115868"/>
            <a:chOff x="981393" y="777308"/>
            <a:chExt cx="1858639" cy="1275995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22093" y="976785"/>
              <a:ext cx="1419799" cy="774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772400" y="2486726"/>
                <a:ext cx="9832222" cy="7228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vi-VN" sz="3800">
                    <a:latin typeface="Arial" panose="020B0604020202020204" pitchFamily="34" charset="0"/>
                    <a:ea typeface="Dotum" panose="020B0600000101010101" pitchFamily="34" charset="-127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2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+6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+5</m:t>
                    </m:r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+6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3800"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3800">
                    <a:latin typeface="Arial" panose="020B0604020202020204" pitchFamily="34" charset="0"/>
                    <a:ea typeface="Dotum" panose="020B0600000101010101" pitchFamily="34" charset="-127"/>
                    <a:cs typeface="Arial" panose="020B0604020202020204" pitchFamily="34" charset="0"/>
                  </a:rPr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+6</m:t>
                        </m:r>
                      </m:e>
                    </m:d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3800">
                    <a:effectLst/>
                    <a:latin typeface="Arial" panose="020B0604020202020204" pitchFamily="34" charset="0"/>
                    <a:ea typeface="Dotum" panose="020B0600000101010101" pitchFamily="34" charset="-127"/>
                    <a:cs typeface="Arial" panose="020B0604020202020204" pitchFamily="34" charset="0"/>
                  </a:rPr>
                  <a:t> </a:t>
                </a:r>
                <a:endParaRPr lang="en-US" sz="3800"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3800">
                    <a:effectLst/>
                    <a:latin typeface="Arial" panose="020B0604020202020204" pitchFamily="34" charset="0"/>
                    <a:ea typeface="Dotum" panose="020B0600000101010101" pitchFamily="34" charset="-127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+6=0</m:t>
                    </m:r>
                  </m:oMath>
                </a14:m>
                <a:r>
                  <a:rPr lang="vi-VN" sz="3800">
                    <a:effectLst/>
                    <a:latin typeface="Arial" panose="020B0604020202020204" pitchFamily="34" charset="0"/>
                    <a:ea typeface="Dotum" panose="020B0600000101010101" pitchFamily="34" charset="-127"/>
                    <a:cs typeface="Arial" panose="020B0604020202020204" pitchFamily="34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2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+5=0</m:t>
                    </m:r>
                  </m:oMath>
                </a14:m>
                <a:endParaRPr lang="en-US" sz="3800"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   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=−6</m:t>
                      </m:r>
                      <m:r>
                        <m:rPr>
                          <m:nor/>
                        </m:rPr>
                        <a:rPr lang="en-US" sz="3800" b="0" i="0" smtClean="0">
                          <a:effectLst/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ho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ặ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800"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ậ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à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=−6 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latin typeface="Arial" panose="020B0604020202020204" pitchFamily="34" charset="0"/>
                          <a:ea typeface="Dotum" panose="020B0600000101010101" pitchFamily="34" charset="-127"/>
                          <a:cs typeface="Arial" panose="020B0604020202020204" pitchFamily="34" charset="0"/>
                        </a:rPr>
                        <m:t>à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3800" b="0" i="1">
                  <a:latin typeface="Arial" panose="020B0604020202020204" pitchFamily="34" charset="0"/>
                  <a:ea typeface="Dotum" panose="020B0600000101010101" pitchFamily="34" charset="-127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sz="3800"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486726"/>
                <a:ext cx="9832222" cy="7228774"/>
              </a:xfrm>
              <a:prstGeom prst="rect">
                <a:avLst/>
              </a:prstGeom>
              <a:blipFill>
                <a:blip r:embed="rId6"/>
                <a:stretch>
                  <a:fillRect l="-2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3328" y="5583332"/>
                <a:ext cx="6208494" cy="1007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+5</m:t>
                          </m:r>
                        </m:e>
                      </m:d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−6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−10=0.</m:t>
                      </m:r>
                    </m:oMath>
                  </m:oMathPara>
                </a14:m>
                <a:endParaRPr lang="en-US" sz="3800">
                  <a:solidFill>
                    <a:prstClr val="black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28" y="5583332"/>
                <a:ext cx="6208494" cy="10079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7391400" y="1104900"/>
            <a:ext cx="0" cy="85774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13"/>
          <p:cNvSpPr/>
          <p:nvPr/>
        </p:nvSpPr>
        <p:spPr>
          <a:xfrm>
            <a:off x="3003998" y="8024113"/>
            <a:ext cx="1487154" cy="1615187"/>
          </a:xfrm>
          <a:custGeom>
            <a:avLst/>
            <a:gdLst/>
            <a:ahLst/>
            <a:cxnLst/>
            <a:rect l="l" t="t" r="r" b="b"/>
            <a:pathLst>
              <a:path w="3729038" h="4114800">
                <a:moveTo>
                  <a:pt x="0" y="0"/>
                </a:moveTo>
                <a:lnTo>
                  <a:pt x="3729037" y="0"/>
                </a:lnTo>
                <a:lnTo>
                  <a:pt x="3729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5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/>
          <p:cNvSpPr/>
          <p:nvPr/>
        </p:nvSpPr>
        <p:spPr>
          <a:xfrm>
            <a:off x="-228600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3"/>
          <p:cNvSpPr/>
          <p:nvPr/>
        </p:nvSpPr>
        <p:spPr>
          <a:xfrm>
            <a:off x="9170398" y="-4457700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7"/>
          <p:cNvGrpSpPr/>
          <p:nvPr/>
        </p:nvGrpSpPr>
        <p:grpSpPr>
          <a:xfrm>
            <a:off x="244642" y="222584"/>
            <a:ext cx="17771490" cy="9797716"/>
            <a:chOff x="0" y="0"/>
            <a:chExt cx="4521135" cy="2620190"/>
          </a:xfrm>
        </p:grpSpPr>
        <p:sp>
          <p:nvSpPr>
            <p:cNvPr id="15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43328" y="723900"/>
            <a:ext cx="8634628" cy="4208368"/>
            <a:chOff x="914101" y="1333500"/>
            <a:chExt cx="8634628" cy="4208368"/>
          </a:xfrm>
        </p:grpSpPr>
        <p:sp>
          <p:nvSpPr>
            <p:cNvPr id="23" name="Rounded Rectangle 22"/>
            <p:cNvSpPr/>
            <p:nvPr/>
          </p:nvSpPr>
          <p:spPr>
            <a:xfrm>
              <a:off x="956573" y="1333500"/>
              <a:ext cx="3876594" cy="12954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3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Thực hành 2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18112" y="3086100"/>
              <a:ext cx="8630617" cy="875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 các phương trình</a:t>
              </a:r>
              <a:endParaRPr kumimoji="0" lang="vi-VN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914101" y="4533900"/>
                  <a:ext cx="6381747" cy="10079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just" defTabSz="914400" rtl="0" eaLnBrk="1" fontAlgn="auto" latinLnBrk="0" hangingPunct="1">
                    <a:lnSpc>
                      <a:spcPct val="15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US" sz="3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kumimoji="0" lang="en-US" sz="3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) 2</m:t>
                        </m:r>
                        <m:r>
                          <a:rPr kumimoji="0" lang="vi-VN" sz="3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kumimoji="0" lang="en-US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+6</m:t>
                            </m:r>
                          </m:e>
                        </m:d>
                        <m:r>
                          <a:rPr kumimoji="0" lang="vi-VN" sz="3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  <m:d>
                          <m:dPr>
                            <m:ctrlPr>
                              <a:rPr kumimoji="0" lang="en-US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kumimoji="0" lang="vi-VN" sz="3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otum" panose="020B0600000101010101" pitchFamily="34" charset="-127"/>
                                <a:cs typeface="Times New Roman" panose="02020603050405020304" pitchFamily="18" charset="0"/>
                              </a:rPr>
                              <m:t>+6</m:t>
                            </m:r>
                          </m:e>
                        </m:d>
                        <m:r>
                          <a:rPr kumimoji="0" lang="vi-VN" sz="3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=0</m:t>
                        </m:r>
                        <m:r>
                          <a:rPr kumimoji="0" lang="en-US" sz="3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;</m:t>
                        </m:r>
                      </m:oMath>
                    </m:oMathPara>
                  </a14:m>
                  <a:endParaRPr kumimoji="0" lang="en-US" sz="3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" panose="020B060402020202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101" y="4533900"/>
                  <a:ext cx="6381747" cy="100796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772400" y="2318885"/>
                <a:ext cx="9832222" cy="7472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3800">
                    <a:ea typeface="Dotum" panose="020B0600000101010101" pitchFamily="34" charset="-127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−6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−10=0</m:t>
                    </m:r>
                  </m:oMath>
                </a14:m>
                <a:endParaRPr lang="en-US" sz="38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−2</m:t>
                    </m:r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</a:t>
                </a:r>
                <a:endParaRPr lang="en-US" sz="38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+5</m:t>
                        </m:r>
                      </m:e>
                    </m:d>
                    <m:d>
                      <m:dPr>
                        <m:ctrlPr>
                          <a:rPr lang="en-US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vi-VN" sz="3800" i="1">
                            <a:effectLst/>
                            <a:latin typeface="Cambria Math" panose="02040503050406030204" pitchFamily="18" charset="0"/>
                            <a:ea typeface="Dotum" panose="020B0600000101010101" pitchFamily="34" charset="-127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</a:t>
                </a:r>
                <a:endParaRPr lang="en-US" sz="38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3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+5=0</m:t>
                    </m:r>
                  </m:oMath>
                </a14:m>
                <a:r>
                  <a:rPr lang="vi-VN" sz="38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−2=0</m:t>
                    </m:r>
                  </m:oMath>
                </a14:m>
                <a:endParaRPr lang="en-US" sz="38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8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   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sz="3800" b="0" i="0" smtClean="0">
                          <a:effectLst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ho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ặ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US" sz="38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8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ậ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nghi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nh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800" i="1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vi-VN" sz="3800" i="1">
                              <a:effectLst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800" b="0" i="1" smtClean="0">
                          <a:effectLst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3800"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à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3800" b="0" i="1">
                  <a:latin typeface="Cambria Math" panose="02040503050406030204" pitchFamily="18" charset="0"/>
                  <a:ea typeface="Dotum" panose="020B0600000101010101" pitchFamily="34" charset="-127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8000"/>
                  </a:lnSpc>
                </a:pPr>
                <a14:m>
                  <m:oMath xmlns:m="http://schemas.openxmlformats.org/officeDocument/2006/math"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8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US" sz="3800">
                    <a:effectLst/>
                    <a:ea typeface="Arial" panose="020B060402020202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318885"/>
                <a:ext cx="9832222" cy="7472815"/>
              </a:xfrm>
              <a:prstGeom prst="rect">
                <a:avLst/>
              </a:prstGeom>
              <a:blipFill>
                <a:blip r:embed="rId5"/>
                <a:stretch>
                  <a:fillRect l="-2046" b="-1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3328" y="5583332"/>
                <a:ext cx="6208494" cy="1007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kumimoji="0" lang="en-US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kumimoji="0" lang="vi-VN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kumimoji="0" lang="en-US" sz="3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vi-VN" sz="3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kumimoji="0" lang="vi-VN" sz="3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kumimoji="0" lang="vi-VN" sz="3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otum" panose="020B0600000101010101" pitchFamily="34" charset="-127"/>
                              <a:cs typeface="Times New Roman" panose="02020603050405020304" pitchFamily="18" charset="0"/>
                            </a:rPr>
                            <m:t>+5</m:t>
                          </m:r>
                        </m:e>
                      </m:d>
                      <m:r>
                        <a:rPr kumimoji="0" lang="vi-VN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−6</m:t>
                      </m:r>
                      <m:r>
                        <a:rPr kumimoji="0" lang="vi-VN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vi-VN" sz="3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otum" panose="020B0600000101010101" pitchFamily="34" charset="-127"/>
                          <a:cs typeface="Times New Roman" panose="02020603050405020304" pitchFamily="18" charset="0"/>
                        </a:rPr>
                        <m:t>−10=0.</m:t>
                      </m:r>
                    </m:oMath>
                  </m:oMathPara>
                </a14:m>
                <a:endParaRPr kumimoji="0" lang="en-US" sz="3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28" y="5583332"/>
                <a:ext cx="6208494" cy="10079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7391400" y="1104900"/>
            <a:ext cx="0" cy="85774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13"/>
          <p:cNvSpPr/>
          <p:nvPr/>
        </p:nvSpPr>
        <p:spPr>
          <a:xfrm>
            <a:off x="3003998" y="8024113"/>
            <a:ext cx="1487154" cy="1615187"/>
          </a:xfrm>
          <a:custGeom>
            <a:avLst/>
            <a:gdLst/>
            <a:ahLst/>
            <a:cxnLst/>
            <a:rect l="l" t="t" r="r" b="b"/>
            <a:pathLst>
              <a:path w="3729038" h="4114800">
                <a:moveTo>
                  <a:pt x="0" y="0"/>
                </a:moveTo>
                <a:lnTo>
                  <a:pt x="3729037" y="0"/>
                </a:lnTo>
                <a:lnTo>
                  <a:pt x="3729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1852712" y="887390"/>
            <a:ext cx="1671597" cy="1115868"/>
            <a:chOff x="981393" y="777308"/>
            <a:chExt cx="1858639" cy="127599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222093" y="976785"/>
              <a:ext cx="1419799" cy="774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4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371600" y="647700"/>
            <a:ext cx="3868013" cy="1333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Vận</a:t>
            </a:r>
            <a:r>
              <a:rPr kumimoji="0" lang="en-US" sz="45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dụng 1</a:t>
            </a:r>
            <a:endParaRPr kumimoji="0" lang="en-US" sz="4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04587" y="779000"/>
            <a:ext cx="121738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 bài toán trong hoạt động khởi động (trang 6).</a:t>
            </a:r>
            <a:endParaRPr lang="vi-VN" sz="4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354662" y="2705100"/>
            <a:ext cx="1901887" cy="1567000"/>
            <a:chOff x="958528" y="724235"/>
            <a:chExt cx="1858639" cy="172803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528" y="724235"/>
              <a:ext cx="1858639" cy="1428525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1177948" y="992827"/>
              <a:ext cx="1419799" cy="145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1371600" y="4533900"/>
                <a:ext cx="16306800" cy="52251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:r>
                  <a:rPr lang="vi-VN" sz="4000">
                    <a:ea typeface="Dotum" panose="020B0600000101010101" pitchFamily="34" charset="-127"/>
                    <a:cs typeface="Times New Roman" panose="02020603050405020304" pitchFamily="18" charset="0"/>
                  </a:rPr>
                  <a:t>Có thể tính được.</a:t>
                </a:r>
                <a:endParaRPr lang="en-US" sz="40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marL="571500" indent="-57150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:r>
                  <a:rPr lang="vi-VN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Thời điểm mà qua bóng chạm đất tức là khi </a:t>
                </a:r>
                <a14:m>
                  <m:oMath xmlns:m="http://schemas.openxmlformats.org/officeDocument/2006/math"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h</m:t>
                    </m:r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. </a:t>
                </a:r>
                <a:endParaRPr lang="en-US" sz="4000">
                  <a:effectLst/>
                  <a:ea typeface="Dotum" panose="020B0600000101010101" pitchFamily="34" charset="-127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000">
                    <a:latin typeface="Arial" panose="020B0604020202020204" pitchFamily="34" charset="0"/>
                    <a:ea typeface="Dotum" panose="020B0600000101010101" pitchFamily="34" charset="-127"/>
                    <a:cs typeface="Times New Roman" panose="02020603050405020304" pitchFamily="18" charset="0"/>
                  </a:rPr>
                  <a:t>    </a:t>
                </a:r>
                <a:r>
                  <a:rPr lang="en-US" sz="4000">
                    <a:effectLst/>
                    <a:latin typeface="Arial" panose="020B0604020202020204" pitchFamily="34" charset="0"/>
                    <a:ea typeface="Dotum" panose="020B0600000101010101" pitchFamily="34" charset="-127"/>
                    <a:cs typeface="Arial" panose="020B0604020202020204" pitchFamily="34" charset="0"/>
                  </a:rPr>
                  <a:t>Ta có phương trình</a:t>
                </a:r>
                <a:r>
                  <a:rPr lang="en-US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:</a:t>
                </a:r>
                <a:r>
                  <a:rPr lang="en-US" sz="4000">
                    <a:ea typeface="Dotum" panose="020B0600000101010101" pitchFamily="34" charset="-127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𝑡</m:t>
                    </m:r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(20−5</m:t>
                    </m:r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𝑡</m:t>
                    </m:r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)=0</m:t>
                    </m:r>
                  </m:oMath>
                </a14:m>
                <a:endParaRPr lang="en-US" sz="40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    </a:t>
                </a:r>
                <a:r>
                  <a:rPr lang="vi-VN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Giải phương trình này ta được: </a:t>
                </a:r>
                <a14:m>
                  <m:oMath xmlns:m="http://schemas.openxmlformats.org/officeDocument/2006/math"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𝑡</m:t>
                    </m:r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vi-VN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 hoặc </a:t>
                </a:r>
                <a14:m>
                  <m:oMath xmlns:m="http://schemas.openxmlformats.org/officeDocument/2006/math"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𝑡</m:t>
                    </m:r>
                    <m:r>
                      <a:rPr lang="vi-VN" sz="4000" i="1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endParaRPr lang="en-US" sz="40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vi-VN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Vậy thời gian bay của quả bóng từ khi đánh đến lúc chạm đất là </a:t>
                </a:r>
                <a14:m>
                  <m:oMath xmlns:m="http://schemas.openxmlformats.org/officeDocument/2006/math">
                    <m:r>
                      <a:rPr lang="vi-VN" sz="4000" i="1" smtClean="0">
                        <a:effectLst/>
                        <a:latin typeface="Cambria Math" panose="02040503050406030204" pitchFamily="18" charset="0"/>
                        <a:ea typeface="Dotum" panose="020B0600000101010101" pitchFamily="34" charset="-127"/>
                        <a:cs typeface="Times New Roman" panose="02020603050405020304" pitchFamily="18" charset="0"/>
                      </a:rPr>
                      <m:t>4 </m:t>
                    </m:r>
                  </m:oMath>
                </a14:m>
                <a:r>
                  <a:rPr lang="vi-VN" sz="4000">
                    <a:effectLst/>
                    <a:ea typeface="Dotum" panose="020B0600000101010101" pitchFamily="34" charset="-127"/>
                    <a:cs typeface="Times New Roman" panose="02020603050405020304" pitchFamily="18" charset="0"/>
                  </a:rPr>
                  <a:t>giây.</a:t>
                </a:r>
                <a:endParaRPr lang="en-US" sz="4000">
                  <a:effectLst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533900"/>
                <a:ext cx="16306800" cy="5225148"/>
              </a:xfrm>
              <a:prstGeom prst="rect">
                <a:avLst/>
              </a:prstGeom>
              <a:blipFill>
                <a:blip r:embed="rId4"/>
                <a:stretch>
                  <a:fillRect l="-1308" r="-224" b="-3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reeform 2"/>
          <p:cNvSpPr/>
          <p:nvPr/>
        </p:nvSpPr>
        <p:spPr>
          <a:xfrm>
            <a:off x="13639800" y="2781300"/>
            <a:ext cx="2713018" cy="3649867"/>
          </a:xfrm>
          <a:custGeom>
            <a:avLst/>
            <a:gdLst/>
            <a:ahLst/>
            <a:cxnLst/>
            <a:rect l="l" t="t" r="r" b="b"/>
            <a:pathLst>
              <a:path w="4609224" h="6957319">
                <a:moveTo>
                  <a:pt x="0" y="0"/>
                </a:moveTo>
                <a:lnTo>
                  <a:pt x="4609224" y="0"/>
                </a:lnTo>
                <a:lnTo>
                  <a:pt x="4609224" y="6957320"/>
                </a:lnTo>
                <a:lnTo>
                  <a:pt x="0" y="69573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"/>
          <p:cNvSpPr/>
          <p:nvPr/>
        </p:nvSpPr>
        <p:spPr>
          <a:xfrm>
            <a:off x="17153412" y="3765289"/>
            <a:ext cx="372588" cy="334607"/>
          </a:xfrm>
          <a:custGeom>
            <a:avLst/>
            <a:gdLst/>
            <a:ahLst/>
            <a:cxnLst/>
            <a:rect l="l" t="t" r="r" b="b"/>
            <a:pathLst>
              <a:path w="896390" h="896390">
                <a:moveTo>
                  <a:pt x="0" y="0"/>
                </a:moveTo>
                <a:lnTo>
                  <a:pt x="896390" y="0"/>
                </a:lnTo>
                <a:lnTo>
                  <a:pt x="896390" y="896390"/>
                </a:lnTo>
                <a:lnTo>
                  <a:pt x="0" y="8963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0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6493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52505" y="4798768"/>
            <a:ext cx="9398998" cy="9398998"/>
          </a:xfrm>
          <a:custGeom>
            <a:avLst/>
            <a:gdLst/>
            <a:ahLst/>
            <a:cxnLst/>
            <a:rect l="l" t="t" r="r" b="b"/>
            <a:pathLst>
              <a:path w="9398998" h="9398998">
                <a:moveTo>
                  <a:pt x="0" y="0"/>
                </a:moveTo>
                <a:lnTo>
                  <a:pt x="9398998" y="0"/>
                </a:lnTo>
                <a:lnTo>
                  <a:pt x="9398998" y="9398999"/>
                </a:lnTo>
                <a:lnTo>
                  <a:pt x="0" y="9398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-30272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554144" y="-302727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3"/>
                </a:lnTo>
                <a:lnTo>
                  <a:pt x="0" y="47927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133600" y="3009900"/>
            <a:ext cx="13716000" cy="6664095"/>
          </a:xfrm>
          <a:custGeom>
            <a:avLst/>
            <a:gdLst/>
            <a:ahLst/>
            <a:cxnLst/>
            <a:rect l="l" t="t" r="r" b="b"/>
            <a:pathLst>
              <a:path w="12363413" h="7634407">
                <a:moveTo>
                  <a:pt x="0" y="0"/>
                </a:moveTo>
                <a:lnTo>
                  <a:pt x="12363412" y="0"/>
                </a:lnTo>
                <a:lnTo>
                  <a:pt x="12363412" y="7634408"/>
                </a:lnTo>
                <a:lnTo>
                  <a:pt x="0" y="7634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426368" y="3924300"/>
            <a:ext cx="13174195" cy="5190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6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6800" b="1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vi-VN" sz="6800" b="1">
                <a:solidFill>
                  <a:srgbClr val="1F497D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PHƯƠNG TRÌNH </a:t>
            </a:r>
            <a:endParaRPr lang="en-US" sz="6800" b="1">
              <a:solidFill>
                <a:srgbClr val="1F497D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6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vi-VN" sz="6800" b="1">
                <a:solidFill>
                  <a:srgbClr val="1F497D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CHỨA ẨN Ở MẪU QUY VỀ </a:t>
            </a:r>
            <a:endParaRPr lang="en-US" sz="6800" b="1">
              <a:solidFill>
                <a:srgbClr val="1F497D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6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vi-VN" sz="6800" b="1">
                <a:solidFill>
                  <a:srgbClr val="1F497D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PHƯƠNG TRÌNH BẬC NHẤT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0625" y="148995"/>
            <a:ext cx="5620616" cy="379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26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6294396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4"/>
                </a:lnTo>
                <a:lnTo>
                  <a:pt x="0" y="4792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554144" y="6294396"/>
            <a:ext cx="8733856" cy="4792704"/>
          </a:xfrm>
          <a:custGeom>
            <a:avLst/>
            <a:gdLst/>
            <a:ahLst/>
            <a:cxnLst/>
            <a:rect l="l" t="t" r="r" b="b"/>
            <a:pathLst>
              <a:path w="8733856" h="4792704">
                <a:moveTo>
                  <a:pt x="0" y="0"/>
                </a:moveTo>
                <a:lnTo>
                  <a:pt x="8733856" y="0"/>
                </a:lnTo>
                <a:lnTo>
                  <a:pt x="8733856" y="4792704"/>
                </a:lnTo>
                <a:lnTo>
                  <a:pt x="0" y="4792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7"/>
          <p:cNvGrpSpPr/>
          <p:nvPr/>
        </p:nvGrpSpPr>
        <p:grpSpPr>
          <a:xfrm>
            <a:off x="272716" y="342900"/>
            <a:ext cx="17754600" cy="9620174"/>
            <a:chOff x="0" y="0"/>
            <a:chExt cx="4521135" cy="2620190"/>
          </a:xfrm>
        </p:grpSpPr>
        <p:sp>
          <p:nvSpPr>
            <p:cNvPr id="15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09315" y="495300"/>
                <a:ext cx="16281400" cy="48417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vi-VN" sz="3500" b="1">
                    <a:solidFill>
                      <a:srgbClr val="C00000"/>
                    </a:solidFill>
                    <a:cs typeface="Arial" panose="020B0604020202020204" pitchFamily="34" charset="0"/>
                  </a:rPr>
                  <a:t>HĐKP</a:t>
                </a:r>
                <a:r>
                  <a:rPr lang="en-US" sz="35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 </a:t>
                </a:r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Xét hai phương trình </a:t>
                </a:r>
                <a:endParaRPr lang="en-US" sz="3500" b="0" i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3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den>
                      </m:f>
                      <m:r>
                        <a:rPr lang="en-US" sz="3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−4=</m:t>
                      </m:r>
                      <m:f>
                        <m:fPr>
                          <m:ctrlP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den>
                      </m:f>
                      <m:r>
                        <a:rPr lang="en-US" sz="3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</m:t>
                      </m:r>
                      <m:d>
                        <m:dPr>
                          <m:ctrlP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e>
                      </m:d>
                      <m:r>
                        <m:rPr>
                          <m:nor/>
                        </m:rPr>
                        <a:rPr lang="en-US" sz="3500" b="0" i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          </m:t>
                      </m:r>
                      <m:r>
                        <m:rPr>
                          <m:nor/>
                        </m:rPr>
                        <a:rPr lang="en-US" sz="35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35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a:rPr lang="en-US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−4=0   </m:t>
                      </m:r>
                      <m:d>
                        <m:dPr>
                          <m:ctrlP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3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sz="3500" b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a) Có thể biến đổi như thế nào để chuyển phương trình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về phương trình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có là nghiệm của phương trình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không? Tại sao?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có là nghiệm của phương trình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3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35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không? Tại sao?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15" y="495300"/>
                <a:ext cx="16281400" cy="4841710"/>
              </a:xfrm>
              <a:prstGeom prst="rect">
                <a:avLst/>
              </a:prstGeom>
              <a:blipFill>
                <a:blip r:embed="rId5"/>
                <a:stretch>
                  <a:fillRect l="-1124" b="-1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1083181" y="5715282"/>
            <a:ext cx="1648503" cy="1157084"/>
            <a:chOff x="981393" y="777308"/>
            <a:chExt cx="1858639" cy="127599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393" y="777308"/>
              <a:ext cx="1858639" cy="127599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177948" y="992827"/>
              <a:ext cx="1419799" cy="695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429001" y="5690434"/>
                <a:ext cx="12344399" cy="40337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3500">
                    <a:ea typeface="Calibri" panose="020F0502020204030204" pitchFamily="34" charset="0"/>
                    <a:cs typeface="Times New Roman" panose="02020603050405020304" pitchFamily="18" charset="0"/>
                  </a:rPr>
                  <a:t>a) Áp dụng quy tắc chuyển vế cho phương trình (1) ta được:</a:t>
                </a:r>
                <a:endParaRPr lang="en-US" sz="35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35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vi-VN" sz="35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vi-VN" sz="35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vi-VN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den>
                      </m:f>
                      <m:r>
                        <a:rPr lang="vi-VN" sz="35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−4−</m:t>
                      </m:r>
                      <m:f>
                        <m:fPr>
                          <m:ctrlPr>
                            <a:rPr lang="en-US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vi-VN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vi-VN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vi-VN" sz="35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den>
                      </m:f>
                      <m:r>
                        <a:rPr lang="vi-VN" sz="35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35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5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							  </a:t>
                </a:r>
                <a14:m>
                  <m:oMath xmlns:m="http://schemas.openxmlformats.org/officeDocument/2006/math">
                    <m:r>
                      <a:rPr lang="vi-VN" sz="35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vi-VN" sz="35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vi-VN" sz="35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−4=0</m:t>
                    </m:r>
                  </m:oMath>
                </a14:m>
                <a:endParaRPr lang="en-US" sz="35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35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Vậy ta đã biến đổi phương trình (1) về (2).</a:t>
                </a:r>
                <a:endParaRPr lang="en-US" sz="35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1" y="5690434"/>
                <a:ext cx="12344399" cy="4033797"/>
              </a:xfrm>
              <a:prstGeom prst="rect">
                <a:avLst/>
              </a:prstGeom>
              <a:blipFill>
                <a:blip r:embed="rId7"/>
                <a:stretch>
                  <a:fillRect l="-1481" b="-2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6306800" y="8565586"/>
            <a:ext cx="1558528" cy="12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8C0AD4-1ED5-2390-32B6-942E3DF72C20}"/>
              </a:ext>
            </a:extLst>
          </p:cNvPr>
          <p:cNvSpPr txBox="1"/>
          <p:nvPr/>
        </p:nvSpPr>
        <p:spPr>
          <a:xfrm>
            <a:off x="2529840" y="1615274"/>
            <a:ext cx="12161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Còn nữa….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B08A3-ACF2-9C05-FBCB-714D8C3B9FF3}"/>
              </a:ext>
            </a:extLst>
          </p:cNvPr>
          <p:cNvSpPr txBox="1"/>
          <p:nvPr/>
        </p:nvSpPr>
        <p:spPr>
          <a:xfrm>
            <a:off x="3048000" y="3692768"/>
            <a:ext cx="13243560" cy="3283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Có đủ bộ word và powerpoint cả năm tất cả các bài môn: </a:t>
            </a:r>
            <a:r>
              <a:rPr kumimoji="0" lang="en-US" sz="4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Toán 9 Chân trời sáng tạo</a:t>
            </a:r>
          </a:p>
          <a:p>
            <a:pPr marL="0" marR="0" lvl="0" indent="0" algn="l" defTabSz="1371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LH </a:t>
            </a:r>
            <a:r>
              <a:rPr kumimoji="0" lang="en-US" sz="4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Zalo 0969 325 896</a:t>
            </a:r>
            <a:endParaRPr kumimoji="0" lang="vi-VN" sz="48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3566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C8BE4A-693B-AE26-8B54-2C6F2983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528" y="155016"/>
            <a:ext cx="16606944" cy="997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52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9236</TotalTime>
  <Words>1228</Words>
  <Application>Microsoft Office PowerPoint</Application>
  <PresentationFormat>Custom</PresentationFormat>
  <Paragraphs>125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Dotum</vt:lpstr>
      <vt:lpstr>Times New Roman</vt:lpstr>
      <vt:lpstr>Wingdings</vt:lpstr>
      <vt:lpstr>Cambria Math</vt:lpstr>
      <vt:lpstr>Arial</vt:lpstr>
      <vt:lpstr>等线 Light</vt:lpstr>
      <vt:lpstr>Elsie</vt:lpstr>
      <vt:lpstr>Calibri</vt:lpstr>
      <vt:lpstr>Malgun Gothic</vt:lpstr>
      <vt:lpstr>Office Theme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tailieugiaovien.edu.vn</dc:creator>
  <cp:lastModifiedBy>trungduchy1980</cp:lastModifiedBy>
  <cp:revision>1</cp:revision>
  <dcterms:created xsi:type="dcterms:W3CDTF">2006-08-16T00:00:00Z</dcterms:created>
  <dcterms:modified xsi:type="dcterms:W3CDTF">2024-08-06T10:54:45Z</dcterms:modified>
  <dc:identifier>DAF1cscCFCQ</dc:identifier>
</cp:coreProperties>
</file>