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378" r:id="rId3"/>
    <p:sldId id="284" r:id="rId4"/>
    <p:sldId id="379" r:id="rId5"/>
    <p:sldId id="258" r:id="rId6"/>
    <p:sldId id="288" r:id="rId7"/>
    <p:sldId id="291" r:id="rId8"/>
    <p:sldId id="319" r:id="rId10"/>
    <p:sldId id="259" r:id="rId11"/>
    <p:sldId id="292" r:id="rId12"/>
    <p:sldId id="321" r:id="rId13"/>
    <p:sldId id="320" r:id="rId14"/>
    <p:sldId id="322" r:id="rId15"/>
    <p:sldId id="325" r:id="rId16"/>
    <p:sldId id="326" r:id="rId17"/>
    <p:sldId id="327" r:id="rId18"/>
    <p:sldId id="328" r:id="rId19"/>
    <p:sldId id="329" r:id="rId20"/>
    <p:sldId id="355" r:id="rId21"/>
    <p:sldId id="282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B2A4"/>
    <a:srgbClr val="F77A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  <p:sp>
        <p:nvSpPr>
          <p:cNvPr id="614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614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.GIF"/><Relationship Id="rId7" Type="http://schemas.openxmlformats.org/officeDocument/2006/relationships/image" Target="../media/image6.GIF"/><Relationship Id="rId6" Type="http://schemas.openxmlformats.org/officeDocument/2006/relationships/image" Target="../media/image5.emf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3" Type="http://schemas.openxmlformats.org/officeDocument/2006/relationships/hyperlink" Target="BIEN_NHO.MID" TargetMode="External"/><Relationship Id="rId2" Type="http://schemas.openxmlformats.org/officeDocument/2006/relationships/image" Target="../media/image3.jpeg"/><Relationship Id="rId10" Type="http://schemas.openxmlformats.org/officeDocument/2006/relationships/vmlDrawing" Target="../drawings/vmlDrawing1.v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SB_Background0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57150" cmpd="thinThick">
            <a:solidFill>
              <a:schemeClr val="accent5">
                <a:alpha val="96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4" descr="cau thi n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685800"/>
            <a:ext cx="6096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2" name="Object 5">
            <a:hlinkClick r:id="rId3" action="ppaction://hlinkfile"/>
          </p:cNvPr>
          <p:cNvGraphicFramePr>
            <a:graphicFrameLocks noChangeAspect="1"/>
          </p:cNvGraphicFramePr>
          <p:nvPr/>
        </p:nvGraphicFramePr>
        <p:xfrm>
          <a:off x="304802" y="533400"/>
          <a:ext cx="3282951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Clip" r:id="rId4" imgW="1060450" imgH="1334770" progId="MS_ClipArt_Gallery.2">
                  <p:embed/>
                </p:oleObj>
              </mc:Choice>
              <mc:Fallback>
                <p:oleObj name="Clip" r:id="rId4" imgW="1060450" imgH="1334770" progId="MS_ClipArt_Gallery.2">
                  <p:embed/>
                  <p:pic>
                    <p:nvPicPr>
                      <p:cNvPr id="0" name="Picture 10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2" y="533400"/>
                        <a:ext cx="3282951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23"/>
          <p:cNvGrpSpPr/>
          <p:nvPr/>
        </p:nvGrpSpPr>
        <p:grpSpPr bwMode="auto">
          <a:xfrm>
            <a:off x="5456767" y="3562350"/>
            <a:ext cx="1661584" cy="1371600"/>
            <a:chOff x="2844800" y="1422399"/>
            <a:chExt cx="2235200" cy="2235200"/>
          </a:xfrm>
        </p:grpSpPr>
        <p:sp>
          <p:nvSpPr>
            <p:cNvPr id="6" name=" 3"/>
            <p:cNvSpPr/>
            <p:nvPr/>
          </p:nvSpPr>
          <p:spPr>
            <a:xfrm>
              <a:off x="2844800" y="1422399"/>
              <a:ext cx="2235200" cy="2235200"/>
            </a:xfrm>
            <a:prstGeom prst="gear9">
              <a:avLst/>
            </a:prstGeom>
            <a:gradFill rotWithShape="1">
              <a:gsLst>
                <a:gs pos="0">
                  <a:srgbClr val="4F81BD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4F81BD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4F81BD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</p:sp>
        <p:sp>
          <p:nvSpPr>
            <p:cNvPr id="7" name=" 4"/>
            <p:cNvSpPr/>
            <p:nvPr/>
          </p:nvSpPr>
          <p:spPr>
            <a:xfrm>
              <a:off x="3294687" y="1944980"/>
              <a:ext cx="1335426" cy="11512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40640" tIns="40640" rIns="40640" bIns="40640" anchor="ctr"/>
            <a:lstStyle/>
            <a:p>
              <a:pPr algn="ctr" defTabSz="14224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US" ker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20"/>
          <p:cNvGrpSpPr/>
          <p:nvPr/>
        </p:nvGrpSpPr>
        <p:grpSpPr>
          <a:xfrm>
            <a:off x="3797465" y="2743540"/>
            <a:ext cx="1992927" cy="1606695"/>
            <a:chOff x="2844800" y="1828800"/>
            <a:chExt cx="2235200" cy="2235200"/>
          </a:xfrm>
          <a:solidFill>
            <a:srgbClr val="FF0000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9" name=" 3"/>
            <p:cNvSpPr/>
            <p:nvPr/>
          </p:nvSpPr>
          <p:spPr>
            <a:xfrm>
              <a:off x="2844800" y="1828800"/>
              <a:ext cx="2235200" cy="2235200"/>
            </a:xfrm>
            <a:prstGeom prst="gear9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</p:sp>
        <p:sp>
          <p:nvSpPr>
            <p:cNvPr id="10" name=" 4"/>
            <p:cNvSpPr/>
            <p:nvPr/>
          </p:nvSpPr>
          <p:spPr>
            <a:xfrm>
              <a:off x="3294173" y="2352387"/>
              <a:ext cx="1336454" cy="1148937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lIns="40640" tIns="40640" rIns="40640" bIns="40640" spcCol="1270" anchor="ctr"/>
            <a:lstStyle/>
            <a:p>
              <a:pPr algn="ctr" defTabSz="14224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vi-VN" kern="0">
                <a:solidFill>
                  <a:sysClr val="window" lastClr="FFFFFF"/>
                </a:solidFill>
                <a:latin typeface="Arial" panose="020B0604020202020204"/>
              </a:endParaRPr>
            </a:p>
          </p:txBody>
        </p:sp>
      </p:grpSp>
      <p:grpSp>
        <p:nvGrpSpPr>
          <p:cNvPr id="11" name="Group 23"/>
          <p:cNvGrpSpPr/>
          <p:nvPr/>
        </p:nvGrpSpPr>
        <p:grpSpPr bwMode="auto">
          <a:xfrm>
            <a:off x="2461686" y="3524250"/>
            <a:ext cx="1739900" cy="1524000"/>
            <a:chOff x="2844800" y="1422399"/>
            <a:chExt cx="2235200" cy="2235200"/>
          </a:xfrm>
        </p:grpSpPr>
        <p:sp>
          <p:nvSpPr>
            <p:cNvPr id="12" name=" 3"/>
            <p:cNvSpPr/>
            <p:nvPr/>
          </p:nvSpPr>
          <p:spPr>
            <a:xfrm>
              <a:off x="2844800" y="1422399"/>
              <a:ext cx="2235200" cy="2235200"/>
            </a:xfrm>
            <a:prstGeom prst="gear9">
              <a:avLst/>
            </a:prstGeom>
            <a:gradFill rotWithShape="1">
              <a:gsLst>
                <a:gs pos="0">
                  <a:srgbClr val="4F81BD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4F81BD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4F81BD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</p:sp>
        <p:sp>
          <p:nvSpPr>
            <p:cNvPr id="13" name=" 4"/>
            <p:cNvSpPr/>
            <p:nvPr/>
          </p:nvSpPr>
          <p:spPr>
            <a:xfrm>
              <a:off x="3293471" y="1946275"/>
              <a:ext cx="1337857" cy="114786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40640" tIns="40640" rIns="40640" bIns="40640" anchor="ctr"/>
            <a:lstStyle/>
            <a:p>
              <a:pPr algn="ctr" defTabSz="14224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US" ker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26"/>
          <p:cNvGrpSpPr/>
          <p:nvPr/>
        </p:nvGrpSpPr>
        <p:grpSpPr>
          <a:xfrm>
            <a:off x="3822160" y="4189446"/>
            <a:ext cx="1993597" cy="1642440"/>
            <a:chOff x="2032000" y="1015999"/>
            <a:chExt cx="2235200" cy="2235200"/>
          </a:xfrm>
          <a:solidFill>
            <a:srgbClr val="FFFF00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5" name=" 3"/>
            <p:cNvSpPr/>
            <p:nvPr/>
          </p:nvSpPr>
          <p:spPr>
            <a:xfrm>
              <a:off x="2032000" y="1015999"/>
              <a:ext cx="2235200" cy="2235200"/>
            </a:xfrm>
            <a:prstGeom prst="gear9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</p:sp>
        <p:sp>
          <p:nvSpPr>
            <p:cNvPr id="16" name=" 4"/>
            <p:cNvSpPr/>
            <p:nvPr/>
          </p:nvSpPr>
          <p:spPr>
            <a:xfrm>
              <a:off x="2481373" y="1539586"/>
              <a:ext cx="1336454" cy="1148937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lIns="40640" tIns="40640" rIns="40640" bIns="40640" spcCol="1270" anchor="ctr"/>
            <a:lstStyle/>
            <a:p>
              <a:pPr algn="ctr" defTabSz="14224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vi-VN" kern="0">
                <a:solidFill>
                  <a:sysClr val="window" lastClr="FFFFFF"/>
                </a:solidFill>
                <a:latin typeface="Arial" panose="020B0604020202020204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123531" y="3617905"/>
            <a:ext cx="763060" cy="769441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glow rad="228600">
              <a:srgbClr val="C0504D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dirty="0" smtClean="0">
                <a:solidFill>
                  <a:srgbClr val="00C200"/>
                </a:solidFill>
                <a:cs typeface="Arial" panose="020B0604020202020204" pitchFamily="34" charset="0"/>
              </a:rPr>
              <a:t>K</a:t>
            </a:r>
            <a:endParaRPr lang="vi-VN" sz="4400" b="1" kern="0" dirty="0" smtClean="0">
              <a:solidFill>
                <a:srgbClr val="00C200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68083" y="3617905"/>
            <a:ext cx="758100" cy="769441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glow rad="228600">
              <a:srgbClr val="C0504D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endParaRPr lang="vi-VN" sz="4400" b="1" kern="0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21836" y="3614730"/>
            <a:ext cx="758099" cy="769441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glow rad="228600">
              <a:srgbClr val="C0504D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smtClean="0">
                <a:solidFill>
                  <a:srgbClr val="24602E"/>
                </a:solidFill>
                <a:cs typeface="Arial" panose="020B0604020202020204" pitchFamily="34" charset="0"/>
              </a:rPr>
              <a:t>T</a:t>
            </a:r>
            <a:endParaRPr lang="vi-VN" sz="4400" b="1" kern="0" smtClean="0">
              <a:solidFill>
                <a:srgbClr val="24602E"/>
              </a:solidFill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08487" y="3614730"/>
            <a:ext cx="757045" cy="769441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glow rad="228600">
              <a:srgbClr val="C0504D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dirty="0" smtClean="0">
                <a:solidFill>
                  <a:srgbClr val="5B34DA"/>
                </a:solidFill>
                <a:cs typeface="Arial" panose="020B0604020202020204" pitchFamily="34" charset="0"/>
              </a:rPr>
              <a:t>N</a:t>
            </a:r>
            <a:endParaRPr lang="vi-VN" sz="4400" b="1" kern="0" dirty="0" smtClean="0">
              <a:solidFill>
                <a:srgbClr val="5B34DA"/>
              </a:solidFill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98848" y="3614731"/>
            <a:ext cx="757045" cy="769441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glow rad="228600">
              <a:srgbClr val="C0504D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kern="0" dirty="0" smtClean="0">
                <a:solidFill>
                  <a:srgbClr val="0066FF"/>
                </a:solidFill>
                <a:cs typeface="Arial" panose="020B0604020202020204" pitchFamily="34" charset="0"/>
              </a:rPr>
              <a:t>8</a:t>
            </a:r>
            <a:endParaRPr lang="vi-VN" sz="4400" b="1" kern="0" dirty="0" smtClean="0">
              <a:solidFill>
                <a:srgbClr val="0066FF"/>
              </a:solidFill>
              <a:cs typeface="Arial" panose="020B0604020202020204" pitchFamily="34" charset="0"/>
            </a:endParaRPr>
          </a:p>
        </p:txBody>
      </p:sp>
      <p:pic>
        <p:nvPicPr>
          <p:cNvPr id="24" name="Picture 37" descr="Firewrk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967" y="4419603"/>
            <a:ext cx="17272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icture 38" descr="Firewrk5"/>
          <p:cNvSpPr>
            <a:spLocks noChangeAspect="1" noChangeArrowheads="1"/>
          </p:cNvSpPr>
          <p:nvPr/>
        </p:nvSpPr>
        <p:spPr bwMode="auto">
          <a:xfrm>
            <a:off x="9294284" y="3867150"/>
            <a:ext cx="996949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6" name="WordArt 39"/>
          <p:cNvSpPr>
            <a:spLocks noChangeArrowheads="1" noChangeShapeType="1" noTextEdit="1"/>
          </p:cNvSpPr>
          <p:nvPr/>
        </p:nvSpPr>
        <p:spPr bwMode="auto">
          <a:xfrm rot="825947">
            <a:off x="7738533" y="3390900"/>
            <a:ext cx="4038600" cy="3028950"/>
          </a:xfrm>
          <a:prstGeom prst="rect">
            <a:avLst/>
          </a:prstGeom>
        </p:spPr>
        <p:txBody>
          <a:bodyPr spcFirstLastPara="1" wrap="none" fromWordArt="1">
            <a:prstTxWarp prst="textCircle">
              <a:avLst>
                <a:gd name="adj" fmla="val 11061956"/>
              </a:avLst>
            </a:prstTxWarp>
          </a:bodyPr>
          <a:lstStyle/>
          <a:p>
            <a:pPr algn="ctr"/>
            <a:r>
              <a:rPr lang="vi-VN" sz="3600" b="1" kern="10">
                <a:ln w="12700">
                  <a:solidFill>
                    <a:srgbClr val="FF0000"/>
                  </a:solidFill>
                  <a:round/>
                </a:ln>
                <a:solidFill>
                  <a:srgbClr val="FFFF00">
                    <a:alpha val="98822"/>
                  </a:srgbClr>
                </a:solidFill>
                <a:latin typeface="Times New Roman" panose="02020603050405020304"/>
                <a:cs typeface="Times New Roman" panose="02020603050405020304"/>
              </a:rPr>
              <a:t> *  TRƯỜNG THCS </a:t>
            </a:r>
            <a:r>
              <a:rPr lang="en-US" altLang="vi-VN" sz="3600" b="1" kern="10">
                <a:ln w="12700">
                  <a:solidFill>
                    <a:srgbClr val="FF0000"/>
                  </a:solidFill>
                  <a:round/>
                </a:ln>
                <a:solidFill>
                  <a:srgbClr val="FFFF00">
                    <a:alpha val="98822"/>
                  </a:srgbClr>
                </a:solidFill>
                <a:latin typeface="Times New Roman" panose="02020603050405020304"/>
                <a:cs typeface="Times New Roman" panose="02020603050405020304"/>
              </a:rPr>
              <a:t>HIỆP</a:t>
            </a:r>
            <a:r>
              <a:rPr lang="vi-VN" sz="3600" b="1" kern="10">
                <a:ln w="12700">
                  <a:solidFill>
                    <a:srgbClr val="FF0000"/>
                  </a:solidFill>
                  <a:round/>
                </a:ln>
                <a:solidFill>
                  <a:srgbClr val="FFFF00">
                    <a:alpha val="98822"/>
                  </a:srgbClr>
                </a:solidFill>
                <a:latin typeface="Times New Roman" panose="02020603050405020304"/>
                <a:cs typeface="Times New Roman" panose="02020603050405020304"/>
              </a:rPr>
              <a:t> AN  *</a:t>
            </a:r>
            <a:endParaRPr lang="en-US" sz="3600" b="1" kern="10">
              <a:ln w="12700">
                <a:solidFill>
                  <a:srgbClr val="FF0000"/>
                </a:solidFill>
                <a:round/>
              </a:ln>
              <a:solidFill>
                <a:srgbClr val="FFFF00">
                  <a:alpha val="98822"/>
                </a:srgbClr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val 40"/>
          <p:cNvSpPr>
            <a:spLocks noChangeArrowheads="1"/>
          </p:cNvSpPr>
          <p:nvPr/>
        </p:nvSpPr>
        <p:spPr bwMode="auto">
          <a:xfrm>
            <a:off x="8331200" y="3581400"/>
            <a:ext cx="3149600" cy="2312988"/>
          </a:xfrm>
          <a:prstGeom prst="ellipse">
            <a:avLst/>
          </a:pr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en-US" sz="2400">
              <a:cs typeface="Arial" panose="020B0604020202020204" pitchFamily="34" charset="0"/>
            </a:endParaRPr>
          </a:p>
        </p:txBody>
      </p:sp>
      <p:sp>
        <p:nvSpPr>
          <p:cNvPr id="28" name="Oval 41"/>
          <p:cNvSpPr>
            <a:spLocks noChangeArrowheads="1"/>
          </p:cNvSpPr>
          <p:nvPr/>
        </p:nvSpPr>
        <p:spPr bwMode="auto">
          <a:xfrm>
            <a:off x="8636001" y="4419600"/>
            <a:ext cx="2051051" cy="1524000"/>
          </a:xfrm>
          <a:prstGeom prst="ellipse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rou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ysClr val="windowText" lastClr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Freeform 42"/>
          <p:cNvSpPr/>
          <p:nvPr/>
        </p:nvSpPr>
        <p:spPr bwMode="auto">
          <a:xfrm>
            <a:off x="9091084" y="4349753"/>
            <a:ext cx="1498600" cy="104775"/>
          </a:xfrm>
          <a:custGeom>
            <a:avLst/>
            <a:gdLst>
              <a:gd name="T0" fmla="*/ 0 w 1440"/>
              <a:gd name="T1" fmla="*/ 0 h 128"/>
              <a:gd name="T2" fmla="*/ 98692176 w 1440"/>
              <a:gd name="T3" fmla="*/ 29481066 h 128"/>
              <a:gd name="T4" fmla="*/ 248558420 w 1440"/>
              <a:gd name="T5" fmla="*/ 63653268 h 128"/>
              <a:gd name="T6" fmla="*/ 418529320 w 1440"/>
              <a:gd name="T7" fmla="*/ 85764067 h 128"/>
              <a:gd name="T8" fmla="*/ 593982598 w 1440"/>
              <a:gd name="T9" fmla="*/ 69013164 h 128"/>
              <a:gd name="T10" fmla="*/ 733492112 w 1440"/>
              <a:gd name="T11" fmla="*/ 40872073 h 128"/>
              <a:gd name="T12" fmla="*/ 877266391 w 1440"/>
              <a:gd name="T13" fmla="*/ 670396 h 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0"/>
              <a:gd name="T22" fmla="*/ 0 h 128"/>
              <a:gd name="T23" fmla="*/ 1440 w 1440"/>
              <a:gd name="T24" fmla="*/ 128 h 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0" h="128">
                <a:moveTo>
                  <a:pt x="0" y="0"/>
                </a:moveTo>
                <a:lnTo>
                  <a:pt x="162" y="44"/>
                </a:lnTo>
                <a:lnTo>
                  <a:pt x="408" y="95"/>
                </a:lnTo>
                <a:lnTo>
                  <a:pt x="687" y="128"/>
                </a:lnTo>
                <a:lnTo>
                  <a:pt x="975" y="103"/>
                </a:lnTo>
                <a:lnTo>
                  <a:pt x="1204" y="61"/>
                </a:lnTo>
                <a:lnTo>
                  <a:pt x="1440" y="1"/>
                </a:lnTo>
              </a:path>
            </a:pathLst>
          </a:custGeom>
          <a:noFill/>
          <a:ln w="28575">
            <a:solidFill>
              <a:srgbClr val="0099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0" name="Freeform 43"/>
          <p:cNvSpPr/>
          <p:nvPr/>
        </p:nvSpPr>
        <p:spPr bwMode="auto">
          <a:xfrm rot="10800000">
            <a:off x="9095320" y="5262566"/>
            <a:ext cx="1502833" cy="104775"/>
          </a:xfrm>
          <a:custGeom>
            <a:avLst/>
            <a:gdLst>
              <a:gd name="T0" fmla="*/ 0 w 1440"/>
              <a:gd name="T1" fmla="*/ 0 h 128"/>
              <a:gd name="T2" fmla="*/ 99251184 w 1440"/>
              <a:gd name="T3" fmla="*/ 29481066 h 128"/>
              <a:gd name="T4" fmla="*/ 249965016 w 1440"/>
              <a:gd name="T5" fmla="*/ 63653268 h 128"/>
              <a:gd name="T6" fmla="*/ 420897436 w 1440"/>
              <a:gd name="T7" fmla="*/ 85764067 h 128"/>
              <a:gd name="T8" fmla="*/ 597342593 w 1440"/>
              <a:gd name="T9" fmla="*/ 69013164 h 128"/>
              <a:gd name="T10" fmla="*/ 737642260 w 1440"/>
              <a:gd name="T11" fmla="*/ 40872073 h 128"/>
              <a:gd name="T12" fmla="*/ 882229698 w 1440"/>
              <a:gd name="T13" fmla="*/ 670396 h 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0"/>
              <a:gd name="T22" fmla="*/ 0 h 128"/>
              <a:gd name="T23" fmla="*/ 1440 w 1440"/>
              <a:gd name="T24" fmla="*/ 128 h 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0" h="128">
                <a:moveTo>
                  <a:pt x="0" y="0"/>
                </a:moveTo>
                <a:lnTo>
                  <a:pt x="162" y="44"/>
                </a:lnTo>
                <a:lnTo>
                  <a:pt x="408" y="95"/>
                </a:lnTo>
                <a:lnTo>
                  <a:pt x="687" y="128"/>
                </a:lnTo>
                <a:lnTo>
                  <a:pt x="975" y="103"/>
                </a:lnTo>
                <a:lnTo>
                  <a:pt x="1204" y="61"/>
                </a:lnTo>
                <a:lnTo>
                  <a:pt x="1440" y="1"/>
                </a:lnTo>
              </a:path>
            </a:pathLst>
          </a:custGeom>
          <a:noFill/>
          <a:ln w="28575">
            <a:solidFill>
              <a:srgbClr val="0099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1" name="Line 44"/>
          <p:cNvSpPr>
            <a:spLocks noChangeShapeType="1"/>
          </p:cNvSpPr>
          <p:nvPr/>
        </p:nvSpPr>
        <p:spPr bwMode="auto">
          <a:xfrm>
            <a:off x="8822268" y="4845050"/>
            <a:ext cx="2048933" cy="1588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2" name="Line 45"/>
          <p:cNvSpPr>
            <a:spLocks noChangeShapeType="1"/>
          </p:cNvSpPr>
          <p:nvPr/>
        </p:nvSpPr>
        <p:spPr bwMode="auto">
          <a:xfrm>
            <a:off x="9855200" y="4110038"/>
            <a:ext cx="2117" cy="148431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pic>
        <p:nvPicPr>
          <p:cNvPr id="2084" name="Picture 46" descr="BOOKANI2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769" y="4841875"/>
            <a:ext cx="94403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7" descr="TORCH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084" y="4171953"/>
            <a:ext cx="49953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CurvedRibbon3"/>
          <p:cNvSpPr>
            <a:spLocks noEditPoints="1" noChangeArrowheads="1"/>
          </p:cNvSpPr>
          <p:nvPr/>
        </p:nvSpPr>
        <p:spPr bwMode="auto">
          <a:xfrm>
            <a:off x="8331200" y="3581403"/>
            <a:ext cx="3073400" cy="22764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63 w 21600"/>
              <a:gd name="T13" fmla="*/ 3163 h 21600"/>
              <a:gd name="T14" fmla="*/ 18437 w 21600"/>
              <a:gd name="T15" fmla="*/ 184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7144" y="18321"/>
                </a:moveTo>
                <a:lnTo>
                  <a:pt x="3410" y="16656"/>
                </a:lnTo>
                <a:lnTo>
                  <a:pt x="6211" y="20239"/>
                </a:lnTo>
                <a:cubicBezTo>
                  <a:pt x="3343" y="18844"/>
                  <a:pt x="1264" y="16221"/>
                  <a:pt x="562" y="13109"/>
                </a:cubicBezTo>
                <a:lnTo>
                  <a:pt x="264" y="13177"/>
                </a:lnTo>
                <a:cubicBezTo>
                  <a:pt x="88" y="12396"/>
                  <a:pt x="0" y="11599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99"/>
                  <a:pt x="21511" y="12396"/>
                  <a:pt x="21335" y="13177"/>
                </a:cubicBezTo>
                <a:lnTo>
                  <a:pt x="21037" y="13109"/>
                </a:lnTo>
                <a:cubicBezTo>
                  <a:pt x="20335" y="16221"/>
                  <a:pt x="18256" y="18844"/>
                  <a:pt x="15388" y="20239"/>
                </a:cubicBezTo>
                <a:lnTo>
                  <a:pt x="18190" y="16656"/>
                </a:lnTo>
                <a:lnTo>
                  <a:pt x="14456" y="18321"/>
                </a:lnTo>
                <a:cubicBezTo>
                  <a:pt x="17335" y="16921"/>
                  <a:pt x="19163" y="14001"/>
                  <a:pt x="19163" y="10800"/>
                </a:cubicBezTo>
                <a:cubicBezTo>
                  <a:pt x="19163" y="10168"/>
                  <a:pt x="19091" y="9539"/>
                  <a:pt x="18949" y="8924"/>
                </a:cubicBezTo>
                <a:lnTo>
                  <a:pt x="19247" y="8855"/>
                </a:lnTo>
                <a:cubicBezTo>
                  <a:pt x="18341" y="4920"/>
                  <a:pt x="14837" y="2132"/>
                  <a:pt x="10800" y="2132"/>
                </a:cubicBezTo>
                <a:cubicBezTo>
                  <a:pt x="6762" y="2131"/>
                  <a:pt x="3258" y="4920"/>
                  <a:pt x="2352" y="8855"/>
                </a:cubicBezTo>
                <a:lnTo>
                  <a:pt x="2650" y="8924"/>
                </a:lnTo>
                <a:cubicBezTo>
                  <a:pt x="2508" y="9539"/>
                  <a:pt x="2437" y="10168"/>
                  <a:pt x="2437" y="10799"/>
                </a:cubicBezTo>
                <a:cubicBezTo>
                  <a:pt x="2436" y="14001"/>
                  <a:pt x="4264" y="16921"/>
                  <a:pt x="7143" y="18321"/>
                </a:cubicBezTo>
                <a:lnTo>
                  <a:pt x="7144" y="18321"/>
                </a:lnTo>
                <a:close/>
              </a:path>
              <a:path w="21600" h="21600" fill="none" extrusionOk="0">
                <a:moveTo>
                  <a:pt x="562" y="13110"/>
                </a:moveTo>
                <a:lnTo>
                  <a:pt x="2344" y="12707"/>
                </a:lnTo>
                <a:cubicBezTo>
                  <a:pt x="2203" y="12081"/>
                  <a:pt x="2132" y="11441"/>
                  <a:pt x="2132" y="10800"/>
                </a:cubicBezTo>
                <a:cubicBezTo>
                  <a:pt x="2131" y="10145"/>
                  <a:pt x="2206" y="9493"/>
                  <a:pt x="2352" y="8855"/>
                </a:cubicBezTo>
              </a:path>
              <a:path w="21600" h="21600" fill="none" extrusionOk="0">
                <a:moveTo>
                  <a:pt x="2344" y="12708"/>
                </a:moveTo>
                <a:lnTo>
                  <a:pt x="2650" y="8924"/>
                </a:lnTo>
              </a:path>
              <a:path w="21600" h="21600" fill="none" extrusionOk="0">
                <a:moveTo>
                  <a:pt x="21038" y="13110"/>
                </a:moveTo>
                <a:lnTo>
                  <a:pt x="19255" y="12707"/>
                </a:lnTo>
                <a:cubicBezTo>
                  <a:pt x="19396" y="12081"/>
                  <a:pt x="19468" y="11441"/>
                  <a:pt x="19468" y="10800"/>
                </a:cubicBezTo>
                <a:cubicBezTo>
                  <a:pt x="19468" y="10145"/>
                  <a:pt x="19393" y="9493"/>
                  <a:pt x="19247" y="8855"/>
                </a:cubicBezTo>
              </a:path>
              <a:path w="21600" h="21600" fill="none" extrusionOk="0">
                <a:moveTo>
                  <a:pt x="19256" y="12708"/>
                </a:moveTo>
                <a:lnTo>
                  <a:pt x="18950" y="8924"/>
                </a:lnTo>
              </a:path>
            </a:pathLst>
          </a:custGeom>
          <a:gradFill rotWithShape="1">
            <a:gsLst>
              <a:gs pos="0">
                <a:srgbClr val="A603AB"/>
              </a:gs>
              <a:gs pos="10501">
                <a:srgbClr val="0819FB"/>
              </a:gs>
              <a:gs pos="17500">
                <a:srgbClr val="1A8D48"/>
              </a:gs>
              <a:gs pos="25999">
                <a:srgbClr val="FFFF00"/>
              </a:gs>
              <a:gs pos="36501">
                <a:srgbClr val="EE3F17"/>
              </a:gs>
              <a:gs pos="44000">
                <a:srgbClr val="E81766"/>
              </a:gs>
              <a:gs pos="50000">
                <a:srgbClr val="A603AB"/>
              </a:gs>
              <a:gs pos="56000">
                <a:srgbClr val="E81766"/>
              </a:gs>
              <a:gs pos="63499">
                <a:srgbClr val="EE3F17"/>
              </a:gs>
              <a:gs pos="74001">
                <a:srgbClr val="FFFF00"/>
              </a:gs>
              <a:gs pos="82500">
                <a:srgbClr val="1A8D48"/>
              </a:gs>
              <a:gs pos="89500">
                <a:srgbClr val="0819FB"/>
              </a:gs>
              <a:gs pos="100000">
                <a:srgbClr val="A603AB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640267"/>
            </a:prstShdw>
          </a:effectLst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087" name="WordArt 49"/>
          <p:cNvSpPr>
            <a:spLocks noChangeArrowheads="1" noChangeShapeType="1" noTextEdit="1"/>
          </p:cNvSpPr>
          <p:nvPr/>
        </p:nvSpPr>
        <p:spPr bwMode="auto">
          <a:xfrm rot="-164926">
            <a:off x="8506884" y="3905250"/>
            <a:ext cx="2658533" cy="19700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050700"/>
              </a:avLst>
            </a:prstTxWarp>
          </a:bodyPr>
          <a:lstStyle/>
          <a:p>
            <a:pPr algn="ctr"/>
            <a:endParaRPr lang="en-US" sz="2400" b="1" kern="10">
              <a:ln w="9525">
                <a:solidFill>
                  <a:srgbClr val="FF0000"/>
                </a:solidFill>
                <a:round/>
              </a:ln>
              <a:solidFill>
                <a:srgbClr val="00C2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7" name="WordArt 54" descr="Green marble"/>
          <p:cNvSpPr>
            <a:spLocks noChangeArrowheads="1" noChangeShapeType="1" noTextEdit="1"/>
          </p:cNvSpPr>
          <p:nvPr/>
        </p:nvSpPr>
        <p:spPr bwMode="auto">
          <a:xfrm>
            <a:off x="1812504" y="990600"/>
            <a:ext cx="7787217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>
                <a:ln w="9525">
                  <a:solidFill>
                    <a:srgbClr val="FFFF00"/>
                  </a:solidFill>
                  <a:round/>
                </a:ln>
                <a:solidFill>
                  <a:srgbClr val="953735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TRƯỜNG THCS </a:t>
            </a:r>
            <a:r>
              <a:rPr lang="en-US" altLang="vi-VN" sz="3600" b="1" kern="10">
                <a:ln w="9525">
                  <a:solidFill>
                    <a:srgbClr val="FFFF00"/>
                  </a:solidFill>
                  <a:round/>
                </a:ln>
                <a:solidFill>
                  <a:srgbClr val="953735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HIỆP</a:t>
            </a:r>
            <a:r>
              <a:rPr lang="vi-VN" sz="3600" b="1" kern="10">
                <a:ln w="9525">
                  <a:solidFill>
                    <a:srgbClr val="FFFF00"/>
                  </a:solidFill>
                  <a:round/>
                </a:ln>
                <a:solidFill>
                  <a:srgbClr val="953735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AN</a:t>
            </a:r>
            <a:endParaRPr lang="en-US" sz="3600" b="1" kern="10">
              <a:ln w="9525">
                <a:solidFill>
                  <a:srgbClr val="FFFF00"/>
                </a:solidFill>
                <a:round/>
              </a:ln>
              <a:solidFill>
                <a:srgbClr val="953735"/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89" name="WordArt 54" descr="Green marble"/>
          <p:cNvSpPr>
            <a:spLocks noChangeArrowheads="1" noChangeShapeType="1" noTextEdit="1"/>
          </p:cNvSpPr>
          <p:nvPr/>
        </p:nvSpPr>
        <p:spPr bwMode="auto">
          <a:xfrm>
            <a:off x="304800" y="6096000"/>
            <a:ext cx="6062133" cy="5286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FFFF00"/>
                  </a:solidFill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GV: </a:t>
            </a:r>
            <a:r>
              <a:rPr lang="en-US" sz="3600" b="1" kern="10" smtClean="0">
                <a:ln w="9525">
                  <a:solidFill>
                    <a:srgbClr val="FFFF00"/>
                  </a:solidFill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TRẦN TRIỆU HIÊN</a:t>
            </a:r>
            <a:endParaRPr lang="en-US" sz="3600" b="1" kern="10">
              <a:ln w="9525">
                <a:solidFill>
                  <a:srgbClr val="FFFF00"/>
                </a:solidFill>
                <a:round/>
              </a:ln>
              <a:solidFill>
                <a:srgbClr val="0000FF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5985 L -0.00521 0.12989 " pathEditMode="relative" rAng="0" ptsTypes="AA">
                                      <p:cBhvr>
                                        <p:cTn id="12" dur="5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94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11764 L -0.00174 -0.17078 " pathEditMode="relative" rAng="0" ptsTypes="AA">
                                      <p:cBhvr>
                                        <p:cTn id="14" dur="5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1442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7 0.16247 L -4.44444E-6 -0.09267 " pathEditMode="relative" rAng="0" ptsTypes="AA">
                                      <p:cBhvr>
                                        <p:cTn id="16" dur="3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1275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12509 L 3.88889E-6 -0.09503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9387 L 0.00122 -0.1475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1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49" presetClass="entr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repeatCount="indefinite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1" presetClass="entr" presetSubtype="4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plus(in)">
                                      <p:cBhvr>
                                        <p:cTn id="3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3742974" name="docshapegroup87"/>
          <p:cNvGrpSpPr/>
          <p:nvPr/>
        </p:nvGrpSpPr>
        <p:grpSpPr>
          <a:xfrm>
            <a:off x="1172308" y="422032"/>
            <a:ext cx="8862300" cy="4034741"/>
            <a:chOff x="1134" y="1089"/>
            <a:chExt cx="6293" cy="3019"/>
          </a:xfrm>
        </p:grpSpPr>
        <p:pic>
          <p:nvPicPr>
            <p:cNvPr id="1073742975" name="docshape8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538" y="1147"/>
              <a:ext cx="2376" cy="27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73742976" name="docshape89"/>
            <p:cNvSpPr/>
            <p:nvPr/>
          </p:nvSpPr>
          <p:spPr>
            <a:xfrm>
              <a:off x="1134" y="1089"/>
              <a:ext cx="2193" cy="3019"/>
            </a:xfrm>
            <a:custGeom>
              <a:avLst/>
              <a:gdLst/>
              <a:ahLst/>
              <a:cxnLst/>
              <a:rect l="0" t="0" r="0" b="0"/>
              <a:pathLst>
                <a:path w="2193" h="3019">
                  <a:moveTo>
                    <a:pt x="9" y="3018"/>
                  </a:moveTo>
                  <a:lnTo>
                    <a:pt x="9" y="0"/>
                  </a:lnTo>
                  <a:moveTo>
                    <a:pt x="0" y="24"/>
                  </a:moveTo>
                  <a:lnTo>
                    <a:pt x="2192" y="24"/>
                  </a:lnTo>
                </a:path>
              </a:pathLst>
            </a:custGeom>
            <a:noFill/>
            <a:ln w="1221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en-US" sz="2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3742977" name="Straight Connector 1073742976"/>
            <p:cNvSpPr/>
            <p:nvPr/>
          </p:nvSpPr>
          <p:spPr>
            <a:xfrm>
              <a:off x="1167" y="4079"/>
              <a:ext cx="6260" cy="0"/>
            </a:xfrm>
            <a:prstGeom prst="line">
              <a:avLst/>
            </a:prstGeom>
            <a:ln w="2136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pic>
        <p:nvPicPr>
          <p:cNvPr id="51" name="image4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42180" y="460409"/>
            <a:ext cx="3525178" cy="364521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304293" y="4558373"/>
            <a:ext cx="4155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6606540" y="4643463"/>
            <a:ext cx="3074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Vôn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688" name="图片 71687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7" y="5669670"/>
            <a:ext cx="9709785" cy="1300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" name="Text Box 103"/>
          <p:cNvSpPr txBox="1"/>
          <p:nvPr/>
        </p:nvSpPr>
        <p:spPr>
          <a:xfrm>
            <a:off x="1083220" y="5962747"/>
            <a:ext cx="90589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42265" algn="ctr"/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vôn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b="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2800" b="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3742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/>
          <p:nvPr/>
        </p:nvSpPr>
        <p:spPr>
          <a:xfrm>
            <a:off x="194409" y="1592132"/>
            <a:ext cx="1173416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2"/>
          <p:cNvSpPr txBox="1"/>
          <p:nvPr/>
        </p:nvSpPr>
        <p:spPr>
          <a:xfrm>
            <a:off x="335087" y="52534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 CƯỜNG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 DÒNG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2"/>
          <p:cNvSpPr txBox="1"/>
          <p:nvPr/>
        </p:nvSpPr>
        <p:spPr>
          <a:xfrm>
            <a:off x="487487" y="994261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image4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487" y="1730269"/>
            <a:ext cx="6035040" cy="2272030"/>
          </a:xfrm>
          <a:prstGeom prst="rect">
            <a:avLst/>
          </a:prstGeom>
        </p:spPr>
      </p:pic>
      <p:sp>
        <p:nvSpPr>
          <p:cNvPr id="22" name="Text Box 6"/>
          <p:cNvSpPr txBox="1"/>
          <p:nvPr/>
        </p:nvSpPr>
        <p:spPr>
          <a:xfrm>
            <a:off x="6787662" y="1926883"/>
            <a:ext cx="50174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3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3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3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  <p:bldP spid="22" grpId="1"/>
      <p:bldP spid="22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2023-07-12 1636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6699" y="1500549"/>
            <a:ext cx="4697730" cy="534860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46184" y="1641227"/>
            <a:ext cx="72405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Lắp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24.1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Đóng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công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tắc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dịch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chuyển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con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chạy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biến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trở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đến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vị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trí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khác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nhau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quan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sát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độ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sáng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của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bóng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đèn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đọc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ampe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ở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từng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vị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trí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của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con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chạy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Rút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nhận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xét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về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mối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quan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hệ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giữa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độ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sáng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của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bóng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đèn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ampe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mức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độ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mạnh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yếu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của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dòng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/>
          <p:nvPr/>
        </p:nvSpPr>
        <p:spPr>
          <a:xfrm>
            <a:off x="335087" y="52534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 CƯỜNG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 DÒNG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/>
          <p:nvPr/>
        </p:nvSpPr>
        <p:spPr>
          <a:xfrm>
            <a:off x="487487" y="994261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281353" y="1456877"/>
            <a:ext cx="11687908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 algn="just"/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335087" y="4233784"/>
            <a:ext cx="11634174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 algn="just"/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Rút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mức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81353" y="2878495"/>
            <a:ext cx="11605847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 algn="just"/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335087" y="5239873"/>
            <a:ext cx="11458328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/>
            <a:r>
              <a:rPr lang="en-US" sz="28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b="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lớn→dòng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2"/>
          <p:cNvSpPr txBox="1"/>
          <p:nvPr/>
        </p:nvSpPr>
        <p:spPr>
          <a:xfrm>
            <a:off x="335087" y="52534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 CƯỜNG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 DÒNG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2"/>
          <p:cNvSpPr txBox="1"/>
          <p:nvPr/>
        </p:nvSpPr>
        <p:spPr>
          <a:xfrm>
            <a:off x="487487" y="994261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Grp="1" noChangeAspect="1"/>
          </p:cNvPicPr>
          <p:nvPr>
            <p:ph sz="half" idx="2"/>
          </p:nvPr>
        </p:nvPicPr>
        <p:blipFill>
          <a:blip r:embed="rId1">
            <a:lum bright="-6000" contrast="12000"/>
          </a:blip>
          <a:stretch>
            <a:fillRect/>
          </a:stretch>
        </p:blipFill>
        <p:spPr>
          <a:xfrm>
            <a:off x="10750061" y="3878534"/>
            <a:ext cx="1441939" cy="7019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"/>
          <p:cNvSpPr txBox="1"/>
          <p:nvPr/>
        </p:nvSpPr>
        <p:spPr>
          <a:xfrm>
            <a:off x="335087" y="52534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 CƯỜNG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 DÒNG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/>
          <p:nvPr/>
        </p:nvSpPr>
        <p:spPr>
          <a:xfrm>
            <a:off x="487487" y="994261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2"/>
          <p:cNvSpPr txBox="1"/>
          <p:nvPr/>
        </p:nvSpPr>
        <p:spPr>
          <a:xfrm>
            <a:off x="440596" y="1474905"/>
            <a:ext cx="114879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Số chỉ của ampe kế  là giá trị của cường độ dòng điện, cho biết mức độ mạnh, yếu của dòng 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Dòng điện càng mạnh thì cường độ dòng điện càng lớn.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Kí 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hiệu: I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Đơn vị: 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 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miliampe 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(mA)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A = 1000 mA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Ampe kế là dụng cụ dùng để đo cường độ dòng điện. Kí hiệu: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99"/>
          <p:cNvSpPr txBox="1"/>
          <p:nvPr/>
        </p:nvSpPr>
        <p:spPr>
          <a:xfrm>
            <a:off x="597877" y="2065994"/>
            <a:ext cx="5357446" cy="206210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12750" algn="just"/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2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/>
          <p:cNvPicPr>
            <a:picLocks noChangeAspect="1"/>
          </p:cNvPicPr>
          <p:nvPr/>
        </p:nvPicPr>
        <p:blipFill>
          <a:blip r:embed="rId1">
            <a:lum contrast="60000"/>
          </a:blip>
          <a:stretch>
            <a:fillRect/>
          </a:stretch>
        </p:blipFill>
        <p:spPr>
          <a:xfrm>
            <a:off x="6711315" y="1198046"/>
            <a:ext cx="4584700" cy="44170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2"/>
          <p:cNvSpPr txBox="1"/>
          <p:nvPr/>
        </p:nvSpPr>
        <p:spPr>
          <a:xfrm>
            <a:off x="335087" y="52534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 CƯỜNG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 DÒNG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/>
          <p:nvPr/>
        </p:nvSpPr>
        <p:spPr>
          <a:xfrm>
            <a:off x="487487" y="994261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Tm="439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/>
          </p:nvPr>
        </p:nvPicPr>
        <p:blipFill>
          <a:blip r:embed="rId1"/>
          <a:stretch>
            <a:fillRect/>
          </a:stretch>
        </p:blipFill>
        <p:spPr>
          <a:xfrm>
            <a:off x="5621944" y="914400"/>
            <a:ext cx="6558030" cy="5943596"/>
          </a:xfrm>
          <a:prstGeom prst="rect">
            <a:avLst/>
          </a:prstGeom>
        </p:spPr>
      </p:pic>
      <p:sp>
        <p:nvSpPr>
          <p:cNvPr id="100" name="Text Box 99"/>
          <p:cNvSpPr txBox="1"/>
          <p:nvPr/>
        </p:nvSpPr>
        <p:spPr>
          <a:xfrm>
            <a:off x="194409" y="1639562"/>
            <a:ext cx="5409221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12750" algn="just"/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12750" algn="just"/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Chốt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(+)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12750" algn="just"/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chốt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hỏng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/>
          <p:nvPr/>
        </p:nvSpPr>
        <p:spPr>
          <a:xfrm>
            <a:off x="335087" y="52534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 CƯỜNG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 DÒNG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"/>
          <p:cNvSpPr txBox="1"/>
          <p:nvPr/>
        </p:nvSpPr>
        <p:spPr>
          <a:xfrm>
            <a:off x="487487" y="994261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Content Placeholder 99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221" y="701120"/>
            <a:ext cx="5941695" cy="45122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Content Placeholder 100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78774" y="744776"/>
            <a:ext cx="5134703" cy="446857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" name="圆角矩形 44"/>
          <p:cNvSpPr/>
          <p:nvPr/>
        </p:nvSpPr>
        <p:spPr>
          <a:xfrm>
            <a:off x="3512820" y="5380892"/>
            <a:ext cx="5110480" cy="1244698"/>
          </a:xfrm>
          <a:prstGeom prst="roundRect">
            <a:avLst>
              <a:gd name="adj" fmla="val 9725"/>
            </a:avLst>
          </a:prstGeom>
          <a:solidFill>
            <a:srgbClr val="2DB2A4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Hiệu điện thế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endParaRPr lang="en-US" altLang="zh-CN" sz="2400" dirty="0">
              <a:solidFill>
                <a:schemeClr val="bg1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595880" y="3580765"/>
            <a:ext cx="1592580" cy="1800127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7846988" y="3434862"/>
            <a:ext cx="2270028" cy="1946030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1" animBg="1"/>
      <p:bldP spid="45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3-07-12 2130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0235" y="1395037"/>
            <a:ext cx="3961765" cy="441134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194409" y="1522574"/>
            <a:ext cx="8094246" cy="48320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Lắp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24.2,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Lần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lượt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thay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các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nguồn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có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ghi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các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giá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trị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hiệu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 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V;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6V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9V.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Đọc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giá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trị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hiệu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vôn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Quan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sát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ghi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ampe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So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sánh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ampe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lần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lượt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lắp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các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nguồn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3V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6V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9V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vào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mạch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Từ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đó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rút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nhận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xét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về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khả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năng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sinh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dòng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của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từng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nguồn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/>
          <p:nvPr/>
        </p:nvSpPr>
        <p:spPr>
          <a:xfrm>
            <a:off x="335087" y="52534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II/ HIỆU ĐIỆN THẾ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/>
          <p:nvPr/>
        </p:nvSpPr>
        <p:spPr>
          <a:xfrm>
            <a:off x="487487" y="994261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/>
          <p:nvPr/>
        </p:nvGraphicFramePr>
        <p:xfrm>
          <a:off x="133350" y="52070"/>
          <a:ext cx="12098655" cy="68319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98655"/>
              </a:tblGrid>
              <a:tr h="6831965"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2800" b="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Lần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lượt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thay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nguồn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ghi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hiệu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thế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3V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6V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9V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sau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đó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đọc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hiệu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thế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vôn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sát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ghi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ampe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bảng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sau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2800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endParaRPr lang="en-US" sz="2800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endParaRPr lang="en-US" sz="28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endParaRPr lang="en-US" sz="28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endParaRPr 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endParaRPr lang="en-US" sz="8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2800" b="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 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sánh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ampe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lần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lượt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lắp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nguồn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8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endParaRPr lang="en-US" sz="28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endParaRPr lang="en-US" sz="28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2800" b="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Rút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nhận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khả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dòng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từng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nguồn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8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endParaRPr lang="en-US" sz="28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2800" b="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vôn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bằng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ghi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nguồn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? </a:t>
                      </a:r>
                      <a:r>
                        <a:rPr lang="en-US" sz="2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sao</a:t>
                      </a:r>
                      <a:r>
                        <a:rPr lang="en-US" sz="28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?</a:t>
                      </a:r>
                      <a:endParaRPr lang="en-US" sz="28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/>
          <p:nvPr/>
        </p:nvGraphicFramePr>
        <p:xfrm>
          <a:off x="291221" y="1409604"/>
          <a:ext cx="11865610" cy="1769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8500"/>
                <a:gridCol w="3495040"/>
                <a:gridCol w="3201670"/>
                <a:gridCol w="3200400"/>
              </a:tblGrid>
              <a:tr h="4000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Nguồn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vôn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ghi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nguồn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 chỉ của vôn kế</a:t>
                      </a:r>
                      <a:endParaRPr 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ampe</a:t>
                      </a: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3V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6V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9V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 Box 101"/>
          <p:cNvSpPr txBox="1"/>
          <p:nvPr/>
        </p:nvSpPr>
        <p:spPr>
          <a:xfrm>
            <a:off x="326390" y="3568312"/>
            <a:ext cx="11390630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/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6V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9V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10"/>
          <p:cNvSpPr txBox="1"/>
          <p:nvPr/>
        </p:nvSpPr>
        <p:spPr>
          <a:xfrm>
            <a:off x="551961" y="4810713"/>
            <a:ext cx="10416634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Nguồn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có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vôn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càng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lớn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thì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khả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năng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sinh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ra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dòng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điện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càng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lớn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538969" y="5696440"/>
            <a:ext cx="1029716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just">
              <a:buNone/>
            </a:pP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Đối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với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pin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mới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vôn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đo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được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bằng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giá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trị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ghi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pin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Đối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với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pin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cũ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số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chỉ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vôn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kế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đo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được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nhỏ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hơn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giá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trị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ghi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trên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pin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image297.jpeg"/>
          <p:cNvPicPr>
            <a:picLocks noGrp="1" noChangeAspect="1"/>
          </p:cNvPicPr>
          <p:nvPr>
            <p:ph sz="half" idx="2"/>
          </p:nvPr>
        </p:nvPicPr>
        <p:blipFill>
          <a:blip r:embed="rId1" cstate="print"/>
          <a:stretch>
            <a:fillRect/>
          </a:stretch>
        </p:blipFill>
        <p:spPr>
          <a:xfrm>
            <a:off x="8811895" y="4471526"/>
            <a:ext cx="2046605" cy="640715"/>
          </a:xfrm>
          <a:prstGeom prst="rect">
            <a:avLst/>
          </a:prstGeom>
        </p:spPr>
      </p:pic>
      <p:sp>
        <p:nvSpPr>
          <p:cNvPr id="7" name="Text Box 2"/>
          <p:cNvSpPr txBox="1"/>
          <p:nvPr/>
        </p:nvSpPr>
        <p:spPr>
          <a:xfrm>
            <a:off x="194409" y="9527"/>
            <a:ext cx="11734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: CƯỜNG ĐỘ DÒNG ĐIỆN VÀ HIỆU ĐIỆN THẾ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"/>
          <p:cNvSpPr txBox="1"/>
          <p:nvPr/>
        </p:nvSpPr>
        <p:spPr>
          <a:xfrm>
            <a:off x="335087" y="52534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II/ HIỆU ĐIỆN THẾ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/>
          <p:nvPr/>
        </p:nvSpPr>
        <p:spPr>
          <a:xfrm>
            <a:off x="487487" y="994261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2"/>
          <p:cNvSpPr txBox="1"/>
          <p:nvPr/>
        </p:nvSpPr>
        <p:spPr>
          <a:xfrm>
            <a:off x="335087" y="1527002"/>
            <a:ext cx="113879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 năng sinh ra dòng điện của pin (hay acquy) được đo bằng hiệu điện thế giữa hai cực của 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Kí hiệu : U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Đơn vị đo: 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 (V)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 ra còn dùng: 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ilivôn 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mV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ilôvôn 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lang="en-US" altLang="zh-CN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1mV = 0,001V   		       1kV = 1000V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Vôn kế: Là dụng cụ để đo hiệu điện thế. Kí hiệu: </a:t>
            </a:r>
            <a:endParaRPr lang="zh-CN" alt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Content Placeholder 102"/>
          <p:cNvPicPr>
            <a:picLocks noGrp="1"/>
          </p:cNvPicPr>
          <p:nvPr>
            <p:ph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1-原创素材\1_mm1102\PPT\PPT_014\materaials\pageimg_g17.png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" y="0"/>
            <a:ext cx="8241030" cy="439102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/>
          <p:nvPr/>
        </p:nvSpPr>
        <p:spPr>
          <a:xfrm>
            <a:off x="2127885" y="2569210"/>
            <a:ext cx="63157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động: LUYỆN TẬP</a:t>
            </a:r>
            <a:endParaRPr lang="en-US" sz="40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539262"/>
            <a:ext cx="12192000" cy="634433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2"/>
          <p:cNvSpPr txBox="1"/>
          <p:nvPr/>
        </p:nvSpPr>
        <p:spPr>
          <a:xfrm>
            <a:off x="9103947" y="4733920"/>
            <a:ext cx="35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2"/>
          <p:cNvSpPr txBox="1"/>
          <p:nvPr/>
        </p:nvSpPr>
        <p:spPr>
          <a:xfrm>
            <a:off x="3455866" y="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0" y="679937"/>
            <a:ext cx="12192000" cy="617869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 Box 2"/>
          <p:cNvSpPr txBox="1"/>
          <p:nvPr/>
        </p:nvSpPr>
        <p:spPr>
          <a:xfrm>
            <a:off x="3455866" y="0"/>
            <a:ext cx="528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644871" y="989330"/>
            <a:ext cx="6696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VỀ NHÀ</a:t>
            </a:r>
            <a:endParaRPr lang="en-US" sz="4800" b="1" dirty="0">
              <a:solidFill>
                <a:srgbClr val="FF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1688123" y="2194560"/>
            <a:ext cx="8979877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 algn="just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xuyên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000276" y="2063291"/>
            <a:ext cx="619168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000276" y="2120481"/>
            <a:ext cx="6191685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3001010" y="2091690"/>
            <a:ext cx="6194425" cy="937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500" b="1" dirty="0">
                <a:solidFill>
                  <a:srgbClr val="2DB2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charset="-122"/>
                <a:ea typeface="Microsoft YaHei" panose="020B0503020204020204" charset="-122"/>
                <a:sym typeface="Microsoft YaHei" panose="020B0503020204020204" charset="-122"/>
              </a:rPr>
              <a:t>THANK YOU</a:t>
            </a:r>
            <a:endParaRPr lang="zh-CN" altLang="en-US" sz="5500" b="1" dirty="0">
              <a:solidFill>
                <a:srgbClr val="F77A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charset="-122"/>
              <a:ea typeface="Microsoft YaHei" panose="020B0503020204020204" charset="-122"/>
              <a:sym typeface="Microsoft YaHei" panose="020B050302020402020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000276" y="2984437"/>
            <a:ext cx="619168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000276" y="3041626"/>
            <a:ext cx="6191685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010971" y="3087370"/>
            <a:ext cx="6170295" cy="337185"/>
            <a:chOff x="2992618" y="3469364"/>
            <a:chExt cx="6358413" cy="337185"/>
          </a:xfrm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7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SimSun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11" name="直接连接符 10"/>
            <p:cNvCxnSpPr/>
            <p:nvPr/>
          </p:nvCxnSpPr>
          <p:spPr bwMode="auto">
            <a:xfrm>
              <a:off x="758143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</p:grpSp>
    </p:spTree>
  </p:cSld>
  <p:clrMapOvr>
    <a:masterClrMapping/>
  </p:clrMapOvr>
  <p:transition advTm="449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theme/theme1.xml><?xml version="1.0" encoding="utf-8"?>
<a:theme xmlns:a="http://schemas.openxmlformats.org/drawingml/2006/main" name="Office 主题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4162</Words>
  <Application>WPS Presentation</Application>
  <PresentationFormat>Custom</PresentationFormat>
  <Paragraphs>186</Paragraphs>
  <Slides>19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SimSun</vt:lpstr>
      <vt:lpstr>Wingdings</vt:lpstr>
      <vt:lpstr>Verdana</vt:lpstr>
      <vt:lpstr>Arial</vt:lpstr>
      <vt:lpstr>Times New Roman</vt:lpstr>
      <vt:lpstr>Times New Roman</vt:lpstr>
      <vt:lpstr>Microsoft YaHei</vt:lpstr>
      <vt:lpstr>Calibri</vt:lpstr>
      <vt:lpstr>Impact MT Std</vt:lpstr>
      <vt:lpstr>Arial Unicode MS</vt:lpstr>
      <vt:lpstr>Calibri Light</vt:lpstr>
      <vt:lpstr>Office 主题</vt:lpstr>
      <vt:lpstr>MS_ClipArt_Gallery.2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ACER</cp:lastModifiedBy>
  <cp:revision>37</cp:revision>
  <dcterms:created xsi:type="dcterms:W3CDTF">2017-05-28T12:28:00Z</dcterms:created>
  <dcterms:modified xsi:type="dcterms:W3CDTF">2024-09-06T07:36:21Z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1033-12.2.0.17562</vt:lpwstr>
  </property>
  <property fmtid="{D5CDD505-2E9C-101B-9397-08002B2CF9AE}" pid="3" name="ICV">
    <vt:lpwstr>E72FB7A83CC749CA867AA306F0596FA8</vt:lpwstr>
  </property>
</Properties>
</file>