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24.svg" ContentType="image/svg+xml"/>
  <Override PartName="/ppt/media/image25.svg" ContentType="image/svg+xml"/>
  <Override PartName="/ppt/media/image26.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embedTrueTypeFonts="1" saveSubsetFonts="1">
  <p:sldMasterIdLst>
    <p:sldMasterId id="2147483648" r:id="rId1"/>
  </p:sldMasterIdLst>
  <p:notesMasterIdLst>
    <p:notesMasterId r:id="rId39"/>
  </p:notesMasterIdLst>
  <p:sldIdLst>
    <p:sldId id="257" r:id="rId3"/>
    <p:sldId id="285" r:id="rId4"/>
    <p:sldId id="256" r:id="rId5"/>
    <p:sldId id="259" r:id="rId6"/>
    <p:sldId id="284" r:id="rId7"/>
    <p:sldId id="442" r:id="rId8"/>
    <p:sldId id="291" r:id="rId9"/>
    <p:sldId id="301" r:id="rId10"/>
    <p:sldId id="258" r:id="rId11"/>
    <p:sldId id="303" r:id="rId12"/>
    <p:sldId id="393" r:id="rId13"/>
    <p:sldId id="293" r:id="rId14"/>
    <p:sldId id="347" r:id="rId15"/>
    <p:sldId id="443" r:id="rId16"/>
    <p:sldId id="359" r:id="rId17"/>
    <p:sldId id="358" r:id="rId18"/>
    <p:sldId id="360" r:id="rId19"/>
    <p:sldId id="296" r:id="rId20"/>
    <p:sldId id="496" r:id="rId21"/>
    <p:sldId id="348" r:id="rId22"/>
    <p:sldId id="396" r:id="rId23"/>
    <p:sldId id="397" r:id="rId24"/>
    <p:sldId id="270" r:id="rId25"/>
    <p:sldId id="366" r:id="rId26"/>
    <p:sldId id="367" r:id="rId27"/>
    <p:sldId id="369" r:id="rId28"/>
    <p:sldId id="361" r:id="rId29"/>
    <p:sldId id="365" r:id="rId30"/>
    <p:sldId id="363" r:id="rId31"/>
    <p:sldId id="375" r:id="rId32"/>
    <p:sldId id="370" r:id="rId33"/>
    <p:sldId id="398" r:id="rId34"/>
    <p:sldId id="322" r:id="rId35"/>
    <p:sldId id="321" r:id="rId36"/>
    <p:sldId id="399" r:id="rId37"/>
    <p:sldId id="278" r:id="rId38"/>
    <p:sldId id="400" r:id="rId40"/>
    <p:sldId id="350" r:id="rId41"/>
    <p:sldId id="323" r:id="rId42"/>
    <p:sldId id="401" r:id="rId43"/>
    <p:sldId id="402" r:id="rId44"/>
    <p:sldId id="324" r:id="rId45"/>
    <p:sldId id="403" r:id="rId46"/>
    <p:sldId id="404" r:id="rId47"/>
    <p:sldId id="353" r:id="rId48"/>
    <p:sldId id="354" r:id="rId49"/>
    <p:sldId id="355" r:id="rId50"/>
    <p:sldId id="356" r:id="rId51"/>
    <p:sldId id="357" r:id="rId52"/>
    <p:sldId id="330" r:id="rId53"/>
    <p:sldId id="295" r:id="rId54"/>
    <p:sldId id="331" r:id="rId55"/>
    <p:sldId id="391" r:id="rId56"/>
    <p:sldId id="392" r:id="rId57"/>
    <p:sldId id="332" r:id="rId58"/>
    <p:sldId id="405" r:id="rId59"/>
    <p:sldId id="267" r:id="rId60"/>
    <p:sldId id="283" r:id="rId61"/>
  </p:sldIdLst>
  <p:sldSz cx="18288000" cy="10287000"/>
  <p:notesSz cx="6858000" cy="9144000"/>
  <p:embeddedFontLst>
    <p:embeddedFont>
      <p:font typeface="Calibri" panose="020F0502020204030204" pitchFamily="34" charset="0"/>
      <p:regular r:id="rId65"/>
      <p:bold r:id="rId66"/>
      <p:italic r:id="rId67"/>
      <p:boldItalic r:id="rId68"/>
    </p:embeddedFont>
    <p:embeddedFont>
      <p:font typeface="Cambria Math" panose="02040503050406030204" pitchFamily="18" charset="0"/>
      <p:regular r:id="rId69"/>
    </p:embeddedFont>
    <p:embeddedFont>
      <p:font typeface="Calibri" panose="020F0502020204030204"/>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55281E1-522B-4D97-AF00-E2DA4D65B6B1}">
          <p14:sldIdLst>
            <p14:sldId id="257"/>
            <p14:sldId id="285"/>
            <p14:sldId id="256"/>
            <p14:sldId id="259"/>
            <p14:sldId id="284"/>
            <p14:sldId id="442"/>
            <p14:sldId id="291"/>
            <p14:sldId id="301"/>
            <p14:sldId id="258"/>
            <p14:sldId id="303"/>
            <p14:sldId id="393"/>
            <p14:sldId id="293"/>
            <p14:sldId id="347"/>
            <p14:sldId id="443"/>
            <p14:sldId id="359"/>
            <p14:sldId id="358"/>
            <p14:sldId id="360"/>
            <p14:sldId id="296"/>
            <p14:sldId id="496"/>
            <p14:sldId id="348"/>
            <p14:sldId id="396"/>
            <p14:sldId id="397"/>
            <p14:sldId id="270"/>
            <p14:sldId id="366"/>
            <p14:sldId id="367"/>
            <p14:sldId id="369"/>
            <p14:sldId id="361"/>
            <p14:sldId id="365"/>
            <p14:sldId id="363"/>
            <p14:sldId id="375"/>
            <p14:sldId id="370"/>
            <p14:sldId id="398"/>
            <p14:sldId id="322"/>
            <p14:sldId id="321"/>
            <p14:sldId id="399"/>
            <p14:sldId id="278"/>
            <p14:sldId id="400"/>
            <p14:sldId id="350"/>
            <p14:sldId id="323"/>
            <p14:sldId id="401"/>
            <p14:sldId id="402"/>
            <p14:sldId id="324"/>
            <p14:sldId id="403"/>
            <p14:sldId id="404"/>
            <p14:sldId id="353"/>
            <p14:sldId id="354"/>
            <p14:sldId id="355"/>
            <p14:sldId id="356"/>
            <p14:sldId id="357"/>
            <p14:sldId id="330"/>
            <p14:sldId id="295"/>
            <p14:sldId id="331"/>
            <p14:sldId id="391"/>
            <p14:sldId id="392"/>
            <p14:sldId id="332"/>
            <p14:sldId id="405"/>
            <p14:sldId id="267"/>
            <p14:sldId id="283"/>
          </p14:sldIdLst>
        </p14:section>
        <p14:section name="Untitled Section" id="{89BF1163-5CF7-42C5-AC10-D6A6AEA736F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0C6"/>
    <a:srgbClr val="40914A"/>
    <a:srgbClr val="FF9966"/>
    <a:srgbClr val="D9DDC3"/>
    <a:srgbClr val="F8DC6E"/>
    <a:srgbClr val="F8C2D9"/>
    <a:srgbClr val="FFFF66"/>
    <a:srgbClr val="FFFF99"/>
    <a:srgbClr val="CCFF99"/>
    <a:srgbClr val="FAC8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0" d="100"/>
          <a:sy n="40" d="100"/>
        </p:scale>
        <p:origin x="828" y="60"/>
      </p:cViewPr>
      <p:guideLst>
        <p:guide orient="horz" pos="2150"/>
        <p:guide pos="286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3" Type="http://schemas.openxmlformats.org/officeDocument/2006/relationships/font" Target="fonts/font9.fntdata"/><Relationship Id="rId72" Type="http://schemas.openxmlformats.org/officeDocument/2006/relationships/font" Target="fonts/font8.fntdata"/><Relationship Id="rId71" Type="http://schemas.openxmlformats.org/officeDocument/2006/relationships/font" Target="fonts/font7.fntdata"/><Relationship Id="rId70" Type="http://schemas.openxmlformats.org/officeDocument/2006/relationships/font" Target="fonts/font6.fntdata"/><Relationship Id="rId7" Type="http://schemas.openxmlformats.org/officeDocument/2006/relationships/slide" Target="slides/slide5.xml"/><Relationship Id="rId69" Type="http://schemas.openxmlformats.org/officeDocument/2006/relationships/font" Target="fonts/font5.fntdata"/><Relationship Id="rId68" Type="http://schemas.openxmlformats.org/officeDocument/2006/relationships/font" Target="fonts/font4.fntdata"/><Relationship Id="rId67" Type="http://schemas.openxmlformats.org/officeDocument/2006/relationships/font" Target="fonts/font3.fntdata"/><Relationship Id="rId66" Type="http://schemas.openxmlformats.org/officeDocument/2006/relationships/font" Target="fonts/font2.fntdata"/><Relationship Id="rId65" Type="http://schemas.openxmlformats.org/officeDocument/2006/relationships/font" Target="fonts/font1.fntdata"/><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notesMaster" Target="notesMasters/notesMaster1.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CB8E1-AB03-4AD6-88DA-9887F546E4C6}"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B946E5-C428-4D0F-AD8E-82AA63A3643F}"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B946E5-C428-4D0F-AD8E-82AA63A3643F}"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BB946E5-C428-4D0F-AD8E-82AA63A364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4DD517-68FC-4A63-A08E-FD122F82A9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4DD517-68FC-4A63-A08E-FD122F82A9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4DD517-68FC-4A63-A08E-FD122F82A9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4DD517-68FC-4A63-A08E-FD122F82A9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4DD517-68FC-4A63-A08E-FD122F82A9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B946E5-C428-4D0F-AD8E-82AA63A3643F}"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BB946E5-C428-4D0F-AD8E-82AA63A364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BB946E5-C428-4D0F-AD8E-82AA63A364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A8F1692-9F8D-411A-9C16-425555511FE8}"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251A6-B550-4BE8-B3BA-DA9D45F97AB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4.svg"/><Relationship Id="rId8" Type="http://schemas.openxmlformats.org/officeDocument/2006/relationships/image" Target="../media/image5.png"/><Relationship Id="rId7" Type="http://schemas.openxmlformats.org/officeDocument/2006/relationships/image" Target="../media/image3.svg"/><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3.png"/><Relationship Id="rId3" Type="http://schemas.openxmlformats.org/officeDocument/2006/relationships/image" Target="../media/image1.svg"/><Relationship Id="rId2" Type="http://schemas.openxmlformats.org/officeDocument/2006/relationships/image" Target="../media/image2.png"/><Relationship Id="rId14" Type="http://schemas.openxmlformats.org/officeDocument/2006/relationships/slideLayout" Target="../slideLayouts/slideLayout7.xml"/><Relationship Id="rId13" Type="http://schemas.openxmlformats.org/officeDocument/2006/relationships/image" Target="../media/image6.svg"/><Relationship Id="rId12" Type="http://schemas.openxmlformats.org/officeDocument/2006/relationships/image" Target="../media/image7.png"/><Relationship Id="rId11" Type="http://schemas.openxmlformats.org/officeDocument/2006/relationships/image" Target="../media/image5.svg"/><Relationship Id="rId10" Type="http://schemas.openxmlformats.org/officeDocument/2006/relationships/image" Target="../media/image6.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5.svg"/><Relationship Id="rId7" Type="http://schemas.openxmlformats.org/officeDocument/2006/relationships/image" Target="../media/image6.png"/><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10.png"/><Relationship Id="rId3" Type="http://schemas.openxmlformats.org/officeDocument/2006/relationships/image" Target="../media/image7.svg"/><Relationship Id="rId2" Type="http://schemas.openxmlformats.org/officeDocument/2006/relationships/image" Target="../media/image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9" Type="http://schemas.openxmlformats.org/officeDocument/2006/relationships/image" Target="../media/image12.svg"/><Relationship Id="rId8" Type="http://schemas.openxmlformats.org/officeDocument/2006/relationships/image" Target="../media/image16.png"/><Relationship Id="rId7" Type="http://schemas.openxmlformats.org/officeDocument/2006/relationships/image" Target="../media/image11.svg"/><Relationship Id="rId6" Type="http://schemas.openxmlformats.org/officeDocument/2006/relationships/image" Target="../media/image15.png"/><Relationship Id="rId5" Type="http://schemas.openxmlformats.org/officeDocument/2006/relationships/image" Target="../media/image10.svg"/><Relationship Id="rId4" Type="http://schemas.openxmlformats.org/officeDocument/2006/relationships/image" Target="../media/image14.png"/><Relationship Id="rId3" Type="http://schemas.openxmlformats.org/officeDocument/2006/relationships/image" Target="../media/image9.svg"/><Relationship Id="rId2" Type="http://schemas.openxmlformats.org/officeDocument/2006/relationships/image" Target="../media/image13.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0.svg"/><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2.svg"/><Relationship Id="rId3"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20.png"/><Relationship Id="rId7" Type="http://schemas.openxmlformats.org/officeDocument/2006/relationships/image" Target="../media/image14.svg"/><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10.png"/><Relationship Id="rId3" Type="http://schemas.openxmlformats.org/officeDocument/2006/relationships/image" Target="../media/image7.svg"/><Relationship Id="rId2" Type="http://schemas.openxmlformats.org/officeDocument/2006/relationships/image" Target="../media/image9.png"/><Relationship Id="rId12" Type="http://schemas.openxmlformats.org/officeDocument/2006/relationships/slideLayout" Target="../slideLayouts/slideLayout7.xml"/><Relationship Id="rId11" Type="http://schemas.openxmlformats.org/officeDocument/2006/relationships/image" Target="../media/image23.png"/><Relationship Id="rId10" Type="http://schemas.openxmlformats.org/officeDocument/2006/relationships/image" Target="../media/image22.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21.png"/><Relationship Id="rId7" Type="http://schemas.openxmlformats.org/officeDocument/2006/relationships/image" Target="../media/image14.svg"/><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10.png"/><Relationship Id="rId3" Type="http://schemas.openxmlformats.org/officeDocument/2006/relationships/image" Target="../media/image7.svg"/><Relationship Id="rId2" Type="http://schemas.openxmlformats.org/officeDocument/2006/relationships/image" Target="../media/image9.png"/><Relationship Id="rId16" Type="http://schemas.openxmlformats.org/officeDocument/2006/relationships/slideLayout" Target="../slideLayouts/slideLayout7.xml"/><Relationship Id="rId15" Type="http://schemas.openxmlformats.org/officeDocument/2006/relationships/image" Target="../media/image30.png"/><Relationship Id="rId14" Type="http://schemas.openxmlformats.org/officeDocument/2006/relationships/image" Target="../media/image29.png"/><Relationship Id="rId13" Type="http://schemas.openxmlformats.org/officeDocument/2006/relationships/image" Target="../media/image28.png"/><Relationship Id="rId12" Type="http://schemas.microsoft.com/office/2007/relationships/hdphoto" Target="../media/image27.wdp"/><Relationship Id="rId11" Type="http://schemas.openxmlformats.org/officeDocument/2006/relationships/image" Target="../media/image26.png"/><Relationship Id="rId10" Type="http://schemas.microsoft.com/office/2007/relationships/hdphoto" Target="../media/image25.wdp"/><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png"/><Relationship Id="rId7" Type="http://schemas.openxmlformats.org/officeDocument/2006/relationships/image" Target="../media/image15.svg"/><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31.png"/><Relationship Id="rId3" Type="http://schemas.openxmlformats.org/officeDocument/2006/relationships/image" Target="../media/image28.png"/><Relationship Id="rId2" Type="http://schemas.openxmlformats.org/officeDocument/2006/relationships/image" Target="../media/image8.svg"/><Relationship Id="rId18" Type="http://schemas.openxmlformats.org/officeDocument/2006/relationships/slideLayout" Target="../slideLayouts/slideLayout4.xml"/><Relationship Id="rId17" Type="http://schemas.openxmlformats.org/officeDocument/2006/relationships/image" Target="../media/image42.png"/><Relationship Id="rId16" Type="http://schemas.openxmlformats.org/officeDocument/2006/relationships/image" Target="../media/image41.png"/><Relationship Id="rId15" Type="http://schemas.openxmlformats.org/officeDocument/2006/relationships/image" Target="../media/image40.png"/><Relationship Id="rId14" Type="http://schemas.openxmlformats.org/officeDocument/2006/relationships/image" Target="../media/image39.png"/><Relationship Id="rId13" Type="http://schemas.openxmlformats.org/officeDocument/2006/relationships/image" Target="../media/image38.png"/><Relationship Id="rId12" Type="http://schemas.openxmlformats.org/officeDocument/2006/relationships/image" Target="../media/image37.png"/><Relationship Id="rId11" Type="http://schemas.openxmlformats.org/officeDocument/2006/relationships/image" Target="../media/image36.png"/><Relationship Id="rId10" Type="http://schemas.openxmlformats.org/officeDocument/2006/relationships/image" Target="../media/image35.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4.png"/><Relationship Id="rId7" Type="http://schemas.openxmlformats.org/officeDocument/2006/relationships/image" Target="../media/image7.svg"/><Relationship Id="rId6" Type="http://schemas.openxmlformats.org/officeDocument/2006/relationships/image" Target="../media/image9.png"/><Relationship Id="rId5" Type="http://schemas.openxmlformats.org/officeDocument/2006/relationships/image" Target="../media/image14.svg"/><Relationship Id="rId4" Type="http://schemas.openxmlformats.org/officeDocument/2006/relationships/image" Target="../media/image19.png"/><Relationship Id="rId3" Type="http://schemas.openxmlformats.org/officeDocument/2006/relationships/image" Target="../media/image16.svg"/><Relationship Id="rId2" Type="http://schemas.openxmlformats.org/officeDocument/2006/relationships/image" Target="../media/image43.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45.png"/><Relationship Id="rId7" Type="http://schemas.openxmlformats.org/officeDocument/2006/relationships/image" Target="../media/image7.svg"/><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10.png"/><Relationship Id="rId3" Type="http://schemas.openxmlformats.org/officeDocument/2006/relationships/image" Target="../media/image16.svg"/><Relationship Id="rId2" Type="http://schemas.openxmlformats.org/officeDocument/2006/relationships/image" Target="../media/image43.png"/><Relationship Id="rId17" Type="http://schemas.openxmlformats.org/officeDocument/2006/relationships/slideLayout" Target="../slideLayouts/slideLayout7.xml"/><Relationship Id="rId16" Type="http://schemas.openxmlformats.org/officeDocument/2006/relationships/image" Target="../media/image51.png"/><Relationship Id="rId15" Type="http://schemas.openxmlformats.org/officeDocument/2006/relationships/image" Target="../media/image50.png"/><Relationship Id="rId14" Type="http://schemas.openxmlformats.org/officeDocument/2006/relationships/image" Target="../media/image49.png"/><Relationship Id="rId13" Type="http://schemas.openxmlformats.org/officeDocument/2006/relationships/image" Target="../media/image48.png"/><Relationship Id="rId12" Type="http://schemas.openxmlformats.org/officeDocument/2006/relationships/image" Target="../media/image47.png"/><Relationship Id="rId11" Type="http://schemas.openxmlformats.org/officeDocument/2006/relationships/image" Target="../media/image46.png"/><Relationship Id="rId10" Type="http://schemas.openxmlformats.org/officeDocument/2006/relationships/image" Target="../media/image14.sv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microsoft.com/office/2007/relationships/hdphoto" Target="../media/image54.wdp"/><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43.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9.png"/><Relationship Id="rId4" Type="http://schemas.openxmlformats.org/officeDocument/2006/relationships/image" Target="../media/image10.png"/><Relationship Id="rId3" Type="http://schemas.openxmlformats.org/officeDocument/2006/relationships/image" Target="../media/image43.png"/><Relationship Id="rId2" Type="http://schemas.openxmlformats.org/officeDocument/2006/relationships/image" Target="../media/image8.png"/><Relationship Id="rId12" Type="http://schemas.openxmlformats.org/officeDocument/2006/relationships/slideLayout" Target="../slideLayouts/slideLayout7.xml"/><Relationship Id="rId11" Type="http://schemas.openxmlformats.org/officeDocument/2006/relationships/image" Target="../media/image61.png"/><Relationship Id="rId10" Type="http://schemas.openxmlformats.org/officeDocument/2006/relationships/image" Target="../media/image60.png"/><Relationship Id="rId1" Type="http://schemas.openxmlformats.org/officeDocument/2006/relationships/image" Target="../media/image55.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8.svg"/><Relationship Id="rId7" Type="http://schemas.openxmlformats.org/officeDocument/2006/relationships/image" Target="../media/image64.png"/><Relationship Id="rId6" Type="http://schemas.openxmlformats.org/officeDocument/2006/relationships/image" Target="../media/image63.jpeg"/><Relationship Id="rId5" Type="http://schemas.openxmlformats.org/officeDocument/2006/relationships/image" Target="../media/image19.png"/><Relationship Id="rId4" Type="http://schemas.openxmlformats.org/officeDocument/2006/relationships/image" Target="../media/image17.svg"/><Relationship Id="rId3" Type="http://schemas.openxmlformats.org/officeDocument/2006/relationships/image" Target="../media/image62.png"/><Relationship Id="rId2" Type="http://schemas.openxmlformats.org/officeDocument/2006/relationships/image" Target="../media/image9.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9" Type="http://schemas.openxmlformats.org/officeDocument/2006/relationships/image" Target="../media/image69.png"/><Relationship Id="rId8" Type="http://schemas.openxmlformats.org/officeDocument/2006/relationships/image" Target="../media/image68.png"/><Relationship Id="rId7" Type="http://schemas.openxmlformats.org/officeDocument/2006/relationships/image" Target="../media/image19.sv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17.png"/><Relationship Id="rId2" Type="http://schemas.openxmlformats.org/officeDocument/2006/relationships/image" Target="../media/image9.png"/><Relationship Id="rId12" Type="http://schemas.openxmlformats.org/officeDocument/2006/relationships/slideLayout" Target="../slideLayouts/slideLayout7.xml"/><Relationship Id="rId11" Type="http://schemas.openxmlformats.org/officeDocument/2006/relationships/image" Target="../media/image71.png"/><Relationship Id="rId10" Type="http://schemas.openxmlformats.org/officeDocument/2006/relationships/image" Target="../media/image70.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9" Type="http://schemas.openxmlformats.org/officeDocument/2006/relationships/image" Target="../media/image76.png"/><Relationship Id="rId8" Type="http://schemas.openxmlformats.org/officeDocument/2006/relationships/image" Target="../media/image75.png"/><Relationship Id="rId7" Type="http://schemas.openxmlformats.org/officeDocument/2006/relationships/image" Target="../media/image74.png"/><Relationship Id="rId6" Type="http://schemas.openxmlformats.org/officeDocument/2006/relationships/image" Target="../media/image73.png"/><Relationship Id="rId5" Type="http://schemas.openxmlformats.org/officeDocument/2006/relationships/image" Target="../media/image72.png"/><Relationship Id="rId4" Type="http://schemas.microsoft.com/office/2007/relationships/hdphoto" Target="../media/image25.wdp"/><Relationship Id="rId3" Type="http://schemas.openxmlformats.org/officeDocument/2006/relationships/image" Target="../media/image24.png"/><Relationship Id="rId2" Type="http://schemas.openxmlformats.org/officeDocument/2006/relationships/image" Target="../media/image1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9" Type="http://schemas.openxmlformats.org/officeDocument/2006/relationships/image" Target="../media/image80.png"/><Relationship Id="rId8" Type="http://schemas.openxmlformats.org/officeDocument/2006/relationships/image" Target="../media/image79.png"/><Relationship Id="rId7" Type="http://schemas.openxmlformats.org/officeDocument/2006/relationships/image" Target="../media/image78.png"/><Relationship Id="rId6" Type="http://schemas.microsoft.com/office/2007/relationships/hdphoto" Target="../media/image25.wdp"/><Relationship Id="rId5" Type="http://schemas.openxmlformats.org/officeDocument/2006/relationships/image" Target="../media/image24.png"/><Relationship Id="rId4" Type="http://schemas.openxmlformats.org/officeDocument/2006/relationships/image" Target="../media/image74.png"/><Relationship Id="rId3" Type="http://schemas.openxmlformats.org/officeDocument/2006/relationships/image" Target="../media/image77.png"/><Relationship Id="rId2" Type="http://schemas.openxmlformats.org/officeDocument/2006/relationships/image" Target="../media/image19.png"/><Relationship Id="rId13" Type="http://schemas.openxmlformats.org/officeDocument/2006/relationships/slideLayout" Target="../slideLayouts/slideLayout7.xml"/><Relationship Id="rId12" Type="http://schemas.openxmlformats.org/officeDocument/2006/relationships/image" Target="../media/image83.png"/><Relationship Id="rId11" Type="http://schemas.openxmlformats.org/officeDocument/2006/relationships/image" Target="../media/image82.png"/><Relationship Id="rId10" Type="http://schemas.openxmlformats.org/officeDocument/2006/relationships/image" Target="../media/image81.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9" Type="http://schemas.openxmlformats.org/officeDocument/2006/relationships/image" Target="../media/image89.png"/><Relationship Id="rId8" Type="http://schemas.openxmlformats.org/officeDocument/2006/relationships/image" Target="../media/image88.png"/><Relationship Id="rId7" Type="http://schemas.openxmlformats.org/officeDocument/2006/relationships/image" Target="../media/image87.png"/><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43.png"/><Relationship Id="rId12" Type="http://schemas.openxmlformats.org/officeDocument/2006/relationships/slideLayout" Target="../slideLayouts/slideLayout7.xml"/><Relationship Id="rId11" Type="http://schemas.openxmlformats.org/officeDocument/2006/relationships/image" Target="../media/image20.svg"/><Relationship Id="rId10" Type="http://schemas.openxmlformats.org/officeDocument/2006/relationships/image" Target="../media/image90.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9" Type="http://schemas.openxmlformats.org/officeDocument/2006/relationships/image" Target="../media/image95.png"/><Relationship Id="rId8" Type="http://schemas.openxmlformats.org/officeDocument/2006/relationships/image" Target="../media/image94.png"/><Relationship Id="rId7" Type="http://schemas.openxmlformats.org/officeDocument/2006/relationships/image" Target="../media/image93.png"/><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17.svg"/><Relationship Id="rId3" Type="http://schemas.openxmlformats.org/officeDocument/2006/relationships/image" Target="../media/image62.png"/><Relationship Id="rId2" Type="http://schemas.openxmlformats.org/officeDocument/2006/relationships/image" Target="../media/image1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9" Type="http://schemas.openxmlformats.org/officeDocument/2006/relationships/image" Target="../media/image97.png"/><Relationship Id="rId8" Type="http://schemas.openxmlformats.org/officeDocument/2006/relationships/image" Target="../media/image96.png"/><Relationship Id="rId7" Type="http://schemas.openxmlformats.org/officeDocument/2006/relationships/image" Target="../media/image93.png"/><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17.svg"/><Relationship Id="rId3" Type="http://schemas.openxmlformats.org/officeDocument/2006/relationships/image" Target="../media/image62.png"/><Relationship Id="rId2" Type="http://schemas.openxmlformats.org/officeDocument/2006/relationships/image" Target="../media/image19.png"/><Relationship Id="rId11" Type="http://schemas.openxmlformats.org/officeDocument/2006/relationships/slideLayout" Target="../slideLayouts/slideLayout7.xml"/><Relationship Id="rId10" Type="http://schemas.openxmlformats.org/officeDocument/2006/relationships/image" Target="../media/image98.pn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03.png"/><Relationship Id="rId7" Type="http://schemas.openxmlformats.org/officeDocument/2006/relationships/image" Target="../media/image102.png"/><Relationship Id="rId6" Type="http://schemas.openxmlformats.org/officeDocument/2006/relationships/image" Target="../media/image101.png"/><Relationship Id="rId5" Type="http://schemas.openxmlformats.org/officeDocument/2006/relationships/image" Target="../media/image21.svg"/><Relationship Id="rId4" Type="http://schemas.openxmlformats.org/officeDocument/2006/relationships/image" Target="../media/image100.png"/><Relationship Id="rId3" Type="http://schemas.openxmlformats.org/officeDocument/2006/relationships/image" Target="../media/image99.png"/><Relationship Id="rId2" Type="http://schemas.openxmlformats.org/officeDocument/2006/relationships/image" Target="../media/image21.png"/><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06.png"/><Relationship Id="rId7" Type="http://schemas.microsoft.com/office/2007/relationships/hdphoto" Target="../media/image105.wdp"/><Relationship Id="rId6" Type="http://schemas.openxmlformats.org/officeDocument/2006/relationships/image" Target="../media/image104.png"/><Relationship Id="rId5" Type="http://schemas.openxmlformats.org/officeDocument/2006/relationships/image" Target="../media/image28.png"/><Relationship Id="rId4" Type="http://schemas.microsoft.com/office/2007/relationships/hdphoto" Target="../media/image25.wdp"/><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9" Type="http://schemas.openxmlformats.org/officeDocument/2006/relationships/image" Target="../media/image110.png"/><Relationship Id="rId8" Type="http://schemas.openxmlformats.org/officeDocument/2006/relationships/image" Target="../media/image109.png"/><Relationship Id="rId7" Type="http://schemas.openxmlformats.org/officeDocument/2006/relationships/image" Target="../media/image108.png"/><Relationship Id="rId6" Type="http://schemas.openxmlformats.org/officeDocument/2006/relationships/image" Target="../media/image32.png"/><Relationship Id="rId5" Type="http://schemas.openxmlformats.org/officeDocument/2006/relationships/image" Target="../media/image107.png"/><Relationship Id="rId4" Type="http://schemas.openxmlformats.org/officeDocument/2006/relationships/image" Target="../media/image28.png"/><Relationship Id="rId3" Type="http://schemas.openxmlformats.org/officeDocument/2006/relationships/image" Target="../media/image10.png"/><Relationship Id="rId2" Type="http://schemas.microsoft.com/office/2007/relationships/hdphoto" Target="../media/image105.wdp"/><Relationship Id="rId17" Type="http://schemas.openxmlformats.org/officeDocument/2006/relationships/slideLayout" Target="../slideLayouts/slideLayout4.xml"/><Relationship Id="rId16" Type="http://schemas.openxmlformats.org/officeDocument/2006/relationships/image" Target="../media/image117.png"/><Relationship Id="rId15" Type="http://schemas.openxmlformats.org/officeDocument/2006/relationships/image" Target="../media/image116.png"/><Relationship Id="rId14" Type="http://schemas.openxmlformats.org/officeDocument/2006/relationships/image" Target="../media/image115.png"/><Relationship Id="rId13" Type="http://schemas.openxmlformats.org/officeDocument/2006/relationships/image" Target="../media/image114.png"/><Relationship Id="rId12" Type="http://schemas.openxmlformats.org/officeDocument/2006/relationships/image" Target="../media/image113.png"/><Relationship Id="rId11" Type="http://schemas.openxmlformats.org/officeDocument/2006/relationships/image" Target="../media/image112.png"/><Relationship Id="rId10" Type="http://schemas.openxmlformats.org/officeDocument/2006/relationships/image" Target="../media/image111.png"/><Relationship Id="rId1" Type="http://schemas.openxmlformats.org/officeDocument/2006/relationships/image" Target="../media/image104.pn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19.png"/><Relationship Id="rId3" Type="http://schemas.openxmlformats.org/officeDocument/2006/relationships/image" Target="../media/image118.png"/><Relationship Id="rId2" Type="http://schemas.openxmlformats.org/officeDocument/2006/relationships/image" Target="../media/image9.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9" Type="http://schemas.openxmlformats.org/officeDocument/2006/relationships/image" Target="../media/image124.png"/><Relationship Id="rId8" Type="http://schemas.openxmlformats.org/officeDocument/2006/relationships/image" Target="../media/image123.png"/><Relationship Id="rId7" Type="http://schemas.openxmlformats.org/officeDocument/2006/relationships/image" Target="../media/image122.png"/><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43.png"/><Relationship Id="rId13" Type="http://schemas.openxmlformats.org/officeDocument/2006/relationships/slideLayout" Target="../slideLayouts/slideLayout7.xml"/><Relationship Id="rId12" Type="http://schemas.openxmlformats.org/officeDocument/2006/relationships/image" Target="../media/image127.png"/><Relationship Id="rId11" Type="http://schemas.openxmlformats.org/officeDocument/2006/relationships/image" Target="../media/image126.png"/><Relationship Id="rId10" Type="http://schemas.openxmlformats.org/officeDocument/2006/relationships/image" Target="../media/image125.png"/><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9" Type="http://schemas.openxmlformats.org/officeDocument/2006/relationships/image" Target="../media/image131.png"/><Relationship Id="rId8" Type="http://schemas.openxmlformats.org/officeDocument/2006/relationships/image" Target="../media/image130.png"/><Relationship Id="rId7" Type="http://schemas.openxmlformats.org/officeDocument/2006/relationships/image" Target="../media/image129.png"/><Relationship Id="rId6" Type="http://schemas.openxmlformats.org/officeDocument/2006/relationships/image" Target="../media/image128.png"/><Relationship Id="rId5" Type="http://schemas.openxmlformats.org/officeDocument/2006/relationships/image" Target="../media/image120.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43.png"/><Relationship Id="rId12" Type="http://schemas.openxmlformats.org/officeDocument/2006/relationships/slideLayout" Target="../slideLayouts/slideLayout7.xml"/><Relationship Id="rId11" Type="http://schemas.openxmlformats.org/officeDocument/2006/relationships/image" Target="../media/image133.png"/><Relationship Id="rId10" Type="http://schemas.openxmlformats.org/officeDocument/2006/relationships/image" Target="../media/image132.png"/><Relationship Id="rId1" Type="http://schemas.openxmlformats.org/officeDocument/2006/relationships/image" Target="../media/image8.png"/></Relationships>
</file>

<file path=ppt/slides/_rels/slide26.xml.rels><?xml version="1.0" encoding="UTF-8" standalone="yes"?>
<Relationships xmlns="http://schemas.openxmlformats.org/package/2006/relationships"><Relationship Id="rId9" Type="http://schemas.openxmlformats.org/officeDocument/2006/relationships/image" Target="../media/image136.png"/><Relationship Id="rId8" Type="http://schemas.openxmlformats.org/officeDocument/2006/relationships/image" Target="../media/image135.png"/><Relationship Id="rId7" Type="http://schemas.openxmlformats.org/officeDocument/2006/relationships/image" Target="../media/image134.png"/><Relationship Id="rId6" Type="http://schemas.openxmlformats.org/officeDocument/2006/relationships/image" Target="../media/image17.svg"/><Relationship Id="rId5" Type="http://schemas.openxmlformats.org/officeDocument/2006/relationships/image" Target="../media/image62.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19.png"/><Relationship Id="rId11" Type="http://schemas.openxmlformats.org/officeDocument/2006/relationships/slideLayout" Target="../slideLayouts/slideLayout7.xml"/><Relationship Id="rId10" Type="http://schemas.openxmlformats.org/officeDocument/2006/relationships/image" Target="../media/image137.png"/><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39.png"/><Relationship Id="rId6" Type="http://schemas.openxmlformats.org/officeDocument/2006/relationships/image" Target="../media/image6.png"/><Relationship Id="rId5" Type="http://schemas.openxmlformats.org/officeDocument/2006/relationships/image" Target="../media/image138.png"/><Relationship Id="rId4" Type="http://schemas.microsoft.com/office/2007/relationships/hdphoto" Target="../media/image25.wdp"/><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image" Target="../media/image8.png"/></Relationships>
</file>

<file path=ppt/slides/_rels/slide28.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144.png"/><Relationship Id="rId7" Type="http://schemas.openxmlformats.org/officeDocument/2006/relationships/image" Target="../media/image143.png"/><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 Id="rId3" Type="http://schemas.openxmlformats.org/officeDocument/2006/relationships/image" Target="../media/image9.png"/><Relationship Id="rId2" Type="http://schemas.openxmlformats.org/officeDocument/2006/relationships/image" Target="../media/image1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2.svg"/><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image" Target="../media/image8.png"/></Relationships>
</file>

<file path=ppt/slides/_rels/slide30.xml.rels><?xml version="1.0" encoding="UTF-8" standalone="yes"?>
<Relationships xmlns="http://schemas.openxmlformats.org/package/2006/relationships"><Relationship Id="rId9" Type="http://schemas.openxmlformats.org/officeDocument/2006/relationships/image" Target="../media/image150.png"/><Relationship Id="rId8" Type="http://schemas.openxmlformats.org/officeDocument/2006/relationships/image" Target="../media/image149.png"/><Relationship Id="rId7" Type="http://schemas.openxmlformats.org/officeDocument/2006/relationships/image" Target="../media/image148.png"/><Relationship Id="rId6" Type="http://schemas.openxmlformats.org/officeDocument/2006/relationships/image" Target="../media/image147.png"/><Relationship Id="rId5" Type="http://schemas.openxmlformats.org/officeDocument/2006/relationships/image" Target="../media/image120.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43.png"/><Relationship Id="rId11" Type="http://schemas.openxmlformats.org/officeDocument/2006/relationships/slideLayout" Target="../slideLayouts/slideLayout7.xml"/><Relationship Id="rId10" Type="http://schemas.openxmlformats.org/officeDocument/2006/relationships/image" Target="../media/image151.png"/><Relationship Id="rId1" Type="http://schemas.openxmlformats.org/officeDocument/2006/relationships/image" Target="../media/image8.png"/></Relationships>
</file>

<file path=ppt/slides/_rels/slide31.xml.rels><?xml version="1.0" encoding="UTF-8" standalone="yes"?>
<Relationships xmlns="http://schemas.openxmlformats.org/package/2006/relationships"><Relationship Id="rId9" Type="http://schemas.openxmlformats.org/officeDocument/2006/relationships/image" Target="../media/image154.png"/><Relationship Id="rId8" Type="http://schemas.openxmlformats.org/officeDocument/2006/relationships/image" Target="../media/image153.png"/><Relationship Id="rId7" Type="http://schemas.openxmlformats.org/officeDocument/2006/relationships/image" Target="../media/image152.png"/><Relationship Id="rId6" Type="http://schemas.openxmlformats.org/officeDocument/2006/relationships/image" Target="../media/image17.svg"/><Relationship Id="rId5" Type="http://schemas.openxmlformats.org/officeDocument/2006/relationships/image" Target="../media/image62.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19.png"/><Relationship Id="rId13" Type="http://schemas.openxmlformats.org/officeDocument/2006/relationships/slideLayout" Target="../slideLayouts/slideLayout7.xml"/><Relationship Id="rId12" Type="http://schemas.openxmlformats.org/officeDocument/2006/relationships/image" Target="../media/image157.png"/><Relationship Id="rId11" Type="http://schemas.openxmlformats.org/officeDocument/2006/relationships/image" Target="../media/image156.png"/><Relationship Id="rId10" Type="http://schemas.openxmlformats.org/officeDocument/2006/relationships/image" Target="../media/image155.png"/><Relationship Id="rId1" Type="http://schemas.openxmlformats.org/officeDocument/2006/relationships/image" Target="../media/image8.png"/></Relationships>
</file>

<file path=ppt/slides/_rels/slide32.xml.rels><?xml version="1.0" encoding="UTF-8" standalone="yes"?>
<Relationships xmlns="http://schemas.openxmlformats.org/package/2006/relationships"><Relationship Id="rId9" Type="http://schemas.openxmlformats.org/officeDocument/2006/relationships/image" Target="../media/image158.png"/><Relationship Id="rId8" Type="http://schemas.openxmlformats.org/officeDocument/2006/relationships/image" Target="../media/image153.png"/><Relationship Id="rId7" Type="http://schemas.openxmlformats.org/officeDocument/2006/relationships/image" Target="../media/image152.png"/><Relationship Id="rId6" Type="http://schemas.openxmlformats.org/officeDocument/2006/relationships/image" Target="../media/image17.svg"/><Relationship Id="rId5" Type="http://schemas.openxmlformats.org/officeDocument/2006/relationships/image" Target="../media/image62.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19.png"/><Relationship Id="rId12" Type="http://schemas.openxmlformats.org/officeDocument/2006/relationships/slideLayout" Target="../slideLayouts/slideLayout7.xml"/><Relationship Id="rId11" Type="http://schemas.openxmlformats.org/officeDocument/2006/relationships/image" Target="../media/image160.png"/><Relationship Id="rId10" Type="http://schemas.openxmlformats.org/officeDocument/2006/relationships/image" Target="../media/image159.png"/><Relationship Id="rId1" Type="http://schemas.openxmlformats.org/officeDocument/2006/relationships/image" Target="../media/image8.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34.xml.rels><?xml version="1.0" encoding="UTF-8" standalone="yes"?>
<Relationships xmlns="http://schemas.openxmlformats.org/package/2006/relationships"><Relationship Id="rId9" Type="http://schemas.openxmlformats.org/officeDocument/2006/relationships/image" Target="../media/image165.png"/><Relationship Id="rId8" Type="http://schemas.openxmlformats.org/officeDocument/2006/relationships/image" Target="../media/image164.png"/><Relationship Id="rId7" Type="http://schemas.openxmlformats.org/officeDocument/2006/relationships/image" Target="../media/image163.png"/><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35.xml.rels><?xml version="1.0" encoding="UTF-8" standalone="yes"?>
<Relationships xmlns="http://schemas.openxmlformats.org/package/2006/relationships"><Relationship Id="rId9" Type="http://schemas.openxmlformats.org/officeDocument/2006/relationships/image" Target="../media/image169.png"/><Relationship Id="rId8" Type="http://schemas.openxmlformats.org/officeDocument/2006/relationships/image" Target="../media/image168.png"/><Relationship Id="rId7" Type="http://schemas.openxmlformats.org/officeDocument/2006/relationships/image" Target="../media/image167.png"/><Relationship Id="rId6" Type="http://schemas.openxmlformats.org/officeDocument/2006/relationships/image" Target="../media/image166.png"/><Relationship Id="rId5" Type="http://schemas.openxmlformats.org/officeDocument/2006/relationships/image" Target="../media/image161.png"/><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36.xml.rels><?xml version="1.0" encoding="UTF-8" standalone="yes"?>
<Relationships xmlns="http://schemas.openxmlformats.org/package/2006/relationships"><Relationship Id="rId9" Type="http://schemas.openxmlformats.org/officeDocument/2006/relationships/image" Target="../media/image175.png"/><Relationship Id="rId8" Type="http://schemas.openxmlformats.org/officeDocument/2006/relationships/image" Target="../media/image174.png"/><Relationship Id="rId7" Type="http://schemas.openxmlformats.org/officeDocument/2006/relationships/image" Target="../media/image173.png"/><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 Id="rId3" Type="http://schemas.openxmlformats.org/officeDocument/2006/relationships/image" Target="../media/image19.png"/><Relationship Id="rId2" Type="http://schemas.openxmlformats.org/officeDocument/2006/relationships/image" Target="../media/image10.png"/><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image" Target="../media/image9.png"/></Relationships>
</file>

<file path=ppt/slides/_rels/slide37.xml.rels><?xml version="1.0" encoding="UTF-8" standalone="yes"?>
<Relationships xmlns="http://schemas.openxmlformats.org/package/2006/relationships"><Relationship Id="rId9" Type="http://schemas.openxmlformats.org/officeDocument/2006/relationships/image" Target="../media/image180.png"/><Relationship Id="rId8" Type="http://schemas.openxmlformats.org/officeDocument/2006/relationships/image" Target="../media/image179.png"/><Relationship Id="rId7" Type="http://schemas.openxmlformats.org/officeDocument/2006/relationships/image" Target="../media/image178.png"/><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0.png"/><Relationship Id="rId3" Type="http://schemas.openxmlformats.org/officeDocument/2006/relationships/image" Target="../media/image19.png"/><Relationship Id="rId2" Type="http://schemas.openxmlformats.org/officeDocument/2006/relationships/image" Target="../media/image10.png"/><Relationship Id="rId11" Type="http://schemas.openxmlformats.org/officeDocument/2006/relationships/notesSlide" Target="../notesSlides/notesSlide2.xml"/><Relationship Id="rId10" Type="http://schemas.openxmlformats.org/officeDocument/2006/relationships/slideLayout" Target="../slideLayouts/slideLayout7.xml"/><Relationship Id="rId1" Type="http://schemas.openxmlformats.org/officeDocument/2006/relationships/image" Target="../media/image9.png"/></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82.png"/><Relationship Id="rId4" Type="http://schemas.openxmlformats.org/officeDocument/2006/relationships/image" Target="../media/image181.png"/><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image" Target="../media/image8.png"/></Relationships>
</file>

<file path=ppt/slides/_rels/slide39.xml.rels><?xml version="1.0" encoding="UTF-8" standalone="yes"?>
<Relationships xmlns="http://schemas.openxmlformats.org/package/2006/relationships"><Relationship Id="rId9" Type="http://schemas.openxmlformats.org/officeDocument/2006/relationships/image" Target="../media/image187.png"/><Relationship Id="rId8" Type="http://schemas.openxmlformats.org/officeDocument/2006/relationships/image" Target="../media/image186.png"/><Relationship Id="rId7" Type="http://schemas.openxmlformats.org/officeDocument/2006/relationships/image" Target="../media/image185.png"/><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4" Type="http://schemas.openxmlformats.org/officeDocument/2006/relationships/slideLayout" Target="../slideLayouts/slideLayout7.xml"/><Relationship Id="rId13" Type="http://schemas.openxmlformats.org/officeDocument/2006/relationships/image" Target="../media/image191.png"/><Relationship Id="rId12" Type="http://schemas.openxmlformats.org/officeDocument/2006/relationships/image" Target="../media/image190.png"/><Relationship Id="rId11" Type="http://schemas.openxmlformats.org/officeDocument/2006/relationships/image" Target="../media/image189.png"/><Relationship Id="rId10" Type="http://schemas.openxmlformats.org/officeDocument/2006/relationships/image" Target="../media/image188.png"/><Relationship Id="rId1" Type="http://schemas.openxmlformats.org/officeDocument/2006/relationships/image" Target="../media/image8.png"/></Relationships>
</file>

<file path=ppt/slides/_rels/slide40.xml.rels><?xml version="1.0" encoding="UTF-8" standalone="yes"?>
<Relationships xmlns="http://schemas.openxmlformats.org/package/2006/relationships"><Relationship Id="rId9" Type="http://schemas.openxmlformats.org/officeDocument/2006/relationships/image" Target="../media/image196.png"/><Relationship Id="rId8" Type="http://schemas.openxmlformats.org/officeDocument/2006/relationships/image" Target="../media/image195.png"/><Relationship Id="rId7" Type="http://schemas.openxmlformats.org/officeDocument/2006/relationships/image" Target="../media/image194.png"/><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0" Type="http://schemas.openxmlformats.org/officeDocument/2006/relationships/slideLayout" Target="../slideLayouts/slideLayout7.xml"/><Relationship Id="rId1" Type="http://schemas.openxmlformats.org/officeDocument/2006/relationships/image" Target="../media/image8.png"/></Relationships>
</file>

<file path=ppt/slides/_rels/slide4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00.png"/><Relationship Id="rId7" Type="http://schemas.openxmlformats.org/officeDocument/2006/relationships/image" Target="../media/image199.png"/><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03.png"/><Relationship Id="rId4" Type="http://schemas.openxmlformats.org/officeDocument/2006/relationships/image" Target="../media/image202.png"/><Relationship Id="rId3" Type="http://schemas.openxmlformats.org/officeDocument/2006/relationships/image" Target="../media/image201.png"/><Relationship Id="rId2" Type="http://schemas.openxmlformats.org/officeDocument/2006/relationships/image" Target="../media/image19.png"/><Relationship Id="rId1" Type="http://schemas.openxmlformats.org/officeDocument/2006/relationships/image" Target="../media/image10.png"/></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06.png"/><Relationship Id="rId7" Type="http://schemas.openxmlformats.org/officeDocument/2006/relationships/image" Target="../media/image205.png"/><Relationship Id="rId6" Type="http://schemas.openxmlformats.org/officeDocument/2006/relationships/image" Target="../media/image23.svg"/><Relationship Id="rId5" Type="http://schemas.openxmlformats.org/officeDocument/2006/relationships/image" Target="../media/image203.png"/><Relationship Id="rId4" Type="http://schemas.openxmlformats.org/officeDocument/2006/relationships/image" Target="../media/image204.png"/><Relationship Id="rId3" Type="http://schemas.openxmlformats.org/officeDocument/2006/relationships/image" Target="../media/image201.png"/><Relationship Id="rId2" Type="http://schemas.openxmlformats.org/officeDocument/2006/relationships/image" Target="../media/image19.png"/><Relationship Id="rId1" Type="http://schemas.openxmlformats.org/officeDocument/2006/relationships/image" Target="../media/image10.png"/></Relationships>
</file>

<file path=ppt/slides/_rels/slide44.xml.rels><?xml version="1.0" encoding="UTF-8" standalone="yes"?>
<Relationships xmlns="http://schemas.openxmlformats.org/package/2006/relationships"><Relationship Id="rId9" Type="http://schemas.openxmlformats.org/officeDocument/2006/relationships/image" Target="../media/image209.png"/><Relationship Id="rId8" Type="http://schemas.openxmlformats.org/officeDocument/2006/relationships/image" Target="../media/image208.png"/><Relationship Id="rId7" Type="http://schemas.openxmlformats.org/officeDocument/2006/relationships/image" Target="../media/image207.png"/><Relationship Id="rId6" Type="http://schemas.openxmlformats.org/officeDocument/2006/relationships/image" Target="../media/image17.svg"/><Relationship Id="rId5" Type="http://schemas.openxmlformats.org/officeDocument/2006/relationships/image" Target="../media/image62.png"/><Relationship Id="rId4" Type="http://schemas.openxmlformats.org/officeDocument/2006/relationships/image" Target="../media/image9.png"/><Relationship Id="rId3" Type="http://schemas.openxmlformats.org/officeDocument/2006/relationships/image" Target="../media/image10.png"/><Relationship Id="rId2" Type="http://schemas.openxmlformats.org/officeDocument/2006/relationships/image" Target="../media/image19.png"/><Relationship Id="rId12" Type="http://schemas.openxmlformats.org/officeDocument/2006/relationships/slideLayout" Target="../slideLayouts/slideLayout7.xml"/><Relationship Id="rId11" Type="http://schemas.openxmlformats.org/officeDocument/2006/relationships/image" Target="../media/image211.png"/><Relationship Id="rId10" Type="http://schemas.openxmlformats.org/officeDocument/2006/relationships/image" Target="../media/image210.png"/><Relationship Id="rId1" Type="http://schemas.openxmlformats.org/officeDocument/2006/relationships/image" Target="../media/image8.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214.png"/><Relationship Id="rId3" Type="http://schemas.openxmlformats.org/officeDocument/2006/relationships/image" Target="../media/image213.png"/><Relationship Id="rId2" Type="http://schemas.openxmlformats.org/officeDocument/2006/relationships/image" Target="../media/image24.svg"/><Relationship Id="rId1" Type="http://schemas.openxmlformats.org/officeDocument/2006/relationships/image" Target="../media/image212.pn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216.png"/><Relationship Id="rId3" Type="http://schemas.openxmlformats.org/officeDocument/2006/relationships/image" Target="../media/image24.svg"/><Relationship Id="rId2" Type="http://schemas.openxmlformats.org/officeDocument/2006/relationships/image" Target="../media/image212.png"/><Relationship Id="rId1" Type="http://schemas.openxmlformats.org/officeDocument/2006/relationships/image" Target="../media/image215.png"/></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218.png"/><Relationship Id="rId3" Type="http://schemas.openxmlformats.org/officeDocument/2006/relationships/image" Target="../media/image24.svg"/><Relationship Id="rId2" Type="http://schemas.openxmlformats.org/officeDocument/2006/relationships/image" Target="../media/image212.png"/><Relationship Id="rId1" Type="http://schemas.openxmlformats.org/officeDocument/2006/relationships/image" Target="../media/image217.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24.svg"/><Relationship Id="rId1" Type="http://schemas.openxmlformats.org/officeDocument/2006/relationships/image" Target="../media/image212.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24.svg"/><Relationship Id="rId1" Type="http://schemas.openxmlformats.org/officeDocument/2006/relationships/image" Target="../media/image212.png"/></Relationships>
</file>

<file path=ppt/slides/_rels/slide5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9.png"/><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8.png"/></Relationships>
</file>

<file path=ppt/slides/_rels/slide52.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image" Target="../media/image221.png"/><Relationship Id="rId4" Type="http://schemas.openxmlformats.org/officeDocument/2006/relationships/image" Target="../media/image220.png"/><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8.png"/></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24.png"/><Relationship Id="rId4" Type="http://schemas.openxmlformats.org/officeDocument/2006/relationships/image" Target="../media/image25.svg"/><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image" Target="../media/image8.png"/></Relationships>
</file>

<file path=ppt/slides/_rels/slide54.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24.png"/><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8.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image" Target="../media/image8.png"/></Relationships>
</file>

<file path=ppt/slides/_rels/slide5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image" Target="../media/image8.png"/></Relationships>
</file>

<file path=ppt/slides/_rels/slide5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7.png"/></Relationships>
</file>

<file path=ppt/slides/_rels/slide58.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133600" y="1253171"/>
            <a:ext cx="13749766" cy="8386129"/>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59923" y="636828"/>
            <a:ext cx="768154" cy="1834398"/>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89419">
            <a:off x="16203808" y="6526974"/>
            <a:ext cx="2110984" cy="1902524"/>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33489">
            <a:off x="199199" y="1236830"/>
            <a:ext cx="1965132" cy="1898809"/>
          </a:xfrm>
          <a:prstGeom prst="rect">
            <a:avLst/>
          </a:prstGeom>
        </p:spPr>
      </p:pic>
      <p:pic>
        <p:nvPicPr>
          <p:cNvPr id="7"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28700" y="7478236"/>
            <a:ext cx="2445044" cy="1983542"/>
          </a:xfrm>
          <a:prstGeom prst="rect">
            <a:avLst/>
          </a:prstGeom>
        </p:spPr>
      </p:pic>
      <p:pic>
        <p:nvPicPr>
          <p:cNvPr id="8" name="Picture 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619047" y="1706336"/>
            <a:ext cx="2129994" cy="1637433"/>
          </a:xfrm>
          <a:prstGeom prst="rect">
            <a:avLst/>
          </a:prstGeom>
        </p:spPr>
      </p:pic>
      <p:sp>
        <p:nvSpPr>
          <p:cNvPr id="9" name="TextBox 9"/>
          <p:cNvSpPr txBox="1"/>
          <p:nvPr/>
        </p:nvSpPr>
        <p:spPr>
          <a:xfrm>
            <a:off x="2225822" y="4233245"/>
            <a:ext cx="13487120" cy="3000821"/>
          </a:xfrm>
          <a:prstGeom prst="rect">
            <a:avLst/>
          </a:prstGeom>
        </p:spPr>
        <p:txBody>
          <a:bodyPr wrap="square" lIns="0" tIns="0" rIns="0" bIns="0" rtlCol="0" anchor="t">
            <a:spAutoFit/>
          </a:bodyPr>
          <a:lstStyle/>
          <a:p>
            <a:pPr algn="ctr">
              <a:lnSpc>
                <a:spcPct val="150000"/>
              </a:lnSpc>
            </a:pPr>
            <a:r>
              <a:rPr lang="en-US" sz="6500" b="1" dirty="0" smtClean="0">
                <a:latin typeface="Arial" panose="020B0604020202020204" pitchFamily="34" charset="0"/>
                <a:cs typeface="Arial" panose="020B0604020202020204" pitchFamily="34" charset="0"/>
              </a:rPr>
              <a:t>CHÀO MỪNG CÁC EM ĐẾN VỚI TIẾT HỌC NGÀY HÔM NAY!</a:t>
            </a:r>
            <a:endParaRPr lang="en-US" sz="6500" b="1"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blinds dir="vert"/>
      </p:transition>
    </mc:Choice>
    <mc:Fallback>
      <p:transition spd="med">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296971" y="647700"/>
            <a:ext cx="17636400" cy="92964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736783">
            <a:off x="16119157" y="351522"/>
            <a:ext cx="2397119" cy="1597080"/>
          </a:xfrm>
          <a:prstGeom prst="rect">
            <a:avLst/>
          </a:prstGeom>
        </p:spPr>
      </p:pic>
      <p:sp>
        <p:nvSpPr>
          <p:cNvPr id="3" name="TextBox 2"/>
          <p:cNvSpPr txBox="1"/>
          <p:nvPr/>
        </p:nvSpPr>
        <p:spPr>
          <a:xfrm>
            <a:off x="6966291" y="927437"/>
            <a:ext cx="4800600" cy="1015663"/>
          </a:xfrm>
          <a:prstGeom prst="rect">
            <a:avLst/>
          </a:prstGeom>
          <a:noFill/>
        </p:spPr>
        <p:txBody>
          <a:bodyPr wrap="square" rtlCol="0">
            <a:spAutoFit/>
          </a:bodyPr>
          <a:lstStyle/>
          <a:p>
            <a:r>
              <a:rPr lang="en-US" sz="6000" b="1" dirty="0" smtClean="0">
                <a:latin typeface="Arial" panose="020B0604020202020204" pitchFamily="34" charset="0"/>
                <a:cs typeface="Arial" panose="020B0604020202020204" pitchFamily="34" charset="0"/>
              </a:rPr>
              <a:t>KHỞI ĐỘNG</a:t>
            </a:r>
            <a:endParaRPr lang="en-US" sz="6000" b="1" dirty="0">
              <a:latin typeface="Arial" panose="020B0604020202020204" pitchFamily="34" charset="0"/>
              <a:cs typeface="Arial" panose="020B0604020202020204" pitchFamily="34" charset="0"/>
            </a:endParaRPr>
          </a:p>
        </p:txBody>
      </p:sp>
      <p:sp>
        <p:nvSpPr>
          <p:cNvPr id="11" name="Rectangle 10"/>
          <p:cNvSpPr/>
          <p:nvPr/>
        </p:nvSpPr>
        <p:spPr>
          <a:xfrm>
            <a:off x="834790" y="1943100"/>
            <a:ext cx="16310210" cy="3785652"/>
          </a:xfrm>
          <a:prstGeom prst="rect">
            <a:avLst/>
          </a:prstGeom>
        </p:spPr>
        <p:txBody>
          <a:bodyPr wrap="square">
            <a:spAutoFit/>
          </a:bodyPr>
          <a:lstStyle/>
          <a:p>
            <a:pPr algn="just">
              <a:lnSpc>
                <a:spcPct val="150000"/>
              </a:lnSpc>
            </a:pPr>
            <a:r>
              <a:rPr lang="vi-VN" sz="4000" dirty="0">
                <a:ea typeface="Calibri" panose="020F0502020204030204" pitchFamily="34" charset="0"/>
                <a:cs typeface="Times New Roman" panose="02020603050405020304" pitchFamily="18" charset="0"/>
              </a:rPr>
              <a:t>Một số tình huống trong cuộc sống dẫn đến việc cộng, trừ hai đa thức một biến, chẳng hạn, ta phải tính tổng diện tích các mặt của hình hộp chữ nhật (hình 2) có độ dài hai cạnh đáy là x(m), 2x (m) và chiều cao là 2 (m).</a:t>
            </a:r>
            <a:endParaRPr lang="vi-VN" sz="4000" dirty="0">
              <a:ea typeface="Calibri" panose="020F0502020204030204" pitchFamily="34" charset="0"/>
              <a:cs typeface="Times New Roman" panose="02020603050405020304" pitchFamily="18" charset="0"/>
            </a:endParaRPr>
          </a:p>
        </p:txBody>
      </p:sp>
      <p:pic>
        <p:nvPicPr>
          <p:cNvPr id="1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2493350">
            <a:off x="532634" y="264484"/>
            <a:ext cx="1021405" cy="1541744"/>
          </a:xfrm>
          <a:prstGeom prst="rect">
            <a:avLst/>
          </a:prstGeom>
        </p:spPr>
      </p:pic>
      <p:sp>
        <p:nvSpPr>
          <p:cNvPr id="4" name="Rectangle 3"/>
          <p:cNvSpPr/>
          <p:nvPr/>
        </p:nvSpPr>
        <p:spPr>
          <a:xfrm>
            <a:off x="834790" y="7090708"/>
            <a:ext cx="9680810" cy="1938992"/>
          </a:xfrm>
          <a:prstGeom prst="rect">
            <a:avLst/>
          </a:prstGeom>
        </p:spPr>
        <p:txBody>
          <a:bodyPr wrap="square">
            <a:spAutoFit/>
          </a:bodyPr>
          <a:lstStyle/>
          <a:p>
            <a:pPr algn="just">
              <a:lnSpc>
                <a:spcPct val="150000"/>
              </a:lnSpc>
            </a:pPr>
            <a:r>
              <a:rPr lang="nl-NL" sz="4000" dirty="0">
                <a:latin typeface="Arial" panose="020B0604020202020204" pitchFamily="34" charset="0"/>
                <a:ea typeface="Calibri" panose="020F0502020204030204" pitchFamily="34" charset="0"/>
                <a:cs typeface="Times New Roman" panose="02020603050405020304" pitchFamily="18" charset="0"/>
              </a:rPr>
              <a:t>Phép cộng, phép trừ hai đa thức một biến được thực hiện như thế nào?</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p:cNvPicPr>
            <a:picLocks noChangeAspect="1"/>
          </p:cNvPicPr>
          <p:nvPr/>
        </p:nvPicPr>
        <p:blipFill>
          <a:blip r:embed="rId6"/>
          <a:stretch>
            <a:fillRect/>
          </a:stretch>
        </p:blipFill>
        <p:spPr>
          <a:xfrm>
            <a:off x="11430000" y="5143500"/>
            <a:ext cx="5117206" cy="4587109"/>
          </a:xfrm>
          <a:prstGeom prst="rect">
            <a:avLst/>
          </a:prstGeom>
        </p:spPr>
      </p:pic>
      <p:pic>
        <p:nvPicPr>
          <p:cNvPr id="15"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6551639" y="8895249"/>
            <a:ext cx="1532153" cy="1242959"/>
          </a:xfrm>
          <a:prstGeom prst="rect">
            <a:avLst/>
          </a:prstGeom>
        </p:spPr>
      </p:pic>
      <p:pic>
        <p:nvPicPr>
          <p:cNvPr id="17" name="Picture 35"/>
          <p:cNvPicPr>
            <a:picLocks noChangeAspect="1"/>
          </p:cNvPicPr>
          <p:nvPr/>
        </p:nvPicPr>
        <p:blipFill>
          <a:blip r:embed="rId9"/>
          <a:srcRect/>
          <a:stretch>
            <a:fillRect/>
          </a:stretch>
        </p:blipFill>
        <p:spPr>
          <a:xfrm>
            <a:off x="4089392" y="5829300"/>
            <a:ext cx="1621898" cy="12704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66027" y="800100"/>
            <a:ext cx="16078973" cy="8763000"/>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41488" y="7538447"/>
            <a:ext cx="1796427" cy="2829020"/>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18941" b="23301"/>
          <a:stretch>
            <a:fillRect/>
          </a:stretch>
        </p:blipFill>
        <p:spPr>
          <a:xfrm rot="181335">
            <a:off x="15660797" y="303542"/>
            <a:ext cx="2404625" cy="2255389"/>
          </a:xfrm>
          <a:prstGeom prst="rect">
            <a:avLst/>
          </a:prstGeom>
        </p:spPr>
      </p:pic>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5293719" y="8001678"/>
            <a:ext cx="1930447" cy="2078544"/>
          </a:xfrm>
          <a:prstGeom prst="rect">
            <a:avLst/>
          </a:prstGeom>
        </p:spPr>
      </p:pic>
      <p:sp>
        <p:nvSpPr>
          <p:cNvPr id="14" name="Rectangle 13"/>
          <p:cNvSpPr/>
          <p:nvPr/>
        </p:nvSpPr>
        <p:spPr>
          <a:xfrm>
            <a:off x="1853137" y="2796745"/>
            <a:ext cx="14182737" cy="1508555"/>
          </a:xfrm>
          <a:prstGeom prst="rect">
            <a:avLst/>
          </a:prstGeom>
        </p:spPr>
        <p:txBody>
          <a:bodyPr wrap="square">
            <a:spAutoFit/>
          </a:bodyPr>
          <a:lstStyle/>
          <a:p>
            <a:pPr lvl="0" algn="ctr">
              <a:lnSpc>
                <a:spcPct val="150000"/>
              </a:lnSpc>
              <a:defRPr/>
            </a:pPr>
            <a:r>
              <a:rPr lang="vi-VN" sz="7000" b="1" kern="0" dirty="0">
                <a:solidFill>
                  <a:srgbClr val="FF0000"/>
                </a:solidFill>
              </a:rPr>
              <a:t>CHƯƠNG VI: BIỂU THỨC ĐẠI SỐ</a:t>
            </a:r>
            <a:endParaRPr lang="vi-VN" sz="7000" b="1" kern="0" dirty="0">
              <a:solidFill>
                <a:srgbClr val="FF0000"/>
              </a:solidFill>
            </a:endParaRPr>
          </a:p>
        </p:txBody>
      </p:sp>
      <p:sp>
        <p:nvSpPr>
          <p:cNvPr id="16" name="Rectangle 15"/>
          <p:cNvSpPr/>
          <p:nvPr/>
        </p:nvSpPr>
        <p:spPr>
          <a:xfrm>
            <a:off x="2202279" y="4745617"/>
            <a:ext cx="13484451" cy="2907784"/>
          </a:xfrm>
          <a:prstGeom prst="rect">
            <a:avLst/>
          </a:prstGeom>
        </p:spPr>
        <p:txBody>
          <a:bodyPr wrap="square">
            <a:spAutoFit/>
          </a:bodyPr>
          <a:lstStyle/>
          <a:p>
            <a:pPr lvl="0" algn="ctr">
              <a:lnSpc>
                <a:spcPct val="150000"/>
              </a:lnSpc>
              <a:defRPr/>
            </a:pPr>
            <a:r>
              <a:rPr lang="vi-VN" sz="6500" b="1" kern="0" dirty="0">
                <a:solidFill>
                  <a:srgbClr val="00B050"/>
                </a:solidFill>
                <a:ea typeface="Calibri" panose="020F0502020204030204" pitchFamily="34" charset="0"/>
                <a:cs typeface="Arial" panose="020B0604020202020204" pitchFamily="34" charset="0"/>
              </a:rPr>
              <a:t>BÀI 3: PHÉP CỘNG, PHÉP TRỪ ĐA THỨC MỘT BIẾN</a:t>
            </a:r>
            <a:endParaRPr lang="vi-VN" sz="6500" b="1" kern="0" dirty="0">
              <a:solidFill>
                <a:srgbClr val="00B050"/>
              </a:solidFill>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14:warp dir="in"/>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DDC3"/>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562200">
            <a:off x="15638913" y="625412"/>
            <a:ext cx="1824152" cy="2241661"/>
          </a:xfrm>
          <a:prstGeom prst="rect">
            <a:avLst/>
          </a:prstGeom>
        </p:spPr>
      </p:pic>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55034" y="552436"/>
            <a:ext cx="1930447" cy="2078544"/>
          </a:xfrm>
          <a:prstGeom prst="rect">
            <a:avLst/>
          </a:prstGeom>
        </p:spPr>
      </p:pic>
      <p:sp>
        <p:nvSpPr>
          <p:cNvPr id="8" name="TextBox 8"/>
          <p:cNvSpPr txBox="1"/>
          <p:nvPr/>
        </p:nvSpPr>
        <p:spPr>
          <a:xfrm>
            <a:off x="2176305" y="1095354"/>
            <a:ext cx="13935391" cy="992708"/>
          </a:xfrm>
          <a:prstGeom prst="rect">
            <a:avLst/>
          </a:prstGeom>
        </p:spPr>
        <p:txBody>
          <a:bodyPr lIns="0" tIns="0" rIns="0" bIns="0" rtlCol="0" anchor="t">
            <a:spAutoFit/>
          </a:bodyPr>
          <a:lstStyle/>
          <a:p>
            <a:pPr algn="ctr">
              <a:lnSpc>
                <a:spcPts val="8500"/>
              </a:lnSpc>
            </a:pPr>
            <a:r>
              <a:rPr lang="en-US" sz="6000" b="1" dirty="0" smtClean="0">
                <a:solidFill>
                  <a:srgbClr val="FF0000"/>
                </a:solidFill>
                <a:latin typeface="Arial" panose="020B0604020202020204" pitchFamily="34" charset="0"/>
                <a:cs typeface="Arial" panose="020B0604020202020204" pitchFamily="34" charset="0"/>
              </a:rPr>
              <a:t>NỘI DUNG BÀI HỌC </a:t>
            </a:r>
            <a:endParaRPr lang="en-US" sz="6000" b="1" dirty="0">
              <a:solidFill>
                <a:srgbClr val="FF0000"/>
              </a:solidFill>
              <a:latin typeface="Arial" panose="020B0604020202020204" pitchFamily="34" charset="0"/>
              <a:cs typeface="Arial" panose="020B0604020202020204" pitchFamily="34" charset="0"/>
            </a:endParaRPr>
          </a:p>
        </p:txBody>
      </p:sp>
      <p:pic>
        <p:nvPicPr>
          <p:cNvPr id="9" name="Picture 2"/>
          <p:cNvPicPr>
            <a:picLocks noChangeAspect="1"/>
          </p:cNvPicPr>
          <p:nvPr/>
        </p:nvPicPr>
        <p:blipFill>
          <a:blip r:embed="rId5"/>
          <a:srcRect/>
          <a:stretch>
            <a:fillRect/>
          </a:stretch>
        </p:blipFill>
        <p:spPr>
          <a:xfrm>
            <a:off x="14901628" y="6333313"/>
            <a:ext cx="2420136" cy="3725675"/>
          </a:xfrm>
          <a:prstGeom prst="rect">
            <a:avLst/>
          </a:prstGeom>
        </p:spPr>
      </p:pic>
      <p:pic>
        <p:nvPicPr>
          <p:cNvPr id="14"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4159" y="7581900"/>
            <a:ext cx="1352199" cy="2133600"/>
          </a:xfrm>
          <a:prstGeom prst="rect">
            <a:avLst/>
          </a:prstGeom>
        </p:spPr>
      </p:pic>
      <p:grpSp>
        <p:nvGrpSpPr>
          <p:cNvPr id="10" name="Group 9"/>
          <p:cNvGrpSpPr/>
          <p:nvPr/>
        </p:nvGrpSpPr>
        <p:grpSpPr>
          <a:xfrm>
            <a:off x="3731059" y="3618891"/>
            <a:ext cx="1317192" cy="1296009"/>
            <a:chOff x="3352800" y="3102142"/>
            <a:chExt cx="1412687" cy="1285465"/>
          </a:xfrm>
        </p:grpSpPr>
        <p:grpSp>
          <p:nvGrpSpPr>
            <p:cNvPr id="11" name="Group 4"/>
            <p:cNvGrpSpPr/>
            <p:nvPr/>
          </p:nvGrpSpPr>
          <p:grpSpPr>
            <a:xfrm>
              <a:off x="3352800" y="3102142"/>
              <a:ext cx="1412687" cy="1285465"/>
              <a:chOff x="0" y="0"/>
              <a:chExt cx="6350000" cy="6350000"/>
            </a:xfrm>
          </p:grpSpPr>
          <p:sp>
            <p:nvSpPr>
              <p:cNvPr id="13"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12" name="TextBox 15"/>
            <p:cNvSpPr txBox="1"/>
            <p:nvPr/>
          </p:nvSpPr>
          <p:spPr>
            <a:xfrm>
              <a:off x="3534358" y="3579348"/>
              <a:ext cx="1043391" cy="453248"/>
            </a:xfrm>
            <a:prstGeom prst="rect">
              <a:avLst/>
            </a:prstGeom>
          </p:spPr>
          <p:txBody>
            <a:bodyPr lIns="0" tIns="0" rIns="0" bIns="0" rtlCol="0" anchor="t">
              <a:spAutoFit/>
            </a:bodyPr>
            <a:lstStyle/>
            <a:p>
              <a:pPr algn="ctr">
                <a:lnSpc>
                  <a:spcPts val="4370"/>
                </a:lnSpc>
              </a:pPr>
              <a:r>
                <a:rPr lang="en-US" sz="5000" b="1" dirty="0">
                  <a:solidFill>
                    <a:schemeClr val="tx2"/>
                  </a:solidFill>
                  <a:latin typeface="Arial" panose="020B0604020202020204" pitchFamily="34" charset="0"/>
                  <a:cs typeface="Arial" panose="020B0604020202020204" pitchFamily="34" charset="0"/>
                </a:rPr>
                <a:t>01</a:t>
              </a:r>
              <a:endParaRPr lang="en-US" sz="5000" b="1" dirty="0">
                <a:solidFill>
                  <a:schemeClr val="tx2"/>
                </a:solidFill>
                <a:latin typeface="Arial" panose="020B0604020202020204" pitchFamily="34" charset="0"/>
                <a:cs typeface="Arial" panose="020B0604020202020204" pitchFamily="34" charset="0"/>
              </a:endParaRPr>
            </a:p>
          </p:txBody>
        </p:sp>
      </p:grpSp>
      <p:sp>
        <p:nvSpPr>
          <p:cNvPr id="16" name="Rectangle 15"/>
          <p:cNvSpPr/>
          <p:nvPr/>
        </p:nvSpPr>
        <p:spPr>
          <a:xfrm>
            <a:off x="5486400" y="3670352"/>
            <a:ext cx="8958028" cy="1131079"/>
          </a:xfrm>
          <a:prstGeom prst="rect">
            <a:avLst/>
          </a:prstGeom>
        </p:spPr>
        <p:txBody>
          <a:bodyPr wrap="square">
            <a:spAutoFit/>
          </a:bodyPr>
          <a:lstStyle/>
          <a:p>
            <a:pPr algn="just">
              <a:lnSpc>
                <a:spcPct val="150000"/>
              </a:lnSpc>
              <a:tabLst>
                <a:tab pos="360045" algn="l"/>
                <a:tab pos="720090" algn="l"/>
              </a:tabLst>
            </a:pPr>
            <a:r>
              <a:rPr lang="en-US" sz="4500" b="1" dirty="0" smtClean="0">
                <a:latin typeface="Arial" panose="020B0604020202020204" pitchFamily="34" charset="0"/>
                <a:ea typeface="Calibri" panose="020F0502020204030204" pitchFamily="34" charset="0"/>
                <a:cs typeface="Arial" panose="020B0604020202020204" pitchFamily="34" charset="0"/>
              </a:rPr>
              <a:t>CỘNG HAI ĐA THỨC MỘT BIẾN</a:t>
            </a:r>
            <a:endParaRPr lang="en-US" sz="4500" dirty="0">
              <a:latin typeface="Arial" panose="020B0604020202020204" pitchFamily="34" charset="0"/>
              <a:cs typeface="Arial" panose="020B0604020202020204" pitchFamily="34" charset="0"/>
            </a:endParaRPr>
          </a:p>
        </p:txBody>
      </p:sp>
      <p:grpSp>
        <p:nvGrpSpPr>
          <p:cNvPr id="27" name="Group 26"/>
          <p:cNvGrpSpPr/>
          <p:nvPr/>
        </p:nvGrpSpPr>
        <p:grpSpPr>
          <a:xfrm>
            <a:off x="3728120" y="5981091"/>
            <a:ext cx="1317192" cy="1296009"/>
            <a:chOff x="3352800" y="3102142"/>
            <a:chExt cx="1412687" cy="1285465"/>
          </a:xfrm>
        </p:grpSpPr>
        <p:grpSp>
          <p:nvGrpSpPr>
            <p:cNvPr id="28" name="Group 4"/>
            <p:cNvGrpSpPr/>
            <p:nvPr/>
          </p:nvGrpSpPr>
          <p:grpSpPr>
            <a:xfrm>
              <a:off x="3352800" y="3102142"/>
              <a:ext cx="1412687" cy="1285465"/>
              <a:chOff x="0" y="0"/>
              <a:chExt cx="6350000" cy="6350000"/>
            </a:xfrm>
          </p:grpSpPr>
          <p:sp>
            <p:nvSpPr>
              <p:cNvPr id="30"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29" name="TextBox 15"/>
            <p:cNvSpPr txBox="1"/>
            <p:nvPr/>
          </p:nvSpPr>
          <p:spPr>
            <a:xfrm>
              <a:off x="3534358" y="3579348"/>
              <a:ext cx="1043391" cy="564500"/>
            </a:xfrm>
            <a:prstGeom prst="rect">
              <a:avLst/>
            </a:prstGeom>
          </p:spPr>
          <p:txBody>
            <a:bodyPr lIns="0" tIns="0" rIns="0" bIns="0" rtlCol="0" anchor="t">
              <a:spAutoFit/>
            </a:bodyPr>
            <a:lstStyle/>
            <a:p>
              <a:pPr algn="ctr">
                <a:lnSpc>
                  <a:spcPts val="4370"/>
                </a:lnSpc>
              </a:pPr>
              <a:r>
                <a:rPr lang="en-US" sz="5000" b="1" dirty="0" smtClean="0">
                  <a:solidFill>
                    <a:schemeClr val="tx2"/>
                  </a:solidFill>
                  <a:latin typeface="Arial" panose="020B0604020202020204" pitchFamily="34" charset="0"/>
                  <a:cs typeface="Arial" panose="020B0604020202020204" pitchFamily="34" charset="0"/>
                </a:rPr>
                <a:t>02</a:t>
              </a:r>
              <a:endParaRPr lang="en-US" sz="5000" b="1" dirty="0">
                <a:solidFill>
                  <a:schemeClr val="tx2"/>
                </a:solidFill>
                <a:latin typeface="Arial" panose="020B0604020202020204" pitchFamily="34" charset="0"/>
                <a:cs typeface="Arial" panose="020B0604020202020204" pitchFamily="34" charset="0"/>
              </a:endParaRPr>
            </a:p>
          </p:txBody>
        </p:sp>
      </p:grpSp>
      <p:sp>
        <p:nvSpPr>
          <p:cNvPr id="24" name="Rectangle 23"/>
          <p:cNvSpPr/>
          <p:nvPr/>
        </p:nvSpPr>
        <p:spPr>
          <a:xfrm>
            <a:off x="5486400" y="6271305"/>
            <a:ext cx="8836459" cy="784830"/>
          </a:xfrm>
          <a:prstGeom prst="rect">
            <a:avLst/>
          </a:prstGeom>
        </p:spPr>
        <p:txBody>
          <a:bodyPr wrap="square">
            <a:spAutoFit/>
          </a:bodyPr>
          <a:lstStyle/>
          <a:p>
            <a:r>
              <a:rPr lang="en-US" sz="4500" b="1" dirty="0" smtClean="0">
                <a:latin typeface="Arial" panose="020B0604020202020204" pitchFamily="34" charset="0"/>
                <a:ea typeface="Calibri" panose="020F0502020204030204" pitchFamily="34" charset="0"/>
                <a:cs typeface="Arial" panose="020B0604020202020204" pitchFamily="34" charset="0"/>
              </a:rPr>
              <a:t>TRỪ HAI ĐA THỨC MỘT BIẾN</a:t>
            </a:r>
            <a:endParaRPr lang="en-US" sz="45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14:doors dir="ver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76200" y="-38100"/>
            <a:ext cx="18288000" cy="10287000"/>
          </a:xfrm>
          <a:prstGeom prst="rect">
            <a:avLst/>
          </a:prstGeom>
        </p:spPr>
      </p:pic>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50317">
            <a:off x="16189864" y="8017396"/>
            <a:ext cx="1490734" cy="2250165"/>
          </a:xfrm>
          <a:prstGeom prst="rect">
            <a:avLst/>
          </a:prstGeom>
        </p:spPr>
      </p:pic>
      <p:pic>
        <p:nvPicPr>
          <p:cNvPr id="11"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85137">
            <a:off x="298450" y="7928610"/>
            <a:ext cx="1541780" cy="2139950"/>
          </a:xfrm>
          <a:prstGeom prst="rect">
            <a:avLst/>
          </a:prstGeom>
        </p:spPr>
      </p:pic>
      <p:sp>
        <p:nvSpPr>
          <p:cNvPr id="18" name="Rectangle 17"/>
          <p:cNvSpPr/>
          <p:nvPr/>
        </p:nvSpPr>
        <p:spPr>
          <a:xfrm>
            <a:off x="533400" y="876300"/>
            <a:ext cx="6318885" cy="737235"/>
          </a:xfrm>
          <a:prstGeom prst="rect">
            <a:avLst/>
          </a:prstGeom>
        </p:spPr>
        <p:txBody>
          <a:bodyPr wrap="square">
            <a:spAutoFit/>
          </a:bodyPr>
          <a:lstStyle/>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3" name="Text Box 2"/>
          <p:cNvSpPr txBox="1"/>
          <p:nvPr/>
        </p:nvSpPr>
        <p:spPr>
          <a:xfrm>
            <a:off x="1270000" y="-266700"/>
            <a:ext cx="15383510" cy="1198880"/>
          </a:xfrm>
          <a:prstGeom prst="rect">
            <a:avLst/>
          </a:prstGeom>
          <a:noFill/>
        </p:spPr>
        <p:txBody>
          <a:bodyPr wrap="none" rtlCol="0" anchor="t">
            <a:spAutoFit/>
          </a:bodyPr>
          <a:p>
            <a:pPr lvl="0" algn="ctr">
              <a:lnSpc>
                <a:spcPct val="150000"/>
              </a:lnSpc>
              <a:defRPr/>
            </a:pPr>
            <a:r>
              <a:rPr lang="vi-VN" sz="4800" b="1" kern="0" dirty="0">
                <a:solidFill>
                  <a:srgbClr val="00B050"/>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00B050"/>
              </a:solidFill>
              <a:ea typeface="Calibri" panose="020F0502020204030204" pitchFamily="34" charset="0"/>
              <a:cs typeface="Arial" panose="020B0604020202020204" pitchFamily="34" charset="0"/>
              <a:sym typeface="+mn-ea"/>
            </a:endParaRPr>
          </a:p>
        </p:txBody>
      </p:sp>
      <p:grpSp>
        <p:nvGrpSpPr>
          <p:cNvPr id="5" name="Group 4"/>
          <p:cNvGrpSpPr/>
          <p:nvPr/>
        </p:nvGrpSpPr>
        <p:grpSpPr>
          <a:xfrm>
            <a:off x="1600424" y="2693035"/>
            <a:ext cx="14748510" cy="2013585"/>
            <a:chOff x="1611219" y="2112299"/>
            <a:chExt cx="14748510" cy="2013585"/>
          </a:xfrm>
        </p:grpSpPr>
        <p:sp>
          <p:nvSpPr>
            <p:cNvPr id="20" name="TextBox 19"/>
            <p:cNvSpPr txBox="1"/>
            <p:nvPr/>
          </p:nvSpPr>
          <p:spPr>
            <a:xfrm>
              <a:off x="1611219" y="2316005"/>
              <a:ext cx="3581400" cy="645160"/>
            </a:xfrm>
            <a:prstGeom prst="rect">
              <a:avLst/>
            </a:prstGeom>
            <a:noFill/>
          </p:spPr>
          <p:txBody>
            <a:bodyPr wrap="square" rtlCol="0">
              <a:spAutoFit/>
            </a:bodyPr>
            <a:p>
              <a:r>
                <a:rPr lang="nl-NL" sz="3600" b="1" dirty="0" smtClean="0">
                  <a:latin typeface="Arial" panose="020B0604020202020204" pitchFamily="34" charset="0"/>
                  <a:cs typeface="Arial" panose="020B0604020202020204" pitchFamily="34" charset="0"/>
                </a:rPr>
                <a:t>HĐ1:</a:t>
              </a:r>
              <a:endParaRPr lang="nl-NL" sz="3600" b="1" dirty="0" smtClean="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angle 9"/>
                <p:cNvSpPr/>
                <p:nvPr/>
              </p:nvSpPr>
              <p:spPr>
                <a:xfrm>
                  <a:off x="1611219" y="2112299"/>
                  <a:ext cx="14748510" cy="2013585"/>
                </a:xfrm>
                <a:prstGeom prst="rect">
                  <a:avLst/>
                </a:prstGeom>
              </p:spPr>
              <p:txBody>
                <a:bodyPr wrap="square">
                  <a:spAutoFit/>
                </a:bodyPr>
                <a:p>
                  <a:pPr>
                    <a:lnSpc>
                      <a:spcPct val="150000"/>
                    </a:lnSpc>
                  </a:pPr>
                  <a:r>
                    <a:rPr lang="en-US" sz="2800" dirty="0" smtClean="0">
                      <a:latin typeface="Arial" panose="020B0604020202020204" pitchFamily="34" charset="0"/>
                      <a:ea typeface="Calibri" panose="020F0502020204030204" pitchFamily="34" charset="0"/>
                      <a:cs typeface="Times New Roman" panose="02020603050405020304" pitchFamily="18" charset="0"/>
                    </a:rPr>
                    <a:t>          </a:t>
                  </a:r>
                  <a:r>
                    <a:rPr lang="en-US" sz="2800" b="1" dirty="0" smtClean="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a) </a:t>
                  </a:r>
                  <a:r>
                    <a:rPr lang="en-US" sz="2800" b="1" dirty="0" err="1" smtClean="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Thực</a:t>
                  </a:r>
                  <a:r>
                    <a:rPr lang="en-US" sz="2800" b="1" dirty="0" smtClean="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hiện</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phép</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cộng</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trong</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mỗi</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trường</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hợp</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sau</a:t>
                  </a:r>
                  <a:r>
                    <a:rPr lang="en-US" sz="2800"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endParaRPr lang="en-US" sz="2800" b="1" dirty="0" smtClean="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50000"/>
                    </a:lnSpc>
                  </a:pPr>
                  <a14:m>
                    <m:oMathPara xmlns:m="http://schemas.openxmlformats.org/officeDocument/2006/math">
                      <m:oMathParaPr>
                        <m:jc m:val="centerGroup"/>
                      </m:oMathParaPr>
                      <m:oMath xmlns:m="http://schemas.openxmlformats.org/officeDocument/2006/math">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𝟓</m:t>
                        </m:r>
                        <m:sSup>
                          <m:sSupPr>
                            <m:ctrlP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𝒙</m:t>
                            </m:r>
                          </m:e>
                          <m:sup>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𝟐</m:t>
                            </m:r>
                          </m:sup>
                        </m:sSup>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m:t>
                        </m:r>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𝟕</m:t>
                        </m:r>
                        <m:sSup>
                          <m:sSupPr>
                            <m:ctrlP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𝒙</m:t>
                            </m:r>
                          </m:e>
                          <m:sup>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𝟐</m:t>
                            </m:r>
                          </m:sup>
                        </m:sSup>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m:t>
                        </m:r>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𝒂</m:t>
                        </m:r>
                        <m:sSup>
                          <m:sSupPr>
                            <m:ctrlP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𝒙</m:t>
                            </m:r>
                          </m:e>
                          <m:sup>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𝐤</m:t>
                            </m:r>
                          </m:sup>
                        </m:sSup>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m:t>
                        </m:r>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𝒃</m:t>
                        </m:r>
                        <m:sSup>
                          <m:sSupPr>
                            <m:ctrlP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𝒙</m:t>
                            </m:r>
                          </m:e>
                          <m:sup>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𝒌</m:t>
                            </m:r>
                          </m:sup>
                        </m:sSup>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 </m:t>
                        </m:r>
                        <m:d>
                          <m:dPr>
                            <m:ctrlP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ctrlPr>
                          </m:dPr>
                          <m:e>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𝒌</m:t>
                            </m:r>
                            <m:r>
                              <a:rPr lang="en-US" sz="2800" b="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m:t>
                            </m:r>
                            <m:sSup>
                              <m:sSupPr>
                                <m:ctrlP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ℕ</m:t>
                                </m:r>
                              </m:e>
                              <m:sup>
                                <m:r>
                                  <a:rPr lang="en-US" sz="2800" b="1" i="1">
                                    <a:solidFill>
                                      <a:schemeClr val="accent5">
                                        <a:lumMod val="50000"/>
                                      </a:schemeClr>
                                    </a:solidFill>
                                    <a:effectLst/>
                                    <a:latin typeface="Cambria Math" panose="02040503050406030204" pitchFamily="18" charset="0"/>
                                    <a:ea typeface="Calibri" panose="020F0502020204030204" pitchFamily="34" charset="0"/>
                                    <a:cs typeface="Arial" panose="020B0604020202020204" pitchFamily="34" charset="0"/>
                                  </a:rPr>
                                  <m:t>∗</m:t>
                                </m:r>
                              </m:sup>
                            </m:sSup>
                          </m:e>
                        </m:d>
                      </m:oMath>
                    </m:oMathPara>
                  </a14:m>
                  <a:endParaRPr lang="en-US" sz="20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b)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Nêu</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quy</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tắc</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cộng</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hai</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đơn</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thức</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có</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cùng</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số</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mũ</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của</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biến</a:t>
                  </a:r>
                  <a:r>
                    <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2800" b="1" dirty="0">
                    <a:solidFill>
                      <a:schemeClr val="accent5">
                        <a:lumMod val="50000"/>
                      </a:schemeClr>
                    </a:solidFill>
                    <a:effectLst/>
                    <a:latin typeface="Arial" panose="020B0604020202020204" pitchFamily="34" charset="0"/>
                    <a:ea typeface="Calibri" panose="020F0502020204030204" pitchFamily="34" charset="0"/>
                    <a:cs typeface="Times New Roman" panose="02020603050405020304" pitchFamily="18" charset="0"/>
                  </a:endParaRPr>
                </a:p>
              </p:txBody>
            </p:sp>
          </mc:Choice>
          <mc:Fallback>
            <p:sp>
              <p:nvSpPr>
                <p:cNvPr id="7" name="Rectangle 9"/>
                <p:cNvSpPr>
                  <a:spLocks noRot="1" noChangeAspect="1" noMove="1" noResize="1" noEditPoints="1" noAdjustHandles="1" noChangeArrowheads="1" noChangeShapeType="1" noTextEdit="1"/>
                </p:cNvSpPr>
                <p:nvPr/>
              </p:nvSpPr>
              <p:spPr>
                <a:xfrm>
                  <a:off x="1611219" y="2112299"/>
                  <a:ext cx="14748510" cy="2013585"/>
                </a:xfrm>
                <a:prstGeom prst="rect">
                  <a:avLst/>
                </a:prstGeom>
                <a:blipFill rotWithShape="1">
                  <a:blip r:embed="rId8"/>
                </a:blipFill>
              </p:spPr>
              <p:txBody>
                <a:bodyPr/>
                <a:lstStyle/>
                <a:p>
                  <a:r>
                    <a:rPr lang="en-US" altLang="en-US">
                      <a:noFill/>
                    </a:rPr>
                    <a:t> </a:t>
                  </a:r>
                </a:p>
              </p:txBody>
            </p:sp>
          </mc:Fallback>
        </mc:AlternateContent>
      </p:grpSp>
      <p:grpSp>
        <p:nvGrpSpPr>
          <p:cNvPr id="9" name="Group 8"/>
          <p:cNvGrpSpPr/>
          <p:nvPr/>
        </p:nvGrpSpPr>
        <p:grpSpPr>
          <a:xfrm>
            <a:off x="1377994" y="1714500"/>
            <a:ext cx="7118392" cy="647073"/>
            <a:chOff x="1611219" y="2044475"/>
            <a:chExt cx="7118392" cy="647073"/>
          </a:xfrm>
        </p:grpSpPr>
        <p:sp>
          <p:nvSpPr>
            <p:cNvPr id="12" name="Rectangle 14"/>
            <p:cNvSpPr/>
            <p:nvPr/>
          </p:nvSpPr>
          <p:spPr>
            <a:xfrm>
              <a:off x="2977146" y="2169578"/>
              <a:ext cx="5752465" cy="521970"/>
            </a:xfrm>
            <a:prstGeom prst="rect">
              <a:avLst/>
            </a:prstGeom>
          </p:spPr>
          <p:txBody>
            <a:bodyPr wrap="none">
              <a:spAutoFit/>
            </a:bodyPr>
            <a:p>
              <a:r>
                <a:rPr lang="en-US" sz="2800" b="1" i="1" dirty="0" err="1" smtClean="0">
                  <a:latin typeface="Arial" panose="020B0604020202020204" pitchFamily="34" charset="0"/>
                  <a:cs typeface="Arial" panose="020B0604020202020204" pitchFamily="34" charset="0"/>
                </a:rPr>
                <a:t>Thảo</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luận</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nhóm</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hoàn</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thành</a:t>
              </a:r>
              <a:r>
                <a:rPr lang="en-US" sz="2800" b="1" i="1" dirty="0" smtClean="0">
                  <a:latin typeface="Arial" panose="020B0604020202020204" pitchFamily="34" charset="0"/>
                  <a:cs typeface="Arial" panose="020B0604020202020204" pitchFamily="34" charset="0"/>
                </a:rPr>
                <a:t> HĐ1</a:t>
              </a:r>
              <a:endParaRPr lang="en-US" sz="2800" b="1" i="1" dirty="0" smtClean="0">
                <a:latin typeface="Arial" panose="020B0604020202020204" pitchFamily="34" charset="0"/>
                <a:cs typeface="Arial" panose="020B0604020202020204" pitchFamily="34" charset="0"/>
              </a:endParaRPr>
            </a:p>
          </p:txBody>
        </p:sp>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11219" y="2044475"/>
              <a:ext cx="1207770" cy="586105"/>
            </a:xfrm>
            <a:prstGeom prst="rect">
              <a:avLst/>
            </a:prstGeom>
          </p:spPr>
        </p:pic>
      </p:grpSp>
      <p:sp>
        <p:nvSpPr>
          <p:cNvPr id="19" name="Oval Callout 18"/>
          <p:cNvSpPr/>
          <p:nvPr/>
        </p:nvSpPr>
        <p:spPr>
          <a:xfrm>
            <a:off x="8029575" y="4706620"/>
            <a:ext cx="1298575" cy="50546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p>
            <a:pPr algn="ctr"/>
            <a:r>
              <a:rPr lang="vi-VN" sz="2800" b="1" dirty="0" smtClean="0">
                <a:solidFill>
                  <a:prstClr val="black"/>
                </a:solidFill>
              </a:rPr>
              <a:t>Giải</a:t>
            </a:r>
            <a:endParaRPr lang="vi-VN" sz="2800" b="1" dirty="0" smtClean="0">
              <a:solidFill>
                <a:prstClr val="black"/>
              </a:solidFill>
            </a:endParaRPr>
          </a:p>
        </p:txBody>
      </p:sp>
      <p:sp>
        <p:nvSpPr>
          <p:cNvPr id="21" name="Text Box 20"/>
          <p:cNvSpPr txBox="1"/>
          <p:nvPr/>
        </p:nvSpPr>
        <p:spPr>
          <a:xfrm>
            <a:off x="2061845" y="5524500"/>
            <a:ext cx="523875" cy="521970"/>
          </a:xfrm>
          <a:prstGeom prst="rect">
            <a:avLst/>
          </a:prstGeom>
          <a:noFill/>
        </p:spPr>
        <p:txBody>
          <a:bodyPr wrap="square" rtlCol="0">
            <a:spAutoFit/>
          </a:bodyPr>
          <a:p>
            <a:r>
              <a:rPr lang="en-US" sz="2800" b="1">
                <a:solidFill>
                  <a:srgbClr val="0C40C6"/>
                </a:solidFill>
              </a:rPr>
              <a:t>a)</a:t>
            </a:r>
            <a:endParaRPr lang="en-US" sz="2800" b="1">
              <a:solidFill>
                <a:srgbClr val="0C40C6"/>
              </a:solidFill>
            </a:endParaRPr>
          </a:p>
        </p:txBody>
      </p:sp>
      <p:pic>
        <p:nvPicPr>
          <p:cNvPr id="23" name="Picture 22"/>
          <p:cNvPicPr>
            <a:picLocks noChangeAspect="1"/>
          </p:cNvPicPr>
          <p:nvPr/>
        </p:nvPicPr>
        <p:blipFill>
          <a:blip r:embed="rId10"/>
          <a:stretch>
            <a:fillRect/>
          </a:stretch>
        </p:blipFill>
        <p:spPr>
          <a:xfrm>
            <a:off x="2746375" y="5417820"/>
            <a:ext cx="2034540" cy="702310"/>
          </a:xfrm>
          <a:prstGeom prst="rect">
            <a:avLst/>
          </a:prstGeom>
        </p:spPr>
      </p:pic>
      <p:pic>
        <p:nvPicPr>
          <p:cNvPr id="27" name="Picture 26"/>
          <p:cNvPicPr>
            <a:picLocks noChangeAspect="1"/>
          </p:cNvPicPr>
          <p:nvPr/>
        </p:nvPicPr>
        <p:blipFill>
          <a:blip r:embed="rId11"/>
          <a:stretch>
            <a:fillRect/>
          </a:stretch>
        </p:blipFill>
        <p:spPr>
          <a:xfrm>
            <a:off x="2830195" y="6057900"/>
            <a:ext cx="1861185" cy="802005"/>
          </a:xfrm>
          <a:prstGeom prst="rect">
            <a:avLst/>
          </a:prstGeom>
        </p:spPr>
      </p:pic>
      <p:sp>
        <p:nvSpPr>
          <p:cNvPr id="28" name="Text Box 27"/>
          <p:cNvSpPr txBox="1"/>
          <p:nvPr/>
        </p:nvSpPr>
        <p:spPr>
          <a:xfrm>
            <a:off x="2188845" y="7099300"/>
            <a:ext cx="9368155" cy="521970"/>
          </a:xfrm>
          <a:prstGeom prst="rect">
            <a:avLst/>
          </a:prstGeom>
          <a:noFill/>
        </p:spPr>
        <p:txBody>
          <a:bodyPr wrap="square" rtlCol="0">
            <a:spAutoFit/>
          </a:bodyPr>
          <a:p>
            <a:r>
              <a:rPr lang="en-US" sz="2800" b="1">
                <a:solidFill>
                  <a:srgbClr val="0C40C6"/>
                </a:solidFill>
              </a:rPr>
              <a:t>b)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Cộng hai</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đơn</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thức</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có</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cùng</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số</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mũ</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của</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biến</a:t>
            </a:r>
            <a:r>
              <a:rPr lang="en-US" sz="2800" b="1">
                <a:solidFill>
                  <a:srgbClr val="0C40C6"/>
                </a:solidFill>
              </a:rPr>
              <a:t>  </a:t>
            </a:r>
            <a:endParaRPr lang="en-US" sz="2800" b="1">
              <a:solidFill>
                <a:srgbClr val="0C40C6"/>
              </a:solidFill>
            </a:endParaRPr>
          </a:p>
        </p:txBody>
      </p:sp>
      <p:sp>
        <p:nvSpPr>
          <p:cNvPr id="29" name="Text Box 28"/>
          <p:cNvSpPr txBox="1"/>
          <p:nvPr/>
        </p:nvSpPr>
        <p:spPr>
          <a:xfrm>
            <a:off x="3839845" y="7683500"/>
            <a:ext cx="5795645" cy="521970"/>
          </a:xfrm>
          <a:prstGeom prst="rect">
            <a:avLst/>
          </a:prstGeom>
          <a:noFill/>
        </p:spPr>
        <p:txBody>
          <a:bodyPr wrap="square" rtlCol="0">
            <a:spAutoFit/>
          </a:bodyPr>
          <a:p>
            <a:r>
              <a:rPr lang="en-US" sz="2800" b="1">
                <a:solidFill>
                  <a:srgbClr val="0C40C6"/>
                </a:solidFill>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Cộng</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các hệ số với nhau</a:t>
            </a:r>
            <a:r>
              <a:rPr lang="en-US" sz="2800" b="1">
                <a:solidFill>
                  <a:srgbClr val="0C40C6"/>
                </a:solidFill>
              </a:rPr>
              <a:t> </a:t>
            </a:r>
            <a:endParaRPr lang="en-US" sz="2800" b="1">
              <a:solidFill>
                <a:srgbClr val="0C40C6"/>
              </a:solidFill>
            </a:endParaRPr>
          </a:p>
        </p:txBody>
      </p:sp>
      <p:sp>
        <p:nvSpPr>
          <p:cNvPr id="30" name="Text Box 29"/>
          <p:cNvSpPr txBox="1"/>
          <p:nvPr/>
        </p:nvSpPr>
        <p:spPr>
          <a:xfrm>
            <a:off x="3890645" y="8420100"/>
            <a:ext cx="5795645" cy="521970"/>
          </a:xfrm>
          <a:prstGeom prst="rect">
            <a:avLst/>
          </a:prstGeom>
          <a:noFill/>
        </p:spPr>
        <p:txBody>
          <a:bodyPr wrap="square" rtlCol="0">
            <a:spAutoFit/>
          </a:bodyPr>
          <a:p>
            <a:r>
              <a:rPr lang="en-US" sz="2800" b="1">
                <a:solidFill>
                  <a:srgbClr val="0C40C6"/>
                </a:solidFill>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Giữ nguyên phần biến</a:t>
            </a:r>
            <a:r>
              <a:rPr lang="en-US" sz="2800" b="1">
                <a:solidFill>
                  <a:srgbClr val="0C40C6"/>
                </a:solidFill>
              </a:rPr>
              <a:t> </a:t>
            </a:r>
            <a:endParaRPr lang="en-US" sz="2800" b="1">
              <a:solidFill>
                <a:srgbClr val="0C40C6"/>
              </a:solidFill>
            </a:endParaRPr>
          </a:p>
        </p:txBody>
      </p:sp>
      <p:cxnSp>
        <p:nvCxnSpPr>
          <p:cNvPr id="32" name="Straight Arrow Connector 31"/>
          <p:cNvCxnSpPr/>
          <p:nvPr/>
        </p:nvCxnSpPr>
        <p:spPr>
          <a:xfrm flipV="1">
            <a:off x="2971800" y="7995920"/>
            <a:ext cx="868045" cy="57658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971800" y="8648700"/>
            <a:ext cx="83820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blinds dir="vert"/>
      </p:transition>
    </mc:Choice>
    <mc:Fallback>
      <p:transition spd="med">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checkerboard(across)">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checkerboard(across)">
                                      <p:cBhvr>
                                        <p:cTn id="29" dur="500"/>
                                        <p:tgtEl>
                                          <p:spTgt spid="23"/>
                                        </p:tgtEl>
                                      </p:cBhvr>
                                    </p:animEffect>
                                  </p:childTnLst>
                                </p:cTn>
                              </p:par>
                              <p:par>
                                <p:cTn id="30" presetID="37"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900" decel="100000" fill="hold"/>
                                        <p:tgtEl>
                                          <p:spTgt spid="27"/>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checkerboard(across)">
                                      <p:cBhvr>
                                        <p:cTn id="40" dur="500"/>
                                        <p:tgtEl>
                                          <p:spTgt spid="28"/>
                                        </p:tgtEl>
                                      </p:cBhvr>
                                    </p:animEffect>
                                  </p:childTnLst>
                                </p:cTn>
                              </p:par>
                              <p:par>
                                <p:cTn id="41" presetID="5" presetClass="entr" presetSubtype="1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checkerboard(across)">
                                      <p:cBhvr>
                                        <p:cTn id="43" dur="500"/>
                                        <p:tgtEl>
                                          <p:spTgt spid="32"/>
                                        </p:tgtEl>
                                      </p:cBhvr>
                                    </p:animEffect>
                                  </p:childTnLst>
                                </p:cTn>
                              </p:par>
                              <p:par>
                                <p:cTn id="44" presetID="5" presetClass="entr" presetSubtype="10"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checkerboard(across)">
                                      <p:cBhvr>
                                        <p:cTn id="46" dur="5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checkerboard(across)">
                                      <p:cBhvr>
                                        <p:cTn id="51" dur="500"/>
                                        <p:tgtEl>
                                          <p:spTgt spid="29"/>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checkerboard(across)">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1" grpId="0"/>
      <p:bldP spid="21" grpId="1"/>
      <p:bldP spid="28" grpId="0"/>
      <p:bldP spid="28" grpId="1"/>
      <p:bldP spid="29" grpId="0"/>
      <p:bldP spid="29" grpId="1"/>
      <p:bldP spid="30" grpId="0"/>
      <p:bldP spid="30"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50317">
            <a:off x="16189864" y="8017396"/>
            <a:ext cx="1490734" cy="2250165"/>
          </a:xfrm>
          <a:prstGeom prst="rect">
            <a:avLst/>
          </a:prstGeom>
        </p:spPr>
      </p:pic>
      <p:pic>
        <p:nvPicPr>
          <p:cNvPr id="11"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85137">
            <a:off x="160655" y="6793865"/>
            <a:ext cx="1297940" cy="1566545"/>
          </a:xfrm>
          <a:prstGeom prst="rect">
            <a:avLst/>
          </a:prstGeom>
        </p:spPr>
      </p:pic>
      <p:sp>
        <p:nvSpPr>
          <p:cNvPr id="18" name="Rectangle 17"/>
          <p:cNvSpPr/>
          <p:nvPr/>
        </p:nvSpPr>
        <p:spPr>
          <a:xfrm>
            <a:off x="533400" y="876300"/>
            <a:ext cx="6318885" cy="737235"/>
          </a:xfrm>
          <a:prstGeom prst="rect">
            <a:avLst/>
          </a:prstGeom>
        </p:spPr>
        <p:txBody>
          <a:bodyPr wrap="square">
            <a:spAutoFit/>
          </a:bodyPr>
          <a:lstStyle/>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3" name="Text Box 2"/>
          <p:cNvSpPr txBox="1"/>
          <p:nvPr/>
        </p:nvSpPr>
        <p:spPr>
          <a:xfrm>
            <a:off x="1270000" y="-266700"/>
            <a:ext cx="15383510" cy="1198880"/>
          </a:xfrm>
          <a:prstGeom prst="rect">
            <a:avLst/>
          </a:prstGeom>
          <a:noFill/>
        </p:spPr>
        <p:txBody>
          <a:bodyPr wrap="none" rtlCol="0" anchor="t">
            <a:spAutoFit/>
          </a:bodyPr>
          <a:p>
            <a:pPr lvl="0" algn="ctr">
              <a:lnSpc>
                <a:spcPct val="150000"/>
              </a:lnSpc>
              <a:defRPr/>
            </a:pPr>
            <a:r>
              <a:rPr lang="vi-VN" sz="4800" b="1" kern="0" dirty="0">
                <a:solidFill>
                  <a:srgbClr val="00B050"/>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00B050"/>
              </a:solidFill>
              <a:ea typeface="Calibri" panose="020F0502020204030204" pitchFamily="34" charset="0"/>
              <a:cs typeface="Arial" panose="020B0604020202020204" pitchFamily="34" charset="0"/>
              <a:sym typeface="+mn-ea"/>
            </a:endParaRPr>
          </a:p>
        </p:txBody>
      </p:sp>
      <p:grpSp>
        <p:nvGrpSpPr>
          <p:cNvPr id="9" name="Group 8"/>
          <p:cNvGrpSpPr/>
          <p:nvPr/>
        </p:nvGrpSpPr>
        <p:grpSpPr>
          <a:xfrm>
            <a:off x="1377994" y="1714500"/>
            <a:ext cx="7118392" cy="647073"/>
            <a:chOff x="1611219" y="2044475"/>
            <a:chExt cx="7118392" cy="647073"/>
          </a:xfrm>
        </p:grpSpPr>
        <p:sp>
          <p:nvSpPr>
            <p:cNvPr id="12" name="Rectangle 14"/>
            <p:cNvSpPr/>
            <p:nvPr/>
          </p:nvSpPr>
          <p:spPr>
            <a:xfrm>
              <a:off x="2977146" y="2169578"/>
              <a:ext cx="5752465" cy="521970"/>
            </a:xfrm>
            <a:prstGeom prst="rect">
              <a:avLst/>
            </a:prstGeom>
          </p:spPr>
          <p:txBody>
            <a:bodyPr wrap="none">
              <a:spAutoFit/>
            </a:bodyPr>
            <a:p>
              <a:r>
                <a:rPr lang="en-US" sz="2800" b="1" i="1" dirty="0" err="1" smtClean="0">
                  <a:latin typeface="Arial" panose="020B0604020202020204" pitchFamily="34" charset="0"/>
                  <a:cs typeface="Arial" panose="020B0604020202020204" pitchFamily="34" charset="0"/>
                </a:rPr>
                <a:t>Thảo</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luận</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nhóm</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hoàn</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thành</a:t>
              </a:r>
              <a:r>
                <a:rPr lang="en-US" sz="2800" b="1" i="1" dirty="0" smtClean="0">
                  <a:latin typeface="Arial" panose="020B0604020202020204" pitchFamily="34" charset="0"/>
                  <a:cs typeface="Arial" panose="020B0604020202020204" pitchFamily="34" charset="0"/>
                </a:rPr>
                <a:t> HĐ2</a:t>
              </a:r>
              <a:endParaRPr lang="en-US" sz="2800" b="1" i="1" dirty="0" smtClean="0">
                <a:latin typeface="Arial" panose="020B0604020202020204" pitchFamily="34" charset="0"/>
                <a:cs typeface="Arial" panose="020B0604020202020204" pitchFamily="34" charset="0"/>
              </a:endParaRPr>
            </a:p>
          </p:txBody>
        </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1219" y="2044475"/>
              <a:ext cx="1207770" cy="586105"/>
            </a:xfrm>
            <a:prstGeom prst="rect">
              <a:avLst/>
            </a:prstGeom>
          </p:spPr>
        </p:pic>
      </p:grpSp>
      <p:grpSp>
        <p:nvGrpSpPr>
          <p:cNvPr id="8" name="Group 7"/>
          <p:cNvGrpSpPr/>
          <p:nvPr/>
        </p:nvGrpSpPr>
        <p:grpSpPr>
          <a:xfrm>
            <a:off x="381002" y="2274585"/>
            <a:ext cx="3056560" cy="963915"/>
            <a:chOff x="1365216" y="636980"/>
            <a:chExt cx="3056560" cy="963915"/>
          </a:xfrm>
        </p:grpSpPr>
        <p:pic>
          <p:nvPicPr>
            <p:cNvPr id="10" name="Picture 9"/>
            <p:cNvPicPr>
              <a:picLocks noChangeAspect="1"/>
            </p:cNvPicPr>
            <p:nvPr/>
          </p:nvPicPr>
          <p:blipFill>
            <a:blip r:embed="rId9" cstate="print">
              <a:duotone>
                <a:prstClr val="black"/>
                <a:schemeClr val="tx1">
                  <a:tint val="45000"/>
                  <a:satMod val="400000"/>
                </a:schemeClr>
              </a:duotone>
              <a:extLst>
                <a:ext uri="{BEBA8EAE-BF5A-486C-A8C5-ECC9F3942E4B}">
                  <a14:imgProps xmlns:a14="http://schemas.microsoft.com/office/drawing/2010/main">
                    <a14:imgLayer r:embed="rId10">
                      <a14:imgEffect>
                        <a14:artisticPaintBrush/>
                      </a14:imgEffect>
                      <a14:imgEffect>
                        <a14:brightnessContrast bright="20000" contrast="-40000"/>
                      </a14:imgEffect>
                      <a14:imgEffect>
                        <a14:colorTemperature colorTemp="7200"/>
                      </a14:imgEffect>
                      <a14:imgEffect>
                        <a14:saturation sat="191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1365216" y="636980"/>
              <a:ext cx="1032846" cy="963915"/>
            </a:xfrm>
            <a:prstGeom prst="rect">
              <a:avLst/>
            </a:prstGeom>
          </p:spPr>
        </p:pic>
        <p:sp>
          <p:nvSpPr>
            <p:cNvPr id="22" name="TextBox 21"/>
            <p:cNvSpPr txBox="1"/>
            <p:nvPr/>
          </p:nvSpPr>
          <p:spPr>
            <a:xfrm>
              <a:off x="2474530" y="812567"/>
              <a:ext cx="1947246" cy="521970"/>
            </a:xfrm>
            <a:prstGeom prst="rect">
              <a:avLst/>
            </a:prstGeom>
            <a:noFill/>
          </p:spPr>
          <p:txBody>
            <a:bodyPr wrap="square" rtlCol="0">
              <a:spAutoFit/>
            </a:bodyPr>
            <a:p>
              <a:r>
                <a:rPr lang="nl-NL" sz="2800" b="1" dirty="0" smtClean="0">
                  <a:latin typeface="Arial" panose="020B0604020202020204" pitchFamily="34" charset="0"/>
                  <a:cs typeface="Arial" panose="020B0604020202020204" pitchFamily="34" charset="0"/>
                </a:rPr>
                <a:t>HĐ 2:</a:t>
              </a:r>
              <a:endParaRPr lang="nl-NL" sz="2800" b="1" dirty="0" smtClean="0">
                <a:latin typeface="Arial" panose="020B0604020202020204" pitchFamily="34" charset="0"/>
                <a:cs typeface="Arial" panose="020B0604020202020204" pitchFamily="34" charset="0"/>
              </a:endParaRPr>
            </a:p>
          </p:txBody>
        </p:sp>
      </p:grpSp>
      <p:sp>
        <p:nvSpPr>
          <p:cNvPr id="13" name="Rectangle 10"/>
          <p:cNvSpPr/>
          <p:nvPr/>
        </p:nvSpPr>
        <p:spPr>
          <a:xfrm>
            <a:off x="2971800" y="2274632"/>
            <a:ext cx="9144000" cy="737235"/>
          </a:xfrm>
          <a:prstGeom prst="rect">
            <a:avLst/>
          </a:prstGeom>
        </p:spPr>
        <p:txBody>
          <a:bodyPr>
            <a:spAutoFit/>
          </a:bodyPr>
          <a:p>
            <a:pPr>
              <a:lnSpc>
                <a:spcPct val="150000"/>
              </a:lnSpc>
            </a:pPr>
            <a:r>
              <a:rPr lang="en-US" sz="2800" b="1" dirty="0">
                <a:latin typeface="Arial" panose="020B0604020202020204" pitchFamily="34" charset="0"/>
                <a:ea typeface="Times New Roman" panose="02020603050405020304" pitchFamily="18" charset="0"/>
              </a:rPr>
              <a:t>Cho </a:t>
            </a:r>
            <a:r>
              <a:rPr lang="en-US" sz="2800" b="1" dirty="0" err="1">
                <a:latin typeface="Arial" panose="020B0604020202020204" pitchFamily="34" charset="0"/>
                <a:ea typeface="Times New Roman" panose="02020603050405020304" pitchFamily="18" charset="0"/>
              </a:rPr>
              <a:t>hai</a:t>
            </a:r>
            <a:r>
              <a:rPr lang="en-US" sz="2800" b="1" dirty="0">
                <a:latin typeface="Arial" panose="020B0604020202020204" pitchFamily="34" charset="0"/>
                <a:ea typeface="Times New Roman" panose="02020603050405020304" pitchFamily="18" charset="0"/>
              </a:rPr>
              <a:t> </a:t>
            </a:r>
            <a:r>
              <a:rPr lang="en-US" sz="2800" b="1" dirty="0" err="1">
                <a:latin typeface="Arial" panose="020B0604020202020204" pitchFamily="34" charset="0"/>
                <a:ea typeface="Times New Roman" panose="02020603050405020304" pitchFamily="18" charset="0"/>
              </a:rPr>
              <a:t>đa</a:t>
            </a:r>
            <a:r>
              <a:rPr lang="en-US" sz="2800" b="1" dirty="0">
                <a:latin typeface="Arial" panose="020B0604020202020204" pitchFamily="34" charset="0"/>
                <a:ea typeface="Times New Roman" panose="02020603050405020304" pitchFamily="18" charset="0"/>
              </a:rPr>
              <a:t> </a:t>
            </a:r>
            <a:r>
              <a:rPr lang="en-US" sz="2800" b="1" dirty="0" err="1">
                <a:latin typeface="Arial" panose="020B0604020202020204" pitchFamily="34" charset="0"/>
                <a:ea typeface="Times New Roman" panose="02020603050405020304" pitchFamily="18" charset="0"/>
              </a:rPr>
              <a:t>thức</a:t>
            </a:r>
            <a:r>
              <a:rPr lang="en-US" sz="2800" b="1" dirty="0" smtClean="0">
                <a:latin typeface="Arial" panose="020B0604020202020204" pitchFamily="34" charset="0"/>
                <a:ea typeface="Times New Roman" panose="02020603050405020304" pitchFamily="18" charset="0"/>
              </a:rPr>
              <a:t>:</a:t>
            </a:r>
            <a:endParaRPr lang="en-US" sz="2800" b="1" dirty="0" smtClean="0">
              <a:effectLst/>
              <a:latin typeface="Arial" panose="020B0604020202020204" pitchFamily="34" charset="0"/>
              <a:ea typeface="Times New Roman" panose="02020603050405020304" pitchFamily="18" charset="0"/>
            </a:endParaRPr>
          </a:p>
        </p:txBody>
      </p:sp>
      <p:sp>
        <p:nvSpPr>
          <p:cNvPr id="14" name="Rectangle 11"/>
          <p:cNvSpPr/>
          <p:nvPr/>
        </p:nvSpPr>
        <p:spPr>
          <a:xfrm>
            <a:off x="425251" y="2957133"/>
            <a:ext cx="17508419" cy="2030095"/>
          </a:xfrm>
          <a:prstGeom prst="rect">
            <a:avLst/>
          </a:prstGeom>
        </p:spPr>
        <p:txBody>
          <a:bodyPr wrap="square">
            <a:spAutoFit/>
          </a:bodyPr>
          <a:p>
            <a:pPr lvl="0" algn="just">
              <a:lnSpc>
                <a:spcPct val="150000"/>
              </a:lnSpc>
            </a:pP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a)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Sắp</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xếp</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các</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đa</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thức</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P(x), Q(x)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theo</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số</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mũ</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giảm</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dần</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của</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biến</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a:t>
            </a: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50000"/>
              </a:lnSpc>
            </a:pP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b)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Tìm</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đơn</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thức</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thích</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hợp</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trong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dạng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thu</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gọn</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của</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P(x)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và</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Q(x)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cho</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ở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bảng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sau</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rồi</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cộng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hai</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đơn</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thức</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theo</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từng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cột</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và</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thể</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hiện</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kết</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quả</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ở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dòng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cuối</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cùng</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ở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mỗi</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a:solidFill>
                  <a:prstClr val="black"/>
                </a:solidFill>
                <a:latin typeface="Arial" panose="020B0604020202020204" pitchFamily="34" charset="0"/>
                <a:ea typeface="Times New Roman" panose="02020603050405020304" pitchFamily="18" charset="0"/>
                <a:cs typeface="Times New Roman" panose="02020603050405020304" pitchFamily="18" charset="0"/>
              </a:rPr>
              <a:t>cột</a:t>
            </a:r>
            <a:r>
              <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a:t>
            </a:r>
            <a:endParaRPr lang="en-US" sz="28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15" name="Picture 14" descr="Icon&#10;&#10;Description automatically generated"/>
          <p:cNvPicPr/>
          <p:nvPr/>
        </p:nvPicPr>
        <p:blipFill>
          <a:blip r:embed="rId11">
            <a:extLst>
              <a:ext uri="{BEBA8EAE-BF5A-486C-A8C5-ECC9F3942E4B}">
                <a14:imgProps xmlns:a14="http://schemas.microsoft.com/office/drawing/2010/main">
                  <a14:imgLayer r:embed="rId12">
                    <a14:imgEffect>
                      <a14:saturation sat="400000"/>
                    </a14:imgEffect>
                    <a14:imgEffect>
                      <a14:sharpenSoften amount="50000"/>
                    </a14:imgEffect>
                  </a14:imgLayer>
                </a14:imgProps>
              </a:ext>
            </a:extLst>
          </a:blip>
          <a:stretch>
            <a:fillRect/>
          </a:stretch>
        </p:blipFill>
        <p:spPr>
          <a:xfrm>
            <a:off x="12344400" y="3619500"/>
            <a:ext cx="515620" cy="574040"/>
          </a:xfrm>
          <a:prstGeom prst="rect">
            <a:avLst/>
          </a:prstGeom>
        </p:spPr>
      </p:pic>
      <p:pic>
        <p:nvPicPr>
          <p:cNvPr id="16" name="Picture 25"/>
          <p:cNvPicPr>
            <a:picLocks noChangeAspect="1"/>
          </p:cNvPicPr>
          <p:nvPr/>
        </p:nvPicPr>
        <p:blipFill>
          <a:blip r:embed="rId13"/>
          <a:srcRect/>
          <a:stretch>
            <a:fillRect/>
          </a:stretch>
        </p:blipFill>
        <p:spPr>
          <a:xfrm>
            <a:off x="15939615" y="2494638"/>
            <a:ext cx="1496369" cy="1280019"/>
          </a:xfrm>
          <a:prstGeom prst="rect">
            <a:avLst/>
          </a:prstGeom>
        </p:spPr>
      </p:pic>
      <p:pic>
        <p:nvPicPr>
          <p:cNvPr id="24" name="Picture 23"/>
          <p:cNvPicPr>
            <a:picLocks noChangeAspect="1"/>
          </p:cNvPicPr>
          <p:nvPr/>
        </p:nvPicPr>
        <p:blipFill>
          <a:blip r:embed="rId14"/>
          <a:stretch>
            <a:fillRect/>
          </a:stretch>
        </p:blipFill>
        <p:spPr>
          <a:xfrm>
            <a:off x="5847715" y="2362200"/>
            <a:ext cx="5845810" cy="645795"/>
          </a:xfrm>
          <a:prstGeom prst="rect">
            <a:avLst/>
          </a:prstGeom>
        </p:spPr>
      </p:pic>
      <p:pic>
        <p:nvPicPr>
          <p:cNvPr id="31" name="Picture 30"/>
          <p:cNvPicPr>
            <a:picLocks noChangeAspect="1"/>
          </p:cNvPicPr>
          <p:nvPr/>
        </p:nvPicPr>
        <p:blipFill>
          <a:blip r:embed="rId15"/>
          <a:stretch>
            <a:fillRect/>
          </a:stretch>
        </p:blipFill>
        <p:spPr>
          <a:xfrm>
            <a:off x="3438030" y="5110684"/>
            <a:ext cx="11978305" cy="3766616"/>
          </a:xfrm>
          <a:prstGeom prst="rect">
            <a:avLst/>
          </a:prstGeom>
        </p:spPr>
      </p:pic>
      <p:sp>
        <p:nvSpPr>
          <p:cNvPr id="34" name="Rectangle 17"/>
          <p:cNvSpPr/>
          <p:nvPr/>
        </p:nvSpPr>
        <p:spPr>
          <a:xfrm>
            <a:off x="609600" y="9067357"/>
            <a:ext cx="17373601" cy="737235"/>
          </a:xfrm>
          <a:prstGeom prst="rect">
            <a:avLst/>
          </a:prstGeom>
        </p:spPr>
        <p:txBody>
          <a:bodyPr wrap="square">
            <a:spAutoFit/>
          </a:bodyPr>
          <a:p>
            <a:pPr lvl="0" algn="just">
              <a:lnSpc>
                <a:spcPct val="150000"/>
              </a:lnSpc>
            </a:pP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c)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Dựa</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vào</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kết</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quả</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cộng</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hai</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đơn</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thức</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theo</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từng</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cột</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xác</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định</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đa</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r>
              <a:rPr lang="en-US" sz="2800" b="1" dirty="0" err="1"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thức</a:t>
            </a:r>
            <a:r>
              <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 R(x). </a:t>
            </a:r>
            <a:endParaRPr lang="en-US" sz="28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blinds dir="vert"/>
      </p:transition>
    </mc:Choice>
    <mc:Fallback>
      <p:transition spd="med">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anim calcmode="lin" valueType="num">
                                      <p:cBhvr>
                                        <p:cTn id="19" dur="500" fill="hold"/>
                                        <p:tgtEl>
                                          <p:spTgt spid="13"/>
                                        </p:tgtEl>
                                        <p:attrNameLst>
                                          <p:attrName>ppt_x</p:attrName>
                                        </p:attrNameLst>
                                      </p:cBhvr>
                                      <p:tavLst>
                                        <p:tav tm="0">
                                          <p:val>
                                            <p:strVal val="#ppt_x"/>
                                          </p:val>
                                        </p:tav>
                                        <p:tav tm="100000">
                                          <p:val>
                                            <p:strVal val="#ppt_x"/>
                                          </p:val>
                                        </p:tav>
                                      </p:tavLst>
                                    </p:anim>
                                    <p:anim calcmode="lin" valueType="num">
                                      <p:cBhvr>
                                        <p:cTn id="20" dur="5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5" presetClass="entr" presetSubtype="1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checkerboard(across)">
                                      <p:cBhvr>
                                        <p:cTn id="28" dur="500"/>
                                        <p:tgtEl>
                                          <p:spTgt spid="24"/>
                                        </p:tgtEl>
                                      </p:cBhvr>
                                    </p:animEffect>
                                  </p:childTnLst>
                                </p:cTn>
                              </p:par>
                              <p:par>
                                <p:cTn id="29" presetID="29"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ppt_x</p:attrName>
                                        </p:attrNameLst>
                                      </p:cBhvr>
                                      <p:tavLst>
                                        <p:tav tm="0">
                                          <p:val>
                                            <p:strVal val="#ppt_x-.2"/>
                                          </p:val>
                                        </p:tav>
                                        <p:tav tm="100000">
                                          <p:val>
                                            <p:strVal val="#ppt_x"/>
                                          </p:val>
                                        </p:tav>
                                      </p:tavLst>
                                    </p:anim>
                                    <p:anim calcmode="lin" valueType="num">
                                      <p:cBhvr>
                                        <p:cTn id="32"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4"/>
                                        </p:tgtEl>
                                      </p:cBhvr>
                                    </p:animEffect>
                                  </p:childTnLst>
                                </p:cTn>
                              </p:par>
                              <p:par>
                                <p:cTn id="34" presetID="42"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anim calcmode="lin" valueType="num">
                                      <p:cBhvr>
                                        <p:cTn id="37" dur="500" fill="hold"/>
                                        <p:tgtEl>
                                          <p:spTgt spid="31"/>
                                        </p:tgtEl>
                                        <p:attrNameLst>
                                          <p:attrName>ppt_x</p:attrName>
                                        </p:attrNameLst>
                                      </p:cBhvr>
                                      <p:tavLst>
                                        <p:tav tm="0">
                                          <p:val>
                                            <p:strVal val="#ppt_x"/>
                                          </p:val>
                                        </p:tav>
                                        <p:tav tm="100000">
                                          <p:val>
                                            <p:strVal val="#ppt_x"/>
                                          </p:val>
                                        </p:tav>
                                      </p:tavLst>
                                    </p:anim>
                                    <p:anim calcmode="lin" valueType="num">
                                      <p:cBhvr>
                                        <p:cTn id="38" dur="5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anim calcmode="lin" valueType="num">
                                      <p:cBhvr>
                                        <p:cTn id="42" dur="500" fill="hold"/>
                                        <p:tgtEl>
                                          <p:spTgt spid="34"/>
                                        </p:tgtEl>
                                        <p:attrNameLst>
                                          <p:attrName>ppt_x</p:attrName>
                                        </p:attrNameLst>
                                      </p:cBhvr>
                                      <p:tavLst>
                                        <p:tav tm="0">
                                          <p:val>
                                            <p:strVal val="#ppt_x"/>
                                          </p:val>
                                        </p:tav>
                                        <p:tav tm="100000">
                                          <p:val>
                                            <p:strVal val="#ppt_x"/>
                                          </p:val>
                                        </p:tav>
                                      </p:tavLst>
                                    </p:anim>
                                    <p:anim calcmode="lin" valueType="num">
                                      <p:cBhvr>
                                        <p:cTn id="43"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4" grpId="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824235">
            <a:off x="17266077" y="8249552"/>
            <a:ext cx="1196198" cy="1805582"/>
          </a:xfrm>
          <a:prstGeom prst="rect">
            <a:avLst/>
          </a:prstGeom>
        </p:spPr>
      </p:pic>
      <p:pic>
        <p:nvPicPr>
          <p:cNvPr id="8" name="Picture 25"/>
          <p:cNvPicPr>
            <a:picLocks noChangeAspect="1"/>
          </p:cNvPicPr>
          <p:nvPr/>
        </p:nvPicPr>
        <p:blipFill>
          <a:blip r:embed="rId3"/>
          <a:srcRect/>
          <a:stretch>
            <a:fillRect/>
          </a:stretch>
        </p:blipFill>
        <p:spPr>
          <a:xfrm>
            <a:off x="16154245" y="1714223"/>
            <a:ext cx="1496369" cy="1280019"/>
          </a:xfrm>
          <a:prstGeom prst="rect">
            <a:avLst/>
          </a:prstGeom>
        </p:spPr>
      </p:pic>
      <mc:AlternateContent xmlns:mc="http://schemas.openxmlformats.org/markup-compatibility/2006">
        <mc:Choice xmlns:a14="http://schemas.microsoft.com/office/drawing/2010/main" Requires="a14">
          <p:sp>
            <p:nvSpPr>
              <p:cNvPr id="2" name="Rectangle 1"/>
              <p:cNvSpPr/>
              <p:nvPr/>
            </p:nvSpPr>
            <p:spPr>
              <a:xfrm>
                <a:off x="2133600" y="2145865"/>
                <a:ext cx="10094174" cy="901401"/>
              </a:xfrm>
              <a:prstGeom prst="rect">
                <a:avLst/>
              </a:prstGeom>
            </p:spPr>
            <p:txBody>
              <a:bodyPr wrap="none">
                <a:spAutoFit/>
              </a:bodyPr>
              <a:lstStyle/>
              <a:p>
                <a:pPr>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a) P(x) = </a:t>
                </a:r>
                <a14:m>
                  <m:oMath xmlns:m="http://schemas.openxmlformats.org/officeDocument/2006/math">
                    <m:r>
                      <a:rPr lang="en-US" sz="4000" i="1">
                        <a:effectLst/>
                        <a:latin typeface="Cambria Math" panose="02040503050406030204" pitchFamily="18" charset="0"/>
                        <a:ea typeface="Times New Roman" panose="02020603050405020304" pitchFamily="18" charset="0"/>
                        <a:cs typeface="Arial" panose="020B0604020202020204" pitchFamily="34" charset="0"/>
                      </a:rPr>
                      <m:t>5</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2</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4</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và</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Q(x)= </a:t>
                </a:r>
                <a14:m>
                  <m:oMath xmlns:m="http://schemas.openxmlformats.org/officeDocument/2006/math">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8</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2133600" y="2145865"/>
                <a:ext cx="10094174" cy="901401"/>
              </a:xfrm>
              <a:prstGeom prst="rect">
                <a:avLst/>
              </a:prstGeom>
              <a:blipFill rotWithShape="1">
                <a:blip r:embed="rId4"/>
                <a:stretch>
                  <a:fillRect t="-22" r="2" b="-11001"/>
                </a:stretch>
              </a:blipFill>
            </p:spPr>
            <p:txBody>
              <a:bodyPr/>
              <a:lstStyle/>
              <a:p>
                <a:r>
                  <a:rPr lang="en-US" altLang="en-US">
                    <a:noFill/>
                  </a:rPr>
                  <a:t> </a:t>
                </a:r>
              </a:p>
            </p:txBody>
          </p:sp>
        </mc:Fallback>
      </mc:AlternateContent>
      <p:pic>
        <p:nvPicPr>
          <p:cNvPr id="11" name="Picture 10"/>
          <p:cNvPicPr>
            <a:picLocks noChangeAspect="1"/>
          </p:cNvPicPr>
          <p:nvPr/>
        </p:nvPicPr>
        <p:blipFill>
          <a:blip r:embed="rId5"/>
          <a:stretch>
            <a:fillRect/>
          </a:stretch>
        </p:blipFill>
        <p:spPr>
          <a:xfrm>
            <a:off x="2380027" y="3467100"/>
            <a:ext cx="14692784" cy="4876800"/>
          </a:xfrm>
          <a:prstGeom prst="rect">
            <a:avLst/>
          </a:prstGeom>
        </p:spPr>
      </p:pic>
      <p:sp>
        <p:nvSpPr>
          <p:cNvPr id="3" name="Rectangle 2"/>
          <p:cNvSpPr/>
          <p:nvPr/>
        </p:nvSpPr>
        <p:spPr>
          <a:xfrm>
            <a:off x="2133600" y="2987675"/>
            <a:ext cx="784189" cy="707886"/>
          </a:xfrm>
          <a:prstGeom prst="rect">
            <a:avLst/>
          </a:prstGeom>
        </p:spPr>
        <p:txBody>
          <a:bodyPr wrap="none">
            <a:spAutoFit/>
          </a:bodyPr>
          <a:lstStyle/>
          <a:p>
            <a:r>
              <a:rPr lang="en-US" sz="4000" dirty="0" smtClean="0">
                <a:solidFill>
                  <a:srgbClr val="333333"/>
                </a:solidFill>
                <a:latin typeface="Arial" panose="020B0604020202020204" pitchFamily="34" charset="0"/>
                <a:ea typeface="Times New Roman" panose="02020603050405020304" pitchFamily="18" charset="0"/>
                <a:cs typeface="Arial" panose="020B0604020202020204" pitchFamily="34" charset="0"/>
              </a:rPr>
              <a:t>b) </a:t>
            </a:r>
            <a:endParaRPr lang="en-US" dirty="0"/>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274656" y="7314103"/>
            <a:ext cx="2105371" cy="2660816"/>
          </a:xfrm>
          <a:prstGeom prst="rect">
            <a:avLst/>
          </a:prstGeom>
        </p:spPr>
      </p:pic>
      <p:sp>
        <p:nvSpPr>
          <p:cNvPr id="26" name="Oval Callout 25"/>
          <p:cNvSpPr/>
          <p:nvPr/>
        </p:nvSpPr>
        <p:spPr>
          <a:xfrm>
            <a:off x="5715000" y="1562100"/>
            <a:ext cx="1405890" cy="714375"/>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smtClean="0">
                <a:solidFill>
                  <a:prstClr val="black"/>
                </a:solidFill>
              </a:rPr>
              <a:t>Giải</a:t>
            </a:r>
            <a:endParaRPr lang="vi-VN" sz="2800" b="1" dirty="0" smtClean="0">
              <a:solidFill>
                <a:prstClr val="black"/>
              </a:solidFill>
            </a:endParaRPr>
          </a:p>
        </p:txBody>
      </p:sp>
      <p:pic>
        <p:nvPicPr>
          <p:cNvPr id="4" name="Content Placeholder 3"/>
          <p:cNvPicPr>
            <a:picLocks noChangeAspect="1"/>
          </p:cNvPicPr>
          <p:nvPr>
            <p:ph sz="half" idx="1"/>
          </p:nvPr>
        </p:nvPicPr>
        <p:blipFill>
          <a:blip r:embed="rId8"/>
          <a:stretch>
            <a:fillRect/>
          </a:stretch>
        </p:blipFill>
        <p:spPr>
          <a:xfrm>
            <a:off x="6534150" y="5673090"/>
            <a:ext cx="852170" cy="615315"/>
          </a:xfrm>
          <a:prstGeom prst="rect">
            <a:avLst/>
          </a:prstGeom>
        </p:spPr>
      </p:pic>
      <p:pic>
        <p:nvPicPr>
          <p:cNvPr id="6" name="Content Placeholder 5"/>
          <p:cNvPicPr>
            <a:picLocks noChangeAspect="1"/>
          </p:cNvPicPr>
          <p:nvPr>
            <p:ph sz="half" idx="2"/>
          </p:nvPr>
        </p:nvPicPr>
        <p:blipFill>
          <a:blip r:embed="rId9"/>
          <a:stretch>
            <a:fillRect/>
          </a:stretch>
        </p:blipFill>
        <p:spPr>
          <a:xfrm>
            <a:off x="10476230" y="5605780"/>
            <a:ext cx="850265" cy="680085"/>
          </a:xfrm>
          <a:prstGeom prst="rect">
            <a:avLst/>
          </a:prstGeom>
        </p:spPr>
      </p:pic>
      <p:pic>
        <p:nvPicPr>
          <p:cNvPr id="14" name="Picture 13"/>
          <p:cNvPicPr>
            <a:picLocks noChangeAspect="1"/>
          </p:cNvPicPr>
          <p:nvPr/>
        </p:nvPicPr>
        <p:blipFill>
          <a:blip r:embed="rId10"/>
          <a:stretch>
            <a:fillRect/>
          </a:stretch>
        </p:blipFill>
        <p:spPr>
          <a:xfrm>
            <a:off x="14472285" y="5694680"/>
            <a:ext cx="770255" cy="640715"/>
          </a:xfrm>
          <a:prstGeom prst="rect">
            <a:avLst/>
          </a:prstGeom>
        </p:spPr>
      </p:pic>
      <p:pic>
        <p:nvPicPr>
          <p:cNvPr id="17" name="Picture 16"/>
          <p:cNvPicPr>
            <a:picLocks noChangeAspect="1"/>
          </p:cNvPicPr>
          <p:nvPr/>
        </p:nvPicPr>
        <p:blipFill>
          <a:blip r:embed="rId11"/>
          <a:stretch>
            <a:fillRect/>
          </a:stretch>
        </p:blipFill>
        <p:spPr>
          <a:xfrm>
            <a:off x="6477000" y="6452235"/>
            <a:ext cx="723265" cy="723900"/>
          </a:xfrm>
          <a:prstGeom prst="rect">
            <a:avLst/>
          </a:prstGeom>
        </p:spPr>
      </p:pic>
      <p:pic>
        <p:nvPicPr>
          <p:cNvPr id="19" name="Picture 18"/>
          <p:cNvPicPr>
            <a:picLocks noChangeAspect="1"/>
          </p:cNvPicPr>
          <p:nvPr/>
        </p:nvPicPr>
        <p:blipFill>
          <a:blip r:embed="rId12"/>
          <a:stretch>
            <a:fillRect/>
          </a:stretch>
        </p:blipFill>
        <p:spPr>
          <a:xfrm>
            <a:off x="10509250" y="6481445"/>
            <a:ext cx="740410" cy="649605"/>
          </a:xfrm>
          <a:prstGeom prst="rect">
            <a:avLst/>
          </a:prstGeom>
        </p:spPr>
      </p:pic>
      <p:pic>
        <p:nvPicPr>
          <p:cNvPr id="27" name="Picture 26"/>
          <p:cNvPicPr>
            <a:picLocks noChangeAspect="1"/>
          </p:cNvPicPr>
          <p:nvPr/>
        </p:nvPicPr>
        <p:blipFill>
          <a:blip r:embed="rId13"/>
          <a:stretch>
            <a:fillRect/>
          </a:stretch>
        </p:blipFill>
        <p:spPr>
          <a:xfrm>
            <a:off x="14521815" y="6562090"/>
            <a:ext cx="732790" cy="564515"/>
          </a:xfrm>
          <a:prstGeom prst="rect">
            <a:avLst/>
          </a:prstGeom>
        </p:spPr>
      </p:pic>
      <p:pic>
        <p:nvPicPr>
          <p:cNvPr id="28" name="Picture 27"/>
          <p:cNvPicPr>
            <a:picLocks noChangeAspect="1"/>
          </p:cNvPicPr>
          <p:nvPr/>
        </p:nvPicPr>
        <p:blipFill>
          <a:blip r:embed="rId14"/>
          <a:stretch>
            <a:fillRect/>
          </a:stretch>
        </p:blipFill>
        <p:spPr>
          <a:xfrm>
            <a:off x="6396990" y="7339965"/>
            <a:ext cx="928370" cy="720090"/>
          </a:xfrm>
          <a:prstGeom prst="rect">
            <a:avLst/>
          </a:prstGeom>
        </p:spPr>
      </p:pic>
      <p:pic>
        <p:nvPicPr>
          <p:cNvPr id="29" name="Picture 28"/>
          <p:cNvPicPr>
            <a:picLocks noChangeAspect="1"/>
          </p:cNvPicPr>
          <p:nvPr/>
        </p:nvPicPr>
        <p:blipFill>
          <a:blip r:embed="rId15"/>
          <a:stretch>
            <a:fillRect/>
          </a:stretch>
        </p:blipFill>
        <p:spPr>
          <a:xfrm>
            <a:off x="10363200" y="7353300"/>
            <a:ext cx="953135" cy="704850"/>
          </a:xfrm>
          <a:prstGeom prst="rect">
            <a:avLst/>
          </a:prstGeom>
        </p:spPr>
      </p:pic>
      <p:pic>
        <p:nvPicPr>
          <p:cNvPr id="30" name="Picture 29"/>
          <p:cNvPicPr>
            <a:picLocks noChangeAspect="1"/>
          </p:cNvPicPr>
          <p:nvPr/>
        </p:nvPicPr>
        <p:blipFill>
          <a:blip r:embed="rId16"/>
          <a:stretch>
            <a:fillRect/>
          </a:stretch>
        </p:blipFill>
        <p:spPr>
          <a:xfrm>
            <a:off x="14554200" y="7353300"/>
            <a:ext cx="778510" cy="636905"/>
          </a:xfrm>
          <a:prstGeom prst="rect">
            <a:avLst/>
          </a:prstGeom>
        </p:spPr>
      </p:pic>
      <p:pic>
        <p:nvPicPr>
          <p:cNvPr id="31" name="Picture 30"/>
          <p:cNvPicPr>
            <a:picLocks noChangeAspect="1"/>
          </p:cNvPicPr>
          <p:nvPr/>
        </p:nvPicPr>
        <p:blipFill>
          <a:blip r:embed="rId17"/>
          <a:stretch>
            <a:fillRect/>
          </a:stretch>
        </p:blipFill>
        <p:spPr>
          <a:xfrm>
            <a:off x="2819400" y="8572500"/>
            <a:ext cx="5543550" cy="754380"/>
          </a:xfrm>
          <a:prstGeom prst="rect">
            <a:avLst/>
          </a:prstGeom>
        </p:spPr>
      </p:pic>
      <p:sp>
        <p:nvSpPr>
          <p:cNvPr id="32" name="Rectangle 17"/>
          <p:cNvSpPr/>
          <p:nvPr/>
        </p:nvSpPr>
        <p:spPr>
          <a:xfrm>
            <a:off x="533400" y="9525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33" name="Text Box 32"/>
          <p:cNvSpPr txBox="1"/>
          <p:nvPr/>
        </p:nvSpPr>
        <p:spPr>
          <a:xfrm>
            <a:off x="12700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00B050"/>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00B050"/>
              </a:solidFill>
              <a:ea typeface="Calibri" panose="020F0502020204030204" pitchFamily="34" charset="0"/>
              <a:cs typeface="Arial" panose="020B0604020202020204" pitchFamily="34" charset="0"/>
              <a:sym typeface="+mn-ea"/>
            </a:endParaRPr>
          </a:p>
        </p:txBody>
      </p:sp>
      <p:sp>
        <p:nvSpPr>
          <p:cNvPr id="34" name="TextBox 21"/>
          <p:cNvSpPr txBox="1"/>
          <p:nvPr/>
        </p:nvSpPr>
        <p:spPr>
          <a:xfrm>
            <a:off x="1109316" y="1764372"/>
            <a:ext cx="1947246" cy="521970"/>
          </a:xfrm>
          <a:prstGeom prst="rect">
            <a:avLst/>
          </a:prstGeom>
          <a:noFill/>
        </p:spPr>
        <p:txBody>
          <a:bodyPr wrap="square" rtlCol="0">
            <a:spAutoFit/>
          </a:bodyPr>
          <a:p>
            <a:r>
              <a:rPr lang="nl-NL" sz="2800" b="1" dirty="0" smtClean="0">
                <a:latin typeface="Arial" panose="020B0604020202020204" pitchFamily="34" charset="0"/>
                <a:cs typeface="Arial" panose="020B0604020202020204" pitchFamily="34" charset="0"/>
              </a:rPr>
              <a:t>HĐ 2:</a:t>
            </a:r>
            <a:endParaRPr lang="nl-NL" sz="2800" b="1"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wipe/>
      </p:transition>
    </mc:Choice>
    <mc:Fallback>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heckerboard(across)">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heckerboard(across)">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checkerboard(across)">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checkerboard(across)">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checkerboard(across)">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checkerboard(across)">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checkerboard(across)">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checkerboard(across)">
                                      <p:cBhvr>
                                        <p:cTn id="59" dur="500"/>
                                        <p:tgtEl>
                                          <p:spTgt spid="29"/>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checkerboard(across)">
                                      <p:cBhvr>
                                        <p:cTn id="64" dur="500"/>
                                        <p:tgtEl>
                                          <p:spTgt spid="30"/>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checkerboard(across)">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45135" y="1248410"/>
            <a:ext cx="16852265" cy="8023860"/>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06838">
            <a:off x="834457" y="7861194"/>
            <a:ext cx="1359982" cy="1474235"/>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736783">
            <a:off x="15565441" y="1044695"/>
            <a:ext cx="2397119" cy="1597080"/>
          </a:xfrm>
          <a:prstGeom prst="rect">
            <a:avLst/>
          </a:prstGeom>
        </p:spPr>
      </p:pic>
      <p:sp>
        <p:nvSpPr>
          <p:cNvPr id="10" name="Rectangle 9"/>
          <p:cNvSpPr/>
          <p:nvPr/>
        </p:nvSpPr>
        <p:spPr>
          <a:xfrm>
            <a:off x="1371600" y="3467100"/>
            <a:ext cx="15557926" cy="4344907"/>
          </a:xfrm>
          <a:prstGeom prst="rect">
            <a:avLst/>
          </a:prstGeom>
        </p:spPr>
        <p:txBody>
          <a:bodyPr wrap="square">
            <a:spAutoFit/>
          </a:bodyPr>
          <a:lstStyle/>
          <a:p>
            <a:pPr>
              <a:lnSpc>
                <a:spcPct val="107000"/>
              </a:lnSpc>
            </a:pPr>
            <a:r>
              <a:rPr lang="en-US" sz="4000" dirty="0" err="1">
                <a:latin typeface="Arial" panose="020B0604020202020204" pitchFamily="34" charset="0"/>
                <a:ea typeface="Calibri" panose="020F0502020204030204" pitchFamily="34" charset="0"/>
                <a:cs typeface="Times New Roman" panose="02020603050405020304" pitchFamily="18" charset="0"/>
              </a:rPr>
              <a:t>Để</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cộng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hai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một</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biến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theo</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cột</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dọc</a:t>
            </a:r>
            <a:r>
              <a:rPr lang="en-US" sz="4000" dirty="0">
                <a:latin typeface="Arial" panose="020B0604020202020204" pitchFamily="34" charset="0"/>
                <a:ea typeface="Calibri" panose="020F0502020204030204" pitchFamily="34" charset="0"/>
                <a:cs typeface="Times New Roman" panose="02020603050405020304" pitchFamily="18" charset="0"/>
              </a:rPr>
              <a:t>), ta </a:t>
            </a:r>
            <a:r>
              <a:rPr lang="en-US" sz="4000" dirty="0" err="1">
                <a:latin typeface="Arial" panose="020B0604020202020204" pitchFamily="34" charset="0"/>
                <a:ea typeface="Calibri" panose="020F0502020204030204" pitchFamily="34" charset="0"/>
                <a:cs typeface="Times New Roman" panose="02020603050405020304" pitchFamily="18" charset="0"/>
              </a:rPr>
              <a:t>có</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thể</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làm</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như</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sau</a:t>
            </a:r>
            <a:r>
              <a:rPr lang="en-US" sz="4000" dirty="0">
                <a:latin typeface="Arial" panose="020B0604020202020204" pitchFamily="34" charset="0"/>
                <a:ea typeface="Calibri" panose="020F0502020204030204" pitchFamily="34" charset="0"/>
                <a:cs typeface="Times New Roman" panose="02020603050405020304" pitchFamily="18" charset="0"/>
              </a:rPr>
              <a:t>:</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571500" lvl="0" indent="-571500">
              <a:lnSpc>
                <a:spcPct val="150000"/>
              </a:lnSpc>
              <a:buFontTx/>
              <a:buChar char="-"/>
              <a:tabLst>
                <a:tab pos="457200" algn="l"/>
              </a:tabLst>
            </a:pPr>
            <a:r>
              <a:rPr lang="en-US" sz="4000" dirty="0" smtClean="0">
                <a:latin typeface="Arial" panose="020B0604020202020204" pitchFamily="34" charset="0"/>
                <a:ea typeface="Calibri" panose="020F0502020204030204" pitchFamily="34" charset="0"/>
                <a:cs typeface="Times New Roman" panose="02020603050405020304" pitchFamily="18" charset="0"/>
              </a:rPr>
              <a:t>Thu </a:t>
            </a:r>
            <a:r>
              <a:rPr lang="en-US" sz="4000" dirty="0" err="1">
                <a:latin typeface="Arial" panose="020B0604020202020204" pitchFamily="34" charset="0"/>
                <a:ea typeface="Calibri" panose="020F0502020204030204" pitchFamily="34" charset="0"/>
                <a:cs typeface="Times New Roman" panose="02020603050405020304" pitchFamily="18" charset="0"/>
              </a:rPr>
              <a:t>gọn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mỗi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và</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sắp</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xếp</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hai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đó</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cùng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theo</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số</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mũ</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giảm</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dần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hoặc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tăng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dần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của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latin typeface="Arial" panose="020B0604020202020204" pitchFamily="34" charset="0"/>
                <a:ea typeface="Calibri" panose="020F0502020204030204" pitchFamily="34" charset="0"/>
                <a:cs typeface="Times New Roman" panose="02020603050405020304" pitchFamily="18" charset="0"/>
              </a:rPr>
              <a:t>biến</a:t>
            </a:r>
            <a:r>
              <a:rPr lang="en-US" sz="4000" dirty="0" smtClean="0">
                <a:latin typeface="Arial" panose="020B0604020202020204" pitchFamily="34" charset="0"/>
                <a:ea typeface="Calibri" panose="020F0502020204030204" pitchFamily="34" charset="0"/>
                <a:cs typeface="Times New Roman" panose="02020603050405020304" pitchFamily="18" charset="0"/>
              </a:rPr>
              <a:t>;</a:t>
            </a:r>
            <a:endParaRPr lang="en-US" sz="4000" dirty="0" smtClean="0">
              <a:latin typeface="Arial" panose="020B0604020202020204" pitchFamily="34" charset="0"/>
              <a:ea typeface="Calibri" panose="020F0502020204030204" pitchFamily="34" charset="0"/>
              <a:cs typeface="Times New Roman" panose="02020603050405020304" pitchFamily="18" charset="0"/>
            </a:endParaRPr>
          </a:p>
          <a:p>
            <a:pPr marL="571500" lvl="0" indent="-571500">
              <a:lnSpc>
                <a:spcPct val="150000"/>
              </a:lnSpc>
              <a:buFontTx/>
              <a:buChar char="-"/>
              <a:tabLst>
                <a:tab pos="457200" algn="l"/>
              </a:tabLst>
            </a:pPr>
            <a:r>
              <a:rPr lang="en-US" sz="4000" dirty="0" err="1" smtClean="0">
                <a:latin typeface="Arial" panose="020B0604020202020204" pitchFamily="34" charset="0"/>
                <a:ea typeface="Calibri" panose="020F0502020204030204" pitchFamily="34" charset="0"/>
                <a:cs typeface="Times New Roman" panose="02020603050405020304" pitchFamily="18" charset="0"/>
              </a:rPr>
              <a:t>Đặt</a:t>
            </a:r>
            <a:r>
              <a:rPr lang="en-US" sz="4000" dirty="0" smtClean="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hai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đơn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có</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cùng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số</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mũ</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của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biến</a:t>
            </a:r>
            <a:r>
              <a:rPr lang="en-US" sz="4000" dirty="0">
                <a:latin typeface="Arial" panose="020B0604020202020204" pitchFamily="34" charset="0"/>
                <a:ea typeface="Calibri" panose="020F0502020204030204" pitchFamily="34" charset="0"/>
                <a:cs typeface="Times New Roman" panose="02020603050405020304" pitchFamily="18" charset="0"/>
              </a:rPr>
              <a:t> ở </a:t>
            </a:r>
            <a:r>
              <a:rPr lang="en-US" sz="4000" dirty="0" err="1">
                <a:latin typeface="Arial" panose="020B0604020202020204" pitchFamily="34" charset="0"/>
                <a:ea typeface="Calibri" panose="020F0502020204030204" pitchFamily="34" charset="0"/>
                <a:cs typeface="Times New Roman" panose="02020603050405020304" pitchFamily="18" charset="0"/>
              </a:rPr>
              <a:t>cùng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latin typeface="Arial" panose="020B0604020202020204" pitchFamily="34" charset="0"/>
                <a:ea typeface="Calibri" panose="020F0502020204030204" pitchFamily="34" charset="0"/>
                <a:cs typeface="Times New Roman" panose="02020603050405020304" pitchFamily="18" charset="0"/>
              </a:rPr>
              <a:t>cột</a:t>
            </a:r>
            <a:r>
              <a:rPr lang="en-US" sz="4000" dirty="0" smtClean="0">
                <a:latin typeface="Arial" panose="020B0604020202020204" pitchFamily="34" charset="0"/>
                <a:ea typeface="Calibri" panose="020F0502020204030204" pitchFamily="34" charset="0"/>
                <a:cs typeface="Times New Roman" panose="02020603050405020304" pitchFamily="18" charset="0"/>
              </a:rPr>
              <a:t>;</a:t>
            </a:r>
            <a:endParaRPr lang="en-US" sz="3200" dirty="0" smtClean="0">
              <a:latin typeface="Calibri" panose="020F0502020204030204" pitchFamily="34" charset="0"/>
              <a:ea typeface="Calibri" panose="020F0502020204030204" pitchFamily="34" charset="0"/>
              <a:cs typeface="Times New Roman" panose="02020603050405020304" pitchFamily="18" charset="0"/>
            </a:endParaRPr>
          </a:p>
          <a:p>
            <a:pPr marL="571500" lvl="0" indent="-571500">
              <a:lnSpc>
                <a:spcPct val="150000"/>
              </a:lnSpc>
              <a:buFontTx/>
              <a:buChar char="-"/>
              <a:tabLst>
                <a:tab pos="457200" algn="l"/>
              </a:tabLst>
            </a:pPr>
            <a:r>
              <a:rPr lang="en-US" sz="4000" dirty="0" err="1" smtClean="0">
                <a:latin typeface="Arial" panose="020B0604020202020204" pitchFamily="34" charset="0"/>
                <a:ea typeface="Calibri" panose="020F0502020204030204" pitchFamily="34" charset="0"/>
                <a:cs typeface="Times New Roman" panose="02020603050405020304" pitchFamily="18" charset="0"/>
              </a:rPr>
              <a:t>Cộng</a:t>
            </a:r>
            <a:r>
              <a:rPr lang="en-US" sz="4000" dirty="0" smtClean="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hai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đơn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trong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từng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cột</a:t>
            </a:r>
            <a:r>
              <a:rPr lang="en-US" sz="4000" dirty="0">
                <a:latin typeface="Arial" panose="020B0604020202020204" pitchFamily="34" charset="0"/>
                <a:ea typeface="Calibri" panose="020F0502020204030204" pitchFamily="34" charset="0"/>
                <a:cs typeface="Times New Roman" panose="02020603050405020304" pitchFamily="18" charset="0"/>
              </a:rPr>
              <a:t>, ta </a:t>
            </a:r>
            <a:r>
              <a:rPr lang="en-US" sz="4000" dirty="0" err="1">
                <a:latin typeface="Arial" panose="020B0604020202020204" pitchFamily="34" charset="0"/>
                <a:ea typeface="Calibri" panose="020F0502020204030204" pitchFamily="34" charset="0"/>
                <a:cs typeface="Times New Roman" panose="02020603050405020304" pitchFamily="18" charset="0"/>
              </a:rPr>
              <a:t>có</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tổng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cần</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tìm</a:t>
            </a:r>
            <a:r>
              <a:rPr lang="en-US" sz="4000" dirty="0">
                <a:latin typeface="Arial" panose="020B0604020202020204" pitchFamily="34" charset="0"/>
                <a:ea typeface="Calibri" panose="020F0502020204030204" pitchFamily="34"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3352800" y="2171700"/>
            <a:ext cx="9067165" cy="124523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800"/>
              </a:spcAft>
            </a:pPr>
            <a:r>
              <a:rPr 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NHẬN XÉT</a:t>
            </a:r>
            <a:r>
              <a:rPr lang="en-US" alt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 ( sgk trang 55)</a:t>
            </a:r>
            <a:endParaRPr lang="en-US" alt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2" name="Picture 11"/>
          <p:cNvPicPr>
            <a:picLocks noChangeAspect="1"/>
          </p:cNvPicPr>
          <p:nvPr/>
        </p:nvPicPr>
        <p:blipFill rotWithShape="1">
          <a:blip r:embed="rId8"/>
          <a:srcRect l="31156" r="28102" b="22486"/>
          <a:stretch>
            <a:fillRect/>
          </a:stretch>
        </p:blipFill>
        <p:spPr>
          <a:xfrm>
            <a:off x="14815997" y="6057900"/>
            <a:ext cx="2286000" cy="2736612"/>
          </a:xfrm>
          <a:prstGeom prst="rect">
            <a:avLst/>
          </a:prstGeom>
        </p:spPr>
      </p:pic>
      <p:sp>
        <p:nvSpPr>
          <p:cNvPr id="18" name="Rectangle 17"/>
          <p:cNvSpPr/>
          <p:nvPr/>
        </p:nvSpPr>
        <p:spPr>
          <a:xfrm>
            <a:off x="914400" y="108458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chemeClr val="bg1"/>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4" name="Text Box 3"/>
          <p:cNvSpPr txBox="1"/>
          <p:nvPr/>
        </p:nvSpPr>
        <p:spPr>
          <a:xfrm>
            <a:off x="14986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00B050"/>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00B050"/>
              </a:solidFill>
              <a:ea typeface="Calibri" panose="020F0502020204030204" pitchFamily="34" charset="0"/>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wipe dir="d"/>
      </p:transition>
    </mc:Choice>
    <mc:Fallback>
      <p:transition spd="med">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1143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2400" y="1028700"/>
            <a:ext cx="18288000" cy="9053900"/>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50317">
            <a:off x="17121488" y="8234259"/>
            <a:ext cx="1196198" cy="1805582"/>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736783">
            <a:off x="16238537" y="670927"/>
            <a:ext cx="2397119" cy="1597080"/>
          </a:xfrm>
          <a:prstGeom prst="rect">
            <a:avLst/>
          </a:prstGeom>
        </p:spPr>
      </p:pic>
      <p:grpSp>
        <p:nvGrpSpPr>
          <p:cNvPr id="15" name="Group 14"/>
          <p:cNvGrpSpPr/>
          <p:nvPr/>
        </p:nvGrpSpPr>
        <p:grpSpPr>
          <a:xfrm>
            <a:off x="685800" y="2019300"/>
            <a:ext cx="5635625" cy="783590"/>
            <a:chOff x="1554480" y="876300"/>
            <a:chExt cx="5635625" cy="979488"/>
          </a:xfrm>
          <a:solidFill>
            <a:schemeClr val="accent5">
              <a:lumMod val="75000"/>
            </a:schemeClr>
          </a:solidFill>
        </p:grpSpPr>
        <p:sp>
          <p:nvSpPr>
            <p:cNvPr id="16" name="Flowchart: Terminator 15"/>
            <p:cNvSpPr/>
            <p:nvPr/>
          </p:nvSpPr>
          <p:spPr>
            <a:xfrm>
              <a:off x="1554480" y="876300"/>
              <a:ext cx="5635625" cy="979488"/>
            </a:xfrm>
            <a:prstGeom prst="flowChartTerminator">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ectangle 16"/>
            <p:cNvSpPr/>
            <p:nvPr/>
          </p:nvSpPr>
          <p:spPr>
            <a:xfrm>
              <a:off x="2382015" y="987956"/>
              <a:ext cx="3853815" cy="729456"/>
            </a:xfrm>
            <a:prstGeom prst="rect">
              <a:avLst/>
            </a:prstGeom>
            <a:noFill/>
            <a:ln>
              <a:noFill/>
            </a:ln>
          </p:spPr>
          <p:txBody>
            <a:bodyPr wrap="none">
              <a:spAutoFit/>
            </a:bodyPr>
            <a:lstStyle/>
            <a:p>
              <a:pPr algn="ctr"/>
              <a:r>
                <a:rPr lang="en-US" sz="3200" b="1" dirty="0" err="1">
                  <a:solidFill>
                    <a:schemeClr val="bg1"/>
                  </a:solidFill>
                  <a:latin typeface="Arial" panose="020B0604020202020204" pitchFamily="34" charset="0"/>
                  <a:ea typeface="Times New Roman" panose="02020603050405020304" pitchFamily="18" charset="0"/>
                  <a:cs typeface="Arial" panose="020B0604020202020204" pitchFamily="34" charset="0"/>
                </a:rPr>
                <a:t>Ví</a:t>
              </a:r>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3200" b="1" dirty="0" err="1">
                  <a:solidFill>
                    <a:schemeClr val="bg1"/>
                  </a:solidFill>
                  <a:latin typeface="Arial" panose="020B0604020202020204" pitchFamily="34" charset="0"/>
                  <a:ea typeface="Times New Roman" panose="02020603050405020304" pitchFamily="18" charset="0"/>
                  <a:cs typeface="Arial" panose="020B0604020202020204" pitchFamily="34" charset="0"/>
                </a:rPr>
                <a:t>dụ</a:t>
              </a:r>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 1 (</a:t>
              </a:r>
              <a:r>
                <a:rPr lang="en-US" sz="2800" b="1" dirty="0">
                  <a:solidFill>
                    <a:schemeClr val="bg1"/>
                  </a:solidFill>
                  <a:latin typeface="Arial" panose="020B0604020202020204" pitchFamily="34" charset="0"/>
                  <a:ea typeface="Times New Roman" panose="02020603050405020304" pitchFamily="18" charset="0"/>
                  <a:cs typeface="Arial" panose="020B0604020202020204" pitchFamily="34" charset="0"/>
                </a:rPr>
                <a:t>SGK </a:t>
              </a:r>
              <a:r>
                <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3200" b="1"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tr55)</a:t>
              </a:r>
              <a:endParaRPr lang="en-US" sz="3200" b="1" dirty="0" smtClean="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9" name="Rectangle 8"/>
              <p:cNvSpPr/>
              <p:nvPr/>
            </p:nvSpPr>
            <p:spPr>
              <a:xfrm>
                <a:off x="2133448" y="3239135"/>
                <a:ext cx="15173888" cy="717569"/>
              </a:xfrm>
              <a:prstGeom prst="rect">
                <a:avLst/>
              </a:prstGeom>
            </p:spPr>
            <p:txBody>
              <a:bodyPr wrap="square">
                <a:spAutoFit/>
              </a:bodyPr>
              <a:lstStyle/>
              <a:p>
                <a:pPr>
                  <a:lnSpc>
                    <a:spcPct val="107000"/>
                  </a:lnSpc>
                  <a:spcAft>
                    <a:spcPts val="1200"/>
                  </a:spcAft>
                </a:pP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5</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3</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r>
                      <m:rPr>
                        <m:nor/>
                      </m:rPr>
                      <a:rPr lang="en-US" sz="4000" i="1">
                        <a:effectLst/>
                        <a:latin typeface="Arial" panose="020B0604020202020204" pitchFamily="34" charset="0"/>
                        <a:ea typeface="Calibri" panose="020F0502020204030204" pitchFamily="34" charset="0"/>
                        <a:cs typeface="Times New Roman" panose="02020603050405020304" pitchFamily="18" charset="0"/>
                      </a:rPr>
                      <m:t> </m:t>
                    </m:r>
                  </m:oMath>
                </a14:m>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và</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Rectangle 8"/>
              <p:cNvSpPr>
                <a:spLocks noRot="1" noChangeAspect="1" noMove="1" noResize="1" noEditPoints="1" noAdjustHandles="1" noChangeArrowheads="1" noChangeShapeType="1" noTextEdit="1"/>
              </p:cNvSpPr>
              <p:nvPr/>
            </p:nvSpPr>
            <p:spPr>
              <a:xfrm>
                <a:off x="2133448" y="3239135"/>
                <a:ext cx="15173888" cy="717569"/>
              </a:xfrm>
              <a:prstGeom prst="rect">
                <a:avLst/>
              </a:prstGeom>
              <a:blipFill rotWithShape="1">
                <a:blip r:embed="rId8"/>
                <a:stretch>
                  <a:fillRect l="-3" r="3" b="-1236"/>
                </a:stretch>
              </a:blipFill>
            </p:spPr>
            <p:txBody>
              <a:bodyPr/>
              <a:lstStyle/>
              <a:p>
                <a:r>
                  <a:rPr lang="en-US" altLang="en-US">
                    <a:noFill/>
                  </a:rPr>
                  <a:t> </a:t>
                </a:r>
              </a:p>
            </p:txBody>
          </p:sp>
        </mc:Fallback>
      </mc:AlternateContent>
      <p:pic>
        <p:nvPicPr>
          <p:cNvPr id="18"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91749">
            <a:off x="19025" y="8603471"/>
            <a:ext cx="1157801" cy="1255069"/>
          </a:xfrm>
          <a:prstGeom prst="rect">
            <a:avLst/>
          </a:prstGeom>
        </p:spPr>
      </p:pic>
      <p:sp>
        <p:nvSpPr>
          <p:cNvPr id="5" name="Rectangle 4"/>
          <p:cNvSpPr/>
          <p:nvPr/>
        </p:nvSpPr>
        <p:spPr>
          <a:xfrm>
            <a:off x="6934200" y="2106077"/>
            <a:ext cx="4647565" cy="552450"/>
          </a:xfrm>
          <a:prstGeom prst="rect">
            <a:avLst/>
          </a:prstGeom>
        </p:spPr>
        <p:txBody>
          <a:bodyPr wrap="none">
            <a:spAutoFit/>
          </a:bodyPr>
          <a:lstStyle/>
          <a:p>
            <a:pPr lvl="0">
              <a:lnSpc>
                <a:spcPct val="107000"/>
              </a:lnSpc>
              <a:spcAft>
                <a:spcPts val="1200"/>
              </a:spcAft>
            </a:pP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Tính</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tổng</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của</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hai</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đa</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thức</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a:t>
            </a:r>
            <a:endPar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cxnSp>
        <p:nvCxnSpPr>
          <p:cNvPr id="23" name="Straight Connector 22"/>
          <p:cNvCxnSpPr/>
          <p:nvPr/>
        </p:nvCxnSpPr>
        <p:spPr>
          <a:xfrm>
            <a:off x="791120" y="6743588"/>
            <a:ext cx="8134720" cy="0"/>
          </a:xfrm>
          <a:prstGeom prst="line">
            <a:avLst/>
          </a:prstGeom>
          <a:ln w="19050"/>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10028305" y="4838505"/>
            <a:ext cx="7413284" cy="1753235"/>
          </a:xfrm>
          <a:prstGeom prst="rect">
            <a:avLst/>
          </a:prstGeom>
          <a:noFill/>
        </p:spPr>
        <p:txBody>
          <a:bodyPr wrap="square" rtlCol="0">
            <a:spAutoFit/>
          </a:bodyPr>
          <a:lstStyle/>
          <a:p>
            <a:pPr>
              <a:lnSpc>
                <a:spcPct val="150000"/>
              </a:lnSpc>
            </a:pPr>
            <a:r>
              <a:rPr lang="en-US" sz="3600" b="1" dirty="0" err="1">
                <a:solidFill>
                  <a:srgbClr val="FF0000"/>
                </a:solidFill>
                <a:latin typeface="Arial" panose="020B0604020202020204" pitchFamily="34" charset="0"/>
                <a:cs typeface="Arial" panose="020B0604020202020204" pitchFamily="34" charset="0"/>
              </a:rPr>
              <a:t>Đặt</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hai</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đơn</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thức</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có</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cùng</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số</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mũ</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của</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biến</a:t>
            </a:r>
            <a:r>
              <a:rPr lang="en-US" sz="3600" b="1" dirty="0">
                <a:solidFill>
                  <a:srgbClr val="FF0000"/>
                </a:solidFill>
                <a:latin typeface="Arial" panose="020B0604020202020204" pitchFamily="34" charset="0"/>
                <a:cs typeface="Arial" panose="020B0604020202020204" pitchFamily="34" charset="0"/>
              </a:rPr>
              <a:t> ở </a:t>
            </a:r>
            <a:r>
              <a:rPr lang="en-US" sz="3600" b="1" dirty="0" err="1">
                <a:solidFill>
                  <a:srgbClr val="FF0000"/>
                </a:solidFill>
                <a:latin typeface="Arial" panose="020B0604020202020204" pitchFamily="34" charset="0"/>
                <a:cs typeface="Arial" panose="020B0604020202020204" pitchFamily="34" charset="0"/>
              </a:rPr>
              <a:t>cùng</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cột</a:t>
            </a:r>
            <a:endParaRPr lang="en-US" sz="3600" b="1" dirty="0" err="1">
              <a:solidFill>
                <a:srgbClr val="FF0000"/>
              </a:solidFill>
              <a:latin typeface="Arial" panose="020B0604020202020204" pitchFamily="34" charset="0"/>
              <a:cs typeface="Arial" panose="020B0604020202020204" pitchFamily="34" charset="0"/>
            </a:endParaRPr>
          </a:p>
        </p:txBody>
      </p:sp>
      <p:cxnSp>
        <p:nvCxnSpPr>
          <p:cNvPr id="26" name="Straight Arrow Connector 25"/>
          <p:cNvCxnSpPr/>
          <p:nvPr/>
        </p:nvCxnSpPr>
        <p:spPr>
          <a:xfrm flipH="1" flipV="1">
            <a:off x="8991386" y="5430121"/>
            <a:ext cx="799679" cy="40856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flipH="1">
            <a:off x="8939976" y="5831768"/>
            <a:ext cx="827594" cy="3866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10060077" y="6972105"/>
            <a:ext cx="7381493" cy="1198880"/>
          </a:xfrm>
          <a:prstGeom prst="rect">
            <a:avLst/>
          </a:prstGeom>
          <a:noFill/>
        </p:spPr>
        <p:txBody>
          <a:bodyPr wrap="square" rtlCol="0">
            <a:spAutoFit/>
          </a:bodyPr>
          <a:lstStyle/>
          <a:p>
            <a:r>
              <a:rPr lang="en-US" sz="3600" b="1" dirty="0" err="1">
                <a:solidFill>
                  <a:srgbClr val="FF0000"/>
                </a:solidFill>
                <a:latin typeface="Arial" panose="020B0604020202020204" pitchFamily="34" charset="0"/>
                <a:cs typeface="Arial" panose="020B0604020202020204" pitchFamily="34" charset="0"/>
              </a:rPr>
              <a:t>Cộng</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hai</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đơn</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thức</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trong</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từng</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cột</a:t>
            </a:r>
            <a:endParaRPr lang="en-US" sz="3600" b="1" dirty="0" err="1">
              <a:solidFill>
                <a:srgbClr val="FF0000"/>
              </a:solidFill>
              <a:latin typeface="Arial" panose="020B0604020202020204" pitchFamily="34" charset="0"/>
              <a:cs typeface="Arial" panose="020B0604020202020204" pitchFamily="34" charset="0"/>
            </a:endParaRPr>
          </a:p>
        </p:txBody>
      </p:sp>
      <p:cxnSp>
        <p:nvCxnSpPr>
          <p:cNvPr id="32" name="Straight Arrow Connector 31"/>
          <p:cNvCxnSpPr/>
          <p:nvPr/>
        </p:nvCxnSpPr>
        <p:spPr>
          <a:xfrm flipH="1">
            <a:off x="9143811" y="7353105"/>
            <a:ext cx="82759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Oval Callout 34"/>
          <p:cNvSpPr/>
          <p:nvPr/>
        </p:nvSpPr>
        <p:spPr>
          <a:xfrm>
            <a:off x="8301355" y="4087495"/>
            <a:ext cx="1708150" cy="508635"/>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smtClean="0">
                <a:solidFill>
                  <a:prstClr val="black"/>
                </a:solidFill>
              </a:rPr>
              <a:t>Giải</a:t>
            </a:r>
            <a:endParaRPr lang="vi-VN" sz="2800" b="1" dirty="0" smtClean="0">
              <a:solidFill>
                <a:prstClr val="black"/>
              </a:solidFill>
            </a:endParaRPr>
          </a:p>
        </p:txBody>
      </p:sp>
      <p:sp>
        <p:nvSpPr>
          <p:cNvPr id="7" name="Rectangle 17"/>
          <p:cNvSpPr/>
          <p:nvPr/>
        </p:nvSpPr>
        <p:spPr>
          <a:xfrm>
            <a:off x="533400" y="10287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chemeClr val="bg1"/>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8" name="Text Box 7"/>
          <p:cNvSpPr txBox="1"/>
          <p:nvPr/>
        </p:nvSpPr>
        <p:spPr>
          <a:xfrm>
            <a:off x="14986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00B050"/>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00B050"/>
              </a:solidFill>
              <a:ea typeface="Calibri" panose="020F0502020204030204" pitchFamily="34" charset="0"/>
              <a:cs typeface="Arial" panose="020B0604020202020204" pitchFamily="34" charset="0"/>
              <a:sym typeface="+mn-ea"/>
            </a:endParaRPr>
          </a:p>
        </p:txBody>
      </p:sp>
      <p:pic>
        <p:nvPicPr>
          <p:cNvPr id="11" name="Picture 10"/>
          <p:cNvPicPr>
            <a:picLocks noChangeAspect="1"/>
          </p:cNvPicPr>
          <p:nvPr/>
        </p:nvPicPr>
        <p:blipFill>
          <a:blip r:embed="rId11"/>
          <a:stretch>
            <a:fillRect/>
          </a:stretch>
        </p:blipFill>
        <p:spPr>
          <a:xfrm>
            <a:off x="1534160" y="4776470"/>
            <a:ext cx="7145020" cy="1716405"/>
          </a:xfrm>
          <a:prstGeom prst="rect">
            <a:avLst/>
          </a:prstGeom>
        </p:spPr>
      </p:pic>
      <p:pic>
        <p:nvPicPr>
          <p:cNvPr id="13" name="Picture 12"/>
          <p:cNvPicPr>
            <a:picLocks noChangeAspect="1"/>
          </p:cNvPicPr>
          <p:nvPr/>
        </p:nvPicPr>
        <p:blipFill>
          <a:blip r:embed="rId12"/>
          <a:stretch>
            <a:fillRect/>
          </a:stretch>
        </p:blipFill>
        <p:spPr>
          <a:xfrm>
            <a:off x="629920" y="6774180"/>
            <a:ext cx="3140075" cy="804545"/>
          </a:xfrm>
          <a:prstGeom prst="rect">
            <a:avLst/>
          </a:prstGeom>
        </p:spPr>
      </p:pic>
      <p:pic>
        <p:nvPicPr>
          <p:cNvPr id="28" name="Picture 27"/>
          <p:cNvPicPr>
            <a:picLocks noChangeAspect="1"/>
          </p:cNvPicPr>
          <p:nvPr/>
        </p:nvPicPr>
        <p:blipFill>
          <a:blip r:embed="rId13"/>
          <a:stretch>
            <a:fillRect/>
          </a:stretch>
        </p:blipFill>
        <p:spPr>
          <a:xfrm>
            <a:off x="3810000" y="6774180"/>
            <a:ext cx="884555" cy="830580"/>
          </a:xfrm>
          <a:prstGeom prst="rect">
            <a:avLst/>
          </a:prstGeom>
        </p:spPr>
      </p:pic>
      <p:pic>
        <p:nvPicPr>
          <p:cNvPr id="30" name="Picture 29"/>
          <p:cNvPicPr>
            <a:picLocks noChangeAspect="1"/>
          </p:cNvPicPr>
          <p:nvPr/>
        </p:nvPicPr>
        <p:blipFill>
          <a:blip r:embed="rId14"/>
          <a:stretch>
            <a:fillRect/>
          </a:stretch>
        </p:blipFill>
        <p:spPr>
          <a:xfrm>
            <a:off x="4734560" y="6824345"/>
            <a:ext cx="1356360" cy="677545"/>
          </a:xfrm>
          <a:prstGeom prst="rect">
            <a:avLst/>
          </a:prstGeom>
        </p:spPr>
      </p:pic>
      <p:pic>
        <p:nvPicPr>
          <p:cNvPr id="31" name="Picture 30"/>
          <p:cNvPicPr>
            <a:picLocks noChangeAspect="1"/>
          </p:cNvPicPr>
          <p:nvPr/>
        </p:nvPicPr>
        <p:blipFill>
          <a:blip r:embed="rId15"/>
          <a:stretch>
            <a:fillRect/>
          </a:stretch>
        </p:blipFill>
        <p:spPr>
          <a:xfrm>
            <a:off x="6116955" y="6784340"/>
            <a:ext cx="1549400" cy="738505"/>
          </a:xfrm>
          <a:prstGeom prst="rect">
            <a:avLst/>
          </a:prstGeom>
        </p:spPr>
      </p:pic>
      <p:pic>
        <p:nvPicPr>
          <p:cNvPr id="34" name="Picture 33"/>
          <p:cNvPicPr>
            <a:picLocks noChangeAspect="1"/>
          </p:cNvPicPr>
          <p:nvPr/>
        </p:nvPicPr>
        <p:blipFill>
          <a:blip r:embed="rId16"/>
          <a:stretch>
            <a:fillRect/>
          </a:stretch>
        </p:blipFill>
        <p:spPr>
          <a:xfrm>
            <a:off x="7740015" y="6776720"/>
            <a:ext cx="1006475" cy="8083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blinds(horizontal)">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10"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1000" fill="hold"/>
                                        <p:tgtEl>
                                          <p:spTgt spid="13"/>
                                        </p:tgtEl>
                                        <p:attrNameLst>
                                          <p:attrName>ppt_x</p:attrName>
                                        </p:attrNameLst>
                                      </p:cBhvr>
                                      <p:tavLst>
                                        <p:tav tm="0">
                                          <p:val>
                                            <p:strVal val="#ppt_x-.2"/>
                                          </p:val>
                                        </p:tav>
                                        <p:tav tm="100000">
                                          <p:val>
                                            <p:strVal val="#ppt_x"/>
                                          </p:val>
                                        </p:tav>
                                      </p:tavLst>
                                    </p:anim>
                                    <p:anim calcmode="lin" valueType="num">
                                      <p:cBhvr>
                                        <p:cTn id="47"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8" dur="1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checkerboard(across)">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checkerboard(across)">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checkerboard(across)">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checkerboard(across)">
                                      <p:cBhvr>
                                        <p:cTn id="6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P spid="29" grpId="0"/>
      <p:bldP spid="3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35044"/>
            <a:ext cx="18288000" cy="1028700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7370068">
            <a:off x="-202063" y="5452591"/>
            <a:ext cx="949985" cy="143394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grpSp>
        <p:nvGrpSpPr>
          <p:cNvPr id="15" name="Group 14"/>
          <p:cNvGrpSpPr/>
          <p:nvPr/>
        </p:nvGrpSpPr>
        <p:grpSpPr>
          <a:xfrm>
            <a:off x="5791200" y="1257300"/>
            <a:ext cx="6096000" cy="914400"/>
            <a:chOff x="1554480" y="876300"/>
            <a:chExt cx="6096000" cy="1143000"/>
          </a:xfrm>
          <a:solidFill>
            <a:schemeClr val="accent5">
              <a:lumMod val="75000"/>
            </a:schemeClr>
          </a:solidFill>
        </p:grpSpPr>
        <p:sp>
          <p:nvSpPr>
            <p:cNvPr id="16" name="Flowchart: Terminator 15"/>
            <p:cNvSpPr/>
            <p:nvPr/>
          </p:nvSpPr>
          <p:spPr>
            <a:xfrm>
              <a:off x="1554480" y="876300"/>
              <a:ext cx="6096000" cy="1143000"/>
            </a:xfrm>
            <a:prstGeom prst="flowChartTerminator">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a:off x="2126502" y="987956"/>
              <a:ext cx="4974440" cy="884858"/>
            </a:xfrm>
            <a:prstGeom prst="rect">
              <a:avLst/>
            </a:prstGeom>
            <a:noFill/>
            <a:ln>
              <a:noFill/>
            </a:ln>
          </p:spPr>
          <p:txBody>
            <a:bodyPr wrap="none">
              <a:spAutoFit/>
            </a:bodyPr>
            <a:lstStyle/>
            <a:p>
              <a:pPr algn="ct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Ví</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dụ</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smtClean="0">
                  <a:solidFill>
                    <a:prstClr val="white"/>
                  </a:solidFill>
                  <a:latin typeface="Arial" panose="020B0604020202020204" pitchFamily="34" charset="0"/>
                  <a:ea typeface="Times New Roman" panose="02020603050405020304" pitchFamily="18" charset="0"/>
                  <a:cs typeface="Arial" panose="020B0604020202020204" pitchFamily="34" charset="0"/>
                </a:rPr>
                <a:t>2 </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(SGK – </a:t>
              </a:r>
              <a:r>
                <a:rPr lang="en-US" sz="4000" b="1" dirty="0" smtClean="0">
                  <a:solidFill>
                    <a:prstClr val="white"/>
                  </a:solidFill>
                  <a:latin typeface="Arial" panose="020B0604020202020204" pitchFamily="34" charset="0"/>
                  <a:ea typeface="Times New Roman" panose="02020603050405020304" pitchFamily="18" charset="0"/>
                  <a:cs typeface="Arial" panose="020B0604020202020204" pitchFamily="34" charset="0"/>
                </a:rPr>
                <a:t>tr55)</a:t>
              </a:r>
              <a:endPar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endParaRPr>
            </a:p>
          </p:txBody>
        </p:sp>
      </p:grpSp>
      <p:pic>
        <p:nvPicPr>
          <p:cNvPr id="18" name="Picture 17"/>
          <p:cNvPicPr>
            <a:picLocks noChangeAspect="1"/>
          </p:cNvPicPr>
          <p:nvPr/>
        </p:nvPicPr>
        <p:blipFill>
          <a:blip/>
          <a:srcRect/>
          <a:stretch>
            <a:fillRect/>
          </a:stretch>
        </p:blipFill>
        <p:spPr>
          <a:xfrm>
            <a:off x="14554199" y="7448142"/>
            <a:ext cx="2438400" cy="2298192"/>
          </a:xfrm>
          <a:prstGeom prst="rect">
            <a:avLst/>
          </a:prstGeom>
        </p:spPr>
      </p:pic>
      <mc:AlternateContent xmlns:mc="http://schemas.openxmlformats.org/markup-compatibility/2006">
        <mc:Choice xmlns:a14="http://schemas.microsoft.com/office/drawing/2010/main" Requires="a14">
          <p:sp>
            <p:nvSpPr>
              <p:cNvPr id="8" name="Rectangle 7"/>
              <p:cNvSpPr/>
              <p:nvPr/>
            </p:nvSpPr>
            <p:spPr>
              <a:xfrm>
                <a:off x="990600" y="2592790"/>
                <a:ext cx="16230600" cy="1839606"/>
              </a:xfrm>
              <a:prstGeom prst="rect">
                <a:avLst/>
              </a:prstGeom>
            </p:spPr>
            <p:txBody>
              <a:bodyPr wrap="square">
                <a:spAutoFit/>
              </a:bodyPr>
              <a:lstStyle/>
              <a:p>
                <a:pPr>
                  <a:lnSpc>
                    <a:spcPct val="150000"/>
                  </a:lnSpc>
                </a:pPr>
                <a:r>
                  <a:rPr lang="en-US" sz="4000" dirty="0" err="1">
                    <a:latin typeface="Arial" panose="020B0604020202020204" pitchFamily="34" charset="0"/>
                    <a:ea typeface="Calibri" panose="020F0502020204030204" pitchFamily="34" charset="0"/>
                    <a:cs typeface="Times New Roman" panose="02020603050405020304" pitchFamily="18" charset="0"/>
                  </a:rPr>
                  <a:t>Khi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đặt</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phép</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cộng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hai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6</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r>
                      <m:rPr>
                        <m:nor/>
                      </m:rPr>
                      <a:rPr lang="en-US" sz="4000" i="1">
                        <a:effectLst/>
                        <a:latin typeface="Arial" panose="020B0604020202020204" pitchFamily="34" charset="0"/>
                        <a:ea typeface="Calibri" panose="020F0502020204030204" pitchFamily="34" charset="0"/>
                        <a:cs typeface="Times New Roman" panose="02020603050405020304" pitchFamily="18" charset="0"/>
                      </a:rPr>
                      <m:t> </m:t>
                    </m:r>
                  </m:oMath>
                </a14:m>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và</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5</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6</m:t>
                    </m:r>
                  </m:oMath>
                </a14:m>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Bạn</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Hòa</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viết</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như</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sau</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Rectangle 7"/>
              <p:cNvSpPr>
                <a:spLocks noRot="1" noChangeAspect="1" noMove="1" noResize="1" noEditPoints="1" noAdjustHandles="1" noChangeArrowheads="1" noChangeShapeType="1" noTextEdit="1"/>
              </p:cNvSpPr>
              <p:nvPr/>
            </p:nvSpPr>
            <p:spPr>
              <a:xfrm>
                <a:off x="990600" y="2592790"/>
                <a:ext cx="16230600" cy="1839606"/>
              </a:xfrm>
              <a:prstGeom prst="rect">
                <a:avLst/>
              </a:prstGeom>
              <a:blipFill rotWithShape="1">
                <a:blip r:embed="rId5"/>
                <a:stretch>
                  <a:fillRect t="-5" b="-3999"/>
                </a:stretch>
              </a:blipFill>
            </p:spPr>
            <p:txBody>
              <a:bodyPr/>
              <a:lstStyle/>
              <a:p>
                <a:r>
                  <a:rPr lang="en-US" altLang="en-US">
                    <a:noFill/>
                  </a:rPr>
                  <a:t> </a:t>
                </a:r>
              </a:p>
            </p:txBody>
          </p:sp>
        </mc:Fallback>
      </mc:AlternateContent>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334000" y="4734120"/>
            <a:ext cx="7132501" cy="3076380"/>
          </a:xfrm>
          <a:prstGeom prst="rect">
            <a:avLst/>
          </a:prstGeom>
        </p:spPr>
      </p:pic>
      <p:sp>
        <p:nvSpPr>
          <p:cNvPr id="7" name="Rectangle 6"/>
          <p:cNvSpPr/>
          <p:nvPr/>
        </p:nvSpPr>
        <p:spPr>
          <a:xfrm>
            <a:off x="990600" y="7906728"/>
            <a:ext cx="12573000" cy="1839606"/>
          </a:xfrm>
          <a:prstGeom prst="rect">
            <a:avLst/>
          </a:prstGeom>
        </p:spPr>
        <p:txBody>
          <a:bodyPr wrap="square">
            <a:spAutoFit/>
          </a:bodyPr>
          <a:lstStyle/>
          <a:p>
            <a:pPr>
              <a:lnSpc>
                <a:spcPct val="150000"/>
              </a:lnSpc>
            </a:pPr>
            <a:r>
              <a:rPr lang="nl-NL" sz="4000" dirty="0">
                <a:latin typeface="Arial" panose="020B0604020202020204" pitchFamily="34" charset="0"/>
                <a:ea typeface="Calibri" panose="020F0502020204030204" pitchFamily="34" charset="0"/>
                <a:cs typeface="Times New Roman" panose="02020603050405020304" pitchFamily="18" charset="0"/>
              </a:rPr>
              <a:t>Theo em, bạn Hòa viết như vậy đúng chưa? Vì sao? Nếu chưa đúng, em hãy sửa lại cho đúng.</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 y="35044"/>
            <a:ext cx="18288000" cy="10287000"/>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70068">
            <a:off x="-105617" y="6399951"/>
            <a:ext cx="949985" cy="143394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18" name="Picture 17"/>
          <p:cNvPicPr>
            <a:picLocks noChangeAspect="1"/>
          </p:cNvPicPr>
          <p:nvPr/>
        </p:nvPicPr>
        <p:blipFill>
          <a:blip/>
          <a:srcRect/>
          <a:stretch>
            <a:fillRect/>
          </a:stretch>
        </p:blipFill>
        <p:spPr>
          <a:xfrm>
            <a:off x="14554198" y="7124700"/>
            <a:ext cx="2781575" cy="2621634"/>
          </a:xfrm>
          <a:prstGeom prst="rect">
            <a:avLst/>
          </a:prstGeom>
        </p:spPr>
      </p:pic>
      <p:sp>
        <p:nvSpPr>
          <p:cNvPr id="13" name="Oval Callout 12"/>
          <p:cNvSpPr/>
          <p:nvPr/>
        </p:nvSpPr>
        <p:spPr>
          <a:xfrm>
            <a:off x="1295400" y="1298431"/>
            <a:ext cx="1708053" cy="90370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dirty="0" smtClean="0">
                <a:solidFill>
                  <a:prstClr val="black"/>
                </a:solidFill>
              </a:rPr>
              <a:t>Giải</a:t>
            </a:r>
            <a:endParaRPr lang="en-US" sz="4000" b="1" dirty="0">
              <a:solidFill>
                <a:prstClr val="black"/>
              </a:solidFill>
            </a:endParaRPr>
          </a:p>
        </p:txBody>
      </p:sp>
      <mc:AlternateContent xmlns:mc="http://schemas.openxmlformats.org/markup-compatibility/2006">
        <mc:Choice xmlns:a14="http://schemas.microsoft.com/office/drawing/2010/main" Requires="a14">
          <p:sp>
            <p:nvSpPr>
              <p:cNvPr id="9" name="Rectangle 8"/>
              <p:cNvSpPr/>
              <p:nvPr/>
            </p:nvSpPr>
            <p:spPr>
              <a:xfrm>
                <a:off x="1447800" y="2424648"/>
                <a:ext cx="14401800" cy="3785652"/>
              </a:xfrm>
              <a:prstGeom prst="rect">
                <a:avLst/>
              </a:prstGeom>
            </p:spPr>
            <p:txBody>
              <a:bodyPr wrap="square">
                <a:spAutoFit/>
              </a:bodyPr>
              <a:lstStyle/>
              <a:p>
                <a:pPr>
                  <a:lnSpc>
                    <a:spcPct val="150000"/>
                  </a:lnSpc>
                </a:pPr>
                <a:r>
                  <a:rPr lang="nl-NL" sz="4000" dirty="0">
                    <a:latin typeface="Arial" panose="020B0604020202020204" pitchFamily="34" charset="0"/>
                    <a:ea typeface="Calibri" panose="020F0502020204030204" pitchFamily="34" charset="0"/>
                    <a:cs typeface="Times New Roman" panose="02020603050405020304" pitchFamily="18" charset="0"/>
                  </a:rPr>
                  <a:t>Cách làm của bạn Hòa chưa đúng. </a:t>
                </a:r>
                <a:endParaRPr lang="nl-NL" sz="4000" dirty="0" smtClean="0">
                  <a:latin typeface="Arial" panose="020B0604020202020204" pitchFamily="34" charset="0"/>
                  <a:ea typeface="Calibri" panose="020F0502020204030204" pitchFamily="34" charset="0"/>
                  <a:cs typeface="Times New Roman" panose="02020603050405020304" pitchFamily="18" charset="0"/>
                </a:endParaRPr>
              </a:p>
              <a:p>
                <a:pPr>
                  <a:lnSpc>
                    <a:spcPct val="150000"/>
                  </a:lnSpc>
                </a:pPr>
                <a:r>
                  <a:rPr lang="nl-NL" sz="4000" b="1" u="sng" dirty="0" smtClean="0">
                    <a:latin typeface="Arial" panose="020B0604020202020204" pitchFamily="34" charset="0"/>
                    <a:ea typeface="Calibri" panose="020F0502020204030204" pitchFamily="34" charset="0"/>
                    <a:cs typeface="Times New Roman" panose="02020603050405020304" pitchFamily="18" charset="0"/>
                  </a:rPr>
                  <a:t>Lí </a:t>
                </a:r>
                <a:r>
                  <a:rPr lang="nl-NL" sz="4000" b="1" u="sng" dirty="0">
                    <a:latin typeface="Arial" panose="020B0604020202020204" pitchFamily="34" charset="0"/>
                    <a:ea typeface="Calibri" panose="020F0502020204030204" pitchFamily="34" charset="0"/>
                    <a:cs typeface="Times New Roman" panose="02020603050405020304" pitchFamily="18" charset="0"/>
                  </a:rPr>
                  <a:t>do:</a:t>
                </a:r>
                <a:r>
                  <a:rPr lang="nl-NL" sz="4000" b="1" dirty="0">
                    <a:latin typeface="Arial" panose="020B0604020202020204" pitchFamily="34" charset="0"/>
                    <a:ea typeface="Calibri" panose="020F0502020204030204" pitchFamily="34" charset="0"/>
                    <a:cs typeface="Times New Roman" panose="02020603050405020304" pitchFamily="18" charset="0"/>
                  </a:rPr>
                  <a:t> </a:t>
                </a:r>
                <a:r>
                  <a:rPr lang="nl-NL" sz="4000" dirty="0">
                    <a:latin typeface="Arial" panose="020B0604020202020204" pitchFamily="34" charset="0"/>
                    <a:ea typeface="Calibri" panose="020F0502020204030204" pitchFamily="34" charset="0"/>
                    <a:cs typeface="Times New Roman" panose="02020603050405020304" pitchFamily="18" charset="0"/>
                  </a:rPr>
                  <a:t>Vì các đơn thức </a:t>
                </a:r>
                <a14:m>
                  <m:oMath xmlns:m="http://schemas.openxmlformats.org/officeDocument/2006/math">
                    <m:r>
                      <a:rPr lang="nl-NL" sz="4000" i="1">
                        <a:effectLst/>
                        <a:latin typeface="Cambria Math" panose="02040503050406030204" pitchFamily="18" charset="0"/>
                        <a:ea typeface="Calibri" panose="020F0502020204030204" pitchFamily="34" charset="0"/>
                        <a:cs typeface="Arial" panose="020B0604020202020204" pitchFamily="34" charset="0"/>
                      </a:rPr>
                      <m:t>6</m:t>
                    </m:r>
                    <m:r>
                      <a:rPr lang="nl-NL" sz="4000" i="1">
                        <a:effectLst/>
                        <a:latin typeface="Cambria Math" panose="02040503050406030204" pitchFamily="18" charset="0"/>
                        <a:ea typeface="Calibri" panose="020F0502020204030204" pitchFamily="34" charset="0"/>
                        <a:cs typeface="Arial" panose="020B0604020202020204" pitchFamily="34" charset="0"/>
                      </a:rPr>
                      <m:t>𝑥</m:t>
                    </m:r>
                  </m:oMath>
                </a14:m>
                <a:r>
                  <a:rPr lang="nl-NL" sz="4000" dirty="0">
                    <a:effectLst/>
                    <a:latin typeface="Arial" panose="020B0604020202020204" pitchFamily="34" charset="0"/>
                    <a:ea typeface="Calibri" panose="020F0502020204030204" pitchFamily="34" charset="0"/>
                    <a:cs typeface="Times New Roman" panose="02020603050405020304" pitchFamily="18" charset="0"/>
                  </a:rPr>
                  <a:t> và 6 không có cùng số mũ của biến nên chúng không được viết ở cùng cột.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nl-NL" sz="4000" dirty="0">
                    <a:effectLst/>
                    <a:latin typeface="Arial" panose="020B0604020202020204" pitchFamily="34" charset="0"/>
                    <a:ea typeface="Calibri" panose="020F0502020204030204" pitchFamily="34" charset="0"/>
                    <a:cs typeface="Times New Roman" panose="02020603050405020304" pitchFamily="18" charset="0"/>
                  </a:rPr>
                  <a:t>Cách viết đúng là:</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Rectangle 8"/>
              <p:cNvSpPr>
                <a:spLocks noRot="1" noChangeAspect="1" noMove="1" noResize="1" noEditPoints="1" noAdjustHandles="1" noChangeArrowheads="1" noChangeShapeType="1" noTextEdit="1"/>
              </p:cNvSpPr>
              <p:nvPr/>
            </p:nvSpPr>
            <p:spPr>
              <a:xfrm>
                <a:off x="1447800" y="2424648"/>
                <a:ext cx="14401800" cy="3785652"/>
              </a:xfrm>
              <a:prstGeom prst="rect">
                <a:avLst/>
              </a:prstGeom>
              <a:blipFill rotWithShape="1">
                <a:blip r:embed="rId6"/>
                <a:stretch>
                  <a:fillRect t="-6"/>
                </a:stretch>
              </a:blipFill>
            </p:spPr>
            <p:txBody>
              <a:bodyPr/>
              <a:lstStyle/>
              <a:p>
                <a:r>
                  <a:rPr lang="en-US" altLang="en-US">
                    <a:noFill/>
                  </a:rPr>
                  <a:t> </a:t>
                </a:r>
              </a:p>
            </p:txBody>
          </p:sp>
        </mc:Fallback>
      </mc:AlternateContent>
      <p:grpSp>
        <p:nvGrpSpPr>
          <p:cNvPr id="19" name="Group 18"/>
          <p:cNvGrpSpPr/>
          <p:nvPr/>
        </p:nvGrpSpPr>
        <p:grpSpPr>
          <a:xfrm>
            <a:off x="3257054" y="6438901"/>
            <a:ext cx="16558740" cy="1810528"/>
            <a:chOff x="639602" y="1554313"/>
            <a:chExt cx="7961463" cy="673668"/>
          </a:xfrm>
        </p:grpSpPr>
        <p:grpSp>
          <p:nvGrpSpPr>
            <p:cNvPr id="20" name="Group 19"/>
            <p:cNvGrpSpPr/>
            <p:nvPr/>
          </p:nvGrpSpPr>
          <p:grpSpPr>
            <a:xfrm>
              <a:off x="639602" y="1554313"/>
              <a:ext cx="7961463" cy="673668"/>
              <a:chOff x="3099499" y="1515859"/>
              <a:chExt cx="7961463" cy="673668"/>
            </a:xfrm>
          </p:grpSpPr>
          <mc:AlternateContent xmlns:mc="http://schemas.openxmlformats.org/markup-compatibility/2006">
            <mc:Choice xmlns:a14="http://schemas.microsoft.com/office/drawing/2010/main" Requires="a14">
              <p:sp>
                <p:nvSpPr>
                  <p:cNvPr id="22" name="TextBox 21"/>
                  <p:cNvSpPr txBox="1"/>
                  <p:nvPr/>
                </p:nvSpPr>
                <p:spPr>
                  <a:xfrm>
                    <a:off x="3099499" y="1515859"/>
                    <a:ext cx="6094602" cy="258247"/>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sz="4000" b="1" i="1" smtClean="0">
                              <a:effectLst/>
                              <a:latin typeface="Cambria Math" panose="02040503050406030204" pitchFamily="18" charset="0"/>
                              <a:ea typeface="Calibri" panose="020F0502020204030204" pitchFamily="34" charset="0"/>
                              <a:cs typeface="Times New Roman" panose="02020603050405020304" pitchFamily="18" charset="0"/>
                            </a:rPr>
                            <m:t>𝑷</m:t>
                          </m:r>
                          <m:d>
                            <m:dPr>
                              <m:ctrlPr>
                                <a:rPr lang="en-US" sz="4000" b="1"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4000" b="1" i="1">
                                  <a:effectLst/>
                                  <a:latin typeface="Cambria Math" panose="02040503050406030204" pitchFamily="18" charset="0"/>
                                  <a:ea typeface="Calibri" panose="020F0502020204030204" pitchFamily="34" charset="0"/>
                                  <a:cs typeface="Times New Roman" panose="02020603050405020304" pitchFamily="18" charset="0"/>
                                </a:rPr>
                                <m:t>𝒙</m:t>
                              </m:r>
                            </m:e>
                          </m:d>
                          <m:r>
                            <a:rPr lang="en-US" sz="4000" b="1">
                              <a:effectLst/>
                              <a:latin typeface="Cambria Math" panose="02040503050406030204" pitchFamily="18" charset="0"/>
                              <a:ea typeface="Calibri" panose="020F0502020204030204" pitchFamily="34" charset="0"/>
                              <a:cs typeface="Times New Roman" panose="02020603050405020304" pitchFamily="18" charset="0"/>
                            </a:rPr>
                            <m:t>=</m:t>
                          </m:r>
                          <m:r>
                            <a:rPr lang="en-US" sz="4000" b="1" smtClean="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𝟐</m:t>
                          </m:r>
                          <m:sSup>
                            <m:sSupPr>
                              <m:ctrlPr>
                                <a:rPr lang="en-US" sz="4000" b="1" i="1">
                                  <a:effectLst/>
                                  <a:latin typeface="Cambria Math" panose="02040503050406030204" pitchFamily="18" charset="0"/>
                                </a:rPr>
                              </m:ctrlPr>
                            </m:sSupPr>
                            <m:e>
                              <m:r>
                                <a:rPr lang="en-US" sz="4000" b="1" i="1">
                                  <a:effectLst/>
                                  <a:latin typeface="Cambria Math" panose="02040503050406030204" pitchFamily="18" charset="0"/>
                                  <a:ea typeface="Calibri" panose="020F0502020204030204" pitchFamily="34" charset="0"/>
                                  <a:cs typeface="Times New Roman" panose="02020603050405020304" pitchFamily="18" charset="0"/>
                                </a:rPr>
                                <m:t>𝒙</m:t>
                              </m:r>
                            </m:e>
                            <m:sup>
                              <m:r>
                                <a:rPr lang="en-US" sz="4000" b="1">
                                  <a:effectLst/>
                                  <a:latin typeface="Cambria Math" panose="02040503050406030204" pitchFamily="18" charset="0"/>
                                  <a:ea typeface="Calibri" panose="020F0502020204030204" pitchFamily="34" charset="0"/>
                                  <a:cs typeface="Times New Roman" panose="02020603050405020304" pitchFamily="18" charset="0"/>
                                </a:rPr>
                                <m:t>𝟐</m:t>
                              </m:r>
                            </m:sup>
                          </m:sSup>
                          <m:r>
                            <a:rPr lang="en-US" sz="4000" b="1">
                              <a:effectLst/>
                              <a:latin typeface="Cambria Math" panose="02040503050406030204" pitchFamily="18" charset="0"/>
                              <a:ea typeface="Calibri" panose="020F0502020204030204" pitchFamily="34" charset="0"/>
                              <a:cs typeface="Times New Roman" panose="02020603050405020304" pitchFamily="18" charset="0"/>
                            </a:rPr>
                            <m:t>+</m:t>
                          </m:r>
                          <m:r>
                            <a:rPr lang="en-US" sz="4000" b="1"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𝟔</m:t>
                          </m:r>
                          <m:r>
                            <a:rPr lang="en-US" sz="4000" b="1" i="1">
                              <a:effectLst/>
                              <a:latin typeface="Cambria Math" panose="02040503050406030204" pitchFamily="18" charset="0"/>
                              <a:ea typeface="Calibri" panose="020F0502020204030204" pitchFamily="34" charset="0"/>
                              <a:cs typeface="Times New Roman" panose="02020603050405020304" pitchFamily="18" charset="0"/>
                            </a:rPr>
                            <m:t>𝒙</m:t>
                          </m:r>
                          <m:r>
                            <a:rPr lang="en-US" sz="4000" b="1" i="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4000" b="1" smtClean="0">
                              <a:solidFill>
                                <a:schemeClr val="accent5"/>
                              </a:solidFill>
                              <a:effectLst/>
                              <a:latin typeface="Cambria Math" panose="02040503050406030204" pitchFamily="18" charset="0"/>
                              <a:ea typeface="Calibri" panose="020F0502020204030204" pitchFamily="34" charset="0"/>
                              <a:cs typeface="Times New Roman" panose="02020603050405020304" pitchFamily="18" charset="0"/>
                            </a:rPr>
                            <m:t>𝟏</m:t>
                          </m:r>
                          <m:r>
                            <m:rPr>
                              <m:nor/>
                            </m:rPr>
                            <a:rPr lang="en-US" sz="4000" b="1" i="1">
                              <a:effectLst/>
                              <a:latin typeface="Calibri" panose="020F0502020204030204" pitchFamily="34" charset="0"/>
                              <a:ea typeface="Calibri" panose="020F0502020204030204" pitchFamily="34" charset="0"/>
                              <a:cs typeface="Times New Roman" panose="02020603050405020304" pitchFamily="18" charset="0"/>
                            </a:rPr>
                            <m:t> </m:t>
                          </m:r>
                        </m:oMath>
                      </m:oMathPara>
                    </a14:m>
                    <a:endParaRPr lang="en-US" sz="4000" b="1" dirty="0"/>
                  </a:p>
                </p:txBody>
              </p:sp>
            </mc:Choice>
            <mc:Fallback>
              <p:sp>
                <p:nvSpPr>
                  <p:cNvPr id="22" name="TextBox 21"/>
                  <p:cNvSpPr txBox="1">
                    <a:spLocks noRot="1" noChangeAspect="1" noMove="1" noResize="1" noEditPoints="1" noAdjustHandles="1" noChangeArrowheads="1" noChangeShapeType="1" noTextEdit="1"/>
                  </p:cNvSpPr>
                  <p:nvPr/>
                </p:nvSpPr>
                <p:spPr>
                  <a:xfrm>
                    <a:off x="3099499" y="1515859"/>
                    <a:ext cx="6094602" cy="258247"/>
                  </a:xfrm>
                  <a:prstGeom prst="rect">
                    <a:avLst/>
                  </a:prstGeom>
                  <a:blipFill rotWithShape="1">
                    <a:blip r:embed="rId7"/>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3" name="TextBox 22"/>
                  <p:cNvSpPr txBox="1"/>
                  <p:nvPr/>
                </p:nvSpPr>
                <p:spPr>
                  <a:xfrm>
                    <a:off x="4966360" y="1824940"/>
                    <a:ext cx="6094602" cy="264862"/>
                  </a:xfrm>
                  <a:prstGeom prst="rect">
                    <a:avLst/>
                  </a:prstGeom>
                  <a:noFill/>
                </p:spPr>
                <p:txBody>
                  <a:bodyPr wrap="square">
                    <a:spAutoFit/>
                  </a:bodyPr>
                  <a:lstStyle/>
                  <a:p>
                    <a14:m>
                      <m:oMath xmlns:m="http://schemas.openxmlformats.org/officeDocument/2006/math">
                        <m:r>
                          <a:rPr lang="en-US" sz="4000" b="1" i="1" smtClean="0">
                            <a:latin typeface="Cambria Math" panose="02040503050406030204" pitchFamily="18" charset="0"/>
                          </a:rPr>
                          <m:t>𝑸</m:t>
                        </m:r>
                        <m:d>
                          <m:dPr>
                            <m:ctrlPr>
                              <a:rPr lang="en-US" sz="4000" b="1" i="1">
                                <a:latin typeface="Cambria Math" panose="02040503050406030204" pitchFamily="18" charset="0"/>
                              </a:rPr>
                            </m:ctrlPr>
                          </m:dPr>
                          <m:e>
                            <m:r>
                              <a:rPr lang="en-US" sz="4000" b="1" i="1">
                                <a:latin typeface="Cambria Math" panose="02040503050406030204" pitchFamily="18" charset="0"/>
                              </a:rPr>
                              <m:t>𝒙</m:t>
                            </m:r>
                          </m:e>
                        </m:d>
                        <m:r>
                          <a:rPr lang="en-US" sz="4000" b="1" i="0">
                            <a:latin typeface="Cambria Math" panose="02040503050406030204" pitchFamily="18" charset="0"/>
                          </a:rPr>
                          <m:t>=</m:t>
                        </m:r>
                        <m:r>
                          <a:rPr lang="en-US" sz="4000" b="1" i="1" smtClean="0">
                            <a:solidFill>
                              <a:srgbClr val="00B050"/>
                            </a:solidFill>
                            <a:latin typeface="Cambria Math" panose="02040503050406030204" pitchFamily="18" charset="0"/>
                          </a:rPr>
                          <m:t>𝟓</m:t>
                        </m:r>
                        <m:sSup>
                          <m:sSupPr>
                            <m:ctrlPr>
                              <a:rPr lang="en-US" sz="4000" b="1" i="1">
                                <a:solidFill>
                                  <a:srgbClr val="836967"/>
                                </a:solidFill>
                                <a:latin typeface="Cambria Math" panose="02040503050406030204" pitchFamily="18" charset="0"/>
                              </a:rPr>
                            </m:ctrlPr>
                          </m:sSupPr>
                          <m:e>
                            <m:r>
                              <a:rPr lang="en-US" sz="4000" b="1" i="1">
                                <a:latin typeface="Cambria Math" panose="02040503050406030204" pitchFamily="18" charset="0"/>
                              </a:rPr>
                              <m:t>𝒙</m:t>
                            </m:r>
                          </m:e>
                          <m:sup>
                            <m:r>
                              <a:rPr lang="en-US" sz="4000" b="1" i="0">
                                <a:latin typeface="Cambria Math" panose="02040503050406030204" pitchFamily="18" charset="0"/>
                              </a:rPr>
                              <m:t>𝟐</m:t>
                            </m:r>
                          </m:sup>
                        </m:sSup>
                        <m:r>
                          <a:rPr lang="en-US" sz="4000" b="1" i="1" smtClean="0">
                            <a:latin typeface="Cambria Math" panose="02040503050406030204" pitchFamily="18" charset="0"/>
                          </a:rPr>
                          <m:t>          +</m:t>
                        </m:r>
                        <m:r>
                          <a:rPr lang="en-US" sz="4000" b="1" i="1" smtClean="0">
                            <a:solidFill>
                              <a:schemeClr val="accent5"/>
                            </a:solidFill>
                            <a:latin typeface="Cambria Math" panose="02040503050406030204" pitchFamily="18" charset="0"/>
                          </a:rPr>
                          <m:t>𝟔</m:t>
                        </m:r>
                      </m:oMath>
                    </a14:m>
                    <a:r>
                      <a:rPr lang="en-US" sz="4000" b="1" dirty="0"/>
                      <a:t>  </a:t>
                    </a:r>
                    <a:endParaRPr lang="en-US" sz="4000" b="1" dirty="0"/>
                  </a:p>
                </p:txBody>
              </p:sp>
            </mc:Choice>
            <mc:Fallback>
              <p:sp>
                <p:nvSpPr>
                  <p:cNvPr id="23" name="TextBox 22"/>
                  <p:cNvSpPr txBox="1">
                    <a:spLocks noRot="1" noChangeAspect="1" noMove="1" noResize="1" noEditPoints="1" noAdjustHandles="1" noChangeArrowheads="1" noChangeShapeType="1" noTextEdit="1"/>
                  </p:cNvSpPr>
                  <p:nvPr/>
                </p:nvSpPr>
                <p:spPr>
                  <a:xfrm>
                    <a:off x="4966360" y="1824940"/>
                    <a:ext cx="6094602" cy="264862"/>
                  </a:xfrm>
                  <a:prstGeom prst="rect">
                    <a:avLst/>
                  </a:prstGeom>
                  <a:blipFill rotWithShape="1">
                    <a:blip r:embed="rId8"/>
                  </a:blipFill>
                </p:spPr>
                <p:txBody>
                  <a:bodyPr/>
                  <a:lstStyle/>
                  <a:p>
                    <a:r>
                      <a:rPr lang="en-US" altLang="en-US">
                        <a:noFill/>
                      </a:rPr>
                      <a:t> </a:t>
                    </a:r>
                  </a:p>
                </p:txBody>
              </p:sp>
            </mc:Fallback>
          </mc:AlternateContent>
          <p:cxnSp>
            <p:nvCxnSpPr>
              <p:cNvPr id="24" name="Straight Connector 23"/>
              <p:cNvCxnSpPr/>
              <p:nvPr/>
            </p:nvCxnSpPr>
            <p:spPr>
              <a:xfrm>
                <a:off x="4026716" y="2189527"/>
                <a:ext cx="3498209" cy="0"/>
              </a:xfrm>
              <a:prstGeom prst="line">
                <a:avLst/>
              </a:prstGeom>
              <a:ln w="19050"/>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2239782" y="1667818"/>
              <a:ext cx="266700" cy="262972"/>
            </a:xfrm>
            <a:prstGeom prst="rect">
              <a:avLst/>
            </a:prstGeom>
            <a:noFill/>
          </p:spPr>
          <p:txBody>
            <a:bodyPr wrap="square" rtlCol="0">
              <a:spAutoFit/>
            </a:bodyPr>
            <a:lstStyle/>
            <a:p>
              <a:r>
                <a:rPr lang="en-US" sz="4000" b="1"/>
                <a:t>+</a:t>
              </a:r>
              <a:endParaRPr lang="en-US" sz="4000" b="1"/>
            </a:p>
          </p:txBody>
        </p:sp>
      </p:grpSp>
      <p:pic>
        <p:nvPicPr>
          <p:cNvPr id="5" name="Picture 4"/>
          <p:cNvPicPr>
            <a:picLocks noChangeAspect="1"/>
          </p:cNvPicPr>
          <p:nvPr/>
        </p:nvPicPr>
        <p:blipFill>
          <a:blip r:embed="rId9"/>
          <a:stretch>
            <a:fillRect/>
          </a:stretch>
        </p:blipFill>
        <p:spPr>
          <a:xfrm>
            <a:off x="8872855" y="8343900"/>
            <a:ext cx="846455" cy="930910"/>
          </a:xfrm>
          <a:prstGeom prst="rect">
            <a:avLst/>
          </a:prstGeom>
        </p:spPr>
      </p:pic>
      <p:pic>
        <p:nvPicPr>
          <p:cNvPr id="8" name="Picture 7"/>
          <p:cNvPicPr>
            <a:picLocks noChangeAspect="1"/>
          </p:cNvPicPr>
          <p:nvPr/>
        </p:nvPicPr>
        <p:blipFill>
          <a:blip r:embed="rId1"/>
          <a:stretch>
            <a:fillRect/>
          </a:stretch>
        </p:blipFill>
        <p:spPr>
          <a:xfrm>
            <a:off x="9808845" y="8349615"/>
            <a:ext cx="1226820" cy="808355"/>
          </a:xfrm>
          <a:prstGeom prst="rect">
            <a:avLst/>
          </a:prstGeom>
        </p:spPr>
      </p:pic>
      <p:pic>
        <p:nvPicPr>
          <p:cNvPr id="10" name="Picture 9"/>
          <p:cNvPicPr>
            <a:picLocks noChangeAspect="1"/>
          </p:cNvPicPr>
          <p:nvPr/>
        </p:nvPicPr>
        <p:blipFill>
          <a:blip r:embed="rId10"/>
          <a:stretch>
            <a:fillRect/>
          </a:stretch>
        </p:blipFill>
        <p:spPr>
          <a:xfrm>
            <a:off x="11125200" y="8420100"/>
            <a:ext cx="1002665" cy="657225"/>
          </a:xfrm>
          <a:prstGeom prst="rect">
            <a:avLst/>
          </a:prstGeom>
        </p:spPr>
      </p:pic>
      <p:pic>
        <p:nvPicPr>
          <p:cNvPr id="11" name="Picture 10"/>
          <p:cNvPicPr>
            <a:picLocks noChangeAspect="1"/>
          </p:cNvPicPr>
          <p:nvPr/>
        </p:nvPicPr>
        <p:blipFill>
          <a:blip r:embed="rId11"/>
          <a:stretch>
            <a:fillRect/>
          </a:stretch>
        </p:blipFill>
        <p:spPr>
          <a:xfrm>
            <a:off x="5842635" y="8358505"/>
            <a:ext cx="2952750" cy="8020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down)">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checkerboard(across)">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checkerboard(across)">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ppt_x</p:attrName>
                                        </p:attrNameLst>
                                      </p:cBhvr>
                                      <p:tavLst>
                                        <p:tav tm="0">
                                          <p:val>
                                            <p:strVal val="#ppt_x-.2"/>
                                          </p:val>
                                        </p:tav>
                                        <p:tav tm="100000">
                                          <p:val>
                                            <p:strVal val="#ppt_x"/>
                                          </p:val>
                                        </p:tav>
                                      </p:tavLst>
                                    </p:anim>
                                    <p:anim calcmode="lin" valueType="num">
                                      <p:cBhvr>
                                        <p:cTn id="5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342900"/>
            <a:ext cx="17373599" cy="95250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471109" y="132207"/>
            <a:ext cx="1861626" cy="1240308"/>
          </a:xfrm>
          <a:prstGeom prst="rect">
            <a:avLst/>
          </a:prstGeom>
        </p:spPr>
      </p:pic>
      <p:pic>
        <p:nvPicPr>
          <p:cNvPr id="25"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280" y="58550"/>
            <a:ext cx="1635014" cy="1664137"/>
          </a:xfrm>
          <a:prstGeom prst="rect">
            <a:avLst/>
          </a:prstGeom>
        </p:spPr>
      </p:pic>
      <p:sp>
        <p:nvSpPr>
          <p:cNvPr id="30" name="Rectangle 29"/>
          <p:cNvSpPr/>
          <p:nvPr/>
        </p:nvSpPr>
        <p:spPr>
          <a:xfrm>
            <a:off x="4614545" y="419100"/>
            <a:ext cx="8604250" cy="124523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800"/>
              </a:spcAft>
            </a:pPr>
            <a:r>
              <a:rPr 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LT1</a:t>
            </a:r>
            <a:r>
              <a:rPr lang="en-US" alt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 SGK trang 56</a:t>
            </a:r>
            <a:endParaRPr lang="en-US" alt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7" name="Rectangle 6"/>
          <p:cNvSpPr/>
          <p:nvPr/>
        </p:nvSpPr>
        <p:spPr>
          <a:xfrm>
            <a:off x="1447800" y="1638300"/>
            <a:ext cx="15392400" cy="1839606"/>
          </a:xfrm>
          <a:prstGeom prst="rect">
            <a:avLst/>
          </a:prstGeom>
        </p:spPr>
        <p:txBody>
          <a:bodyPr wrap="square">
            <a:spAutoFit/>
          </a:bodyPr>
          <a:lstStyle/>
          <a:p>
            <a:pPr algn="just">
              <a:lnSpc>
                <a:spcPct val="150000"/>
              </a:lnSpc>
            </a:pPr>
            <a:r>
              <a:rPr lang="vi-VN" sz="4000" dirty="0">
                <a:ea typeface="Calibri" panose="020F0502020204030204" pitchFamily="34" charset="0"/>
                <a:cs typeface="Times New Roman" panose="02020603050405020304" pitchFamily="18" charset="0"/>
              </a:rPr>
              <a:t>Để cộng hai đa thức P(x), Q(x), bạn Dũng viết như dưới đây có đúng không? Vì sao? Nếu chưa đúng, em hãy sửa lại cho đúng.</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8280" y="8324850"/>
            <a:ext cx="1335595" cy="144780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8600" y="3718731"/>
            <a:ext cx="8572560" cy="3184525"/>
          </a:xfrm>
          <a:prstGeom prst="rect">
            <a:avLst/>
          </a:prstGeom>
        </p:spPr>
      </p:pic>
      <p:sp>
        <p:nvSpPr>
          <p:cNvPr id="4" name="Rectangle 3"/>
          <p:cNvSpPr/>
          <p:nvPr/>
        </p:nvSpPr>
        <p:spPr>
          <a:xfrm>
            <a:off x="1729165" y="7755112"/>
            <a:ext cx="14859000" cy="1938992"/>
          </a:xfrm>
          <a:prstGeom prst="rect">
            <a:avLst/>
          </a:prstGeom>
        </p:spPr>
        <p:txBody>
          <a:bodyPr wrap="square">
            <a:spAutoFit/>
          </a:bodyPr>
          <a:lstStyle/>
          <a:p>
            <a:pPr>
              <a:lnSpc>
                <a:spcPct val="150000"/>
              </a:lnSpc>
            </a:pPr>
            <a:r>
              <a:rPr lang="en-US" sz="4000" dirty="0" err="1">
                <a:solidFill>
                  <a:srgbClr val="333333"/>
                </a:solidFill>
                <a:latin typeface="Arial" panose="020B0604020202020204" pitchFamily="34" charset="0"/>
                <a:ea typeface="Times New Roman" panose="02020603050405020304" pitchFamily="18" charset="0"/>
              </a:rPr>
              <a:t>Bạn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Dũng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viết</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như</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vậy</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chưa</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đúng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vì</a:t>
            </a:r>
            <a:r>
              <a:rPr lang="en-US" sz="4000" dirty="0">
                <a:solidFill>
                  <a:srgbClr val="333333"/>
                </a:solidFill>
                <a:latin typeface="Arial" panose="020B0604020202020204" pitchFamily="34" charset="0"/>
                <a:ea typeface="Times New Roman" panose="02020603050405020304" pitchFamily="18" charset="0"/>
              </a:rPr>
              <a:t> -1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hệ</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số</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tự</a:t>
            </a:r>
            <a:r>
              <a:rPr lang="en-US" sz="4000" dirty="0">
                <a:solidFill>
                  <a:srgbClr val="333333"/>
                </a:solidFill>
                <a:latin typeface="Arial" panose="020B0604020202020204" pitchFamily="34" charset="0"/>
                <a:ea typeface="Times New Roman" panose="02020603050405020304" pitchFamily="18" charset="0"/>
              </a:rPr>
              <a:t> do </a:t>
            </a:r>
            <a:r>
              <a:rPr lang="en-US" sz="4000" dirty="0" err="1">
                <a:solidFill>
                  <a:srgbClr val="333333"/>
                </a:solidFill>
                <a:latin typeface="Arial" panose="020B0604020202020204" pitchFamily="34" charset="0"/>
                <a:ea typeface="Times New Roman" panose="02020603050405020304" pitchFamily="18" charset="0"/>
              </a:rPr>
              <a:t>còn</a:t>
            </a:r>
            <a:r>
              <a:rPr lang="en-US" sz="4000" dirty="0">
                <a:solidFill>
                  <a:srgbClr val="333333"/>
                </a:solidFill>
                <a:latin typeface="Arial" panose="020B0604020202020204" pitchFamily="34" charset="0"/>
                <a:ea typeface="Times New Roman" panose="02020603050405020304" pitchFamily="18" charset="0"/>
              </a:rPr>
              <a:t> 2x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đơn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thức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chứa</a:t>
            </a:r>
            <a:r>
              <a:rPr lang="en-US" sz="4000" dirty="0">
                <a:solidFill>
                  <a:srgbClr val="333333"/>
                </a:solidFill>
                <a:latin typeface="Arial" panose="020B0604020202020204" pitchFamily="34" charset="0"/>
                <a:ea typeface="Times New Roman" panose="02020603050405020304" pitchFamily="18" charset="0"/>
              </a:rPr>
              <a:t> x </a:t>
            </a:r>
            <a:r>
              <a:rPr lang="en-US" sz="4000" dirty="0" err="1">
                <a:solidFill>
                  <a:srgbClr val="333333"/>
                </a:solidFill>
                <a:latin typeface="Arial" panose="020B0604020202020204" pitchFamily="34" charset="0"/>
                <a:ea typeface="Times New Roman" panose="02020603050405020304" pitchFamily="18" charset="0"/>
              </a:rPr>
              <a:t>nên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việc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đặt</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cùng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cột</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để</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cộng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không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đúng</a:t>
            </a:r>
            <a:r>
              <a:rPr lang="en-US" sz="4000" dirty="0">
                <a:solidFill>
                  <a:srgbClr val="333333"/>
                </a:solidFill>
                <a:latin typeface="Arial" panose="020B0604020202020204" pitchFamily="34" charset="0"/>
                <a:ea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endParaRPr>
          </a:p>
        </p:txBody>
      </p:sp>
      <p:pic>
        <p:nvPicPr>
          <p:cNvPr id="15" name="Picture 17"/>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4935200" y="3973206"/>
            <a:ext cx="1749199" cy="3380094"/>
          </a:xfrm>
          <a:prstGeom prst="rect">
            <a:avLst/>
          </a:prstGeom>
        </p:spPr>
      </p:pic>
      <p:sp>
        <p:nvSpPr>
          <p:cNvPr id="17" name="Oval Callout 16"/>
          <p:cNvSpPr/>
          <p:nvPr/>
        </p:nvSpPr>
        <p:spPr>
          <a:xfrm>
            <a:off x="1870671" y="6830596"/>
            <a:ext cx="1708053" cy="75130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dirty="0" smtClean="0">
                <a:solidFill>
                  <a:prstClr val="black"/>
                </a:solidFill>
              </a:rPr>
              <a:t>Giải</a:t>
            </a:r>
            <a:endParaRPr lang="en-US" sz="4000" b="1"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med" p14:dur="700">
        <p:push dir="r"/>
      </p:transition>
    </mc:Choice>
    <mc:Fallback>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randombar(horizontal)">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7" grpId="0"/>
      <p:bldP spid="4"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392430" y="342900"/>
            <a:ext cx="17449800" cy="9622581"/>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5958928" y="246687"/>
            <a:ext cx="2397119" cy="1597080"/>
          </a:xfrm>
          <a:prstGeom prst="rect">
            <a:avLst/>
          </a:prstGeom>
        </p:spPr>
      </p:pic>
      <p:pic>
        <p:nvPicPr>
          <p:cNvPr id="1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562200">
            <a:off x="809730" y="2992879"/>
            <a:ext cx="1218783" cy="1497736"/>
          </a:xfrm>
          <a:prstGeom prst="rect">
            <a:avLst/>
          </a:prstGeom>
        </p:spPr>
      </p:pic>
      <p:sp>
        <p:nvSpPr>
          <p:cNvPr id="9" name="Rectangle 8"/>
          <p:cNvSpPr/>
          <p:nvPr/>
        </p:nvSpPr>
        <p:spPr>
          <a:xfrm>
            <a:off x="1693335" y="830851"/>
            <a:ext cx="2411238" cy="916276"/>
          </a:xfrm>
          <a:prstGeom prst="rect">
            <a:avLst/>
          </a:prstGeom>
        </p:spPr>
        <p:txBody>
          <a:bodyPr wrap="none">
            <a:spAutoFit/>
          </a:bodyPr>
          <a:lstStyle/>
          <a:p>
            <a:pPr algn="just">
              <a:lnSpc>
                <a:spcPct val="150000"/>
              </a:lnSpc>
              <a:spcBef>
                <a:spcPts val="600"/>
              </a:spcBef>
              <a:spcAft>
                <a:spcPts val="800"/>
              </a:spcAft>
            </a:pPr>
            <a:r>
              <a:rPr lang="en-US" sz="4000" b="1" dirty="0" smtClean="0">
                <a:latin typeface="Arial" panose="020B0604020202020204" pitchFamily="34" charset="0"/>
                <a:ea typeface="Times New Roman" panose="02020603050405020304" pitchFamily="18" charset="0"/>
                <a:cs typeface="Times New Roman" panose="02020603050405020304" pitchFamily="18" charset="0"/>
              </a:rPr>
              <a:t>* </a:t>
            </a:r>
            <a:r>
              <a:rPr lang="en-US" sz="4000" b="1" dirty="0" err="1" smtClean="0">
                <a:latin typeface="Arial" panose="020B0604020202020204" pitchFamily="34" charset="0"/>
                <a:ea typeface="Times New Roman" panose="02020603050405020304" pitchFamily="18" charset="0"/>
                <a:cs typeface="Times New Roman" panose="02020603050405020304" pitchFamily="18" charset="0"/>
              </a:rPr>
              <a:t>Sửa</a:t>
            </a:r>
            <a:r>
              <a:rPr lang="en-US" sz="4000" b="1" dirty="0" smtClean="0">
                <a:latin typeface="Arial" panose="020B0604020202020204" pitchFamily="34" charset="0"/>
                <a:ea typeface="Times New Roman" panose="02020603050405020304" pitchFamily="18" charset="0"/>
                <a:cs typeface="Times New Roman" panose="02020603050405020304" pitchFamily="18" charset="0"/>
              </a:rPr>
              <a:t> </a:t>
            </a:r>
            <a:r>
              <a:rPr lang="en-US" sz="4000" b="1" dirty="0" err="1" smtClean="0">
                <a:latin typeface="Arial" panose="020B0604020202020204" pitchFamily="34" charset="0"/>
                <a:ea typeface="Times New Roman" panose="02020603050405020304" pitchFamily="18" charset="0"/>
                <a:cs typeface="Times New Roman" panose="02020603050405020304" pitchFamily="18" charset="0"/>
              </a:rPr>
              <a:t>lại</a:t>
            </a:r>
            <a:r>
              <a:rPr lang="en-US" sz="4000" b="1" dirty="0" smtClean="0">
                <a:latin typeface="Arial" panose="020B0604020202020204" pitchFamily="34" charset="0"/>
                <a:ea typeface="Times New Roman" panose="02020603050405020304" pitchFamily="18" charset="0"/>
                <a:cs typeface="Times New Roman" panose="02020603050405020304" pitchFamily="18" charset="0"/>
              </a:rPr>
              <a:t>:</a:t>
            </a:r>
            <a:endParaRPr lang="en-US" sz="40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2" name="Group 11"/>
          <p:cNvGrpSpPr/>
          <p:nvPr/>
        </p:nvGrpSpPr>
        <p:grpSpPr>
          <a:xfrm>
            <a:off x="3024037" y="2111392"/>
            <a:ext cx="17060837" cy="1819860"/>
            <a:chOff x="681936" y="1482134"/>
            <a:chExt cx="7919129" cy="752643"/>
          </a:xfrm>
        </p:grpSpPr>
        <p:grpSp>
          <p:nvGrpSpPr>
            <p:cNvPr id="13" name="Group 12"/>
            <p:cNvGrpSpPr/>
            <p:nvPr/>
          </p:nvGrpSpPr>
          <p:grpSpPr>
            <a:xfrm>
              <a:off x="681936" y="1482134"/>
              <a:ext cx="7919129" cy="752643"/>
              <a:chOff x="3141833" y="1443680"/>
              <a:chExt cx="7919129" cy="752643"/>
            </a:xfrm>
          </p:grpSpPr>
          <mc:AlternateContent xmlns:mc="http://schemas.openxmlformats.org/markup-compatibility/2006">
            <mc:Choice xmlns:a14="http://schemas.microsoft.com/office/drawing/2010/main" Requires="a14">
              <p:sp>
                <p:nvSpPr>
                  <p:cNvPr id="15" name="TextBox 14"/>
                  <p:cNvSpPr txBox="1"/>
                  <p:nvPr/>
                </p:nvSpPr>
                <p:spPr>
                  <a:xfrm>
                    <a:off x="3141833" y="1443680"/>
                    <a:ext cx="6094602" cy="287042"/>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sz="4000" b="1" i="1" smtClean="0">
                              <a:effectLst/>
                              <a:latin typeface="Cambria Math" panose="02040503050406030204" pitchFamily="18" charset="0"/>
                              <a:ea typeface="Calibri" panose="020F0502020204030204" pitchFamily="34" charset="0"/>
                              <a:cs typeface="Times New Roman" panose="02020603050405020304" pitchFamily="18" charset="0"/>
                            </a:rPr>
                            <m:t>𝑷</m:t>
                          </m:r>
                          <m:d>
                            <m:dPr>
                              <m:ctrlPr>
                                <a:rPr lang="en-US" sz="4000" b="1"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4000" b="1" i="1">
                                  <a:effectLst/>
                                  <a:latin typeface="Cambria Math" panose="02040503050406030204" pitchFamily="18" charset="0"/>
                                  <a:ea typeface="Calibri" panose="020F0502020204030204" pitchFamily="34" charset="0"/>
                                  <a:cs typeface="Times New Roman" panose="02020603050405020304" pitchFamily="18" charset="0"/>
                                </a:rPr>
                                <m:t>𝒙</m:t>
                              </m:r>
                            </m:e>
                          </m:d>
                          <m:r>
                            <a:rPr lang="en-US" sz="4000" b="1">
                              <a:effectLst/>
                              <a:latin typeface="Cambria Math" panose="02040503050406030204" pitchFamily="18" charset="0"/>
                              <a:ea typeface="Calibri" panose="020F0502020204030204" pitchFamily="34" charset="0"/>
                              <a:cs typeface="Times New Roman" panose="02020603050405020304" pitchFamily="18" charset="0"/>
                            </a:rPr>
                            <m:t>=</m:t>
                          </m:r>
                          <m:r>
                            <a:rPr lang="en-US" sz="4000" b="1"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4000" b="1" i="1" smtClean="0">
                              <a:effectLst/>
                              <a:latin typeface="Cambria Math" panose="02040503050406030204" pitchFamily="18" charset="0"/>
                              <a:ea typeface="Calibri" panose="020F0502020204030204" pitchFamily="34" charset="0"/>
                              <a:cs typeface="Times New Roman" panose="02020603050405020304" pitchFamily="18" charset="0"/>
                            </a:rPr>
                            <m:t>𝟔</m:t>
                          </m:r>
                          <m:sSup>
                            <m:sSupPr>
                              <m:ctrlPr>
                                <a:rPr lang="en-US" sz="4000" b="1" i="1">
                                  <a:effectLst/>
                                  <a:latin typeface="Cambria Math" panose="02040503050406030204" pitchFamily="18" charset="0"/>
                                </a:rPr>
                              </m:ctrlPr>
                            </m:sSupPr>
                            <m:e>
                              <m:r>
                                <a:rPr lang="en-US" sz="4000" b="1" i="1">
                                  <a:effectLst/>
                                  <a:latin typeface="Cambria Math" panose="02040503050406030204" pitchFamily="18" charset="0"/>
                                  <a:ea typeface="Calibri" panose="020F0502020204030204" pitchFamily="34" charset="0"/>
                                  <a:cs typeface="Times New Roman" panose="02020603050405020304" pitchFamily="18" charset="0"/>
                                </a:rPr>
                                <m:t>𝒙</m:t>
                              </m:r>
                            </m:e>
                            <m:sup>
                              <m:r>
                                <a:rPr lang="en-US" sz="4000" b="1">
                                  <a:effectLst/>
                                  <a:latin typeface="Cambria Math" panose="02040503050406030204" pitchFamily="18" charset="0"/>
                                  <a:ea typeface="Calibri" panose="020F0502020204030204" pitchFamily="34" charset="0"/>
                                  <a:cs typeface="Times New Roman" panose="02020603050405020304" pitchFamily="18" charset="0"/>
                                </a:rPr>
                                <m:t>𝟐</m:t>
                              </m:r>
                            </m:sup>
                          </m:sSup>
                          <m:r>
                            <a:rPr lang="en-US" sz="4000" b="1">
                              <a:effectLst/>
                              <a:latin typeface="Cambria Math" panose="02040503050406030204" pitchFamily="18" charset="0"/>
                              <a:ea typeface="Calibri" panose="020F0502020204030204" pitchFamily="34" charset="0"/>
                              <a:cs typeface="Times New Roman" panose="02020603050405020304" pitchFamily="18" charset="0"/>
                            </a:rPr>
                            <m:t>+</m:t>
                          </m:r>
                          <m:r>
                            <a:rPr lang="en-US" sz="4000" b="1" i="1" smtClean="0">
                              <a:effectLst/>
                              <a:latin typeface="Cambria Math" panose="02040503050406030204" pitchFamily="18" charset="0"/>
                              <a:ea typeface="Calibri" panose="020F0502020204030204" pitchFamily="34" charset="0"/>
                              <a:cs typeface="Times New Roman" panose="02020603050405020304" pitchFamily="18" charset="0"/>
                            </a:rPr>
                            <m:t>𝟑</m:t>
                          </m:r>
                          <m:r>
                            <a:rPr lang="en-US" sz="4000" b="1" i="1">
                              <a:effectLst/>
                              <a:latin typeface="Cambria Math" panose="02040503050406030204" pitchFamily="18" charset="0"/>
                              <a:ea typeface="Calibri" panose="020F0502020204030204" pitchFamily="34" charset="0"/>
                              <a:cs typeface="Times New Roman" panose="02020603050405020304" pitchFamily="18" charset="0"/>
                            </a:rPr>
                            <m:t>𝒙</m:t>
                          </m:r>
                          <m:r>
                            <a:rPr lang="en-US" sz="4000" b="1" i="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4000" b="1">
                              <a:effectLst/>
                              <a:latin typeface="Cambria Math" panose="02040503050406030204" pitchFamily="18" charset="0"/>
                              <a:ea typeface="Calibri" panose="020F0502020204030204" pitchFamily="34" charset="0"/>
                              <a:cs typeface="Times New Roman" panose="02020603050405020304" pitchFamily="18" charset="0"/>
                            </a:rPr>
                            <m:t>𝟏</m:t>
                          </m:r>
                          <m:r>
                            <m:rPr>
                              <m:nor/>
                            </m:rPr>
                            <a:rPr lang="en-US" sz="4000" b="1" i="1">
                              <a:effectLst/>
                              <a:latin typeface="Calibri" panose="020F0502020204030204" pitchFamily="34" charset="0"/>
                              <a:ea typeface="Calibri" panose="020F0502020204030204" pitchFamily="34" charset="0"/>
                              <a:cs typeface="Times New Roman" panose="02020603050405020304" pitchFamily="18" charset="0"/>
                            </a:rPr>
                            <m:t> </m:t>
                          </m:r>
                        </m:oMath>
                      </m:oMathPara>
                    </a14:m>
                    <a:endParaRPr lang="en-US" sz="4000" b="1" dirty="0"/>
                  </a:p>
                </p:txBody>
              </p:sp>
            </mc:Choice>
            <mc:Fallback>
              <p:sp>
                <p:nvSpPr>
                  <p:cNvPr id="15" name="TextBox 14"/>
                  <p:cNvSpPr txBox="1">
                    <a:spLocks noRot="1" noChangeAspect="1" noMove="1" noResize="1" noEditPoints="1" noAdjustHandles="1" noChangeArrowheads="1" noChangeShapeType="1" noTextEdit="1"/>
                  </p:cNvSpPr>
                  <p:nvPr/>
                </p:nvSpPr>
                <p:spPr>
                  <a:xfrm>
                    <a:off x="3141833" y="1443680"/>
                    <a:ext cx="6094602" cy="287042"/>
                  </a:xfrm>
                  <a:prstGeom prst="rect">
                    <a:avLst/>
                  </a:prstGeom>
                  <a:blipFill rotWithShape="1">
                    <a:blip r:embed="rId4"/>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6" name="TextBox 15"/>
                  <p:cNvSpPr txBox="1"/>
                  <p:nvPr/>
                </p:nvSpPr>
                <p:spPr>
                  <a:xfrm>
                    <a:off x="4966360" y="1819807"/>
                    <a:ext cx="6094602" cy="294395"/>
                  </a:xfrm>
                  <a:prstGeom prst="rect">
                    <a:avLst/>
                  </a:prstGeom>
                  <a:noFill/>
                </p:spPr>
                <p:txBody>
                  <a:bodyPr wrap="square">
                    <a:spAutoFit/>
                  </a:bodyPr>
                  <a:lstStyle/>
                  <a:p>
                    <a14:m>
                      <m:oMath xmlns:m="http://schemas.openxmlformats.org/officeDocument/2006/math">
                        <m:r>
                          <a:rPr lang="en-US" sz="4000" b="1" i="1" smtClean="0">
                            <a:latin typeface="Cambria Math" panose="02040503050406030204" pitchFamily="18" charset="0"/>
                          </a:rPr>
                          <m:t> </m:t>
                        </m:r>
                        <m:r>
                          <a:rPr lang="en-US" sz="4000" b="1" i="1" smtClean="0">
                            <a:latin typeface="Cambria Math" panose="02040503050406030204" pitchFamily="18" charset="0"/>
                          </a:rPr>
                          <m:t>𝑸</m:t>
                        </m:r>
                        <m:d>
                          <m:dPr>
                            <m:ctrlPr>
                              <a:rPr lang="en-US" sz="4000" b="1" i="1">
                                <a:latin typeface="Cambria Math" panose="02040503050406030204" pitchFamily="18" charset="0"/>
                              </a:rPr>
                            </m:ctrlPr>
                          </m:dPr>
                          <m:e>
                            <m:r>
                              <a:rPr lang="en-US" sz="4000" b="1" i="1">
                                <a:latin typeface="Cambria Math" panose="02040503050406030204" pitchFamily="18" charset="0"/>
                              </a:rPr>
                              <m:t>𝒙</m:t>
                            </m:r>
                          </m:e>
                        </m:d>
                        <m:r>
                          <a:rPr lang="en-US" sz="4000" b="1" i="0">
                            <a:latin typeface="Cambria Math" panose="02040503050406030204" pitchFamily="18" charset="0"/>
                          </a:rPr>
                          <m:t>=</m:t>
                        </m:r>
                        <m:r>
                          <a:rPr lang="en-US" sz="4000" b="1" i="1" smtClean="0">
                            <a:latin typeface="Cambria Math" panose="02040503050406030204" pitchFamily="18" charset="0"/>
                          </a:rPr>
                          <m:t>  </m:t>
                        </m:r>
                        <m:r>
                          <a:rPr lang="en-US" sz="4000" b="1" i="1" smtClean="0">
                            <a:latin typeface="Cambria Math" panose="02040503050406030204" pitchFamily="18" charset="0"/>
                          </a:rPr>
                          <m:t>𝟖</m:t>
                        </m:r>
                        <m:sSup>
                          <m:sSupPr>
                            <m:ctrlPr>
                              <a:rPr lang="en-US" sz="4000" b="1" i="1">
                                <a:solidFill>
                                  <a:srgbClr val="836967"/>
                                </a:solidFill>
                                <a:latin typeface="Cambria Math" panose="02040503050406030204" pitchFamily="18" charset="0"/>
                              </a:rPr>
                            </m:ctrlPr>
                          </m:sSupPr>
                          <m:e>
                            <m:r>
                              <a:rPr lang="en-US" sz="4000" b="1" i="1">
                                <a:latin typeface="Cambria Math" panose="02040503050406030204" pitchFamily="18" charset="0"/>
                              </a:rPr>
                              <m:t>𝒙</m:t>
                            </m:r>
                          </m:e>
                          <m:sup>
                            <m:r>
                              <a:rPr lang="en-US" sz="4000" b="1" i="0">
                                <a:latin typeface="Cambria Math" panose="02040503050406030204" pitchFamily="18" charset="0"/>
                              </a:rPr>
                              <m:t>𝟐</m:t>
                            </m:r>
                          </m:sup>
                        </m:sSup>
                        <m:r>
                          <a:rPr lang="en-US" sz="4000" b="1" i="1" smtClean="0">
                            <a:latin typeface="Cambria Math" panose="02040503050406030204" pitchFamily="18" charset="0"/>
                          </a:rPr>
                          <m:t>+</m:t>
                        </m:r>
                        <m:r>
                          <a:rPr lang="en-US" sz="4000" b="1" i="1" smtClean="0">
                            <a:latin typeface="Cambria Math" panose="02040503050406030204" pitchFamily="18" charset="0"/>
                          </a:rPr>
                          <m:t>𝟐</m:t>
                        </m:r>
                        <m:r>
                          <a:rPr lang="en-US" sz="4000" b="1" i="1" smtClean="0">
                            <a:latin typeface="Cambria Math" panose="02040503050406030204" pitchFamily="18" charset="0"/>
                          </a:rPr>
                          <m:t>𝒙</m:t>
                        </m:r>
                        <m:r>
                          <a:rPr lang="en-US" sz="4000" b="1" i="1" smtClean="0">
                            <a:latin typeface="Cambria Math" panose="02040503050406030204" pitchFamily="18" charset="0"/>
                          </a:rPr>
                          <m:t>+</m:t>
                        </m:r>
                        <m:r>
                          <a:rPr lang="en-US" sz="4000" b="1" i="1" smtClean="0">
                            <a:latin typeface="Cambria Math" panose="02040503050406030204" pitchFamily="18" charset="0"/>
                          </a:rPr>
                          <m:t>𝟔</m:t>
                        </m:r>
                      </m:oMath>
                    </a14:m>
                    <a:r>
                      <a:rPr lang="en-US" sz="4000" b="1" dirty="0"/>
                      <a:t>  </a:t>
                    </a:r>
                    <a:endParaRPr lang="en-US" sz="4000" b="1" dirty="0"/>
                  </a:p>
                </p:txBody>
              </p:sp>
            </mc:Choice>
            <mc:Fallback>
              <p:sp>
                <p:nvSpPr>
                  <p:cNvPr id="16" name="TextBox 15"/>
                  <p:cNvSpPr txBox="1">
                    <a:spLocks noRot="1" noChangeAspect="1" noMove="1" noResize="1" noEditPoints="1" noAdjustHandles="1" noChangeArrowheads="1" noChangeShapeType="1" noTextEdit="1"/>
                  </p:cNvSpPr>
                  <p:nvPr/>
                </p:nvSpPr>
                <p:spPr>
                  <a:xfrm>
                    <a:off x="4966360" y="1819807"/>
                    <a:ext cx="6094602" cy="294395"/>
                  </a:xfrm>
                  <a:prstGeom prst="rect">
                    <a:avLst/>
                  </a:prstGeom>
                  <a:blipFill rotWithShape="1">
                    <a:blip r:embed="rId5"/>
                  </a:blipFill>
                </p:spPr>
                <p:txBody>
                  <a:bodyPr/>
                  <a:lstStyle/>
                  <a:p>
                    <a:r>
                      <a:rPr lang="en-US" altLang="en-US">
                        <a:noFill/>
                      </a:rPr>
                      <a:t> </a:t>
                    </a:r>
                  </a:p>
                </p:txBody>
              </p:sp>
            </mc:Fallback>
          </mc:AlternateContent>
          <p:cxnSp>
            <p:nvCxnSpPr>
              <p:cNvPr id="18" name="Straight Connector 17"/>
              <p:cNvCxnSpPr/>
              <p:nvPr/>
            </p:nvCxnSpPr>
            <p:spPr>
              <a:xfrm flipV="1">
                <a:off x="4269277" y="2189527"/>
                <a:ext cx="3255648" cy="6796"/>
              </a:xfrm>
              <a:prstGeom prst="line">
                <a:avLst/>
              </a:prstGeom>
              <a:ln w="19050"/>
            </p:spPr>
            <p:style>
              <a:lnRef idx="1">
                <a:schemeClr val="dk1"/>
              </a:lnRef>
              <a:fillRef idx="0">
                <a:schemeClr val="dk1"/>
              </a:fillRef>
              <a:effectRef idx="0">
                <a:schemeClr val="dk1"/>
              </a:effectRef>
              <a:fontRef idx="minor">
                <a:schemeClr val="tx1"/>
              </a:fontRef>
            </p:style>
          </p:cxnSp>
        </p:grpSp>
        <p:sp>
          <p:nvSpPr>
            <p:cNvPr id="14" name="TextBox 13"/>
            <p:cNvSpPr txBox="1"/>
            <p:nvPr/>
          </p:nvSpPr>
          <p:spPr>
            <a:xfrm>
              <a:off x="2237645" y="1681588"/>
              <a:ext cx="266700" cy="292294"/>
            </a:xfrm>
            <a:prstGeom prst="rect">
              <a:avLst/>
            </a:prstGeom>
            <a:noFill/>
          </p:spPr>
          <p:txBody>
            <a:bodyPr wrap="square" rtlCol="0">
              <a:spAutoFit/>
            </a:bodyPr>
            <a:lstStyle/>
            <a:p>
              <a:r>
                <a:rPr lang="en-US" sz="4000" b="1"/>
                <a:t>+</a:t>
              </a:r>
              <a:endParaRPr lang="en-US" sz="4000" b="1"/>
            </a:p>
          </p:txBody>
        </p:sp>
      </p:grpSp>
      <p:sp>
        <p:nvSpPr>
          <p:cNvPr id="3" name="Rectangle 2"/>
          <p:cNvSpPr/>
          <p:nvPr/>
        </p:nvSpPr>
        <p:spPr>
          <a:xfrm>
            <a:off x="1072024" y="5616841"/>
            <a:ext cx="14396576" cy="3785652"/>
          </a:xfrm>
          <a:prstGeom prst="rect">
            <a:avLst/>
          </a:prstGeom>
        </p:spPr>
        <p:txBody>
          <a:bodyPr wrap="square">
            <a:spAutoFit/>
          </a:bodyPr>
          <a:lstStyle/>
          <a:p>
            <a:pPr algn="just">
              <a:lnSpc>
                <a:spcPct val="150000"/>
              </a:lnSpc>
            </a:pPr>
            <a:r>
              <a:rPr lang="nl-NL" sz="4000" b="1" dirty="0" smtClean="0">
                <a:latin typeface="Arial" panose="020B0604020202020204" pitchFamily="34" charset="0"/>
                <a:ea typeface="Calibri" panose="020F0502020204030204" pitchFamily="34" charset="0"/>
                <a:cs typeface="Arial" panose="020B0604020202020204" pitchFamily="34" charset="0"/>
              </a:rPr>
              <a:t>* </a:t>
            </a:r>
            <a:r>
              <a:rPr lang="nl-NL" sz="4000" b="1" u="sng" dirty="0" smtClean="0">
                <a:latin typeface="Arial" panose="020B0604020202020204" pitchFamily="34" charset="0"/>
                <a:ea typeface="Calibri" panose="020F0502020204030204" pitchFamily="34" charset="0"/>
                <a:cs typeface="Arial" panose="020B0604020202020204" pitchFamily="34" charset="0"/>
              </a:rPr>
              <a:t>Chú </a:t>
            </a:r>
            <a:r>
              <a:rPr lang="nl-NL" sz="4000" b="1" u="sng" dirty="0">
                <a:latin typeface="Arial" panose="020B0604020202020204" pitchFamily="34" charset="0"/>
                <a:ea typeface="Calibri" panose="020F0502020204030204" pitchFamily="34" charset="0"/>
                <a:cs typeface="Arial" panose="020B0604020202020204" pitchFamily="34" charset="0"/>
              </a:rPr>
              <a:t>ý: </a:t>
            </a:r>
            <a:endParaRPr lang="en-US" sz="4000" b="1" u="sng"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dirty="0">
                <a:latin typeface="Arial" panose="020B0604020202020204" pitchFamily="34" charset="0"/>
                <a:ea typeface="Calibri" panose="020F0502020204030204" pitchFamily="34" charset="0"/>
                <a:cs typeface="Arial" panose="020B0604020202020204" pitchFamily="34" charset="0"/>
              </a:rPr>
              <a:t>Khi cộng đa thức theo cột dọc nếu một đa thức khuyết số mũ nào của biến thì khi viết đa thức đó, ta bỏ trống cột tương ứng với số mũ trên</a:t>
            </a:r>
            <a:r>
              <a:rPr lang="nl-NL" sz="4000" dirty="0" smtClean="0">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p:txBody>
      </p:sp>
      <p:pic>
        <p:nvPicPr>
          <p:cNvPr id="22" name="Picture 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932115" y="7350417"/>
            <a:ext cx="1746285" cy="2587090"/>
          </a:xfrm>
          <a:prstGeom prst="rect">
            <a:avLst/>
          </a:prstGeom>
        </p:spPr>
      </p:pic>
      <p:pic>
        <p:nvPicPr>
          <p:cNvPr id="5" name="Picture 4"/>
          <p:cNvPicPr>
            <a:picLocks noChangeAspect="1"/>
          </p:cNvPicPr>
          <p:nvPr/>
        </p:nvPicPr>
        <p:blipFill>
          <a:blip r:embed="rId8"/>
          <a:stretch>
            <a:fillRect/>
          </a:stretch>
        </p:blipFill>
        <p:spPr>
          <a:xfrm>
            <a:off x="8534400" y="4173220"/>
            <a:ext cx="1166495" cy="773430"/>
          </a:xfrm>
          <a:prstGeom prst="rect">
            <a:avLst/>
          </a:prstGeom>
        </p:spPr>
      </p:pic>
      <p:pic>
        <p:nvPicPr>
          <p:cNvPr id="7" name="Picture 6"/>
          <p:cNvPicPr>
            <a:picLocks noChangeAspect="1"/>
          </p:cNvPicPr>
          <p:nvPr/>
        </p:nvPicPr>
        <p:blipFill>
          <a:blip r:embed="rId9"/>
          <a:stretch>
            <a:fillRect/>
          </a:stretch>
        </p:blipFill>
        <p:spPr>
          <a:xfrm>
            <a:off x="9829800" y="4305300"/>
            <a:ext cx="1205865" cy="620395"/>
          </a:xfrm>
          <a:prstGeom prst="rect">
            <a:avLst/>
          </a:prstGeom>
        </p:spPr>
      </p:pic>
      <p:pic>
        <p:nvPicPr>
          <p:cNvPr id="10" name="Picture 9"/>
          <p:cNvPicPr>
            <a:picLocks noChangeAspect="1"/>
          </p:cNvPicPr>
          <p:nvPr/>
        </p:nvPicPr>
        <p:blipFill>
          <a:blip r:embed="rId10"/>
          <a:stretch>
            <a:fillRect/>
          </a:stretch>
        </p:blipFill>
        <p:spPr>
          <a:xfrm>
            <a:off x="11277600" y="4305300"/>
            <a:ext cx="897890" cy="580390"/>
          </a:xfrm>
          <a:prstGeom prst="rect">
            <a:avLst/>
          </a:prstGeom>
        </p:spPr>
      </p:pic>
      <p:pic>
        <p:nvPicPr>
          <p:cNvPr id="11" name="Picture 10"/>
          <p:cNvPicPr>
            <a:picLocks noChangeAspect="1"/>
          </p:cNvPicPr>
          <p:nvPr/>
        </p:nvPicPr>
        <p:blipFill>
          <a:blip r:embed="rId11"/>
          <a:stretch>
            <a:fillRect/>
          </a:stretch>
        </p:blipFill>
        <p:spPr>
          <a:xfrm>
            <a:off x="5556885" y="4278630"/>
            <a:ext cx="2809240" cy="69723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p14:dur="700">
        <p15:prstTrans prst="pageCurlDoubl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checkerboard(across)">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checkerboard(across)">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heckerboard(across)">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heckerboard(across)">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anim calcmode="lin" valueType="num">
                                      <p:cBhvr>
                                        <p:cTn id="45" dur="500" fill="hold"/>
                                        <p:tgtEl>
                                          <p:spTgt spid="3"/>
                                        </p:tgtEl>
                                        <p:attrNameLst>
                                          <p:attrName>ppt_x</p:attrName>
                                        </p:attrNameLst>
                                      </p:cBhvr>
                                      <p:tavLst>
                                        <p:tav tm="0">
                                          <p:val>
                                            <p:strVal val="#ppt_x"/>
                                          </p:val>
                                        </p:tav>
                                        <p:tav tm="100000">
                                          <p:val>
                                            <p:strVal val="#ppt_x"/>
                                          </p:val>
                                        </p:tav>
                                      </p:tavLst>
                                    </p:anim>
                                    <p:anim calcmode="lin" valueType="num">
                                      <p:cBhvr>
                                        <p:cTn id="4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2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16762316" y="8853922"/>
            <a:ext cx="1039866" cy="1127227"/>
          </a:xfrm>
          <a:prstGeom prst="rect">
            <a:avLst/>
          </a:prstGeom>
        </p:spPr>
      </p:pic>
      <p:grpSp>
        <p:nvGrpSpPr>
          <p:cNvPr id="3" name="Group 2"/>
          <p:cNvGrpSpPr/>
          <p:nvPr/>
        </p:nvGrpSpPr>
        <p:grpSpPr>
          <a:xfrm>
            <a:off x="1031225" y="1588785"/>
            <a:ext cx="4695192" cy="963915"/>
            <a:chOff x="1295400" y="1333500"/>
            <a:chExt cx="4695192" cy="963915"/>
          </a:xfrm>
        </p:grpSpPr>
        <p:pic>
          <p:nvPicPr>
            <p:cNvPr id="17" name="Picture 16"/>
            <p:cNvPicPr>
              <a:picLocks noChangeAspect="1"/>
            </p:cNvPicPr>
            <p:nvPr/>
          </p:nvPicPr>
          <p:blipFill>
            <a:blip r:embed="rId3" cstate="print">
              <a:duotone>
                <a:prstClr val="black"/>
                <a:schemeClr val="tx1">
                  <a:tint val="45000"/>
                  <a:satMod val="400000"/>
                </a:schemeClr>
              </a:duotone>
              <a:extLst>
                <a:ext uri="{BEBA8EAE-BF5A-486C-A8C5-ECC9F3942E4B}">
                  <a14:imgProps xmlns:a14="http://schemas.microsoft.com/office/drawing/2010/main">
                    <a14:imgLayer r:embed="rId4">
                      <a14:imgEffect>
                        <a14:artisticPaintBrush/>
                      </a14:imgEffect>
                      <a14:imgEffect>
                        <a14:brightnessContrast bright="20000" contrast="-40000"/>
                      </a14:imgEffect>
                      <a14:imgEffect>
                        <a14:colorTemperature colorTemp="7200"/>
                      </a14:imgEffect>
                      <a14:imgEffect>
                        <a14:saturation sat="191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1295400" y="1333500"/>
              <a:ext cx="1032846" cy="963915"/>
            </a:xfrm>
            <a:prstGeom prst="rect">
              <a:avLst/>
            </a:prstGeom>
          </p:spPr>
        </p:pic>
        <p:sp>
          <p:nvSpPr>
            <p:cNvPr id="22" name="TextBox 21"/>
            <p:cNvSpPr txBox="1"/>
            <p:nvPr/>
          </p:nvSpPr>
          <p:spPr>
            <a:xfrm>
              <a:off x="2409192" y="1516192"/>
              <a:ext cx="358140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nl-NL" sz="2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HĐ 3:</a:t>
              </a:r>
              <a:endParaRPr kumimoji="0" lang="nl-NL" sz="2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grpSp>
      <mc:AlternateContent xmlns:mc="http://schemas.openxmlformats.org/markup-compatibility/2006">
        <mc:Choice xmlns:a14="http://schemas.microsoft.com/office/drawing/2010/main" Requires="a14">
          <p:sp>
            <p:nvSpPr>
              <p:cNvPr id="10" name="Rectangle 9"/>
              <p:cNvSpPr/>
              <p:nvPr/>
            </p:nvSpPr>
            <p:spPr>
              <a:xfrm>
                <a:off x="2057400" y="2326963"/>
                <a:ext cx="17102150" cy="2676525"/>
              </a:xfrm>
              <a:prstGeom prst="rect">
                <a:avLst/>
              </a:prstGeom>
            </p:spPr>
            <p:txBody>
              <a:bodyPr wrap="square">
                <a:spAutoFit/>
              </a:bodyPr>
              <a:lstStyle/>
              <a:p>
                <a:pPr algn="just">
                  <a:lnSpc>
                    <a:spcPct val="150000"/>
                  </a:lnSpc>
                </a:pPr>
                <a:r>
                  <a:rPr lang="en-US" sz="2800" b="1" dirty="0">
                    <a:latin typeface="Arial" panose="020B0604020202020204" pitchFamily="34" charset="0"/>
                    <a:ea typeface="Calibri" panose="020F0502020204030204" pitchFamily="34" charset="0"/>
                    <a:cs typeface="Times New Roman" panose="02020603050405020304" pitchFamily="18" charset="0"/>
                  </a:rPr>
                  <a:t>a) </a:t>
                </a:r>
                <a:r>
                  <a:rPr lang="en-US" sz="2800" b="1" dirty="0" err="1">
                    <a:latin typeface="Arial" panose="020B0604020202020204" pitchFamily="34" charset="0"/>
                    <a:ea typeface="Calibri" panose="020F0502020204030204" pitchFamily="34" charset="0"/>
                    <a:cs typeface="Times New Roman" panose="02020603050405020304" pitchFamily="18" charset="0"/>
                  </a:rPr>
                  <a:t>Sắp</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xếp</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các</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đa</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thức</a:t>
                </a:r>
                <a:r>
                  <a:rPr lang="en-US" sz="2800" b="1"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2800" b="1" i="1">
                        <a:latin typeface="Cambria Math" panose="02040503050406030204" pitchFamily="18" charset="0"/>
                        <a:ea typeface="Calibri" panose="020F0502020204030204" pitchFamily="34" charset="0"/>
                        <a:cs typeface="Arial" panose="020B0604020202020204" pitchFamily="34" charset="0"/>
                      </a:rPr>
                      <m:t>𝑷</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𝒙</m:t>
                    </m:r>
                    <m:r>
                      <a:rPr lang="en-US" sz="2800" b="1">
                        <a:latin typeface="Cambria Math" panose="02040503050406030204" pitchFamily="18" charset="0"/>
                        <a:ea typeface="Calibri" panose="020F0502020204030204" pitchFamily="34" charset="0"/>
                        <a:cs typeface="Arial" panose="020B0604020202020204" pitchFamily="34" charset="0"/>
                      </a:rPr>
                      <m:t>)</m:t>
                    </m:r>
                  </m:oMath>
                </a14:m>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và</a:t>
                </a:r>
                <a:r>
                  <a:rPr lang="en-US" sz="2800" b="1"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2800" b="1" i="1">
                        <a:latin typeface="Cambria Math" panose="02040503050406030204" pitchFamily="18" charset="0"/>
                        <a:ea typeface="Calibri" panose="020F0502020204030204" pitchFamily="34" charset="0"/>
                        <a:cs typeface="Arial" panose="020B0604020202020204" pitchFamily="34" charset="0"/>
                      </a:rPr>
                      <m:t>𝑸</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𝒙</m:t>
                    </m:r>
                    <m:r>
                      <a:rPr lang="en-US" sz="2800" b="1">
                        <a:latin typeface="Cambria Math" panose="02040503050406030204" pitchFamily="18" charset="0"/>
                        <a:ea typeface="Calibri" panose="020F0502020204030204" pitchFamily="34" charset="0"/>
                        <a:cs typeface="Arial" panose="020B0604020202020204" pitchFamily="34" charset="0"/>
                      </a:rPr>
                      <m:t>)</m:t>
                    </m:r>
                  </m:oMath>
                </a14:m>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theo</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số</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mũ</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giảm</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dần</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của</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biến</a:t>
                </a:r>
                <a:r>
                  <a:rPr lang="en-US" sz="2800" b="1" dirty="0">
                    <a:latin typeface="Arial" panose="020B060402020202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2800" b="1" dirty="0">
                    <a:latin typeface="Arial" panose="020B0604020202020204" pitchFamily="34" charset="0"/>
                    <a:ea typeface="Calibri" panose="020F0502020204030204" pitchFamily="34" charset="0"/>
                    <a:cs typeface="Times New Roman" panose="02020603050405020304" pitchFamily="18" charset="0"/>
                  </a:rPr>
                  <a:t>b) </a:t>
                </a:r>
                <a:r>
                  <a:rPr lang="en-US" sz="2800" b="1" dirty="0" err="1">
                    <a:latin typeface="Arial" panose="020B0604020202020204" pitchFamily="34" charset="0"/>
                    <a:ea typeface="Calibri" panose="020F0502020204030204" pitchFamily="34" charset="0"/>
                    <a:cs typeface="Times New Roman" panose="02020603050405020304" pitchFamily="18" charset="0"/>
                  </a:rPr>
                  <a:t>Viết</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tổng</a:t>
                </a:r>
                <a:r>
                  <a:rPr lang="en-US" sz="2800" b="1"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2800" b="1" i="1">
                        <a:latin typeface="Cambria Math" panose="02040503050406030204" pitchFamily="18" charset="0"/>
                        <a:ea typeface="Calibri" panose="020F0502020204030204" pitchFamily="34" charset="0"/>
                        <a:cs typeface="Arial" panose="020B0604020202020204" pitchFamily="34" charset="0"/>
                      </a:rPr>
                      <m:t>𝑷</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𝒙</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𝑸</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𝒙</m:t>
                    </m:r>
                    <m:r>
                      <a:rPr lang="en-US" sz="2800" b="1">
                        <a:latin typeface="Cambria Math" panose="02040503050406030204" pitchFamily="18" charset="0"/>
                        <a:ea typeface="Calibri" panose="020F0502020204030204" pitchFamily="34" charset="0"/>
                        <a:cs typeface="Arial" panose="020B0604020202020204" pitchFamily="34" charset="0"/>
                      </a:rPr>
                      <m:t>)</m:t>
                    </m:r>
                  </m:oMath>
                </a14:m>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theo</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hàng</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ngang</a:t>
                </a:r>
                <a:r>
                  <a:rPr lang="en-US" sz="2800" b="1" dirty="0">
                    <a:latin typeface="Arial" panose="020B060402020202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2800" b="1" dirty="0">
                    <a:latin typeface="Arial" panose="020B0604020202020204" pitchFamily="34" charset="0"/>
                    <a:ea typeface="Calibri" panose="020F0502020204030204" pitchFamily="34" charset="0"/>
                    <a:cs typeface="Times New Roman" panose="02020603050405020304" pitchFamily="18" charset="0"/>
                  </a:rPr>
                  <a:t>c) </a:t>
                </a:r>
                <a:r>
                  <a:rPr lang="en-US" sz="2800" b="1" dirty="0" err="1">
                    <a:latin typeface="Arial" panose="020B0604020202020204" pitchFamily="34" charset="0"/>
                    <a:ea typeface="Calibri" panose="020F0502020204030204" pitchFamily="34" charset="0"/>
                    <a:cs typeface="Times New Roman" panose="02020603050405020304" pitchFamily="18" charset="0"/>
                  </a:rPr>
                  <a:t>Nhóm</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các</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đơn</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thức</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có</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cùng</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số</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mũ</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của</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biến</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với</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nhau</a:t>
                </a:r>
                <a:r>
                  <a:rPr lang="en-US" sz="2800" b="1" dirty="0">
                    <a:latin typeface="Arial" panose="020B060402020202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2800" b="1" dirty="0">
                    <a:latin typeface="Arial" panose="020B0604020202020204" pitchFamily="34" charset="0"/>
                    <a:ea typeface="Calibri" panose="020F0502020204030204" pitchFamily="34" charset="0"/>
                    <a:cs typeface="Times New Roman" panose="02020603050405020304" pitchFamily="18" charset="0"/>
                  </a:rPr>
                  <a:t>d) </a:t>
                </a:r>
                <a:r>
                  <a:rPr lang="en-US" sz="2800" b="1" dirty="0" err="1">
                    <a:latin typeface="Arial" panose="020B0604020202020204" pitchFamily="34" charset="0"/>
                    <a:ea typeface="Calibri" panose="020F0502020204030204" pitchFamily="34" charset="0"/>
                    <a:cs typeface="Times New Roman" panose="02020603050405020304" pitchFamily="18" charset="0"/>
                  </a:rPr>
                  <a:t>Tính</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tổng</a:t>
                </a:r>
                <a:r>
                  <a:rPr lang="en-US" sz="2800" b="1"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2800" b="1" i="1">
                        <a:latin typeface="Cambria Math" panose="02040503050406030204" pitchFamily="18" charset="0"/>
                        <a:ea typeface="Calibri" panose="020F0502020204030204" pitchFamily="34" charset="0"/>
                        <a:cs typeface="Arial" panose="020B0604020202020204" pitchFamily="34" charset="0"/>
                      </a:rPr>
                      <m:t>𝑷</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𝒙</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𝑸</m:t>
                    </m:r>
                    <m:r>
                      <a:rPr lang="en-US" sz="2800" b="1">
                        <a:latin typeface="Cambria Math" panose="02040503050406030204" pitchFamily="18" charset="0"/>
                        <a:ea typeface="Calibri" panose="020F0502020204030204" pitchFamily="34" charset="0"/>
                        <a:cs typeface="Arial" panose="020B0604020202020204" pitchFamily="34" charset="0"/>
                      </a:rPr>
                      <m:t>(</m:t>
                    </m:r>
                    <m:r>
                      <a:rPr lang="en-US" sz="2800" b="1" i="1">
                        <a:latin typeface="Cambria Math" panose="02040503050406030204" pitchFamily="18" charset="0"/>
                        <a:ea typeface="Calibri" panose="020F0502020204030204" pitchFamily="34" charset="0"/>
                        <a:cs typeface="Arial" panose="020B0604020202020204" pitchFamily="34" charset="0"/>
                      </a:rPr>
                      <m:t>𝒙</m:t>
                    </m:r>
                    <m:r>
                      <a:rPr lang="en-US" sz="2800" b="1">
                        <a:latin typeface="Cambria Math" panose="02040503050406030204" pitchFamily="18" charset="0"/>
                        <a:ea typeface="Calibri" panose="020F0502020204030204" pitchFamily="34" charset="0"/>
                        <a:cs typeface="Arial" panose="020B0604020202020204" pitchFamily="34" charset="0"/>
                      </a:rPr>
                      <m:t>)</m:t>
                    </m:r>
                  </m:oMath>
                </a14:m>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bằng</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cách</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thực</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hiện</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phép</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tính</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trong</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từng</a:t>
                </a:r>
                <a:r>
                  <a:rPr lang="en-US" sz="2800" b="1" dirty="0">
                    <a:latin typeface="Arial" panose="020B0604020202020204" pitchFamily="34" charset="0"/>
                    <a:ea typeface="Calibri" panose="020F0502020204030204" pitchFamily="34" charset="0"/>
                    <a:cs typeface="Times New Roman" panose="02020603050405020304" pitchFamily="18" charset="0"/>
                  </a:rPr>
                  <a:t> </a:t>
                </a:r>
                <a:r>
                  <a:rPr lang="en-US" sz="2800" b="1" dirty="0" err="1">
                    <a:latin typeface="Arial" panose="020B0604020202020204" pitchFamily="34" charset="0"/>
                    <a:ea typeface="Calibri" panose="020F0502020204030204" pitchFamily="34" charset="0"/>
                    <a:cs typeface="Times New Roman" panose="02020603050405020304" pitchFamily="18" charset="0"/>
                  </a:rPr>
                  <a:t>nhóm</a:t>
                </a:r>
                <a:r>
                  <a:rPr lang="en-US" sz="2800" b="1" dirty="0">
                    <a:latin typeface="Arial" panose="020B0604020202020204" pitchFamily="34" charset="0"/>
                    <a:ea typeface="Calibri" panose="020F0502020204030204" pitchFamily="34" charset="0"/>
                    <a:cs typeface="Times New Roman" panose="02020603050405020304" pitchFamily="18" charset="0"/>
                  </a:rPr>
                  <a:t>.</a:t>
                </a:r>
                <a:endParaRPr lang="en-US" sz="2800" b="1" dirty="0">
                  <a:effectLst/>
                  <a:latin typeface="Arial" panose="020B0604020202020204" pitchFamily="34" charset="0"/>
                  <a:ea typeface="Calibri" panose="020F0502020204030204" pitchFamily="34" charset="0"/>
                  <a:cs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2057400" y="2326963"/>
                <a:ext cx="17102150" cy="2676525"/>
              </a:xfrm>
              <a:prstGeom prst="rect">
                <a:avLst/>
              </a:prstGeom>
              <a:blipFill rotWithShape="1">
                <a:blip r:embed="rId5"/>
                <a:stretch>
                  <a:fillRect t="-12" r="2" b="12"/>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3413760" y="1485900"/>
                <a:ext cx="13955395" cy="1620520"/>
              </a:xfrm>
              <a:prstGeom prst="rect">
                <a:avLst/>
              </a:prstGeom>
            </p:spPr>
            <p:txBody>
              <a:bodyPr wrap="square">
                <a:spAutoFit/>
              </a:bodyPr>
              <a:lstStyle/>
              <a:p>
                <a:pPr lvl="0" algn="just">
                  <a:lnSpc>
                    <a:spcPct val="150000"/>
                  </a:lnSpc>
                </a:pPr>
                <a:r>
                  <a:rPr lang="en-US" sz="3200" b="1" dirty="0">
                    <a:solidFill>
                      <a:prstClr val="black"/>
                    </a:solidFill>
                    <a:latin typeface="Arial" panose="020B0604020202020204" pitchFamily="34" charset="0"/>
                    <a:ea typeface="Calibri" panose="020F0502020204030204" pitchFamily="34" charset="0"/>
                    <a:cs typeface="Times New Roman" panose="02020603050405020304" pitchFamily="18" charset="0"/>
                  </a:rPr>
                  <a:t>Cho </a:t>
                </a:r>
                <a:r>
                  <a:rPr lang="en-US" sz="32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hai</a:t>
                </a:r>
                <a:r>
                  <a:rPr lang="en-US" sz="32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32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đa</a:t>
                </a:r>
                <a:r>
                  <a:rPr lang="en-US" sz="32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32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thức</a:t>
                </a:r>
                <a:r>
                  <a:rPr lang="en-US" sz="32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3200" b="1" i="1">
                        <a:latin typeface="Cambria Math" panose="02040503050406030204" pitchFamily="18" charset="0"/>
                        <a:ea typeface="Calibri" panose="020F0502020204030204" pitchFamily="34" charset="0"/>
                        <a:cs typeface="Arial" panose="020B0604020202020204" pitchFamily="34" charset="0"/>
                      </a:rPr>
                      <m:t>𝑷</m:t>
                    </m:r>
                    <m:d>
                      <m:dPr>
                        <m:ctrlPr>
                          <a:rPr lang="en-US" sz="3200" b="1" i="1">
                            <a:latin typeface="Cambria Math" panose="02040503050406030204" pitchFamily="18" charset="0"/>
                            <a:ea typeface="Calibri" panose="020F0502020204030204" pitchFamily="34" charset="0"/>
                            <a:cs typeface="Arial" panose="020B0604020202020204" pitchFamily="34" charset="0"/>
                          </a:rPr>
                        </m:ctrlPr>
                      </m:dPr>
                      <m:e>
                        <m:r>
                          <a:rPr lang="en-US" sz="3200" b="1" i="1">
                            <a:latin typeface="Cambria Math" panose="02040503050406030204" pitchFamily="18" charset="0"/>
                            <a:ea typeface="Calibri" panose="020F0502020204030204" pitchFamily="34" charset="0"/>
                            <a:cs typeface="Arial" panose="020B0604020202020204" pitchFamily="34" charset="0"/>
                          </a:rPr>
                          <m:t>𝒙</m:t>
                        </m:r>
                      </m:e>
                    </m:d>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i="1">
                        <a:latin typeface="Cambria Math" panose="02040503050406030204" pitchFamily="18" charset="0"/>
                        <a:ea typeface="Calibri" panose="020F0502020204030204" pitchFamily="34" charset="0"/>
                        <a:cs typeface="Arial" panose="020B0604020202020204" pitchFamily="34" charset="0"/>
                      </a:rPr>
                      <m:t>−</m:t>
                    </m:r>
                    <m:r>
                      <a:rPr lang="en-US" sz="3200" b="1">
                        <a:latin typeface="Cambria Math" panose="02040503050406030204" pitchFamily="18" charset="0"/>
                        <a:ea typeface="Calibri" panose="020F0502020204030204" pitchFamily="34" charset="0"/>
                        <a:cs typeface="Arial" panose="020B0604020202020204" pitchFamily="34" charset="0"/>
                      </a:rPr>
                      <m:t>𝟐</m:t>
                    </m:r>
                    <m:sSup>
                      <m:sSupPr>
                        <m:ctrlPr>
                          <a:rPr lang="en-US" sz="3200" b="1" i="1">
                            <a:latin typeface="Cambria Math" panose="02040503050406030204" pitchFamily="18" charset="0"/>
                            <a:ea typeface="Calibri" panose="020F0502020204030204" pitchFamily="34" charset="0"/>
                            <a:cs typeface="Arial" panose="020B0604020202020204" pitchFamily="34" charset="0"/>
                          </a:rPr>
                        </m:ctrlPr>
                      </m:sSupPr>
                      <m:e>
                        <m:r>
                          <a:rPr lang="en-US" sz="3200" b="1" i="1">
                            <a:latin typeface="Cambria Math" panose="02040503050406030204" pitchFamily="18" charset="0"/>
                            <a:ea typeface="Calibri" panose="020F0502020204030204" pitchFamily="34" charset="0"/>
                            <a:cs typeface="Arial" panose="020B0604020202020204" pitchFamily="34" charset="0"/>
                          </a:rPr>
                          <m:t>𝒙</m:t>
                        </m:r>
                      </m:e>
                      <m:sup>
                        <m:r>
                          <a:rPr lang="en-US" sz="3200" b="1">
                            <a:latin typeface="Cambria Math" panose="02040503050406030204" pitchFamily="18" charset="0"/>
                            <a:ea typeface="Calibri" panose="020F0502020204030204" pitchFamily="34" charset="0"/>
                            <a:cs typeface="Arial" panose="020B0604020202020204" pitchFamily="34" charset="0"/>
                          </a:rPr>
                          <m:t>𝟐</m:t>
                        </m:r>
                      </m:sup>
                    </m:sSup>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a:latin typeface="Cambria Math" panose="02040503050406030204" pitchFamily="18" charset="0"/>
                        <a:ea typeface="Calibri" panose="020F0502020204030204" pitchFamily="34" charset="0"/>
                        <a:cs typeface="Arial" panose="020B0604020202020204" pitchFamily="34" charset="0"/>
                      </a:rPr>
                      <m:t>𝟏</m:t>
                    </m:r>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a:latin typeface="Cambria Math" panose="02040503050406030204" pitchFamily="18" charset="0"/>
                        <a:ea typeface="Calibri" panose="020F0502020204030204" pitchFamily="34" charset="0"/>
                        <a:cs typeface="Arial" panose="020B0604020202020204" pitchFamily="34" charset="0"/>
                      </a:rPr>
                      <m:t>𝟑</m:t>
                    </m:r>
                    <m:r>
                      <a:rPr lang="en-US" sz="3200" b="1" i="1">
                        <a:latin typeface="Cambria Math" panose="02040503050406030204" pitchFamily="18" charset="0"/>
                        <a:ea typeface="Calibri" panose="020F0502020204030204" pitchFamily="34" charset="0"/>
                        <a:cs typeface="Arial" panose="020B0604020202020204" pitchFamily="34" charset="0"/>
                      </a:rPr>
                      <m:t>𝒙</m:t>
                    </m:r>
                    <m:r>
                      <m:rPr>
                        <m:nor/>
                      </m:rPr>
                      <a:rPr lang="en-US" sz="3200" b="1" i="1">
                        <a:latin typeface="Arial" panose="020B0604020202020204" pitchFamily="34" charset="0"/>
                        <a:ea typeface="Calibri" panose="020F0502020204030204" pitchFamily="34" charset="0"/>
                        <a:cs typeface="Times New Roman" panose="02020603050405020304" pitchFamily="18" charset="0"/>
                      </a:rPr>
                      <m:t> </m:t>
                    </m:r>
                  </m:oMath>
                </a14:m>
                <a:r>
                  <a:rPr lang="en-US" sz="3200" b="1" dirty="0" err="1">
                    <a:latin typeface="Arial" panose="020B0604020202020204" pitchFamily="34" charset="0"/>
                    <a:ea typeface="Times New Roman" panose="02020603050405020304" pitchFamily="18" charset="0"/>
                    <a:cs typeface="Times New Roman" panose="02020603050405020304" pitchFamily="18" charset="0"/>
                    <a:sym typeface="+mn-ea"/>
                  </a:rPr>
                  <a:t>và</a:t>
                </a:r>
                <a:r>
                  <a:rPr lang="en-US" sz="3200" b="1" dirty="0">
                    <a:latin typeface="Arial" panose="020B0604020202020204" pitchFamily="34" charset="0"/>
                    <a:ea typeface="Times New Roman" panose="02020603050405020304" pitchFamily="18" charset="0"/>
                    <a:cs typeface="Times New Roman" panose="02020603050405020304" pitchFamily="18" charset="0"/>
                    <a:sym typeface="+mn-ea"/>
                  </a:rPr>
                  <a:t> </a:t>
                </a:r>
                <a14:m>
                  <m:oMath xmlns:m="http://schemas.openxmlformats.org/officeDocument/2006/math">
                    <m:r>
                      <a:rPr lang="en-US" sz="3200" b="1" i="1">
                        <a:latin typeface="Cambria Math" panose="02040503050406030204" pitchFamily="18" charset="0"/>
                        <a:ea typeface="Calibri" panose="020F0502020204030204" pitchFamily="34" charset="0"/>
                        <a:cs typeface="Arial" panose="020B0604020202020204" pitchFamily="34" charset="0"/>
                      </a:rPr>
                      <m:t>𝑸</m:t>
                    </m:r>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i="1">
                        <a:latin typeface="Cambria Math" panose="02040503050406030204" pitchFamily="18" charset="0"/>
                        <a:ea typeface="Calibri" panose="020F0502020204030204" pitchFamily="34" charset="0"/>
                        <a:cs typeface="Arial" panose="020B0604020202020204" pitchFamily="34" charset="0"/>
                      </a:rPr>
                      <m:t>𝒙</m:t>
                    </m:r>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i="1">
                        <a:latin typeface="Cambria Math" panose="02040503050406030204" pitchFamily="18" charset="0"/>
                        <a:ea typeface="Calibri" panose="020F0502020204030204" pitchFamily="34" charset="0"/>
                        <a:cs typeface="Arial" panose="020B0604020202020204" pitchFamily="34" charset="0"/>
                      </a:rPr>
                      <m:t>−</m:t>
                    </m:r>
                    <m:r>
                      <a:rPr lang="en-US" sz="3200" b="1">
                        <a:latin typeface="Cambria Math" panose="02040503050406030204" pitchFamily="18" charset="0"/>
                        <a:ea typeface="Calibri" panose="020F0502020204030204" pitchFamily="34" charset="0"/>
                        <a:cs typeface="Arial" panose="020B0604020202020204" pitchFamily="34" charset="0"/>
                      </a:rPr>
                      <m:t>𝟓</m:t>
                    </m:r>
                    <m:r>
                      <a:rPr lang="en-US" sz="3200" b="1" i="1">
                        <a:latin typeface="Cambria Math" panose="02040503050406030204" pitchFamily="18" charset="0"/>
                        <a:ea typeface="Calibri" panose="020F0502020204030204" pitchFamily="34" charset="0"/>
                        <a:cs typeface="Arial" panose="020B0604020202020204" pitchFamily="34" charset="0"/>
                      </a:rPr>
                      <m:t>𝒙</m:t>
                    </m:r>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a:latin typeface="Cambria Math" panose="02040503050406030204" pitchFamily="18" charset="0"/>
                        <a:ea typeface="Calibri" panose="020F0502020204030204" pitchFamily="34" charset="0"/>
                        <a:cs typeface="Arial" panose="020B0604020202020204" pitchFamily="34" charset="0"/>
                      </a:rPr>
                      <m:t>𝟑</m:t>
                    </m:r>
                    <m:sSup>
                      <m:sSupPr>
                        <m:ctrlPr>
                          <a:rPr lang="en-US" sz="3200" b="1" i="1">
                            <a:latin typeface="Cambria Math" panose="02040503050406030204" pitchFamily="18" charset="0"/>
                            <a:ea typeface="Calibri" panose="020F0502020204030204" pitchFamily="34" charset="0"/>
                            <a:cs typeface="Arial" panose="020B0604020202020204" pitchFamily="34" charset="0"/>
                          </a:rPr>
                        </m:ctrlPr>
                      </m:sSupPr>
                      <m:e>
                        <m:r>
                          <a:rPr lang="en-US" sz="3200" b="1" i="1">
                            <a:latin typeface="Cambria Math" panose="02040503050406030204" pitchFamily="18" charset="0"/>
                            <a:ea typeface="Calibri" panose="020F0502020204030204" pitchFamily="34" charset="0"/>
                            <a:cs typeface="Arial" panose="020B0604020202020204" pitchFamily="34" charset="0"/>
                          </a:rPr>
                          <m:t>𝒙</m:t>
                        </m:r>
                      </m:e>
                      <m:sup>
                        <m:r>
                          <a:rPr lang="en-US" sz="3200" b="1">
                            <a:latin typeface="Cambria Math" panose="02040503050406030204" pitchFamily="18" charset="0"/>
                            <a:ea typeface="Calibri" panose="020F0502020204030204" pitchFamily="34" charset="0"/>
                            <a:cs typeface="Arial" panose="020B0604020202020204" pitchFamily="34" charset="0"/>
                          </a:rPr>
                          <m:t>𝟐</m:t>
                        </m:r>
                      </m:sup>
                    </m:sSup>
                    <m:r>
                      <a:rPr lang="en-US" sz="3200" b="1">
                        <a:latin typeface="Cambria Math" panose="02040503050406030204" pitchFamily="18" charset="0"/>
                        <a:ea typeface="Calibri" panose="020F0502020204030204" pitchFamily="34" charset="0"/>
                        <a:cs typeface="Arial" panose="020B0604020202020204" pitchFamily="34" charset="0"/>
                      </a:rPr>
                      <m:t>+</m:t>
                    </m:r>
                    <m:r>
                      <a:rPr lang="en-US" sz="3200" b="1">
                        <a:latin typeface="Cambria Math" panose="02040503050406030204" pitchFamily="18" charset="0"/>
                        <a:ea typeface="Calibri" panose="020F0502020204030204" pitchFamily="34" charset="0"/>
                        <a:cs typeface="Arial" panose="020B0604020202020204" pitchFamily="34" charset="0"/>
                      </a:rPr>
                      <m:t>𝟒</m:t>
                    </m:r>
                    <m:r>
                      <a:rPr lang="en-US" sz="3200" b="1">
                        <a:latin typeface="Cambria Math" panose="02040503050406030204" pitchFamily="18" charset="0"/>
                        <a:ea typeface="Calibri" panose="020F0502020204030204" pitchFamily="34" charset="0"/>
                        <a:cs typeface="Arial" panose="020B0604020202020204" pitchFamily="34" charset="0"/>
                      </a:rPr>
                      <m:t>.</m:t>
                    </m:r>
                  </m:oMath>
                </a14:m>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50000"/>
                  </a:lnSpc>
                </a:pPr>
                <a:endParaRPr lang="en-US" sz="3200" b="1" dirty="0">
                  <a:solidFill>
                    <a:prstClr val="black"/>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3413760" y="1485900"/>
                <a:ext cx="13955395" cy="1620520"/>
              </a:xfrm>
              <a:prstGeom prst="rect">
                <a:avLst/>
              </a:prstGeom>
              <a:blipFill rotWithShape="1">
                <a:blip r:embed="rId6"/>
                <a:stretch>
                  <a:fillRect/>
                </a:stretch>
              </a:blipFill>
            </p:spPr>
            <p:txBody>
              <a:bodyPr/>
              <a:lstStyle/>
              <a:p>
                <a:r>
                  <a:rPr lang="en-US" altLang="en-US">
                    <a:noFill/>
                  </a:rPr>
                  <a:t> </a:t>
                </a:r>
              </a:p>
            </p:txBody>
          </p:sp>
        </mc:Fallback>
      </mc:AlternateContent>
      <p:sp>
        <p:nvSpPr>
          <p:cNvPr id="18" name="Oval Callout 17"/>
          <p:cNvSpPr/>
          <p:nvPr/>
        </p:nvSpPr>
        <p:spPr>
          <a:xfrm>
            <a:off x="8077200" y="4991100"/>
            <a:ext cx="1708150" cy="53213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000" b="1" dirty="0" smtClean="0">
                <a:solidFill>
                  <a:prstClr val="black"/>
                </a:solidFill>
              </a:rPr>
              <a:t>Giải</a:t>
            </a:r>
            <a:endParaRPr lang="vi-VN" sz="2000" b="1" dirty="0" smtClean="0">
              <a:solidFill>
                <a:prstClr val="black"/>
              </a:solidFill>
            </a:endParaRPr>
          </a:p>
        </p:txBody>
      </p:sp>
      <p:pic>
        <p:nvPicPr>
          <p:cNvPr id="19" name="Picture 34"/>
          <p:cNvPicPr>
            <a:picLocks noChangeAspect="1"/>
          </p:cNvPicPr>
          <p:nvPr/>
        </p:nvPicPr>
        <p:blipFill>
          <a:blip r:embed="rId7"/>
          <a:srcRect/>
          <a:stretch>
            <a:fillRect/>
          </a:stretch>
        </p:blipFill>
        <p:spPr>
          <a:xfrm>
            <a:off x="16008460" y="2171700"/>
            <a:ext cx="1903817" cy="1491324"/>
          </a:xfrm>
          <a:prstGeom prst="rect">
            <a:avLst/>
          </a:prstGeom>
        </p:spPr>
      </p:pic>
      <p:sp>
        <p:nvSpPr>
          <p:cNvPr id="7" name="Rectangle 17"/>
          <p:cNvSpPr/>
          <p:nvPr/>
        </p:nvSpPr>
        <p:spPr>
          <a:xfrm>
            <a:off x="533400" y="10287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8" name="Text Box 7"/>
          <p:cNvSpPr txBox="1"/>
          <p:nvPr/>
        </p:nvSpPr>
        <p:spPr>
          <a:xfrm>
            <a:off x="14986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40914A"/>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40914A"/>
              </a:solidFill>
              <a:ea typeface="Calibri" panose="020F0502020204030204" pitchFamily="34" charset="0"/>
              <a:cs typeface="Arial" panose="020B0604020202020204" pitchFamily="34" charset="0"/>
              <a:sym typeface="+mn-ea"/>
            </a:endParaRPr>
          </a:p>
        </p:txBody>
      </p:sp>
      <p:pic>
        <p:nvPicPr>
          <p:cNvPr id="2" name="Picture 1"/>
          <p:cNvPicPr>
            <a:picLocks noChangeAspect="1"/>
          </p:cNvPicPr>
          <p:nvPr/>
        </p:nvPicPr>
        <p:blipFill>
          <a:blip r:embed="rId8"/>
          <a:stretch>
            <a:fillRect/>
          </a:stretch>
        </p:blipFill>
        <p:spPr>
          <a:xfrm>
            <a:off x="685800" y="5753100"/>
            <a:ext cx="11530965" cy="869950"/>
          </a:xfrm>
          <a:prstGeom prst="rect">
            <a:avLst/>
          </a:prstGeom>
        </p:spPr>
      </p:pic>
      <p:pic>
        <p:nvPicPr>
          <p:cNvPr id="4" name="Picture 3"/>
          <p:cNvPicPr>
            <a:picLocks noChangeAspect="1"/>
          </p:cNvPicPr>
          <p:nvPr/>
        </p:nvPicPr>
        <p:blipFill>
          <a:blip r:embed="rId9"/>
          <a:stretch>
            <a:fillRect/>
          </a:stretch>
        </p:blipFill>
        <p:spPr>
          <a:xfrm>
            <a:off x="685800" y="6591300"/>
            <a:ext cx="12150725" cy="9194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23" name="Rounded Rectangle 22"/>
          <p:cNvSpPr/>
          <p:nvPr/>
        </p:nvSpPr>
        <p:spPr>
          <a:xfrm>
            <a:off x="160956" y="114300"/>
            <a:ext cx="18059400" cy="101727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16762316" y="8853922"/>
            <a:ext cx="1039866" cy="1127227"/>
          </a:xfrm>
          <a:prstGeom prst="rect">
            <a:avLst/>
          </a:prstGeom>
        </p:spPr>
      </p:pic>
      <p:sp>
        <p:nvSpPr>
          <p:cNvPr id="18" name="Oval Callout 17"/>
          <p:cNvSpPr/>
          <p:nvPr/>
        </p:nvSpPr>
        <p:spPr>
          <a:xfrm>
            <a:off x="7086600" y="1866851"/>
            <a:ext cx="1708053" cy="75130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smtClean="0">
                <a:solidFill>
                  <a:prstClr val="black"/>
                </a:solidFill>
              </a:rPr>
              <a:t>Giải</a:t>
            </a:r>
            <a:endParaRPr lang="vi-VN" sz="2800" b="1" dirty="0" smtClean="0">
              <a:solidFill>
                <a:prstClr val="black"/>
              </a:solidFill>
            </a:endParaRPr>
          </a:p>
        </p:txBody>
      </p:sp>
      <mc:AlternateContent xmlns:mc="http://schemas.openxmlformats.org/markup-compatibility/2006">
        <mc:Choice xmlns:a14="http://schemas.microsoft.com/office/drawing/2010/main" Requires="a14">
          <p:sp>
            <p:nvSpPr>
              <p:cNvPr id="12" name="Rectangle 11"/>
              <p:cNvSpPr/>
              <p:nvPr/>
            </p:nvSpPr>
            <p:spPr>
              <a:xfrm>
                <a:off x="609600" y="2705199"/>
                <a:ext cx="15603567" cy="3855720"/>
              </a:xfrm>
              <a:prstGeom prst="rect">
                <a:avLst/>
              </a:prstGeom>
            </p:spPr>
            <p:txBody>
              <a:bodyPr wrap="square">
                <a:spAutoFit/>
              </a:bodyPr>
              <a:lstStyle/>
              <a:p>
                <a:pPr>
                  <a:lnSpc>
                    <a:spcPct val="150000"/>
                  </a:lnSpc>
                </a:pPr>
                <a:r>
                  <a:rPr lang="en-US" sz="3800" b="1" dirty="0" smtClean="0">
                    <a:solidFill>
                      <a:srgbClr val="333333"/>
                    </a:solidFill>
                    <a:latin typeface="Arial" panose="020B0604020202020204" pitchFamily="34" charset="0"/>
                    <a:ea typeface="Times New Roman" panose="02020603050405020304" pitchFamily="18" charset="0"/>
                  </a:rPr>
                  <a:t>a) </a:t>
                </a:r>
                <a14:m>
                  <m:oMath xmlns:m="http://schemas.openxmlformats.org/officeDocument/2006/math">
                    <m:r>
                      <a:rPr lang="en-US" sz="3800" b="1" i="1" dirty="0" smtClean="0">
                        <a:solidFill>
                          <a:srgbClr val="333333"/>
                        </a:solidFill>
                        <a:latin typeface="Cambria Math" panose="02040503050406030204" pitchFamily="18" charset="0"/>
                        <a:ea typeface="Times New Roman" panose="02020603050405020304" pitchFamily="18" charset="0"/>
                      </a:rPr>
                      <m:t>𝑷</m:t>
                    </m:r>
                    <m:r>
                      <a:rPr lang="en-US" sz="3800" b="1" i="1" dirty="0" smtClean="0">
                        <a:solidFill>
                          <a:srgbClr val="333333"/>
                        </a:solidFill>
                        <a:latin typeface="Cambria Math" panose="02040503050406030204" pitchFamily="18" charset="0"/>
                        <a:ea typeface="Times New Roman" panose="02020603050405020304" pitchFamily="18" charset="0"/>
                      </a:rPr>
                      <m:t>(</m:t>
                    </m:r>
                    <m:r>
                      <a:rPr lang="en-US" sz="3800" b="1" i="1" dirty="0" smtClean="0">
                        <a:solidFill>
                          <a:srgbClr val="333333"/>
                        </a:solidFill>
                        <a:latin typeface="Cambria Math" panose="02040503050406030204" pitchFamily="18" charset="0"/>
                        <a:ea typeface="Times New Roman" panose="02020603050405020304" pitchFamily="18" charset="0"/>
                      </a:rPr>
                      <m:t>𝒙</m:t>
                    </m:r>
                    <m:r>
                      <a:rPr lang="en-US" sz="3800" b="1" i="1" dirty="0" smtClean="0">
                        <a:solidFill>
                          <a:srgbClr val="333333"/>
                        </a:solidFill>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𝟐</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𝟏</m:t>
                    </m:r>
                  </m:oMath>
                </a14:m>
                <a:r>
                  <a:rPr lang="en-US" sz="3800" b="1" dirty="0">
                    <a:solidFill>
                      <a:srgbClr val="333333"/>
                    </a:solidFill>
                    <a:effectLst/>
                    <a:latin typeface="Arial" panose="020B0604020202020204" pitchFamily="34" charset="0"/>
                    <a:ea typeface="Times New Roman" panose="02020603050405020304" pitchFamily="18" charset="0"/>
                  </a:rPr>
                  <a:t> </a:t>
                </a:r>
                <a:r>
                  <a:rPr lang="en-US" sz="3800" b="1" dirty="0" err="1">
                    <a:solidFill>
                      <a:srgbClr val="333333"/>
                    </a:solidFill>
                    <a:effectLst/>
                    <a:latin typeface="Arial" panose="020B0604020202020204" pitchFamily="34" charset="0"/>
                    <a:ea typeface="Times New Roman" panose="02020603050405020304" pitchFamily="18" charset="0"/>
                  </a:rPr>
                  <a:t>và</a:t>
                </a:r>
                <a:r>
                  <a:rPr lang="en-US" sz="3800" b="1" dirty="0">
                    <a:solidFill>
                      <a:srgbClr val="333333"/>
                    </a:solidFill>
                    <a:effectLst/>
                    <a:latin typeface="Arial" panose="020B0604020202020204" pitchFamily="34" charset="0"/>
                    <a:ea typeface="Times New Roman" panose="02020603050405020304" pitchFamily="18" charset="0"/>
                  </a:rPr>
                  <a:t> </a:t>
                </a:r>
                <a14:m>
                  <m:oMath xmlns:m="http://schemas.openxmlformats.org/officeDocument/2006/math">
                    <m:r>
                      <a:rPr lang="en-US" sz="3800" b="1" i="1" dirty="0" smtClean="0">
                        <a:solidFill>
                          <a:srgbClr val="333333"/>
                        </a:solidFill>
                        <a:effectLst/>
                        <a:latin typeface="Cambria Math" panose="02040503050406030204" pitchFamily="18" charset="0"/>
                        <a:ea typeface="Times New Roman" panose="02020603050405020304" pitchFamily="18" charset="0"/>
                      </a:rPr>
                      <m:t>𝑸</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𝒙</m:t>
                    </m:r>
                    <m:r>
                      <a:rPr lang="en-US" sz="3800" b="1" i="1" dirty="0" smtClean="0">
                        <a:solidFill>
                          <a:srgbClr val="333333"/>
                        </a:solidFill>
                        <a:effectLst/>
                        <a:latin typeface="Cambria Math" panose="02040503050406030204" pitchFamily="18" charset="0"/>
                        <a:ea typeface="Times New Roman" panose="02020603050405020304" pitchFamily="18" charset="0"/>
                      </a:rPr>
                      <m:t>)= </m:t>
                    </m:r>
                    <m:r>
                      <a:rPr lang="en-US" sz="3800" b="1" i="1" dirty="0" smtClean="0">
                        <a:solidFill>
                          <a:srgbClr val="0070C0"/>
                        </a:solidFill>
                        <a:effectLst/>
                        <a:latin typeface="Cambria Math" panose="02040503050406030204" pitchFamily="18" charset="0"/>
                        <a:ea typeface="Times New Roman" panose="02020603050405020304" pitchFamily="18" charset="0"/>
                      </a:rPr>
                      <m:t>𝟑</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𝟒</m:t>
                    </m:r>
                  </m:oMath>
                </a14:m>
                <a:endParaRPr lang="en-US" sz="3800" b="1" dirty="0">
                  <a:effectLst/>
                  <a:latin typeface="Times New Roman" panose="02020603050405020304" pitchFamily="18" charset="0"/>
                  <a:ea typeface="Times New Roman" panose="02020603050405020304" pitchFamily="18" charset="0"/>
                </a:endParaRPr>
              </a:p>
              <a:p>
                <a:pPr>
                  <a:lnSpc>
                    <a:spcPct val="150000"/>
                  </a:lnSpc>
                </a:pPr>
                <a:r>
                  <a:rPr lang="en-US" sz="3800" b="1" dirty="0" smtClean="0">
                    <a:solidFill>
                      <a:srgbClr val="333333"/>
                    </a:solidFill>
                    <a:effectLst/>
                    <a:latin typeface="Arial" panose="020B0604020202020204" pitchFamily="34" charset="0"/>
                    <a:ea typeface="Times New Roman" panose="02020603050405020304" pitchFamily="18" charset="0"/>
                  </a:rPr>
                  <a:t>b) </a:t>
                </a:r>
                <a14:m>
                  <m:oMath xmlns:m="http://schemas.openxmlformats.org/officeDocument/2006/math">
                    <m:r>
                      <a:rPr lang="en-US" sz="3800" b="1" i="1" dirty="0" smtClean="0">
                        <a:solidFill>
                          <a:srgbClr val="333333"/>
                        </a:solidFill>
                        <a:effectLst/>
                        <a:latin typeface="Cambria Math" panose="02040503050406030204" pitchFamily="18" charset="0"/>
                        <a:ea typeface="Times New Roman" panose="02020603050405020304" pitchFamily="18" charset="0"/>
                      </a:rPr>
                      <m:t>𝑷</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𝒙</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𝑸</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𝒙</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𝟐</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𝟏</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dirty="0" smtClean="0">
                        <a:solidFill>
                          <a:srgbClr val="0070C0"/>
                        </a:solidFill>
                        <a:effectLst/>
                        <a:latin typeface="Cambria Math" panose="02040503050406030204" pitchFamily="18" charset="0"/>
                        <a:ea typeface="Times New Roman" panose="02020603050405020304" pitchFamily="18" charset="0"/>
                      </a:rPr>
                      <m:t>𝟑</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𝟒</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3800" b="1" dirty="0">
                    <a:solidFill>
                      <a:srgbClr val="333333"/>
                    </a:solidFill>
                    <a:effectLst/>
                    <a:latin typeface="Arial" panose="020B0604020202020204" pitchFamily="34" charset="0"/>
                    <a:ea typeface="Times New Roman" panose="02020603050405020304" pitchFamily="18" charset="0"/>
                  </a:rPr>
                  <a:t> </a:t>
                </a:r>
                <a:endParaRPr lang="en-US" sz="3800" b="1" dirty="0">
                  <a:effectLst/>
                  <a:latin typeface="Times New Roman" panose="02020603050405020304" pitchFamily="18" charset="0"/>
                  <a:ea typeface="Times New Roman" panose="02020603050405020304" pitchFamily="18" charset="0"/>
                </a:endParaRPr>
              </a:p>
              <a:p>
                <a:pPr>
                  <a:lnSpc>
                    <a:spcPct val="150000"/>
                  </a:lnSpc>
                </a:pPr>
                <a:r>
                  <a:rPr lang="en-US" sz="3800" b="1" dirty="0" smtClean="0">
                    <a:solidFill>
                      <a:srgbClr val="333333"/>
                    </a:solidFill>
                    <a:effectLst/>
                    <a:latin typeface="Arial" panose="020B0604020202020204" pitchFamily="34" charset="0"/>
                    <a:ea typeface="Times New Roman" panose="02020603050405020304" pitchFamily="18" charset="0"/>
                  </a:rPr>
                  <a:t>c</a:t>
                </a:r>
                <a:r>
                  <a:rPr lang="en-US" sz="3800" b="1" dirty="0">
                    <a:solidFill>
                      <a:srgbClr val="333333"/>
                    </a:solidFill>
                    <a:latin typeface="Arial" panose="020B0604020202020204" pitchFamily="34" charset="0"/>
                    <a:ea typeface="Times New Roman" panose="02020603050405020304" pitchFamily="18" charset="0"/>
                  </a:rPr>
                  <a:t>)</a:t>
                </a:r>
                <a:r>
                  <a:rPr lang="en-US" sz="3800" b="1" dirty="0" smtClean="0">
                    <a:solidFill>
                      <a:srgbClr val="333333"/>
                    </a:solidFill>
                    <a:effectLst/>
                    <a:latin typeface="Arial" panose="020B0604020202020204" pitchFamily="34" charset="0"/>
                    <a:ea typeface="Times New Roman" panose="02020603050405020304" pitchFamily="18" charset="0"/>
                  </a:rPr>
                  <a:t> </a:t>
                </a:r>
                <a14:m>
                  <m:oMath xmlns:m="http://schemas.openxmlformats.org/officeDocument/2006/math">
                    <m:r>
                      <a:rPr lang="en-US" sz="3800" b="1" i="1" dirty="0" smtClean="0">
                        <a:solidFill>
                          <a:srgbClr val="333333"/>
                        </a:solidFill>
                        <a:effectLst/>
                        <a:latin typeface="Cambria Math" panose="02040503050406030204" pitchFamily="18" charset="0"/>
                        <a:ea typeface="Times New Roman" panose="02020603050405020304" pitchFamily="18" charset="0"/>
                      </a:rPr>
                      <m:t>𝑷</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𝒙</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𝑸</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solidFill>
                          <a:srgbClr val="333333"/>
                        </a:solidFill>
                        <a:effectLst/>
                        <a:latin typeface="Cambria Math" panose="02040503050406030204" pitchFamily="18" charset="0"/>
                        <a:ea typeface="Times New Roman" panose="02020603050405020304" pitchFamily="18" charset="0"/>
                      </a:rPr>
                      <m:t>𝒙</m:t>
                    </m:r>
                    <m:r>
                      <a:rPr lang="en-US" sz="3800" b="1" i="1" dirty="0" smtClean="0">
                        <a:solidFill>
                          <a:srgbClr val="333333"/>
                        </a:solidFill>
                        <a:effectLst/>
                        <a:latin typeface="Cambria Math" panose="02040503050406030204" pitchFamily="18" charset="0"/>
                        <a:ea typeface="Times New Roman" panose="02020603050405020304" pitchFamily="18" charset="0"/>
                      </a:rPr>
                      <m:t>) = </m:t>
                    </m:r>
                    <m:r>
                      <a:rPr lang="en-US" sz="3800" b="1" i="1" dirty="0" smtClean="0">
                        <a:solidFill>
                          <a:srgbClr val="333333"/>
                        </a:solidFill>
                        <a:effectLst/>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𝟐</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𝟏</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dirty="0" smtClean="0">
                        <a:solidFill>
                          <a:srgbClr val="0070C0"/>
                        </a:solidFill>
                        <a:effectLst/>
                        <a:latin typeface="Cambria Math" panose="02040503050406030204" pitchFamily="18" charset="0"/>
                        <a:ea typeface="Times New Roman" panose="02020603050405020304" pitchFamily="18" charset="0"/>
                      </a:rPr>
                      <m:t>𝟑</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𝟒</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endParaRPr>
              </a:p>
              <a:p>
                <a:pPr>
                  <a:lnSpc>
                    <a:spcPct val="150000"/>
                  </a:lnSpc>
                </a:pPr>
                <a: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a:t>                               = </a:t>
                </a:r>
                <a14:m>
                  <m:oMath xmlns:m="http://schemas.openxmlformats.org/officeDocument/2006/math">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m:t>
                    </m:r>
                    <m:r>
                      <a:rPr lang="en-US" sz="3800" b="1" i="1" dirty="0" smtClean="0">
                        <a:gradFill>
                          <a:gsLst>
                            <a:gs pos="0">
                              <a:srgbClr val="007BD3"/>
                            </a:gs>
                            <a:gs pos="100000">
                              <a:srgbClr val="034373"/>
                            </a:gs>
                          </a:gsLst>
                          <a:lin scaled="0"/>
                        </a:gradFill>
                        <a:latin typeface="Cambria Math" panose="02040503050406030204" pitchFamily="18" charset="0"/>
                        <a:ea typeface="Times New Roman" panose="02020603050405020304" pitchFamily="18" charset="0"/>
                      </a:rPr>
                      <m:t>𝟐</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𝟏</m:t>
                    </m:r>
                    <m:r>
                      <a:rPr lang="en-US" sz="38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dirty="0" smtClean="0">
                        <a:solidFill>
                          <a:srgbClr val="0070C0"/>
                        </a:solidFill>
                        <a:effectLst/>
                        <a:latin typeface="Cambria Math" panose="02040503050406030204" pitchFamily="18" charset="0"/>
                        <a:ea typeface="Times New Roman" panose="02020603050405020304" pitchFamily="18" charset="0"/>
                      </a:rPr>
                      <m:t>𝟑</m:t>
                    </m:r>
                    <m:sSup>
                      <m:sSupPr>
                        <m:ctrlPr>
                          <a:rPr lang="en-US" sz="3800" b="1"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3800" b="1" i="1">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en-US" sz="3800" b="1" i="1">
                        <a:effectLst/>
                        <a:latin typeface="Cambria Math" panose="02040503050406030204" pitchFamily="18" charset="0"/>
                        <a:ea typeface="Times New Roman" panose="02020603050405020304" pitchFamily="18" charset="0"/>
                        <a:cs typeface="Arial" panose="020B0604020202020204" pitchFamily="34" charset="0"/>
                      </a:rPr>
                      <m:t>𝒙</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3800" b="1" i="1">
                        <a:solidFill>
                          <a:srgbClr val="00B050"/>
                        </a:solidFill>
                        <a:effectLst/>
                        <a:latin typeface="Cambria Math" panose="02040503050406030204" pitchFamily="18" charset="0"/>
                        <a:ea typeface="Times New Roman" panose="02020603050405020304" pitchFamily="18" charset="0"/>
                        <a:cs typeface="Arial" panose="020B0604020202020204" pitchFamily="34" charset="0"/>
                      </a:rPr>
                      <m:t>𝟒</m:t>
                    </m:r>
                  </m:oMath>
                </a14:m>
                <a:r>
                  <a:rPr lang="en-US" sz="3800" b="1" dirty="0" smtClean="0">
                    <a:solidFill>
                      <a:srgbClr val="333333"/>
                    </a:solidFill>
                    <a:effectLst/>
                    <a:ea typeface="Times New Roman" panose="02020603050405020304" pitchFamily="18" charset="0"/>
                  </a:rPr>
                  <a:t>                               </a:t>
                </a:r>
                <a:endParaRPr lang="en-US" sz="3800" b="1" i="1" dirty="0">
                  <a:solidFill>
                    <a:srgbClr val="00B050"/>
                  </a:solidFill>
                  <a:effectLst/>
                  <a:latin typeface="Cambria Math" panose="02040503050406030204" pitchFamily="18" charset="0"/>
                  <a:ea typeface="MS Mincho" charset="0"/>
                  <a:cs typeface="Cambria Math" panose="02040503050406030204" pitchFamily="18"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609600" y="2705199"/>
                <a:ext cx="15603567" cy="3855720"/>
              </a:xfrm>
              <a:prstGeom prst="rect">
                <a:avLst/>
              </a:prstGeom>
              <a:blipFill rotWithShape="1">
                <a:blip r:embed="rId3"/>
                <a:stretch>
                  <a:fillRect t="-3" r="2" b="3"/>
                </a:stretch>
              </a:blipFill>
            </p:spPr>
            <p:txBody>
              <a:bodyPr/>
              <a:lstStyle/>
              <a:p>
                <a:r>
                  <a:rPr lang="en-US" altLang="en-US">
                    <a:noFill/>
                  </a:rPr>
                  <a:t> </a:t>
                </a:r>
              </a:p>
            </p:txBody>
          </p:sp>
        </mc:Fallback>
      </mc:AlternateContent>
      <p:pic>
        <p:nvPicPr>
          <p:cNvPr id="19" name="Picture 34"/>
          <p:cNvPicPr>
            <a:picLocks noChangeAspect="1"/>
          </p:cNvPicPr>
          <p:nvPr/>
        </p:nvPicPr>
        <p:blipFill>
          <a:blip r:embed="rId4"/>
          <a:srcRect/>
          <a:stretch>
            <a:fillRect/>
          </a:stretch>
        </p:blipFill>
        <p:spPr>
          <a:xfrm>
            <a:off x="16008460" y="876300"/>
            <a:ext cx="1903817" cy="1491324"/>
          </a:xfrm>
          <a:prstGeom prst="rect">
            <a:avLst/>
          </a:prstGeom>
        </p:spPr>
      </p:pic>
      <p:grpSp>
        <p:nvGrpSpPr>
          <p:cNvPr id="2" name="Group 1"/>
          <p:cNvGrpSpPr/>
          <p:nvPr/>
        </p:nvGrpSpPr>
        <p:grpSpPr>
          <a:xfrm>
            <a:off x="1031225" y="1588785"/>
            <a:ext cx="4695192" cy="963915"/>
            <a:chOff x="1295400" y="1333500"/>
            <a:chExt cx="4695192" cy="963915"/>
          </a:xfrm>
        </p:grpSpPr>
        <p:pic>
          <p:nvPicPr>
            <p:cNvPr id="4" name="Picture 3"/>
            <p:cNvPicPr>
              <a:picLocks noChangeAspect="1"/>
            </p:cNvPicPr>
            <p:nvPr/>
          </p:nvPicPr>
          <p:blipFill>
            <a:blip r:embed="rId5" cstate="print">
              <a:duotone>
                <a:prstClr val="black"/>
                <a:schemeClr val="tx1">
                  <a:tint val="45000"/>
                  <a:satMod val="400000"/>
                </a:schemeClr>
              </a:duotone>
              <a:extLst>
                <a:ext uri="{BEBA8EAE-BF5A-486C-A8C5-ECC9F3942E4B}">
                  <a14:imgProps xmlns:a14="http://schemas.microsoft.com/office/drawing/2010/main">
                    <a14:imgLayer r:embed="rId6">
                      <a14:imgEffect>
                        <a14:artisticPaintBrush/>
                      </a14:imgEffect>
                      <a14:imgEffect>
                        <a14:brightnessContrast bright="20000" contrast="-40000"/>
                      </a14:imgEffect>
                      <a14:imgEffect>
                        <a14:colorTemperature colorTemp="7200"/>
                      </a14:imgEffect>
                      <a14:imgEffect>
                        <a14:saturation sat="191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1295400" y="1333500"/>
              <a:ext cx="1032846" cy="963915"/>
            </a:xfrm>
            <a:prstGeom prst="rect">
              <a:avLst/>
            </a:prstGeom>
          </p:spPr>
        </p:pic>
        <p:sp>
          <p:nvSpPr>
            <p:cNvPr id="5" name="TextBox 21"/>
            <p:cNvSpPr txBox="1"/>
            <p:nvPr/>
          </p:nvSpPr>
          <p:spPr>
            <a:xfrm>
              <a:off x="2409192" y="1516192"/>
              <a:ext cx="3581400" cy="52197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nl-NL" sz="2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HĐ 3:</a:t>
              </a:r>
              <a:endParaRPr kumimoji="0" lang="nl-NL" sz="2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7" name="Rectangle 17"/>
          <p:cNvSpPr/>
          <p:nvPr/>
        </p:nvSpPr>
        <p:spPr>
          <a:xfrm>
            <a:off x="533400" y="9525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8" name="Text Box 7"/>
          <p:cNvSpPr txBox="1"/>
          <p:nvPr/>
        </p:nvSpPr>
        <p:spPr>
          <a:xfrm>
            <a:off x="14986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40914A"/>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40914A"/>
              </a:solidFill>
              <a:ea typeface="Calibri" panose="020F0502020204030204" pitchFamily="34" charset="0"/>
              <a:cs typeface="Arial" panose="020B0604020202020204" pitchFamily="34" charset="0"/>
              <a:sym typeface="+mn-ea"/>
            </a:endParaRPr>
          </a:p>
        </p:txBody>
      </p:sp>
      <p:pic>
        <p:nvPicPr>
          <p:cNvPr id="6" name="Picture 5"/>
          <p:cNvPicPr>
            <a:picLocks noChangeAspect="1"/>
          </p:cNvPicPr>
          <p:nvPr/>
        </p:nvPicPr>
        <p:blipFill>
          <a:blip r:embed="rId7"/>
          <a:stretch>
            <a:fillRect/>
          </a:stretch>
        </p:blipFill>
        <p:spPr>
          <a:xfrm>
            <a:off x="4033520" y="6286500"/>
            <a:ext cx="2818765" cy="1044575"/>
          </a:xfrm>
          <a:prstGeom prst="rect">
            <a:avLst/>
          </a:prstGeom>
        </p:spPr>
      </p:pic>
      <p:pic>
        <p:nvPicPr>
          <p:cNvPr id="9" name="Picture 8"/>
          <p:cNvPicPr>
            <a:picLocks noChangeAspect="1"/>
          </p:cNvPicPr>
          <p:nvPr/>
        </p:nvPicPr>
        <p:blipFill>
          <a:blip r:embed="rId8"/>
          <a:stretch>
            <a:fillRect/>
          </a:stretch>
        </p:blipFill>
        <p:spPr>
          <a:xfrm>
            <a:off x="6938010" y="6330315"/>
            <a:ext cx="2310765" cy="953770"/>
          </a:xfrm>
          <a:prstGeom prst="rect">
            <a:avLst/>
          </a:prstGeom>
        </p:spPr>
      </p:pic>
      <p:pic>
        <p:nvPicPr>
          <p:cNvPr id="13" name="Picture 12"/>
          <p:cNvPicPr>
            <a:picLocks noChangeAspect="1"/>
          </p:cNvPicPr>
          <p:nvPr/>
        </p:nvPicPr>
        <p:blipFill>
          <a:blip r:embed="rId9"/>
          <a:stretch>
            <a:fillRect/>
          </a:stretch>
        </p:blipFill>
        <p:spPr>
          <a:xfrm>
            <a:off x="9525000" y="6312535"/>
            <a:ext cx="2017395" cy="942340"/>
          </a:xfrm>
          <a:prstGeom prst="rect">
            <a:avLst/>
          </a:prstGeom>
        </p:spPr>
      </p:pic>
      <p:pic>
        <p:nvPicPr>
          <p:cNvPr id="3" name="Picture 2"/>
          <p:cNvPicPr>
            <a:picLocks noChangeAspect="1"/>
          </p:cNvPicPr>
          <p:nvPr/>
        </p:nvPicPr>
        <p:blipFill>
          <a:blip r:embed="rId10"/>
          <a:stretch>
            <a:fillRect/>
          </a:stretch>
        </p:blipFill>
        <p:spPr>
          <a:xfrm>
            <a:off x="3962400" y="7810500"/>
            <a:ext cx="1659890" cy="1000125"/>
          </a:xfrm>
          <a:prstGeom prst="rect">
            <a:avLst/>
          </a:prstGeom>
        </p:spPr>
      </p:pic>
      <p:pic>
        <p:nvPicPr>
          <p:cNvPr id="10" name="Picture 9"/>
          <p:cNvPicPr>
            <a:picLocks noChangeAspect="1"/>
          </p:cNvPicPr>
          <p:nvPr/>
        </p:nvPicPr>
        <p:blipFill>
          <a:blip r:embed="rId11"/>
          <a:stretch>
            <a:fillRect/>
          </a:stretch>
        </p:blipFill>
        <p:spPr>
          <a:xfrm>
            <a:off x="6781800" y="7919085"/>
            <a:ext cx="1550035" cy="826770"/>
          </a:xfrm>
          <a:prstGeom prst="rect">
            <a:avLst/>
          </a:prstGeom>
        </p:spPr>
      </p:pic>
      <p:pic>
        <p:nvPicPr>
          <p:cNvPr id="11" name="Picture 10"/>
          <p:cNvPicPr>
            <a:picLocks noChangeAspect="1"/>
          </p:cNvPicPr>
          <p:nvPr/>
        </p:nvPicPr>
        <p:blipFill>
          <a:blip r:embed="rId12"/>
          <a:stretch>
            <a:fillRect/>
          </a:stretch>
        </p:blipFill>
        <p:spPr>
          <a:xfrm>
            <a:off x="9906000" y="8089900"/>
            <a:ext cx="1040765" cy="661035"/>
          </a:xfrm>
          <a:prstGeom prst="rect">
            <a:avLst/>
          </a:prstGeom>
        </p:spPr>
      </p:pic>
      <p:sp>
        <p:nvSpPr>
          <p:cNvPr id="14" name="Text Box 13"/>
          <p:cNvSpPr txBox="1"/>
          <p:nvPr/>
        </p:nvSpPr>
        <p:spPr>
          <a:xfrm>
            <a:off x="5279390" y="7397115"/>
            <a:ext cx="1426210" cy="521970"/>
          </a:xfrm>
          <a:prstGeom prst="rect">
            <a:avLst/>
          </a:prstGeom>
          <a:noFill/>
        </p:spPr>
        <p:txBody>
          <a:bodyPr wrap="square" rtlCol="0">
            <a:spAutoFit/>
          </a:bodyPr>
          <a:p>
            <a:r>
              <a:rPr lang="en-US" sz="2800" b="1">
                <a:solidFill>
                  <a:srgbClr val="FF0000"/>
                </a:solidFill>
              </a:rPr>
              <a:t>mũ 2</a:t>
            </a:r>
            <a:endParaRPr lang="en-US" sz="2800" b="1">
              <a:solidFill>
                <a:srgbClr val="FF0000"/>
              </a:solidFill>
            </a:endParaRPr>
          </a:p>
        </p:txBody>
      </p:sp>
      <p:sp>
        <p:nvSpPr>
          <p:cNvPr id="15" name="Text Box 14"/>
          <p:cNvSpPr txBox="1"/>
          <p:nvPr/>
        </p:nvSpPr>
        <p:spPr>
          <a:xfrm>
            <a:off x="7768590" y="7447915"/>
            <a:ext cx="1426210" cy="521970"/>
          </a:xfrm>
          <a:prstGeom prst="rect">
            <a:avLst/>
          </a:prstGeom>
          <a:noFill/>
        </p:spPr>
        <p:txBody>
          <a:bodyPr wrap="square" rtlCol="0">
            <a:spAutoFit/>
          </a:bodyPr>
          <a:p>
            <a:r>
              <a:rPr lang="en-US" sz="2800" b="1">
                <a:solidFill>
                  <a:srgbClr val="FF0000"/>
                </a:solidFill>
              </a:rPr>
              <a:t>mũ 1</a:t>
            </a:r>
            <a:endParaRPr lang="en-US" sz="2800" b="1">
              <a:solidFill>
                <a:srgbClr val="FF0000"/>
              </a:solidFill>
            </a:endParaRPr>
          </a:p>
        </p:txBody>
      </p:sp>
      <p:sp>
        <p:nvSpPr>
          <p:cNvPr id="16" name="Text Box 15"/>
          <p:cNvSpPr txBox="1"/>
          <p:nvPr/>
        </p:nvSpPr>
        <p:spPr>
          <a:xfrm>
            <a:off x="9984740" y="7498715"/>
            <a:ext cx="2160270" cy="521970"/>
          </a:xfrm>
          <a:prstGeom prst="rect">
            <a:avLst/>
          </a:prstGeom>
          <a:noFill/>
        </p:spPr>
        <p:txBody>
          <a:bodyPr wrap="square" rtlCol="0">
            <a:spAutoFit/>
          </a:bodyPr>
          <a:p>
            <a:r>
              <a:rPr lang="en-US" sz="2800" b="1">
                <a:solidFill>
                  <a:srgbClr val="FF0000"/>
                </a:solidFill>
              </a:rPr>
              <a:t>hệ số tự do</a:t>
            </a:r>
            <a:endParaRPr lang="en-US" sz="2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down)">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anim calcmode="lin" valueType="num">
                                      <p:cBhvr>
                                        <p:cTn id="2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2">
                                            <p:txEl>
                                              <p:pRg st="3" end="3"/>
                                            </p:txEl>
                                          </p:spTgt>
                                        </p:tgtEl>
                                        <p:attrNameLst>
                                          <p:attrName>style.visibility</p:attrName>
                                        </p:attrNameLst>
                                      </p:cBhvr>
                                      <p:to>
                                        <p:strVal val="visible"/>
                                      </p:to>
                                    </p:set>
                                    <p:animEffect transition="in" filter="fade">
                                      <p:cBhvr>
                                        <p:cTn id="29" dur="500"/>
                                        <p:tgtEl>
                                          <p:spTgt spid="12">
                                            <p:txEl>
                                              <p:pRg st="3" end="3"/>
                                            </p:txEl>
                                          </p:spTgt>
                                        </p:tgtEl>
                                      </p:cBhvr>
                                    </p:animEffect>
                                    <p:anim calcmode="lin" valueType="num">
                                      <p:cBhvr>
                                        <p:cTn id="30"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checkerboard(across)">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checkerboard(across)">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checkerboard(across)">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checkerboard(across)">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checkerboard(across)">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checkerboard(across)">
                                      <p:cBhvr>
                                        <p:cTn id="61" dur="500"/>
                                        <p:tgtEl>
                                          <p:spTgt spid="9"/>
                                        </p:tgtEl>
                                      </p:cBhvr>
                                    </p:animEffec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nodeType="click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checkerboard(across)">
                                      <p:cBhvr>
                                        <p:cTn id="66" dur="50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5" presetClass="entr" presetSubtype="10" fill="hold" nodeType="click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checkerboard(across)">
                                      <p:cBhvr>
                                        <p:cTn id="71" dur="500"/>
                                        <p:tgtEl>
                                          <p:spTgt spid="3"/>
                                        </p:tgtEl>
                                      </p:cBhvr>
                                    </p:animEffect>
                                  </p:childTnLst>
                                </p:cTn>
                              </p:par>
                            </p:childTnLst>
                          </p:cTn>
                        </p:par>
                      </p:childTnLst>
                    </p:cTn>
                  </p:par>
                  <p:par>
                    <p:cTn id="72" fill="hold">
                      <p:stCondLst>
                        <p:cond delay="indefinite"/>
                      </p:stCondLst>
                      <p:childTnLst>
                        <p:par>
                          <p:cTn id="73" fill="hold">
                            <p:stCondLst>
                              <p:cond delay="0"/>
                            </p:stCondLst>
                            <p:childTnLst>
                              <p:par>
                                <p:cTn id="74" presetID="5" presetClass="entr" presetSubtype="10" fill="hold" nodeType="click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checkerboard(across)">
                                      <p:cBhvr>
                                        <p:cTn id="76" dur="500"/>
                                        <p:tgtEl>
                                          <p:spTgt spid="10"/>
                                        </p:tgtEl>
                                      </p:cBhvr>
                                    </p:animEffect>
                                  </p:childTnLst>
                                </p:cTn>
                              </p:par>
                            </p:childTnLst>
                          </p:cTn>
                        </p:par>
                      </p:childTnLst>
                    </p:cTn>
                  </p:par>
                  <p:par>
                    <p:cTn id="77" fill="hold">
                      <p:stCondLst>
                        <p:cond delay="indefinite"/>
                      </p:stCondLst>
                      <p:childTnLst>
                        <p:par>
                          <p:cTn id="78" fill="hold">
                            <p:stCondLst>
                              <p:cond delay="0"/>
                            </p:stCondLst>
                            <p:childTnLst>
                              <p:par>
                                <p:cTn id="79" presetID="5" presetClass="entr" presetSubtype="10"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checkerboard(across)">
                                      <p:cBhvr>
                                        <p:cTn id="8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23" grpId="0" bldLvl="0" animBg="1"/>
      <p:bldP spid="23" grpId="1" animBg="1"/>
      <p:bldP spid="14" grpId="0"/>
      <p:bldP spid="14" grpId="1"/>
      <p:bldP spid="15" grpId="0"/>
      <p:bldP spid="15" grpId="1"/>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17621" y="571500"/>
            <a:ext cx="16984579" cy="91440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5810195" y="398876"/>
            <a:ext cx="1990605" cy="132624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6200000">
            <a:off x="653406" y="8349368"/>
            <a:ext cx="1103180" cy="1665178"/>
          </a:xfrm>
          <a:prstGeom prst="rect">
            <a:avLst/>
          </a:prstGeom>
        </p:spPr>
      </p:pic>
      <p:sp>
        <p:nvSpPr>
          <p:cNvPr id="7" name="Rectangle 6"/>
          <p:cNvSpPr/>
          <p:nvPr/>
        </p:nvSpPr>
        <p:spPr>
          <a:xfrm>
            <a:off x="5181607" y="799935"/>
            <a:ext cx="7522210" cy="1245235"/>
          </a:xfrm>
          <a:prstGeom prst="rect">
            <a:avLst/>
          </a:prstGeom>
        </p:spPr>
        <p:txBody>
          <a:bodyPr wrap="none">
            <a:spAutoFit/>
          </a:bodyPr>
          <a:lstStyle/>
          <a:p>
            <a:pPr lvl="0">
              <a:lnSpc>
                <a:spcPct val="150000"/>
              </a:lnSpc>
              <a:spcAft>
                <a:spcPts val="800"/>
              </a:spcAft>
            </a:pPr>
            <a:r>
              <a:rPr lang="en-US" sz="5000" b="1" noProof="0" dirty="0" smtClean="0">
                <a:solidFill>
                  <a:srgbClr val="FF0000"/>
                </a:solidFill>
                <a:latin typeface="Arial" panose="020B0604020202020204" pitchFamily="34" charset="0"/>
                <a:ea typeface="Calibri" panose="020F0502020204030204" pitchFamily="34" charset="0"/>
                <a:cs typeface="Times New Roman" panose="02020603050405020304" pitchFamily="18" charset="0"/>
              </a:rPr>
              <a:t>NHẬN XÉT/ sgk trang 56</a:t>
            </a:r>
            <a:endParaRPr kumimoji="0" lang="en-US" sz="5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nvGrpSpPr>
          <p:cNvPr id="12" name="Group 11"/>
          <p:cNvGrpSpPr/>
          <p:nvPr/>
        </p:nvGrpSpPr>
        <p:grpSpPr>
          <a:xfrm>
            <a:off x="1104265" y="2124075"/>
            <a:ext cx="16418557" cy="6858000"/>
            <a:chOff x="1470393" y="2132820"/>
            <a:chExt cx="15560062" cy="6858000"/>
          </a:xfrm>
        </p:grpSpPr>
        <p:sp>
          <p:nvSpPr>
            <p:cNvPr id="5" name="Rounded Rectangular Callout 4"/>
            <p:cNvSpPr/>
            <p:nvPr/>
          </p:nvSpPr>
          <p:spPr>
            <a:xfrm>
              <a:off x="1470393" y="2132820"/>
              <a:ext cx="15484643" cy="6858000"/>
            </a:xfrm>
            <a:prstGeom prst="wedgeRoundRectCallout">
              <a:avLst>
                <a:gd name="adj1" fmla="val -20108"/>
                <a:gd name="adj2" fmla="val 55772"/>
                <a:gd name="adj3" fmla="val 16667"/>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677408" y="2561445"/>
              <a:ext cx="15353047" cy="5631180"/>
            </a:xfrm>
            <a:prstGeom prst="rect">
              <a:avLst/>
            </a:prstGeom>
          </p:spPr>
          <p:txBody>
            <a:bodyPr wrap="square">
              <a:spAutoFit/>
            </a:bodyPr>
            <a:lstStyle/>
            <a:p>
              <a:pPr algn="just">
                <a:lnSpc>
                  <a:spcPct val="150000"/>
                </a:lnSpc>
              </a:pPr>
              <a:r>
                <a:rPr lang="vi-VN" sz="4000" dirty="0" smtClean="0">
                  <a:ea typeface="Calibri" panose="020F0502020204030204" pitchFamily="34" charset="0"/>
                  <a:cs typeface="Times New Roman" panose="02020603050405020304" pitchFamily="18" charset="0"/>
                </a:rPr>
                <a:t>Để </a:t>
              </a:r>
              <a:r>
                <a:rPr lang="vi-VN" sz="4000" dirty="0">
                  <a:ea typeface="Calibri" panose="020F0502020204030204" pitchFamily="34" charset="0"/>
                  <a:cs typeface="Times New Roman" panose="02020603050405020304" pitchFamily="18" charset="0"/>
                </a:rPr>
                <a:t>cộng hai đa thức một biến (theo cột ngang), ta có thể làm như sau:</a:t>
              </a:r>
              <a:endParaRPr lang="vi-VN" sz="4000" dirty="0">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vi-VN" sz="4000" b="1" dirty="0" smtClean="0">
                  <a:solidFill>
                    <a:srgbClr val="FF0000"/>
                  </a:solidFill>
                  <a:ea typeface="Calibri" panose="020F0502020204030204" pitchFamily="34" charset="0"/>
                  <a:cs typeface="Times New Roman" panose="02020603050405020304" pitchFamily="18" charset="0"/>
                </a:rPr>
                <a:t>Thu </a:t>
              </a:r>
              <a:r>
                <a:rPr lang="vi-VN" sz="4000" b="1" dirty="0">
                  <a:solidFill>
                    <a:srgbClr val="FF0000"/>
                  </a:solidFill>
                  <a:ea typeface="Calibri" panose="020F0502020204030204" pitchFamily="34" charset="0"/>
                  <a:cs typeface="Times New Roman" panose="02020603050405020304" pitchFamily="18" charset="0"/>
                </a:rPr>
                <a:t>gọn mỗi đa thức và sắp xếp hai đa thức đó cùng theo số mũ giảm dần (hoặc tăng dần) của </a:t>
              </a:r>
              <a:r>
                <a:rPr lang="vi-VN" sz="4000" b="1" dirty="0" smtClean="0">
                  <a:solidFill>
                    <a:srgbClr val="FF0000"/>
                  </a:solidFill>
                  <a:ea typeface="Calibri" panose="020F0502020204030204" pitchFamily="34" charset="0"/>
                  <a:cs typeface="Times New Roman" panose="02020603050405020304" pitchFamily="18" charset="0"/>
                </a:rPr>
                <a:t>biến;</a:t>
              </a:r>
              <a:endParaRPr lang="en-US" sz="4000" b="1" dirty="0" smtClean="0">
                <a:solidFill>
                  <a:srgbClr val="FF0000"/>
                </a:solidFill>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vi-VN" sz="4000" b="1" dirty="0" smtClean="0">
                  <a:solidFill>
                    <a:srgbClr val="0C40C6"/>
                  </a:solidFill>
                  <a:ea typeface="Calibri" panose="020F0502020204030204" pitchFamily="34" charset="0"/>
                  <a:cs typeface="Times New Roman" panose="02020603050405020304" pitchFamily="18" charset="0"/>
                </a:rPr>
                <a:t>Viết </a:t>
              </a:r>
              <a:r>
                <a:rPr lang="vi-VN" sz="4000" b="1" dirty="0">
                  <a:solidFill>
                    <a:srgbClr val="0C40C6"/>
                  </a:solidFill>
                  <a:ea typeface="Calibri" panose="020F0502020204030204" pitchFamily="34" charset="0"/>
                  <a:cs typeface="Times New Roman" panose="02020603050405020304" pitchFamily="18" charset="0"/>
                </a:rPr>
                <a:t>tổng hai đa thức theo hàng </a:t>
              </a:r>
              <a:r>
                <a:rPr lang="vi-VN" sz="4000" b="1" dirty="0" smtClean="0">
                  <a:solidFill>
                    <a:srgbClr val="0C40C6"/>
                  </a:solidFill>
                  <a:ea typeface="Calibri" panose="020F0502020204030204" pitchFamily="34" charset="0"/>
                  <a:cs typeface="Times New Roman" panose="02020603050405020304" pitchFamily="18" charset="0"/>
                </a:rPr>
                <a:t>ngang;</a:t>
              </a:r>
              <a:endParaRPr lang="en-US" sz="4000" b="1" dirty="0" smtClean="0">
                <a:solidFill>
                  <a:srgbClr val="0C40C6"/>
                </a:solidFill>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vi-VN" sz="4000" b="1" dirty="0" smtClean="0">
                  <a:solidFill>
                    <a:srgbClr val="00B050"/>
                  </a:solidFill>
                  <a:ea typeface="Calibri" panose="020F0502020204030204" pitchFamily="34" charset="0"/>
                  <a:cs typeface="Times New Roman" panose="02020603050405020304" pitchFamily="18" charset="0"/>
                </a:rPr>
                <a:t>Nhóm </a:t>
              </a:r>
              <a:r>
                <a:rPr lang="vi-VN" sz="4000" b="1" dirty="0">
                  <a:solidFill>
                    <a:srgbClr val="00B050"/>
                  </a:solidFill>
                  <a:ea typeface="Calibri" panose="020F0502020204030204" pitchFamily="34" charset="0"/>
                  <a:cs typeface="Times New Roman" panose="02020603050405020304" pitchFamily="18" charset="0"/>
                </a:rPr>
                <a:t>các đơn thức có cùng số mũ của biến với </a:t>
              </a:r>
              <a:r>
                <a:rPr lang="vi-VN" sz="4000" b="1" dirty="0" smtClean="0">
                  <a:solidFill>
                    <a:srgbClr val="00B050"/>
                  </a:solidFill>
                  <a:ea typeface="Calibri" panose="020F0502020204030204" pitchFamily="34" charset="0"/>
                  <a:cs typeface="Times New Roman" panose="02020603050405020304" pitchFamily="18" charset="0"/>
                </a:rPr>
                <a:t>nhau.</a:t>
              </a:r>
              <a:endParaRPr lang="en-US" sz="4000" b="1" dirty="0" smtClean="0">
                <a:solidFill>
                  <a:srgbClr val="00B050"/>
                </a:solidFill>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vi-VN" sz="4000" b="1" dirty="0" smtClean="0">
                  <a:gradFill>
                    <a:gsLst>
                      <a:gs pos="0">
                        <a:srgbClr val="7B32B2"/>
                      </a:gs>
                      <a:gs pos="100000">
                        <a:srgbClr val="401A5D"/>
                      </a:gs>
                    </a:gsLst>
                    <a:lin scaled="0"/>
                  </a:gradFill>
                  <a:ea typeface="Calibri" panose="020F0502020204030204" pitchFamily="34" charset="0"/>
                  <a:cs typeface="Times New Roman" panose="02020603050405020304" pitchFamily="18" charset="0"/>
                </a:rPr>
                <a:t>Thực </a:t>
              </a:r>
              <a:r>
                <a:rPr lang="vi-VN" sz="4000" b="1" dirty="0">
                  <a:gradFill>
                    <a:gsLst>
                      <a:gs pos="0">
                        <a:srgbClr val="7B32B2"/>
                      </a:gs>
                      <a:gs pos="100000">
                        <a:srgbClr val="401A5D"/>
                      </a:gs>
                    </a:gsLst>
                    <a:lin scaled="0"/>
                  </a:gradFill>
                  <a:ea typeface="Calibri" panose="020F0502020204030204" pitchFamily="34" charset="0"/>
                  <a:cs typeface="Times New Roman" panose="02020603050405020304" pitchFamily="18" charset="0"/>
                </a:rPr>
                <a:t>hiện phép tính trong từng nhóm, ta được tổng cần tìm.</a:t>
              </a:r>
              <a:endParaRPr lang="vi-VN" sz="4000" b="1" dirty="0">
                <a:gradFill>
                  <a:gsLst>
                    <a:gs pos="0">
                      <a:srgbClr val="7B32B2"/>
                    </a:gs>
                    <a:gs pos="100000">
                      <a:srgbClr val="401A5D"/>
                    </a:gs>
                  </a:gsLst>
                  <a:lin scaled="0"/>
                </a:gra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9" name="Picture 18"/>
          <p:cNvPicPr>
            <a:picLocks noChangeAspect="1"/>
          </p:cNvPicPr>
          <p:nvPr/>
        </p:nvPicPr>
        <p:blipFill>
          <a:blip r:embed="rId4"/>
          <a:srcRect/>
          <a:stretch>
            <a:fillRect/>
          </a:stretch>
        </p:blipFill>
        <p:spPr>
          <a:xfrm>
            <a:off x="16535400" y="6058160"/>
            <a:ext cx="1540173" cy="16628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p14:dur="700">
        <p15:prstTrans prst="pageCurlDoubl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35044"/>
            <a:ext cx="18288000" cy="1028700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311554">
            <a:off x="17279607" y="5640997"/>
            <a:ext cx="949985" cy="143394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grpSp>
        <p:nvGrpSpPr>
          <p:cNvPr id="15" name="Group 14"/>
          <p:cNvGrpSpPr/>
          <p:nvPr/>
        </p:nvGrpSpPr>
        <p:grpSpPr>
          <a:xfrm>
            <a:off x="5791200" y="1257300"/>
            <a:ext cx="6096000" cy="914400"/>
            <a:chOff x="1554480" y="876300"/>
            <a:chExt cx="6096000" cy="1143000"/>
          </a:xfrm>
          <a:solidFill>
            <a:schemeClr val="accent5">
              <a:lumMod val="75000"/>
            </a:schemeClr>
          </a:solidFill>
        </p:grpSpPr>
        <p:sp>
          <p:nvSpPr>
            <p:cNvPr id="16" name="Flowchart: Terminator 15"/>
            <p:cNvSpPr/>
            <p:nvPr/>
          </p:nvSpPr>
          <p:spPr>
            <a:xfrm>
              <a:off x="1554480" y="876300"/>
              <a:ext cx="6096000" cy="1143000"/>
            </a:xfrm>
            <a:prstGeom prst="flowChartTerminator">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2126502" y="987956"/>
              <a:ext cx="4974440" cy="884858"/>
            </a:xfrm>
            <a:prstGeom prst="rect">
              <a:avLst/>
            </a:prstGeom>
            <a:no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Ví</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dụ</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3 </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(SGK – </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tr56)</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grpSp>
      <p:sp>
        <p:nvSpPr>
          <p:cNvPr id="14" name="Oval Callout 13"/>
          <p:cNvSpPr/>
          <p:nvPr/>
        </p:nvSpPr>
        <p:spPr>
          <a:xfrm>
            <a:off x="8286750" y="4501212"/>
            <a:ext cx="1714500" cy="71848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3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3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8" name="Rectangle 7"/>
              <p:cNvSpPr/>
              <p:nvPr/>
            </p:nvSpPr>
            <p:spPr>
              <a:xfrm>
                <a:off x="1524000" y="2247900"/>
                <a:ext cx="16230600" cy="1839414"/>
              </a:xfrm>
              <a:prstGeom prst="rect">
                <a:avLst/>
              </a:prstGeom>
            </p:spPr>
            <p:txBody>
              <a:bodyPr wrap="square">
                <a:spAutoFit/>
              </a:bodyPr>
              <a:lstStyle/>
              <a:p>
                <a:pPr>
                  <a:lnSpc>
                    <a:spcPct val="150000"/>
                  </a:lnSpc>
                </a:pPr>
                <a:r>
                  <a:rPr lang="en-US" sz="4000" dirty="0" err="1">
                    <a:latin typeface="Arial" panose="020B0604020202020204" pitchFamily="34" charset="0"/>
                    <a:ea typeface="Calibri" panose="020F0502020204030204" pitchFamily="34" charset="0"/>
                    <a:cs typeface="Times New Roman" panose="02020603050405020304" pitchFamily="18" charset="0"/>
                  </a:rPr>
                  <a:t>Tính</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tổng</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của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hai</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và</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3</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m:rPr>
                        <m:nor/>
                      </m:rPr>
                      <a:rPr lang="en-US" sz="4000">
                        <a:effectLst/>
                        <a:latin typeface="Arial" panose="020B0604020202020204" pitchFamily="34" charset="0"/>
                        <a:ea typeface="Calibri" panose="020F0502020204030204" pitchFamily="34" charset="0"/>
                        <a:cs typeface="Times New Roman" panose="02020603050405020304" pitchFamily="18" charset="0"/>
                      </a:rPr>
                      <m:t>.</m:t>
                    </m:r>
                    <m:r>
                      <m:rPr>
                        <m:nor/>
                      </m:rPr>
                      <a:rPr lang="en-US" sz="4000" i="1">
                        <a:effectLst/>
                        <a:latin typeface="Arial" panose="020B0604020202020204" pitchFamily="34" charset="0"/>
                        <a:ea typeface="Calibri" panose="020F0502020204030204" pitchFamily="34" charset="0"/>
                        <a:cs typeface="Times New Roman" panose="02020603050405020304" pitchFamily="18" charset="0"/>
                      </a:rPr>
                      <m:t> </m:t>
                    </m:r>
                  </m:oMath>
                </a14:m>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Rectangle 7"/>
              <p:cNvSpPr>
                <a:spLocks noRot="1" noChangeAspect="1" noMove="1" noResize="1" noEditPoints="1" noAdjustHandles="1" noChangeArrowheads="1" noChangeShapeType="1" noTextEdit="1"/>
              </p:cNvSpPr>
              <p:nvPr/>
            </p:nvSpPr>
            <p:spPr>
              <a:xfrm>
                <a:off x="1524000" y="2247900"/>
                <a:ext cx="16230600" cy="1839414"/>
              </a:xfrm>
              <a:prstGeom prst="rect">
                <a:avLst/>
              </a:prstGeom>
              <a:blipFill rotWithShape="1">
                <a:blip r:embed="rId5"/>
                <a:stretch>
                  <a:fillRect b="-408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1592392" y="5408116"/>
                <a:ext cx="15658578" cy="1717393"/>
              </a:xfrm>
              <a:prstGeom prst="rect">
                <a:avLst/>
              </a:prstGeom>
            </p:spPr>
            <p:txBody>
              <a:bodyPr wrap="square">
                <a:spAutoFit/>
              </a:bodyPr>
              <a:lstStyle/>
              <a:p>
                <a:pPr marL="457200" indent="-457200">
                  <a:lnSpc>
                    <a:spcPct val="107000"/>
                  </a:lnSpc>
                  <a:spcAft>
                    <a:spcPts val="1200"/>
                  </a:spcAft>
                </a:pPr>
                <a:r>
                  <a:rPr lang="en-US" sz="4000" dirty="0">
                    <a:latin typeface="Arial" panose="020B0604020202020204" pitchFamily="34" charset="0"/>
                    <a:ea typeface="Calibri" panose="020F0502020204030204" pitchFamily="34" charset="0"/>
                    <a:cs typeface="Times New Roman" panose="02020603050405020304" pitchFamily="18" charset="0"/>
                  </a:rPr>
                  <a:t>Ta </a:t>
                </a:r>
                <a:r>
                  <a:rPr lang="en-US" sz="4000" dirty="0" err="1">
                    <a:latin typeface="Arial" panose="020B0604020202020204" pitchFamily="34" charset="0"/>
                    <a:ea typeface="Calibri" panose="020F0502020204030204" pitchFamily="34" charset="0"/>
                    <a:cs typeface="Times New Roman" panose="02020603050405020304" pitchFamily="18" charset="0"/>
                  </a:rPr>
                  <a:t>có</a:t>
                </a:r>
                <a:r>
                  <a:rPr lang="en-US" sz="4000" dirty="0">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14:m>
                  <m:oMathPara xmlns:m="http://schemas.openxmlformats.org/officeDocument/2006/math">
                    <m:oMathParaPr>
                      <m:jc m:val="centerGroup"/>
                    </m:oMathParaPr>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e>
                      </m:d>
                      <m:r>
                        <a:rPr lang="en-US" sz="4000">
                          <a:effectLst/>
                          <a:latin typeface="Cambria Math" panose="02040503050406030204" pitchFamily="18" charset="0"/>
                          <a:ea typeface="Calibri" panose="020F0502020204030204" pitchFamily="34" charset="0"/>
                          <a:cs typeface="Arial" panose="020B0604020202020204" pitchFamily="34" charset="0"/>
                        </a:rPr>
                        <m:t>+</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3</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e>
                      </m:d>
                    </m:oMath>
                  </m:oMathPara>
                </a14:m>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1592392" y="5408116"/>
                <a:ext cx="15658578" cy="1717393"/>
              </a:xfrm>
              <a:prstGeom prst="rect">
                <a:avLst/>
              </a:prstGeom>
              <a:blipFill rotWithShape="1">
                <a:blip r:embed="rId6"/>
                <a:stretch>
                  <a:fillRect l="-3" t="-27" r="4" b="1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4648200" y="7274035"/>
                <a:ext cx="11609519" cy="904863"/>
              </a:xfrm>
              <a:prstGeom prst="rect">
                <a:avLst/>
              </a:prstGeom>
            </p:spPr>
            <p:txBody>
              <a:bodyPr wrap="square">
                <a:spAutoFit/>
              </a:bodyPr>
              <a:lstStyle/>
              <a:p>
                <a:pPr lvl="0">
                  <a:lnSpc>
                    <a:spcPct val="107000"/>
                  </a:lnSpc>
                  <a:spcAft>
                    <a:spcPts val="1200"/>
                  </a:spcAft>
                </a:pPr>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oMath>
                  </m:oMathPara>
                </a14:m>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Rectangle 6"/>
              <p:cNvSpPr>
                <a:spLocks noRot="1" noChangeAspect="1" noMove="1" noResize="1" noEditPoints="1" noAdjustHandles="1" noChangeArrowheads="1" noChangeShapeType="1" noTextEdit="1"/>
              </p:cNvSpPr>
              <p:nvPr/>
            </p:nvSpPr>
            <p:spPr>
              <a:xfrm>
                <a:off x="4648200" y="7274035"/>
                <a:ext cx="11609519" cy="904863"/>
              </a:xfrm>
              <a:prstGeom prst="rect">
                <a:avLst/>
              </a:prstGeom>
              <a:blipFill rotWithShape="1">
                <a:blip r:embed="rId7"/>
                <a:stretch>
                  <a:fillRect t="-12" r="4" b="1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5188677" y="8277237"/>
                <a:ext cx="12297970" cy="904863"/>
              </a:xfrm>
              <a:prstGeom prst="rect">
                <a:avLst/>
              </a:prstGeom>
            </p:spPr>
            <p:txBody>
              <a:bodyPr wrap="square">
                <a:spAutoFit/>
              </a:bodyPr>
              <a:lstStyle/>
              <a:p>
                <a:pPr lvl="0">
                  <a:lnSpc>
                    <a:spcPct val="107000"/>
                  </a:lnSpc>
                  <a:spcAft>
                    <a:spcPts val="1200"/>
                  </a:spcAft>
                </a:pPr>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e>
                      </m:d>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e>
                      </m:d>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oMath>
                  </m:oMathPara>
                </a14:m>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5188677" y="8277237"/>
                <a:ext cx="12297970" cy="904863"/>
              </a:xfrm>
              <a:prstGeom prst="rect">
                <a:avLst/>
              </a:prstGeom>
              <a:blipFill rotWithShape="1">
                <a:blip r:embed="rId8"/>
                <a:stretch>
                  <a:fillRect l="-1" t="-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5246351" y="9191637"/>
                <a:ext cx="5400516" cy="904863"/>
              </a:xfrm>
              <a:prstGeom prst="rect">
                <a:avLst/>
              </a:prstGeom>
            </p:spPr>
            <p:txBody>
              <a:bodyPr wrap="none">
                <a:spAutoFit/>
              </a:bodyPr>
              <a:lstStyle/>
              <a:p>
                <a:pPr lvl="0">
                  <a:lnSpc>
                    <a:spcPct val="107000"/>
                  </a:lnSpc>
                  <a:spcAft>
                    <a:spcPts val="1200"/>
                  </a:spcAft>
                </a:pPr>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6</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oMath>
                  </m:oMathPara>
                </a14:m>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5246351" y="9191637"/>
                <a:ext cx="5400516" cy="904863"/>
              </a:xfrm>
              <a:prstGeom prst="rect">
                <a:avLst/>
              </a:prstGeom>
              <a:blipFill rotWithShape="1">
                <a:blip r:embed="rId9"/>
                <a:stretch>
                  <a:fillRect l="-11" t="-1" r="8"/>
                </a:stretch>
              </a:blipFill>
            </p:spPr>
            <p:txBody>
              <a:bodyPr/>
              <a:lstStyle/>
              <a:p>
                <a:r>
                  <a:rPr lang="en-US" altLang="en-US">
                    <a:noFill/>
                  </a:rPr>
                  <a:t> </a:t>
                </a:r>
              </a:p>
            </p:txBody>
          </p:sp>
        </mc:Fallback>
      </mc:AlternateContent>
      <p:pic>
        <p:nvPicPr>
          <p:cNvPr id="19" name="Picture 1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09600" y="7810500"/>
            <a:ext cx="1387178" cy="16992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5" grpId="0"/>
      <p:bldP spid="7"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67945"/>
            <a:ext cx="17542510" cy="1008888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568029" y="8190866"/>
            <a:ext cx="1631199" cy="1768239"/>
          </a:xfrm>
          <a:prstGeom prst="rect">
            <a:avLst/>
          </a:prstGeom>
        </p:spPr>
      </p:pic>
      <p:pic>
        <p:nvPicPr>
          <p:cNvPr id="25"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871" y="384647"/>
            <a:ext cx="1471500" cy="1497711"/>
          </a:xfrm>
          <a:prstGeom prst="rect">
            <a:avLst/>
          </a:prstGeom>
        </p:spPr>
      </p:pic>
      <p:sp>
        <p:nvSpPr>
          <p:cNvPr id="30" name="Rectangle 29"/>
          <p:cNvSpPr/>
          <p:nvPr/>
        </p:nvSpPr>
        <p:spPr>
          <a:xfrm>
            <a:off x="581660" y="1372870"/>
            <a:ext cx="5226050" cy="73723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800"/>
              </a:spcAft>
            </a:pPr>
            <a:r>
              <a:rPr lang="nl-NL" sz="28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LT2</a:t>
            </a:r>
            <a:r>
              <a:rPr lang="en-US" altLang="nl-NL" sz="28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 SGK trang 56:</a:t>
            </a:r>
            <a:endParaRPr lang="en-US" altLang="nl-NL" sz="28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3" name="Oval Callout 12"/>
          <p:cNvSpPr/>
          <p:nvPr/>
        </p:nvSpPr>
        <p:spPr>
          <a:xfrm>
            <a:off x="8286750" y="3139440"/>
            <a:ext cx="1714500" cy="55626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smtClean="0">
                <a:solidFill>
                  <a:prstClr val="black"/>
                </a:solidFill>
              </a:rPr>
              <a:t>Giải</a:t>
            </a:r>
            <a:endParaRPr lang="vi-VN" sz="2800" b="1" dirty="0" smtClean="0">
              <a:solidFill>
                <a:prstClr val="black"/>
              </a:solidFill>
            </a:endParaRPr>
          </a:p>
        </p:txBody>
      </p:sp>
      <p:sp>
        <p:nvSpPr>
          <p:cNvPr id="6" name="Rectangle 5"/>
          <p:cNvSpPr/>
          <p:nvPr/>
        </p:nvSpPr>
        <p:spPr>
          <a:xfrm>
            <a:off x="4876800" y="1573125"/>
            <a:ext cx="10591800" cy="552450"/>
          </a:xfrm>
          <a:prstGeom prst="rect">
            <a:avLst/>
          </a:prstGeom>
        </p:spPr>
        <p:txBody>
          <a:bodyPr wrap="square">
            <a:spAutoFit/>
          </a:bodyPr>
          <a:lstStyle/>
          <a:p>
            <a:pPr lvl="0">
              <a:lnSpc>
                <a:spcPct val="107000"/>
              </a:lnSpc>
              <a:spcAft>
                <a:spcPts val="1200"/>
              </a:spcAft>
            </a:pP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Tính</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tổng</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của</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hai</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đa</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thức</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sau</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bằng</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hai</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cách</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a:t>
            </a:r>
            <a:endPar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1294672" y="3543300"/>
            <a:ext cx="15562052" cy="716280"/>
          </a:xfrm>
          <a:prstGeom prst="rect">
            <a:avLst/>
          </a:prstGeom>
        </p:spPr>
        <p:txBody>
          <a:bodyPr wrap="square">
            <a:spAutoFit/>
          </a:bodyPr>
          <a:lstStyle/>
          <a:p>
            <a:pPr>
              <a:lnSpc>
                <a:spcPct val="107000"/>
              </a:lnSpc>
              <a:spcAft>
                <a:spcPts val="1200"/>
              </a:spcAft>
            </a:pPr>
            <a:r>
              <a:rPr lang="nl-NL" sz="3800" b="1" u="sng" dirty="0" smtClean="0">
                <a:solidFill>
                  <a:srgbClr val="00B050"/>
                </a:solidFill>
                <a:latin typeface="Arial" panose="020B0604020202020204" pitchFamily="34" charset="0"/>
                <a:ea typeface="Calibri" panose="020F0502020204030204" pitchFamily="34" charset="0"/>
                <a:cs typeface="Arial" panose="020B0604020202020204" pitchFamily="34" charset="0"/>
              </a:rPr>
              <a:t>Cách 1: Tính theo hàng ngang</a:t>
            </a:r>
            <a:endParaRPr lang="en-US" sz="3800" b="1" i="1" dirty="0" smtClean="0">
              <a:solidFill>
                <a:srgbClr val="0C40C6"/>
              </a:solidFill>
              <a:effectLst/>
              <a:latin typeface="Cambria Math" panose="02040503050406030204" pitchFamily="18" charset="0"/>
              <a:ea typeface="Calibri" panose="020F0502020204030204" pitchFamily="34" charset="0"/>
              <a:cs typeface="Arial" panose="020B0604020202020204" pitchFamily="34" charset="0"/>
            </a:endParaRPr>
          </a:p>
        </p:txBody>
      </p:sp>
      <p:grpSp>
        <p:nvGrpSpPr>
          <p:cNvPr id="12" name="Group 11"/>
          <p:cNvGrpSpPr/>
          <p:nvPr/>
        </p:nvGrpSpPr>
        <p:grpSpPr>
          <a:xfrm>
            <a:off x="1191126" y="2019300"/>
            <a:ext cx="13728814" cy="1440180"/>
            <a:chOff x="695827" y="1597426"/>
            <a:chExt cx="13728814" cy="1440180"/>
          </a:xfrm>
        </p:grpSpPr>
        <mc:AlternateContent xmlns:mc="http://schemas.openxmlformats.org/markup-compatibility/2006">
          <mc:Choice xmlns:a14="http://schemas.microsoft.com/office/drawing/2010/main" Requires="a14">
            <p:sp>
              <p:nvSpPr>
                <p:cNvPr id="3" name="Rectangle 2"/>
                <p:cNvSpPr/>
                <p:nvPr/>
              </p:nvSpPr>
              <p:spPr>
                <a:xfrm>
                  <a:off x="695827" y="1597426"/>
                  <a:ext cx="7625779" cy="1440180"/>
                </a:xfrm>
                <a:prstGeom prst="rect">
                  <a:avLst/>
                </a:prstGeom>
              </p:spPr>
              <p:txBody>
                <a:bodyPr wrap="square">
                  <a:spAutoFit/>
                </a:bodyPr>
                <a:lstStyle/>
                <a:p>
                  <a:pPr>
                    <a:lnSpc>
                      <a:spcPct val="107000"/>
                    </a:lnSpc>
                    <a:spcAft>
                      <a:spcPts val="1200"/>
                    </a:spcAft>
                  </a:pPr>
                  <a14:m>
                    <m:oMathPara xmlns:m="http://schemas.openxmlformats.org/officeDocument/2006/math">
                      <m:oMathParaPr>
                        <m:jc m:val="centerGroup"/>
                      </m:oMathParaPr>
                      <m:oMath xmlns:m="http://schemas.openxmlformats.org/officeDocument/2006/math">
                        <m:m>
                          <m:mPr>
                            <m:mcs>
                              <m:mc>
                                <m:mcPr>
                                  <m:count m:val="2"/>
                                  <m:mcJc m:val="center"/>
                                </m:mcPr>
                              </m:mc>
                            </m:mcs>
                            <m:plcHide m:val="on"/>
                            <m:ctrlPr>
                              <a:rPr lang="en-US" sz="3600" b="1" i="1" smtClean="0">
                                <a:effectLst/>
                                <a:latin typeface="Cambria Math" panose="02040503050406030204" pitchFamily="18" charset="0"/>
                                <a:ea typeface="Calibri" panose="020F0502020204030204" pitchFamily="34" charset="0"/>
                                <a:cs typeface="Arial" panose="020B0604020202020204" pitchFamily="34" charset="0"/>
                              </a:rPr>
                            </m:ctrlPr>
                          </m:mPr>
                          <m:mr>
                            <m:e/>
                            <m:e>
                              <m:r>
                                <a:rPr lang="en-US" sz="3600" b="1" i="1">
                                  <a:effectLst/>
                                  <a:latin typeface="Cambria Math" panose="02040503050406030204" pitchFamily="18" charset="0"/>
                                  <a:ea typeface="Calibri" panose="020F0502020204030204" pitchFamily="34" charset="0"/>
                                  <a:cs typeface="Arial" panose="020B0604020202020204" pitchFamily="34" charset="0"/>
                                </a:rPr>
                                <m:t>𝑷</m:t>
                              </m:r>
                              <m:d>
                                <m:dPr>
                                  <m:ctrlPr>
                                    <a:rPr lang="en-US" sz="3600" b="1" i="1">
                                      <a:effectLst/>
                                      <a:latin typeface="Cambria Math" panose="02040503050406030204" pitchFamily="18" charset="0"/>
                                      <a:ea typeface="Calibri" panose="020F0502020204030204" pitchFamily="34" charset="0"/>
                                      <a:cs typeface="Arial" panose="020B0604020202020204" pitchFamily="34" charset="0"/>
                                    </a:rPr>
                                  </m:ctrlPr>
                                </m:dPr>
                                <m:e>
                                  <m:r>
                                    <a:rPr lang="en-US" sz="3600" b="1" i="1">
                                      <a:effectLst/>
                                      <a:latin typeface="Cambria Math" panose="02040503050406030204" pitchFamily="18" charset="0"/>
                                      <a:ea typeface="Calibri" panose="020F0502020204030204" pitchFamily="34" charset="0"/>
                                      <a:cs typeface="Arial" panose="020B0604020202020204" pitchFamily="34" charset="0"/>
                                    </a:rPr>
                                    <m:t>𝒙</m:t>
                                  </m:r>
                                </m:e>
                              </m:d>
                              <m:r>
                                <a:rPr lang="en-US" sz="3600" b="1">
                                  <a:effectLst/>
                                  <a:latin typeface="Cambria Math" panose="02040503050406030204" pitchFamily="18" charset="0"/>
                                  <a:ea typeface="Calibri" panose="020F0502020204030204" pitchFamily="34" charset="0"/>
                                  <a:cs typeface="Arial" panose="020B0604020202020204" pitchFamily="34" charset="0"/>
                                </a:rPr>
                                <m:t>=</m:t>
                              </m:r>
                              <m:r>
                                <a:rPr lang="en-US" sz="3600" b="1">
                                  <a:effectLst/>
                                  <a:latin typeface="Cambria Math" panose="02040503050406030204" pitchFamily="18" charset="0"/>
                                  <a:ea typeface="Calibri" panose="020F0502020204030204" pitchFamily="34" charset="0"/>
                                  <a:cs typeface="Arial" panose="020B0604020202020204" pitchFamily="34" charset="0"/>
                                </a:rPr>
                                <m:t>𝟐</m:t>
                              </m:r>
                              <m:sSup>
                                <m:sSupPr>
                                  <m:ctrlPr>
                                    <a:rPr lang="en-US" sz="3600" b="1" i="1">
                                      <a:effectLst/>
                                      <a:latin typeface="Cambria Math" panose="02040503050406030204" pitchFamily="18" charset="0"/>
                                      <a:ea typeface="Calibri" panose="020F0502020204030204" pitchFamily="34" charset="0"/>
                                      <a:cs typeface="Arial" panose="020B0604020202020204" pitchFamily="34" charset="0"/>
                                    </a:rPr>
                                  </m:ctrlPr>
                                </m:sSupPr>
                                <m:e>
                                  <m:r>
                                    <a:rPr lang="en-US" sz="3600" b="1" i="1">
                                      <a:effectLst/>
                                      <a:latin typeface="Cambria Math" panose="02040503050406030204" pitchFamily="18" charset="0"/>
                                      <a:ea typeface="Calibri" panose="020F0502020204030204" pitchFamily="34" charset="0"/>
                                      <a:cs typeface="Arial" panose="020B0604020202020204" pitchFamily="34" charset="0"/>
                                    </a:rPr>
                                    <m:t>𝒙</m:t>
                                  </m:r>
                                </m:e>
                                <m:sup>
                                  <m:r>
                                    <a:rPr lang="en-US" sz="3600" b="1">
                                      <a:effectLst/>
                                      <a:latin typeface="Cambria Math" panose="02040503050406030204" pitchFamily="18" charset="0"/>
                                      <a:ea typeface="Calibri" panose="020F0502020204030204" pitchFamily="34" charset="0"/>
                                      <a:cs typeface="Arial" panose="020B0604020202020204" pitchFamily="34" charset="0"/>
                                    </a:rPr>
                                    <m:t>𝟑</m:t>
                                  </m:r>
                                </m:sup>
                              </m:sSup>
                              <m:r>
                                <a:rPr lang="en-US" sz="3600" b="1">
                                  <a:effectLst/>
                                  <a:latin typeface="Cambria Math" panose="02040503050406030204" pitchFamily="18" charset="0"/>
                                  <a:ea typeface="Calibri" panose="020F0502020204030204" pitchFamily="34" charset="0"/>
                                  <a:cs typeface="Arial" panose="020B0604020202020204" pitchFamily="34" charset="0"/>
                                </a:rPr>
                                <m:t>+</m:t>
                              </m:r>
                              <m:f>
                                <m:fPr>
                                  <m:ctrlPr>
                                    <a:rPr lang="en-US" sz="3600" b="1" i="1">
                                      <a:effectLst/>
                                      <a:latin typeface="Cambria Math" panose="02040503050406030204" pitchFamily="18" charset="0"/>
                                      <a:ea typeface="Calibri" panose="020F0502020204030204" pitchFamily="34" charset="0"/>
                                      <a:cs typeface="Arial" panose="020B0604020202020204" pitchFamily="34" charset="0"/>
                                    </a:rPr>
                                  </m:ctrlPr>
                                </m:fPr>
                                <m:num>
                                  <m:r>
                                    <a:rPr lang="en-US" sz="3600" b="1">
                                      <a:effectLst/>
                                      <a:latin typeface="Cambria Math" panose="02040503050406030204" pitchFamily="18" charset="0"/>
                                      <a:ea typeface="Calibri" panose="020F0502020204030204" pitchFamily="34" charset="0"/>
                                      <a:cs typeface="Arial" panose="020B0604020202020204" pitchFamily="34" charset="0"/>
                                    </a:rPr>
                                    <m:t>𝟑</m:t>
                                  </m:r>
                                </m:num>
                                <m:den>
                                  <m:r>
                                    <a:rPr lang="en-US" sz="3600" b="1">
                                      <a:effectLst/>
                                      <a:latin typeface="Cambria Math" panose="02040503050406030204" pitchFamily="18" charset="0"/>
                                      <a:ea typeface="Calibri" panose="020F0502020204030204" pitchFamily="34" charset="0"/>
                                      <a:cs typeface="Arial" panose="020B0604020202020204" pitchFamily="34" charset="0"/>
                                    </a:rPr>
                                    <m:t>𝟐</m:t>
                                  </m:r>
                                </m:den>
                              </m:f>
                              <m:sSup>
                                <m:sSupPr>
                                  <m:ctrlPr>
                                    <a:rPr lang="en-US" sz="3600" b="1" i="1">
                                      <a:effectLst/>
                                      <a:latin typeface="Cambria Math" panose="02040503050406030204" pitchFamily="18" charset="0"/>
                                      <a:ea typeface="Calibri" panose="020F0502020204030204" pitchFamily="34" charset="0"/>
                                      <a:cs typeface="Arial" panose="020B0604020202020204" pitchFamily="34" charset="0"/>
                                    </a:rPr>
                                  </m:ctrlPr>
                                </m:sSupPr>
                                <m:e>
                                  <m:r>
                                    <a:rPr lang="en-US" sz="3600" b="1" i="1">
                                      <a:effectLst/>
                                      <a:latin typeface="Cambria Math" panose="02040503050406030204" pitchFamily="18" charset="0"/>
                                      <a:ea typeface="Calibri" panose="020F0502020204030204" pitchFamily="34" charset="0"/>
                                      <a:cs typeface="Arial" panose="020B0604020202020204" pitchFamily="34" charset="0"/>
                                    </a:rPr>
                                    <m:t>𝒙</m:t>
                                  </m:r>
                                </m:e>
                                <m:sup>
                                  <m:r>
                                    <a:rPr lang="en-US" sz="3600" b="1">
                                      <a:effectLst/>
                                      <a:latin typeface="Cambria Math" panose="02040503050406030204" pitchFamily="18" charset="0"/>
                                      <a:ea typeface="Calibri" panose="020F0502020204030204" pitchFamily="34" charset="0"/>
                                      <a:cs typeface="Arial" panose="020B0604020202020204" pitchFamily="34" charset="0"/>
                                    </a:rPr>
                                    <m:t>𝟐</m:t>
                                  </m:r>
                                </m:sup>
                              </m:sSup>
                              <m:r>
                                <a:rPr lang="en-US" sz="3600" b="1">
                                  <a:effectLst/>
                                  <a:latin typeface="Cambria Math" panose="02040503050406030204" pitchFamily="18" charset="0"/>
                                  <a:ea typeface="Calibri" panose="020F0502020204030204" pitchFamily="34" charset="0"/>
                                  <a:cs typeface="Arial" panose="020B0604020202020204" pitchFamily="34" charset="0"/>
                                </a:rPr>
                                <m:t>+</m:t>
                              </m:r>
                              <m:r>
                                <a:rPr lang="en-US" sz="3600" b="1">
                                  <a:effectLst/>
                                  <a:latin typeface="Cambria Math" panose="02040503050406030204" pitchFamily="18" charset="0"/>
                                  <a:ea typeface="Calibri" panose="020F0502020204030204" pitchFamily="34" charset="0"/>
                                  <a:cs typeface="Arial" panose="020B0604020202020204" pitchFamily="34" charset="0"/>
                                </a:rPr>
                                <m:t>𝟓</m:t>
                              </m:r>
                              <m:r>
                                <a:rPr lang="en-US" sz="3600" b="1" i="1">
                                  <a:effectLst/>
                                  <a:latin typeface="Cambria Math" panose="02040503050406030204" pitchFamily="18" charset="0"/>
                                  <a:ea typeface="Calibri" panose="020F0502020204030204" pitchFamily="34" charset="0"/>
                                  <a:cs typeface="Arial" panose="020B0604020202020204" pitchFamily="34" charset="0"/>
                                </a:rPr>
                                <m:t>𝒙</m:t>
                              </m:r>
                              <m:r>
                                <a:rPr lang="en-US" sz="3600" b="1" i="1">
                                  <a:effectLst/>
                                  <a:latin typeface="Cambria Math" panose="02040503050406030204" pitchFamily="18" charset="0"/>
                                  <a:ea typeface="Calibri" panose="020F0502020204030204" pitchFamily="34" charset="0"/>
                                  <a:cs typeface="Arial" panose="020B0604020202020204" pitchFamily="34" charset="0"/>
                                </a:rPr>
                                <m:t>−</m:t>
                              </m:r>
                              <m:r>
                                <a:rPr lang="en-US" sz="3600" b="1">
                                  <a:effectLst/>
                                  <a:latin typeface="Cambria Math" panose="02040503050406030204" pitchFamily="18" charset="0"/>
                                  <a:ea typeface="Calibri" panose="020F0502020204030204" pitchFamily="34" charset="0"/>
                                  <a:cs typeface="Arial" panose="020B0604020202020204" pitchFamily="34" charset="0"/>
                                </a:rPr>
                                <m:t>𝟐</m:t>
                              </m:r>
                            </m:e>
                          </m:mr>
                          <m:mr>
                            <m:e/>
                            <m:e/>
                          </m:mr>
                        </m:m>
                        <m:r>
                          <a:rPr lang="en-US" sz="3600" b="1" i="1" smtClean="0">
                            <a:effectLst/>
                            <a:latin typeface="Cambria Math" panose="02040503050406030204" pitchFamily="18" charset="0"/>
                            <a:ea typeface="MS Mincho" charset="0"/>
                            <a:cs typeface="Cambria Math" panose="02040503050406030204" pitchFamily="18" charset="0"/>
                          </a:rPr>
                          <m:t> </m:t>
                        </m:r>
                      </m:oMath>
                    </m:oMathPara>
                  </a14:m>
                  <a:endParaRPr lang="en-US" sz="3600" b="1" i="1" dirty="0" smtClean="0">
                    <a:effectLst/>
                    <a:latin typeface="Cambria Math" panose="02040503050406030204" pitchFamily="18" charset="0"/>
                    <a:ea typeface="Calibri" panose="020F0502020204030204" pitchFamily="34" charset="0"/>
                    <a:cs typeface="Arial" panose="020B0604020202020204" pitchFamily="34" charset="0"/>
                  </a:endParaRPr>
                </a:p>
              </p:txBody>
            </p:sp>
          </mc:Choice>
          <mc:Fallback>
            <p:sp>
              <p:nvSpPr>
                <p:cNvPr id="3" name="Rectangle 2"/>
                <p:cNvSpPr>
                  <a:spLocks noRot="1" noChangeAspect="1" noMove="1" noResize="1" noEditPoints="1" noAdjustHandles="1" noChangeArrowheads="1" noChangeShapeType="1" noTextEdit="1"/>
                </p:cNvSpPr>
                <p:nvPr/>
              </p:nvSpPr>
              <p:spPr>
                <a:xfrm>
                  <a:off x="695827" y="1597426"/>
                  <a:ext cx="7625779" cy="1440180"/>
                </a:xfrm>
                <a:prstGeom prst="rect">
                  <a:avLst/>
                </a:prstGeom>
                <a:blipFill rotWithShape="1">
                  <a:blip r:embed="rId5"/>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7957801" y="1997214"/>
                  <a:ext cx="6466840" cy="668020"/>
                </a:xfrm>
                <a:prstGeom prst="rect">
                  <a:avLst/>
                </a:prstGeom>
              </p:spPr>
              <p:txBody>
                <a:bodyPr wrap="none">
                  <a:spAutoFit/>
                </a:bodyPr>
                <a:lstStyle/>
                <a:p>
                  <a:r>
                    <a:rPr lang="en-US" sz="3600" b="1" dirty="0" err="1" smtClean="0">
                      <a:solidFill>
                        <a:prstClr val="black"/>
                      </a:solidFill>
                      <a:latin typeface="Arial" panose="020B0604020202020204" pitchFamily="34" charset="0"/>
                      <a:ea typeface="Calibri" panose="020F0502020204030204" pitchFamily="34" charset="0"/>
                      <a:cs typeface="Arial" panose="020B0604020202020204" pitchFamily="34" charset="0"/>
                    </a:rPr>
                    <a:t>và</a:t>
                  </a:r>
                  <a:r>
                    <a:rPr lang="en-US" sz="3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𝑸</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𝒙</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𝟖</m:t>
                      </m:r>
                      <m:sSup>
                        <m:sSupPr>
                          <m:ctrlP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𝒙</m:t>
                          </m:r>
                        </m:e>
                        <m: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𝟑</m:t>
                          </m:r>
                        </m:sup>
                      </m:s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𝟒</m:t>
                      </m:r>
                      <m:sSup>
                        <m:sSupPr>
                          <m:ctrlP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𝒙</m:t>
                          </m:r>
                        </m:e>
                        <m: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𝟐</m:t>
                          </m:r>
                        </m:sup>
                      </m:s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𝟔</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𝟑</m:t>
                      </m:r>
                      <m:r>
                        <a:rPr lang="en-US" sz="3600" b="1" i="1">
                          <a:solidFill>
                            <a:prstClr val="black"/>
                          </a:solidFill>
                          <a:latin typeface="Cambria Math" panose="02040503050406030204" pitchFamily="18" charset="0"/>
                          <a:ea typeface="Calibri" panose="020F0502020204030204" pitchFamily="34" charset="0"/>
                          <a:cs typeface="Cambria Math" panose="02040503050406030204" pitchFamily="18" charset="0"/>
                        </a:rPr>
                        <m:t>𝒙</m:t>
                      </m:r>
                    </m:oMath>
                  </a14:m>
                  <a:endParaRPr lang="en-US" sz="3600" b="1" i="1" dirty="0">
                    <a:solidFill>
                      <a:prstClr val="black"/>
                    </a:solidFill>
                    <a:latin typeface="Cambria Math" panose="02040503050406030204" pitchFamily="18" charset="0"/>
                    <a:ea typeface="Calibri" panose="020F0502020204030204" pitchFamily="34" charset="0"/>
                    <a:cs typeface="Arial" panose="020B0604020202020204" pitchFamily="34" charset="0"/>
                  </a:endParaRPr>
                </a:p>
              </p:txBody>
            </p:sp>
          </mc:Choice>
          <mc:Fallback>
            <p:sp>
              <p:nvSpPr>
                <p:cNvPr id="10" name="Rectangle 9"/>
                <p:cNvSpPr>
                  <a:spLocks noRot="1" noChangeAspect="1" noMove="1" noResize="1" noEditPoints="1" noAdjustHandles="1" noChangeArrowheads="1" noChangeShapeType="1" noTextEdit="1"/>
                </p:cNvSpPr>
                <p:nvPr/>
              </p:nvSpPr>
              <p:spPr>
                <a:xfrm>
                  <a:off x="7957801" y="1997214"/>
                  <a:ext cx="6466840" cy="668020"/>
                </a:xfrm>
                <a:prstGeom prst="rect">
                  <a:avLst/>
                </a:prstGeom>
                <a:blipFill rotWithShape="1">
                  <a:blip r:embed="rId6"/>
                </a:blipFill>
              </p:spPr>
              <p:txBody>
                <a:bodyPr/>
                <a:lstStyle/>
                <a:p>
                  <a:r>
                    <a:rPr lang="en-US" altLang="en-US">
                      <a:noFill/>
                    </a:rPr>
                    <a:t> </a:t>
                  </a:r>
                </a:p>
              </p:txBody>
            </p:sp>
          </mc:Fallback>
        </mc:AlternateContent>
      </p:grpSp>
      <p:pic>
        <p:nvPicPr>
          <p:cNvPr id="17" name="Picture 10"/>
          <p:cNvPicPr>
            <a:picLocks noChangeAspect="1"/>
          </p:cNvPicPr>
          <p:nvPr/>
        </p:nvPicPr>
        <p:blipFill>
          <a:blip r:embed="rId7">
            <a:duotone>
              <a:schemeClr val="accent3">
                <a:shade val="45000"/>
                <a:satMod val="135000"/>
              </a:schemeClr>
              <a:prstClr val="white"/>
            </a:duotone>
          </a:blip>
          <a:srcRect/>
          <a:stretch>
            <a:fillRect/>
          </a:stretch>
        </p:blipFill>
        <p:spPr>
          <a:xfrm>
            <a:off x="15879678" y="3068656"/>
            <a:ext cx="1116081" cy="1124516"/>
          </a:xfrm>
          <a:prstGeom prst="rect">
            <a:avLst/>
          </a:prstGeom>
        </p:spPr>
      </p:pic>
      <p:pic>
        <p:nvPicPr>
          <p:cNvPr id="9" name="Picture 8"/>
          <p:cNvPicPr>
            <a:picLocks noChangeAspect="1"/>
          </p:cNvPicPr>
          <p:nvPr/>
        </p:nvPicPr>
        <p:blipFill>
          <a:blip r:embed="rId8"/>
          <a:stretch>
            <a:fillRect/>
          </a:stretch>
        </p:blipFill>
        <p:spPr>
          <a:xfrm>
            <a:off x="2334895" y="4221480"/>
            <a:ext cx="13263880" cy="1395730"/>
          </a:xfrm>
          <a:prstGeom prst="rect">
            <a:avLst/>
          </a:prstGeom>
        </p:spPr>
      </p:pic>
      <p:pic>
        <p:nvPicPr>
          <p:cNvPr id="11" name="Picture 10"/>
          <p:cNvPicPr>
            <a:picLocks noChangeAspect="1"/>
          </p:cNvPicPr>
          <p:nvPr/>
        </p:nvPicPr>
        <p:blipFill>
          <a:blip r:embed="rId9"/>
          <a:stretch>
            <a:fillRect/>
          </a:stretch>
        </p:blipFill>
        <p:spPr>
          <a:xfrm>
            <a:off x="5128895" y="5544820"/>
            <a:ext cx="10875010" cy="3841115"/>
          </a:xfrm>
          <a:prstGeom prst="rect">
            <a:avLst/>
          </a:prstGeom>
        </p:spPr>
      </p:pic>
      <p:sp>
        <p:nvSpPr>
          <p:cNvPr id="15" name="Rectangle 17"/>
          <p:cNvSpPr/>
          <p:nvPr/>
        </p:nvSpPr>
        <p:spPr>
          <a:xfrm>
            <a:off x="1219200" y="8001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16" name="Text Box 15"/>
          <p:cNvSpPr txBox="1"/>
          <p:nvPr/>
        </p:nvSpPr>
        <p:spPr>
          <a:xfrm>
            <a:off x="14986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40914A"/>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40914A"/>
              </a:solidFill>
              <a:ea typeface="Calibri" panose="020F0502020204030204" pitchFamily="34" charset="0"/>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push dir="r"/>
      </p:transition>
    </mc:Choice>
    <mc:Fallback>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barn(inVertical)">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checkerboard(across)">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heckerboard(across)">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13" grpId="0" bldLvl="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67945"/>
            <a:ext cx="17542510" cy="1008888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568029" y="8190866"/>
            <a:ext cx="1631199" cy="1768239"/>
          </a:xfrm>
          <a:prstGeom prst="rect">
            <a:avLst/>
          </a:prstGeom>
        </p:spPr>
      </p:pic>
      <p:pic>
        <p:nvPicPr>
          <p:cNvPr id="25"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871" y="384647"/>
            <a:ext cx="1471500" cy="1497711"/>
          </a:xfrm>
          <a:prstGeom prst="rect">
            <a:avLst/>
          </a:prstGeom>
        </p:spPr>
      </p:pic>
      <p:sp>
        <p:nvSpPr>
          <p:cNvPr id="30" name="Rectangle 29"/>
          <p:cNvSpPr/>
          <p:nvPr/>
        </p:nvSpPr>
        <p:spPr>
          <a:xfrm>
            <a:off x="581660" y="1372870"/>
            <a:ext cx="5226050" cy="73723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800"/>
              </a:spcAft>
            </a:pPr>
            <a:r>
              <a:rPr lang="nl-NL" sz="28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LT2</a:t>
            </a:r>
            <a:r>
              <a:rPr lang="en-US" altLang="nl-NL" sz="28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 SGK trang 56:</a:t>
            </a:r>
            <a:endParaRPr lang="en-US" altLang="nl-NL" sz="28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3" name="Oval Callout 12"/>
          <p:cNvSpPr/>
          <p:nvPr/>
        </p:nvSpPr>
        <p:spPr>
          <a:xfrm>
            <a:off x="8286750" y="3139440"/>
            <a:ext cx="1714500" cy="55626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smtClean="0">
                <a:solidFill>
                  <a:prstClr val="black"/>
                </a:solidFill>
              </a:rPr>
              <a:t>Giải</a:t>
            </a:r>
            <a:endParaRPr lang="vi-VN" sz="2800" b="1" dirty="0" smtClean="0">
              <a:solidFill>
                <a:prstClr val="black"/>
              </a:solidFill>
            </a:endParaRPr>
          </a:p>
        </p:txBody>
      </p:sp>
      <p:sp>
        <p:nvSpPr>
          <p:cNvPr id="6" name="Rectangle 5"/>
          <p:cNvSpPr/>
          <p:nvPr/>
        </p:nvSpPr>
        <p:spPr>
          <a:xfrm>
            <a:off x="4876800" y="1573125"/>
            <a:ext cx="10591800" cy="552450"/>
          </a:xfrm>
          <a:prstGeom prst="rect">
            <a:avLst/>
          </a:prstGeom>
        </p:spPr>
        <p:txBody>
          <a:bodyPr wrap="square">
            <a:spAutoFit/>
          </a:bodyPr>
          <a:lstStyle/>
          <a:p>
            <a:pPr lvl="0">
              <a:lnSpc>
                <a:spcPct val="107000"/>
              </a:lnSpc>
              <a:spcAft>
                <a:spcPts val="1200"/>
              </a:spcAft>
            </a:pP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Tính</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tổng</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của</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hai</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đa</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thức</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sau</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bằng</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hai</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r>
              <a:rPr lang="en-US" sz="2800" b="1" dirty="0" err="1">
                <a:solidFill>
                  <a:prstClr val="black"/>
                </a:solidFill>
                <a:latin typeface="Arial" panose="020B0604020202020204" pitchFamily="34" charset="0"/>
                <a:ea typeface="Calibri" panose="020F0502020204030204" pitchFamily="34" charset="0"/>
                <a:cs typeface="Times New Roman" panose="02020603050405020304" pitchFamily="18" charset="0"/>
              </a:rPr>
              <a:t>cách</a:t>
            </a:r>
            <a:r>
              <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rPr>
              <a:t>:</a:t>
            </a:r>
            <a:endParaRPr lang="en-US" sz="28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1294672" y="3543300"/>
            <a:ext cx="15562052" cy="716280"/>
          </a:xfrm>
          <a:prstGeom prst="rect">
            <a:avLst/>
          </a:prstGeom>
        </p:spPr>
        <p:txBody>
          <a:bodyPr wrap="square">
            <a:spAutoFit/>
          </a:bodyPr>
          <a:lstStyle/>
          <a:p>
            <a:pPr>
              <a:lnSpc>
                <a:spcPct val="107000"/>
              </a:lnSpc>
              <a:spcAft>
                <a:spcPts val="1200"/>
              </a:spcAft>
            </a:pPr>
            <a:r>
              <a:rPr lang="nl-NL" sz="3800" b="1" u="sng" dirty="0" smtClean="0">
                <a:solidFill>
                  <a:srgbClr val="00B050"/>
                </a:solidFill>
                <a:latin typeface="Arial" panose="020B0604020202020204" pitchFamily="34" charset="0"/>
                <a:ea typeface="Calibri" panose="020F0502020204030204" pitchFamily="34" charset="0"/>
                <a:cs typeface="Arial" panose="020B0604020202020204" pitchFamily="34" charset="0"/>
              </a:rPr>
              <a:t>Cách </a:t>
            </a:r>
            <a:r>
              <a:rPr lang="en-US" altLang="nl-NL" sz="3800" b="1" u="sng" dirty="0" smtClean="0">
                <a:solidFill>
                  <a:srgbClr val="00B050"/>
                </a:solidFill>
                <a:latin typeface="Arial" panose="020B0604020202020204" pitchFamily="34" charset="0"/>
                <a:ea typeface="Calibri" panose="020F0502020204030204" pitchFamily="34" charset="0"/>
                <a:cs typeface="Arial" panose="020B0604020202020204" pitchFamily="34" charset="0"/>
              </a:rPr>
              <a:t>2</a:t>
            </a:r>
            <a:r>
              <a:rPr lang="nl-NL" sz="3800" b="1" u="sng" dirty="0" smtClean="0">
                <a:solidFill>
                  <a:srgbClr val="00B050"/>
                </a:solidFill>
                <a:latin typeface="Arial" panose="020B0604020202020204" pitchFamily="34" charset="0"/>
                <a:ea typeface="Calibri" panose="020F0502020204030204" pitchFamily="34" charset="0"/>
                <a:cs typeface="Arial" panose="020B0604020202020204" pitchFamily="34" charset="0"/>
              </a:rPr>
              <a:t>: </a:t>
            </a:r>
            <a:r>
              <a:rPr lang="nl-NL" sz="3800" b="1" u="sng" dirty="0">
                <a:solidFill>
                  <a:srgbClr val="00B050"/>
                </a:solidFill>
                <a:latin typeface="Arial" panose="020B0604020202020204" pitchFamily="34" charset="0"/>
                <a:ea typeface="Calibri" panose="020F0502020204030204" pitchFamily="34" charset="0"/>
                <a:cs typeface="Arial" panose="020B0604020202020204" pitchFamily="34" charset="0"/>
                <a:sym typeface="+mn-ea"/>
              </a:rPr>
              <a:t>Tính theo hàng </a:t>
            </a:r>
            <a:r>
              <a:rPr lang="nl-NL" sz="3800" b="1" u="sng" dirty="0" smtClean="0">
                <a:solidFill>
                  <a:srgbClr val="00B050"/>
                </a:solidFill>
                <a:latin typeface="Arial" panose="020B0604020202020204" pitchFamily="34" charset="0"/>
                <a:ea typeface="Calibri" panose="020F0502020204030204" pitchFamily="34" charset="0"/>
                <a:cs typeface="Arial" panose="020B0604020202020204" pitchFamily="34" charset="0"/>
                <a:sym typeface="+mn-ea"/>
              </a:rPr>
              <a:t>dọc</a:t>
            </a:r>
            <a:endParaRPr lang="nl-NL" sz="3800" b="1" i="1" u="sng" dirty="0" smtClean="0">
              <a:solidFill>
                <a:srgbClr val="00B050"/>
              </a:solidFill>
              <a:effectLst/>
              <a:latin typeface="Arial" panose="020B0604020202020204" pitchFamily="34" charset="0"/>
              <a:ea typeface="Calibri" panose="020F0502020204030204" pitchFamily="34" charset="0"/>
              <a:cs typeface="Arial" panose="020B0604020202020204" pitchFamily="34" charset="0"/>
              <a:sym typeface="+mn-ea"/>
            </a:endParaRPr>
          </a:p>
        </p:txBody>
      </p:sp>
      <p:grpSp>
        <p:nvGrpSpPr>
          <p:cNvPr id="12" name="Group 11"/>
          <p:cNvGrpSpPr/>
          <p:nvPr/>
        </p:nvGrpSpPr>
        <p:grpSpPr>
          <a:xfrm>
            <a:off x="1191126" y="2019300"/>
            <a:ext cx="13728814" cy="1440180"/>
            <a:chOff x="695827" y="1597426"/>
            <a:chExt cx="13728814" cy="1440180"/>
          </a:xfrm>
        </p:grpSpPr>
        <mc:AlternateContent xmlns:mc="http://schemas.openxmlformats.org/markup-compatibility/2006">
          <mc:Choice xmlns:a14="http://schemas.microsoft.com/office/drawing/2010/main" Requires="a14">
            <p:sp>
              <p:nvSpPr>
                <p:cNvPr id="3" name="Rectangle 2"/>
                <p:cNvSpPr/>
                <p:nvPr/>
              </p:nvSpPr>
              <p:spPr>
                <a:xfrm>
                  <a:off x="695827" y="1597426"/>
                  <a:ext cx="7625779" cy="1440180"/>
                </a:xfrm>
                <a:prstGeom prst="rect">
                  <a:avLst/>
                </a:prstGeom>
              </p:spPr>
              <p:txBody>
                <a:bodyPr wrap="square">
                  <a:spAutoFit/>
                </a:bodyPr>
                <a:lstStyle/>
                <a:p>
                  <a:pPr>
                    <a:lnSpc>
                      <a:spcPct val="107000"/>
                    </a:lnSpc>
                    <a:spcAft>
                      <a:spcPts val="1200"/>
                    </a:spcAft>
                  </a:pPr>
                  <a14:m>
                    <m:oMathPara xmlns:m="http://schemas.openxmlformats.org/officeDocument/2006/math">
                      <m:oMathParaPr>
                        <m:jc m:val="centerGroup"/>
                      </m:oMathParaPr>
                      <m:oMath xmlns:m="http://schemas.openxmlformats.org/officeDocument/2006/math">
                        <m:m>
                          <m:mPr>
                            <m:mcs>
                              <m:mc>
                                <m:mcPr>
                                  <m:count m:val="2"/>
                                  <m:mcJc m:val="center"/>
                                </m:mcPr>
                              </m:mc>
                            </m:mcs>
                            <m:plcHide m:val="on"/>
                            <m:ctrlPr>
                              <a:rPr lang="en-US" sz="3600" b="1" i="1" smtClean="0">
                                <a:effectLst/>
                                <a:latin typeface="Cambria Math" panose="02040503050406030204" pitchFamily="18" charset="0"/>
                                <a:ea typeface="Calibri" panose="020F0502020204030204" pitchFamily="34" charset="0"/>
                                <a:cs typeface="Arial" panose="020B0604020202020204" pitchFamily="34" charset="0"/>
                              </a:rPr>
                            </m:ctrlPr>
                          </m:mPr>
                          <m:mr>
                            <m:e/>
                            <m:e>
                              <m:r>
                                <a:rPr lang="en-US" sz="3600" b="1" i="1">
                                  <a:effectLst/>
                                  <a:latin typeface="Cambria Math" panose="02040503050406030204" pitchFamily="18" charset="0"/>
                                  <a:ea typeface="Calibri" panose="020F0502020204030204" pitchFamily="34" charset="0"/>
                                  <a:cs typeface="Arial" panose="020B0604020202020204" pitchFamily="34" charset="0"/>
                                </a:rPr>
                                <m:t>𝑷</m:t>
                              </m:r>
                              <m:d>
                                <m:dPr>
                                  <m:ctrlPr>
                                    <a:rPr lang="en-US" sz="3600" b="1" i="1">
                                      <a:effectLst/>
                                      <a:latin typeface="Cambria Math" panose="02040503050406030204" pitchFamily="18" charset="0"/>
                                      <a:ea typeface="Calibri" panose="020F0502020204030204" pitchFamily="34" charset="0"/>
                                      <a:cs typeface="Arial" panose="020B0604020202020204" pitchFamily="34" charset="0"/>
                                    </a:rPr>
                                  </m:ctrlPr>
                                </m:dPr>
                                <m:e>
                                  <m:r>
                                    <a:rPr lang="en-US" sz="3600" b="1" i="1">
                                      <a:effectLst/>
                                      <a:latin typeface="Cambria Math" panose="02040503050406030204" pitchFamily="18" charset="0"/>
                                      <a:ea typeface="Calibri" panose="020F0502020204030204" pitchFamily="34" charset="0"/>
                                      <a:cs typeface="Arial" panose="020B0604020202020204" pitchFamily="34" charset="0"/>
                                    </a:rPr>
                                    <m:t>𝒙</m:t>
                                  </m:r>
                                </m:e>
                              </m:d>
                              <m:r>
                                <a:rPr lang="en-US" sz="3600" b="1">
                                  <a:effectLst/>
                                  <a:latin typeface="Cambria Math" panose="02040503050406030204" pitchFamily="18" charset="0"/>
                                  <a:ea typeface="Calibri" panose="020F0502020204030204" pitchFamily="34" charset="0"/>
                                  <a:cs typeface="Arial" panose="020B0604020202020204" pitchFamily="34" charset="0"/>
                                </a:rPr>
                                <m:t>=</m:t>
                              </m:r>
                              <m:r>
                                <a:rPr lang="en-US" sz="3600" b="1">
                                  <a:effectLst/>
                                  <a:latin typeface="Cambria Math" panose="02040503050406030204" pitchFamily="18" charset="0"/>
                                  <a:ea typeface="Calibri" panose="020F0502020204030204" pitchFamily="34" charset="0"/>
                                  <a:cs typeface="Arial" panose="020B0604020202020204" pitchFamily="34" charset="0"/>
                                </a:rPr>
                                <m:t>𝟐</m:t>
                              </m:r>
                              <m:sSup>
                                <m:sSupPr>
                                  <m:ctrlPr>
                                    <a:rPr lang="en-US" sz="3600" b="1" i="1">
                                      <a:effectLst/>
                                      <a:latin typeface="Cambria Math" panose="02040503050406030204" pitchFamily="18" charset="0"/>
                                      <a:ea typeface="Calibri" panose="020F0502020204030204" pitchFamily="34" charset="0"/>
                                      <a:cs typeface="Arial" panose="020B0604020202020204" pitchFamily="34" charset="0"/>
                                    </a:rPr>
                                  </m:ctrlPr>
                                </m:sSupPr>
                                <m:e>
                                  <m:r>
                                    <a:rPr lang="en-US" sz="3600" b="1" i="1">
                                      <a:effectLst/>
                                      <a:latin typeface="Cambria Math" panose="02040503050406030204" pitchFamily="18" charset="0"/>
                                      <a:ea typeface="Calibri" panose="020F0502020204030204" pitchFamily="34" charset="0"/>
                                      <a:cs typeface="Arial" panose="020B0604020202020204" pitchFamily="34" charset="0"/>
                                    </a:rPr>
                                    <m:t>𝒙</m:t>
                                  </m:r>
                                </m:e>
                                <m:sup>
                                  <m:r>
                                    <a:rPr lang="en-US" sz="3600" b="1">
                                      <a:effectLst/>
                                      <a:latin typeface="Cambria Math" panose="02040503050406030204" pitchFamily="18" charset="0"/>
                                      <a:ea typeface="Calibri" panose="020F0502020204030204" pitchFamily="34" charset="0"/>
                                      <a:cs typeface="Arial" panose="020B0604020202020204" pitchFamily="34" charset="0"/>
                                    </a:rPr>
                                    <m:t>𝟑</m:t>
                                  </m:r>
                                </m:sup>
                              </m:sSup>
                              <m:r>
                                <a:rPr lang="en-US" sz="3600" b="1">
                                  <a:effectLst/>
                                  <a:latin typeface="Cambria Math" panose="02040503050406030204" pitchFamily="18" charset="0"/>
                                  <a:ea typeface="Calibri" panose="020F0502020204030204" pitchFamily="34" charset="0"/>
                                  <a:cs typeface="Arial" panose="020B0604020202020204" pitchFamily="34" charset="0"/>
                                </a:rPr>
                                <m:t>+</m:t>
                              </m:r>
                              <m:f>
                                <m:fPr>
                                  <m:ctrlPr>
                                    <a:rPr lang="en-US" sz="3600" b="1" i="1">
                                      <a:effectLst/>
                                      <a:latin typeface="Cambria Math" panose="02040503050406030204" pitchFamily="18" charset="0"/>
                                      <a:ea typeface="Calibri" panose="020F0502020204030204" pitchFamily="34" charset="0"/>
                                      <a:cs typeface="Arial" panose="020B0604020202020204" pitchFamily="34" charset="0"/>
                                    </a:rPr>
                                  </m:ctrlPr>
                                </m:fPr>
                                <m:num>
                                  <m:r>
                                    <a:rPr lang="en-US" sz="3600" b="1">
                                      <a:effectLst/>
                                      <a:latin typeface="Cambria Math" panose="02040503050406030204" pitchFamily="18" charset="0"/>
                                      <a:ea typeface="Calibri" panose="020F0502020204030204" pitchFamily="34" charset="0"/>
                                      <a:cs typeface="Arial" panose="020B0604020202020204" pitchFamily="34" charset="0"/>
                                    </a:rPr>
                                    <m:t>𝟑</m:t>
                                  </m:r>
                                </m:num>
                                <m:den>
                                  <m:r>
                                    <a:rPr lang="en-US" sz="3600" b="1">
                                      <a:effectLst/>
                                      <a:latin typeface="Cambria Math" panose="02040503050406030204" pitchFamily="18" charset="0"/>
                                      <a:ea typeface="Calibri" panose="020F0502020204030204" pitchFamily="34" charset="0"/>
                                      <a:cs typeface="Arial" panose="020B0604020202020204" pitchFamily="34" charset="0"/>
                                    </a:rPr>
                                    <m:t>𝟐</m:t>
                                  </m:r>
                                </m:den>
                              </m:f>
                              <m:sSup>
                                <m:sSupPr>
                                  <m:ctrlPr>
                                    <a:rPr lang="en-US" sz="3600" b="1" i="1">
                                      <a:effectLst/>
                                      <a:latin typeface="Cambria Math" panose="02040503050406030204" pitchFamily="18" charset="0"/>
                                      <a:ea typeface="Calibri" panose="020F0502020204030204" pitchFamily="34" charset="0"/>
                                      <a:cs typeface="Arial" panose="020B0604020202020204" pitchFamily="34" charset="0"/>
                                    </a:rPr>
                                  </m:ctrlPr>
                                </m:sSupPr>
                                <m:e>
                                  <m:r>
                                    <a:rPr lang="en-US" sz="3600" b="1" i="1">
                                      <a:effectLst/>
                                      <a:latin typeface="Cambria Math" panose="02040503050406030204" pitchFamily="18" charset="0"/>
                                      <a:ea typeface="Calibri" panose="020F0502020204030204" pitchFamily="34" charset="0"/>
                                      <a:cs typeface="Arial" panose="020B0604020202020204" pitchFamily="34" charset="0"/>
                                    </a:rPr>
                                    <m:t>𝒙</m:t>
                                  </m:r>
                                </m:e>
                                <m:sup>
                                  <m:r>
                                    <a:rPr lang="en-US" sz="3600" b="1">
                                      <a:effectLst/>
                                      <a:latin typeface="Cambria Math" panose="02040503050406030204" pitchFamily="18" charset="0"/>
                                      <a:ea typeface="Calibri" panose="020F0502020204030204" pitchFamily="34" charset="0"/>
                                      <a:cs typeface="Arial" panose="020B0604020202020204" pitchFamily="34" charset="0"/>
                                    </a:rPr>
                                    <m:t>𝟐</m:t>
                                  </m:r>
                                </m:sup>
                              </m:sSup>
                              <m:r>
                                <a:rPr lang="en-US" sz="3600" b="1">
                                  <a:effectLst/>
                                  <a:latin typeface="Cambria Math" panose="02040503050406030204" pitchFamily="18" charset="0"/>
                                  <a:ea typeface="Calibri" panose="020F0502020204030204" pitchFamily="34" charset="0"/>
                                  <a:cs typeface="Arial" panose="020B0604020202020204" pitchFamily="34" charset="0"/>
                                </a:rPr>
                                <m:t>+</m:t>
                              </m:r>
                              <m:r>
                                <a:rPr lang="en-US" sz="3600" b="1">
                                  <a:effectLst/>
                                  <a:latin typeface="Cambria Math" panose="02040503050406030204" pitchFamily="18" charset="0"/>
                                  <a:ea typeface="Calibri" panose="020F0502020204030204" pitchFamily="34" charset="0"/>
                                  <a:cs typeface="Arial" panose="020B0604020202020204" pitchFamily="34" charset="0"/>
                                </a:rPr>
                                <m:t>𝟓</m:t>
                              </m:r>
                              <m:r>
                                <a:rPr lang="en-US" sz="3600" b="1" i="1">
                                  <a:effectLst/>
                                  <a:latin typeface="Cambria Math" panose="02040503050406030204" pitchFamily="18" charset="0"/>
                                  <a:ea typeface="Calibri" panose="020F0502020204030204" pitchFamily="34" charset="0"/>
                                  <a:cs typeface="Arial" panose="020B0604020202020204" pitchFamily="34" charset="0"/>
                                </a:rPr>
                                <m:t>𝒙</m:t>
                              </m:r>
                              <m:r>
                                <a:rPr lang="en-US" sz="3600" b="1" i="1">
                                  <a:effectLst/>
                                  <a:latin typeface="Cambria Math" panose="02040503050406030204" pitchFamily="18" charset="0"/>
                                  <a:ea typeface="Calibri" panose="020F0502020204030204" pitchFamily="34" charset="0"/>
                                  <a:cs typeface="Arial" panose="020B0604020202020204" pitchFamily="34" charset="0"/>
                                </a:rPr>
                                <m:t>−</m:t>
                              </m:r>
                              <m:r>
                                <a:rPr lang="en-US" sz="3600" b="1">
                                  <a:effectLst/>
                                  <a:latin typeface="Cambria Math" panose="02040503050406030204" pitchFamily="18" charset="0"/>
                                  <a:ea typeface="Calibri" panose="020F0502020204030204" pitchFamily="34" charset="0"/>
                                  <a:cs typeface="Arial" panose="020B0604020202020204" pitchFamily="34" charset="0"/>
                                </a:rPr>
                                <m:t>𝟐</m:t>
                              </m:r>
                            </m:e>
                          </m:mr>
                          <m:mr>
                            <m:e/>
                            <m:e/>
                          </m:mr>
                        </m:m>
                        <m:r>
                          <a:rPr lang="en-US" sz="3600" b="1" i="1" smtClean="0">
                            <a:effectLst/>
                            <a:latin typeface="Cambria Math" panose="02040503050406030204" pitchFamily="18" charset="0"/>
                            <a:ea typeface="MS Mincho" charset="0"/>
                            <a:cs typeface="Cambria Math" panose="02040503050406030204" pitchFamily="18" charset="0"/>
                          </a:rPr>
                          <m:t> </m:t>
                        </m:r>
                      </m:oMath>
                    </m:oMathPara>
                  </a14:m>
                  <a:endParaRPr lang="en-US" sz="3600" b="1" i="1" dirty="0" smtClean="0">
                    <a:effectLst/>
                    <a:latin typeface="Cambria Math" panose="02040503050406030204" pitchFamily="18" charset="0"/>
                    <a:ea typeface="Calibri" panose="020F0502020204030204" pitchFamily="34" charset="0"/>
                    <a:cs typeface="Arial" panose="020B0604020202020204" pitchFamily="34" charset="0"/>
                  </a:endParaRPr>
                </a:p>
              </p:txBody>
            </p:sp>
          </mc:Choice>
          <mc:Fallback>
            <p:sp>
              <p:nvSpPr>
                <p:cNvPr id="3" name="Rectangle 2"/>
                <p:cNvSpPr>
                  <a:spLocks noRot="1" noChangeAspect="1" noMove="1" noResize="1" noEditPoints="1" noAdjustHandles="1" noChangeArrowheads="1" noChangeShapeType="1" noTextEdit="1"/>
                </p:cNvSpPr>
                <p:nvPr/>
              </p:nvSpPr>
              <p:spPr>
                <a:xfrm>
                  <a:off x="695827" y="1597426"/>
                  <a:ext cx="7625779" cy="1440180"/>
                </a:xfrm>
                <a:prstGeom prst="rect">
                  <a:avLst/>
                </a:prstGeom>
                <a:blipFill rotWithShape="1">
                  <a:blip r:embed="rId5"/>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7957801" y="1997214"/>
                  <a:ext cx="6466840" cy="668020"/>
                </a:xfrm>
                <a:prstGeom prst="rect">
                  <a:avLst/>
                </a:prstGeom>
              </p:spPr>
              <p:txBody>
                <a:bodyPr wrap="none">
                  <a:spAutoFit/>
                </a:bodyPr>
                <a:lstStyle/>
                <a:p>
                  <a:r>
                    <a:rPr lang="en-US" sz="3600" b="1" dirty="0" err="1" smtClean="0">
                      <a:solidFill>
                        <a:prstClr val="black"/>
                      </a:solidFill>
                      <a:latin typeface="Arial" panose="020B0604020202020204" pitchFamily="34" charset="0"/>
                      <a:ea typeface="Calibri" panose="020F0502020204030204" pitchFamily="34" charset="0"/>
                      <a:cs typeface="Arial" panose="020B0604020202020204" pitchFamily="34" charset="0"/>
                    </a:rPr>
                    <a:t>và</a:t>
                  </a:r>
                  <a:r>
                    <a:rPr lang="en-US" sz="3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𝑸</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𝒙</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𝟖</m:t>
                      </m:r>
                      <m:sSup>
                        <m:sSupPr>
                          <m:ctrlP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𝒙</m:t>
                          </m:r>
                        </m:e>
                        <m: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𝟑</m:t>
                          </m:r>
                        </m:sup>
                      </m:s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𝟒</m:t>
                      </m:r>
                      <m:sSup>
                        <m:sSupPr>
                          <m:ctrlP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3600" b="1" i="1">
                              <a:solidFill>
                                <a:prstClr val="black"/>
                              </a:solidFill>
                              <a:latin typeface="Cambria Math" panose="02040503050406030204" pitchFamily="18" charset="0"/>
                              <a:ea typeface="Calibri" panose="020F0502020204030204" pitchFamily="34" charset="0"/>
                              <a:cs typeface="Arial" panose="020B0604020202020204" pitchFamily="34" charset="0"/>
                            </a:rPr>
                            <m:t>𝒙</m:t>
                          </m:r>
                        </m:e>
                        <m: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𝟐</m:t>
                          </m:r>
                        </m:sup>
                      </m:sSup>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𝟔</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3600" b="1">
                          <a:solidFill>
                            <a:prstClr val="black"/>
                          </a:solidFill>
                          <a:latin typeface="Cambria Math" panose="02040503050406030204" pitchFamily="18" charset="0"/>
                          <a:ea typeface="Calibri" panose="020F0502020204030204" pitchFamily="34" charset="0"/>
                          <a:cs typeface="Arial" panose="020B0604020202020204" pitchFamily="34" charset="0"/>
                        </a:rPr>
                        <m:t>𝟑</m:t>
                      </m:r>
                      <m:r>
                        <a:rPr lang="en-US" sz="3600" b="1" i="1">
                          <a:solidFill>
                            <a:prstClr val="black"/>
                          </a:solidFill>
                          <a:latin typeface="Cambria Math" panose="02040503050406030204" pitchFamily="18" charset="0"/>
                          <a:ea typeface="Calibri" panose="020F0502020204030204" pitchFamily="34" charset="0"/>
                          <a:cs typeface="Cambria Math" panose="02040503050406030204" pitchFamily="18" charset="0"/>
                        </a:rPr>
                        <m:t>𝒙</m:t>
                      </m:r>
                    </m:oMath>
                  </a14:m>
                  <a:endParaRPr lang="en-US" sz="3600" b="1" i="1" dirty="0">
                    <a:solidFill>
                      <a:prstClr val="black"/>
                    </a:solidFill>
                    <a:latin typeface="Cambria Math" panose="02040503050406030204" pitchFamily="18" charset="0"/>
                    <a:ea typeface="Calibri" panose="020F0502020204030204" pitchFamily="34" charset="0"/>
                    <a:cs typeface="Arial" panose="020B0604020202020204" pitchFamily="34" charset="0"/>
                  </a:endParaRPr>
                </a:p>
              </p:txBody>
            </p:sp>
          </mc:Choice>
          <mc:Fallback>
            <p:sp>
              <p:nvSpPr>
                <p:cNvPr id="10" name="Rectangle 9"/>
                <p:cNvSpPr>
                  <a:spLocks noRot="1" noChangeAspect="1" noMove="1" noResize="1" noEditPoints="1" noAdjustHandles="1" noChangeArrowheads="1" noChangeShapeType="1" noTextEdit="1"/>
                </p:cNvSpPr>
                <p:nvPr/>
              </p:nvSpPr>
              <p:spPr>
                <a:xfrm>
                  <a:off x="7957801" y="1997214"/>
                  <a:ext cx="6466840" cy="668020"/>
                </a:xfrm>
                <a:prstGeom prst="rect">
                  <a:avLst/>
                </a:prstGeom>
                <a:blipFill rotWithShape="1">
                  <a:blip r:embed="rId6"/>
                </a:blipFill>
              </p:spPr>
              <p:txBody>
                <a:bodyPr/>
                <a:lstStyle/>
                <a:p>
                  <a:r>
                    <a:rPr lang="en-US" altLang="en-US">
                      <a:noFill/>
                    </a:rPr>
                    <a:t> </a:t>
                  </a:r>
                </a:p>
              </p:txBody>
            </p:sp>
          </mc:Fallback>
        </mc:AlternateContent>
      </p:grpSp>
      <p:pic>
        <p:nvPicPr>
          <p:cNvPr id="17" name="Picture 10"/>
          <p:cNvPicPr>
            <a:picLocks noChangeAspect="1"/>
          </p:cNvPicPr>
          <p:nvPr/>
        </p:nvPicPr>
        <p:blipFill>
          <a:blip r:embed="rId7">
            <a:duotone>
              <a:schemeClr val="accent3">
                <a:shade val="45000"/>
                <a:satMod val="135000"/>
              </a:schemeClr>
              <a:prstClr val="white"/>
            </a:duotone>
          </a:blip>
          <a:srcRect/>
          <a:stretch>
            <a:fillRect/>
          </a:stretch>
        </p:blipFill>
        <p:spPr>
          <a:xfrm>
            <a:off x="15879678" y="3068656"/>
            <a:ext cx="1116081" cy="1124516"/>
          </a:xfrm>
          <a:prstGeom prst="rect">
            <a:avLst/>
          </a:prstGeom>
        </p:spPr>
      </p:pic>
      <p:sp>
        <p:nvSpPr>
          <p:cNvPr id="15" name="Rectangle 17"/>
          <p:cNvSpPr/>
          <p:nvPr/>
        </p:nvSpPr>
        <p:spPr>
          <a:xfrm>
            <a:off x="1219200" y="8001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1. CỘNG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16" name="Text Box 15"/>
          <p:cNvSpPr txBox="1"/>
          <p:nvPr/>
        </p:nvSpPr>
        <p:spPr>
          <a:xfrm>
            <a:off x="14986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40914A"/>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40914A"/>
              </a:solidFill>
              <a:ea typeface="Calibri" panose="020F0502020204030204" pitchFamily="34" charset="0"/>
              <a:cs typeface="Arial" panose="020B0604020202020204" pitchFamily="34" charset="0"/>
              <a:sym typeface="+mn-ea"/>
            </a:endParaRPr>
          </a:p>
        </p:txBody>
      </p:sp>
      <p:grpSp>
        <p:nvGrpSpPr>
          <p:cNvPr id="4" name="Group 3"/>
          <p:cNvGrpSpPr/>
          <p:nvPr/>
        </p:nvGrpSpPr>
        <p:grpSpPr>
          <a:xfrm>
            <a:off x="2624949" y="4304906"/>
            <a:ext cx="12767451" cy="3601285"/>
            <a:chOff x="110765" y="1376757"/>
            <a:chExt cx="6521470" cy="1839182"/>
          </a:xfrm>
        </p:grpSpPr>
        <p:grpSp>
          <p:nvGrpSpPr>
            <p:cNvPr id="14" name="Group 13"/>
            <p:cNvGrpSpPr/>
            <p:nvPr/>
          </p:nvGrpSpPr>
          <p:grpSpPr>
            <a:xfrm>
              <a:off x="110765" y="1376757"/>
              <a:ext cx="6521470" cy="1839182"/>
              <a:chOff x="2570662" y="1338303"/>
              <a:chExt cx="6521470" cy="1839182"/>
            </a:xfrm>
          </p:grpSpPr>
          <mc:AlternateContent xmlns:mc="http://schemas.openxmlformats.org/markup-compatibility/2006">
            <mc:Choice xmlns:a14="http://schemas.microsoft.com/office/drawing/2010/main" Requires="a14">
              <p:sp>
                <p:nvSpPr>
                  <p:cNvPr id="19" name="TextBox 18"/>
                  <p:cNvSpPr txBox="1"/>
                  <p:nvPr/>
                </p:nvSpPr>
                <p:spPr>
                  <a:xfrm>
                    <a:off x="2997530" y="1338303"/>
                    <a:ext cx="6094602" cy="601244"/>
                  </a:xfrm>
                  <a:prstGeom prst="rect">
                    <a:avLst/>
                  </a:prstGeom>
                  <a:noFill/>
                </p:spPr>
                <p:txBody>
                  <a:bodyPr wrap="square">
                    <a:spAutoFit/>
                  </a:bodyPr>
                  <a:p>
                    <a14:m>
                      <m:oMathPara xmlns:m="http://schemas.openxmlformats.org/officeDocument/2006/math">
                        <m:oMathParaPr>
                          <m:jc m:val="centerGroup"/>
                        </m:oMathParaPr>
                        <m:oMath xmlns:m="http://schemas.openxmlformats.org/officeDocument/2006/math">
                          <m:r>
                            <a:rPr lang="en-US" sz="3800" b="1" i="1" smtClean="0">
                              <a:effectLst/>
                              <a:latin typeface="Cambria Math" panose="02040503050406030204" pitchFamily="18" charset="0"/>
                              <a:ea typeface="Calibri" panose="020F0502020204030204" pitchFamily="34" charset="0"/>
                              <a:cs typeface="Times New Roman" panose="02020603050405020304" pitchFamily="18" charset="0"/>
                            </a:rPr>
                            <m:t>𝑷</m:t>
                          </m:r>
                          <m:d>
                            <m:dPr>
                              <m:ctrlPr>
                                <a:rPr lang="en-US" sz="3800" b="1"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3800" b="1" i="1">
                                  <a:effectLst/>
                                  <a:latin typeface="Cambria Math" panose="02040503050406030204" pitchFamily="18" charset="0"/>
                                  <a:ea typeface="Calibri" panose="020F0502020204030204" pitchFamily="34" charset="0"/>
                                  <a:cs typeface="Times New Roman" panose="02020603050405020304" pitchFamily="18" charset="0"/>
                                </a:rPr>
                                <m:t>𝒙</m:t>
                              </m:r>
                            </m:e>
                          </m:d>
                          <m:r>
                            <a:rPr lang="en-US" sz="3800" b="1"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3800" b="1" i="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3800" b="1" i="1" smtClean="0">
                              <a:effectLst/>
                              <a:latin typeface="Cambria Math" panose="02040503050406030204" pitchFamily="18" charset="0"/>
                              <a:ea typeface="Calibri" panose="020F0502020204030204" pitchFamily="34" charset="0"/>
                              <a:cs typeface="Times New Roman" panose="02020603050405020304" pitchFamily="18" charset="0"/>
                            </a:rPr>
                            <m:t>𝟐</m:t>
                          </m:r>
                          <m:sSup>
                            <m:sSupPr>
                              <m:ctrlPr>
                                <a:rPr lang="en-US" sz="3800" b="1" i="1">
                                  <a:effectLst/>
                                  <a:latin typeface="Cambria Math" panose="02040503050406030204" pitchFamily="18" charset="0"/>
                                </a:rPr>
                              </m:ctrlPr>
                            </m:sSupPr>
                            <m:e>
                              <m:r>
                                <a:rPr lang="en-US" sz="3800" b="1" i="1">
                                  <a:effectLst/>
                                  <a:latin typeface="Cambria Math" panose="02040503050406030204" pitchFamily="18" charset="0"/>
                                  <a:ea typeface="Calibri" panose="020F0502020204030204" pitchFamily="34" charset="0"/>
                                  <a:cs typeface="Times New Roman" panose="02020603050405020304" pitchFamily="18" charset="0"/>
                                </a:rPr>
                                <m:t>𝒙</m:t>
                              </m:r>
                            </m:e>
                            <m:sup>
                              <m:r>
                                <a:rPr lang="en-US" sz="3800" b="1">
                                  <a:effectLst/>
                                  <a:latin typeface="Cambria Math" panose="02040503050406030204" pitchFamily="18" charset="0"/>
                                  <a:ea typeface="Calibri" panose="020F0502020204030204" pitchFamily="34" charset="0"/>
                                  <a:cs typeface="Times New Roman" panose="02020603050405020304" pitchFamily="18" charset="0"/>
                                </a:rPr>
                                <m:t>𝟑</m:t>
                              </m:r>
                            </m:sup>
                          </m:sSup>
                          <m:r>
                            <a:rPr lang="en-US" sz="3800" b="1">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3800" b="1" i="1" smtClean="0">
                                  <a:effectLst/>
                                  <a:latin typeface="Cambria Math" panose="02040503050406030204" pitchFamily="18" charset="0"/>
                                  <a:cs typeface="Times New Roman" panose="02020603050405020304" pitchFamily="18" charset="0"/>
                                </a:rPr>
                              </m:ctrlPr>
                            </m:fPr>
                            <m:num>
                              <m:r>
                                <a:rPr lang="en-US" sz="3800" b="1" i="1" smtClean="0">
                                  <a:effectLst/>
                                  <a:latin typeface="Cambria Math" panose="02040503050406030204" pitchFamily="18" charset="0"/>
                                  <a:cs typeface="Times New Roman" panose="02020603050405020304" pitchFamily="18" charset="0"/>
                                </a:rPr>
                                <m:t>𝟑</m:t>
                              </m:r>
                            </m:num>
                            <m:den>
                              <m:r>
                                <a:rPr lang="en-US" sz="3800" b="1" i="1" smtClean="0">
                                  <a:effectLst/>
                                  <a:latin typeface="Cambria Math" panose="02040503050406030204" pitchFamily="18" charset="0"/>
                                  <a:cs typeface="Times New Roman" panose="02020603050405020304" pitchFamily="18" charset="0"/>
                                </a:rPr>
                                <m:t>𝟐</m:t>
                              </m:r>
                            </m:den>
                          </m:f>
                          <m:sSup>
                            <m:sSupPr>
                              <m:ctrlPr>
                                <a:rPr lang="en-US" sz="3800" b="1" i="1">
                                  <a:effectLst/>
                                  <a:latin typeface="Cambria Math" panose="02040503050406030204" pitchFamily="18" charset="0"/>
                                </a:rPr>
                              </m:ctrlPr>
                            </m:sSupPr>
                            <m:e>
                              <m:r>
                                <a:rPr lang="en-US" sz="3800" b="1" i="1">
                                  <a:effectLst/>
                                  <a:latin typeface="Cambria Math" panose="02040503050406030204" pitchFamily="18" charset="0"/>
                                  <a:ea typeface="Calibri" panose="020F0502020204030204" pitchFamily="34" charset="0"/>
                                  <a:cs typeface="Times New Roman" panose="02020603050405020304" pitchFamily="18" charset="0"/>
                                </a:rPr>
                                <m:t>𝒙</m:t>
                              </m:r>
                            </m:e>
                            <m:sup>
                              <m:r>
                                <a:rPr lang="en-US" sz="3800" b="1">
                                  <a:effectLst/>
                                  <a:latin typeface="Cambria Math" panose="02040503050406030204" pitchFamily="18" charset="0"/>
                                  <a:ea typeface="Calibri" panose="020F0502020204030204" pitchFamily="34" charset="0"/>
                                  <a:cs typeface="Times New Roman" panose="02020603050405020304" pitchFamily="18" charset="0"/>
                                </a:rPr>
                                <m:t>𝟐</m:t>
                              </m:r>
                            </m:sup>
                          </m:sSup>
                          <m:r>
                            <a:rPr lang="en-US" sz="3800" b="1" i="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3800" b="1">
                              <a:effectLst/>
                              <a:latin typeface="Cambria Math" panose="02040503050406030204" pitchFamily="18" charset="0"/>
                              <a:ea typeface="Calibri" panose="020F0502020204030204" pitchFamily="34" charset="0"/>
                              <a:cs typeface="Times New Roman" panose="02020603050405020304" pitchFamily="18" charset="0"/>
                            </a:rPr>
                            <m:t>+</m:t>
                          </m:r>
                          <m:r>
                            <a:rPr lang="en-US" sz="3800" b="1" i="1" smtClean="0">
                              <a:effectLst/>
                              <a:latin typeface="Cambria Math" panose="02040503050406030204" pitchFamily="18" charset="0"/>
                              <a:ea typeface="Calibri" panose="020F0502020204030204" pitchFamily="34" charset="0"/>
                              <a:cs typeface="Times New Roman" panose="02020603050405020304" pitchFamily="18" charset="0"/>
                            </a:rPr>
                            <m:t>𝟓</m:t>
                          </m:r>
                          <m:r>
                            <a:rPr lang="en-US" sz="3800" b="1" i="1">
                              <a:effectLst/>
                              <a:latin typeface="Cambria Math" panose="02040503050406030204" pitchFamily="18" charset="0"/>
                              <a:ea typeface="Calibri" panose="020F0502020204030204" pitchFamily="34" charset="0"/>
                              <a:cs typeface="Times New Roman" panose="02020603050405020304" pitchFamily="18" charset="0"/>
                            </a:rPr>
                            <m:t>𝒙</m:t>
                          </m:r>
                          <m:r>
                            <a:rPr lang="en-US" sz="3800" b="1" i="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3800" b="1" i="0" smtClean="0">
                              <a:effectLst/>
                              <a:latin typeface="Cambria Math" panose="02040503050406030204" pitchFamily="18" charset="0"/>
                              <a:ea typeface="Calibri" panose="020F0502020204030204" pitchFamily="34" charset="0"/>
                              <a:cs typeface="Times New Roman" panose="02020603050405020304" pitchFamily="18" charset="0"/>
                            </a:rPr>
                            <m:t>𝟐</m:t>
                          </m:r>
                          <m:r>
                            <m:rPr>
                              <m:nor/>
                            </m:rPr>
                            <a:rPr lang="en-US" sz="3800" b="1" i="1">
                              <a:effectLst/>
                              <a:latin typeface="Calibri" panose="020F0502020204030204" pitchFamily="34" charset="0"/>
                              <a:ea typeface="Calibri" panose="020F0502020204030204" pitchFamily="34" charset="0"/>
                              <a:cs typeface="Times New Roman" panose="02020603050405020304" pitchFamily="18" charset="0"/>
                            </a:rPr>
                            <m:t> </m:t>
                          </m:r>
                        </m:oMath>
                      </m:oMathPara>
                    </a14:m>
                    <a:endParaRPr lang="en-US" sz="3800" b="1" dirty="0"/>
                  </a:p>
                </p:txBody>
              </p:sp>
            </mc:Choice>
            <mc:Fallback>
              <p:sp>
                <p:nvSpPr>
                  <p:cNvPr id="19" name="TextBox 18"/>
                  <p:cNvSpPr txBox="1">
                    <a:spLocks noRot="1" noChangeAspect="1" noMove="1" noResize="1" noEditPoints="1" noAdjustHandles="1" noChangeArrowheads="1" noChangeShapeType="1" noTextEdit="1"/>
                  </p:cNvSpPr>
                  <p:nvPr/>
                </p:nvSpPr>
                <p:spPr>
                  <a:xfrm>
                    <a:off x="2997530" y="1338303"/>
                    <a:ext cx="6094602" cy="601244"/>
                  </a:xfrm>
                  <a:prstGeom prst="rect">
                    <a:avLst/>
                  </a:prstGeom>
                  <a:blipFill rotWithShape="1">
                    <a:blip r:embed="rId8"/>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0" name="TextBox 19"/>
                  <p:cNvSpPr txBox="1"/>
                  <p:nvPr/>
                </p:nvSpPr>
                <p:spPr>
                  <a:xfrm>
                    <a:off x="2880764" y="1986368"/>
                    <a:ext cx="6094602" cy="337592"/>
                  </a:xfrm>
                  <a:prstGeom prst="rect">
                    <a:avLst/>
                  </a:prstGeom>
                  <a:noFill/>
                </p:spPr>
                <p:txBody>
                  <a:bodyPr wrap="square">
                    <a:spAutoFit/>
                  </a:bodyPr>
                  <a:p>
                    <a14:m>
                      <m:oMathPara xmlns:m="http://schemas.openxmlformats.org/officeDocument/2006/math">
                        <m:oMathParaPr>
                          <m:jc m:val="centerGroup"/>
                        </m:oMathParaPr>
                        <m:oMath xmlns:m="http://schemas.openxmlformats.org/officeDocument/2006/math">
                          <m:r>
                            <a:rPr lang="en-US" sz="3800" b="1" i="1" smtClean="0">
                              <a:latin typeface="Cambria Math" panose="02040503050406030204" pitchFamily="18" charset="0"/>
                            </a:rPr>
                            <m:t>𝑸</m:t>
                          </m:r>
                          <m:d>
                            <m:dPr>
                              <m:ctrlPr>
                                <a:rPr lang="en-US" sz="3800" b="1" i="1">
                                  <a:latin typeface="Cambria Math" panose="02040503050406030204" pitchFamily="18" charset="0"/>
                                </a:rPr>
                              </m:ctrlPr>
                            </m:dPr>
                            <m:e>
                              <m:r>
                                <a:rPr lang="en-US" sz="3800" b="1" i="1">
                                  <a:latin typeface="Cambria Math" panose="02040503050406030204" pitchFamily="18" charset="0"/>
                                </a:rPr>
                                <m:t>𝒙</m:t>
                              </m:r>
                            </m:e>
                          </m:d>
                          <m:r>
                            <a:rPr lang="en-US" sz="3800" b="1" i="0">
                              <a:latin typeface="Cambria Math" panose="02040503050406030204" pitchFamily="18" charset="0"/>
                            </a:rPr>
                            <m:t>    </m:t>
                          </m:r>
                          <m:r>
                            <a:rPr lang="en-US" sz="3800" b="1" i="0">
                              <a:latin typeface="Cambria Math" panose="02040503050406030204" pitchFamily="18" charset="0"/>
                            </a:rPr>
                            <m:t>=</m:t>
                          </m:r>
                          <m:r>
                            <a:rPr lang="en-US" sz="3800" b="1" i="1" smtClean="0">
                              <a:latin typeface="Cambria Math" panose="02040503050406030204" pitchFamily="18" charset="0"/>
                            </a:rPr>
                            <m:t>−</m:t>
                          </m:r>
                          <m:r>
                            <a:rPr lang="en-US" sz="3800" b="1" i="1" smtClean="0">
                              <a:latin typeface="Cambria Math" panose="02040503050406030204" pitchFamily="18" charset="0"/>
                            </a:rPr>
                            <m:t>𝟖</m:t>
                          </m:r>
                          <m:sSup>
                            <m:sSupPr>
                              <m:ctrlPr>
                                <a:rPr lang="en-US" sz="3800" b="1" i="1">
                                  <a:solidFill>
                                    <a:srgbClr val="836967"/>
                                  </a:solidFill>
                                  <a:latin typeface="Cambria Math" panose="02040503050406030204" pitchFamily="18" charset="0"/>
                                </a:rPr>
                              </m:ctrlPr>
                            </m:sSupPr>
                            <m:e>
                              <m:r>
                                <a:rPr lang="en-US" sz="3800" b="1" i="1">
                                  <a:latin typeface="Cambria Math" panose="02040503050406030204" pitchFamily="18" charset="0"/>
                                </a:rPr>
                                <m:t>𝒙</m:t>
                              </m:r>
                            </m:e>
                            <m:sup>
                              <m:r>
                                <a:rPr lang="en-US" sz="3800" b="1" i="0">
                                  <a:latin typeface="Cambria Math" panose="02040503050406030204" pitchFamily="18" charset="0"/>
                                </a:rPr>
                                <m:t>𝟑</m:t>
                              </m:r>
                            </m:sup>
                          </m:sSup>
                          <m:r>
                            <a:rPr lang="en-US" sz="3800" b="1" i="0" smtClean="0">
                              <a:latin typeface="Cambria Math" panose="02040503050406030204" pitchFamily="18" charset="0"/>
                            </a:rPr>
                            <m:t> </m:t>
                          </m:r>
                          <m:r>
                            <a:rPr lang="en-US" sz="3800" b="1" i="0" smtClean="0">
                              <a:latin typeface="Cambria Math" panose="02040503050406030204" pitchFamily="18" charset="0"/>
                            </a:rPr>
                            <m:t>+</m:t>
                          </m:r>
                          <m:r>
                            <a:rPr lang="en-US" sz="3800" b="1" i="0">
                              <a:latin typeface="Cambria Math" panose="02040503050406030204" pitchFamily="18" charset="0"/>
                            </a:rPr>
                            <m:t>𝟒</m:t>
                          </m:r>
                          <m:sSup>
                            <m:sSupPr>
                              <m:ctrlPr>
                                <a:rPr lang="en-US" sz="3800" b="1" i="1">
                                  <a:solidFill>
                                    <a:srgbClr val="836967"/>
                                  </a:solidFill>
                                  <a:latin typeface="Cambria Math" panose="02040503050406030204" pitchFamily="18" charset="0"/>
                                </a:rPr>
                              </m:ctrlPr>
                            </m:sSupPr>
                            <m:e>
                              <m:r>
                                <a:rPr lang="en-US" sz="3800" b="1" i="1">
                                  <a:latin typeface="Cambria Math" panose="02040503050406030204" pitchFamily="18" charset="0"/>
                                </a:rPr>
                                <m:t>𝒙</m:t>
                              </m:r>
                            </m:e>
                            <m:sup>
                              <m:r>
                                <a:rPr lang="en-US" sz="3800" b="1" i="0">
                                  <a:latin typeface="Cambria Math" panose="02040503050406030204" pitchFamily="18" charset="0"/>
                                </a:rPr>
                                <m:t>𝟐</m:t>
                              </m:r>
                            </m:sup>
                          </m:sSup>
                          <m:r>
                            <a:rPr lang="en-US" sz="3800" b="1" i="1" smtClean="0">
                              <a:latin typeface="Cambria Math" panose="02040503050406030204" pitchFamily="18" charset="0"/>
                            </a:rPr>
                            <m:t>  </m:t>
                          </m:r>
                          <m:r>
                            <a:rPr lang="en-US" sz="3800" b="1" i="1" smtClean="0">
                              <a:latin typeface="Cambria Math" panose="02040503050406030204" pitchFamily="18" charset="0"/>
                            </a:rPr>
                            <m:t> </m:t>
                          </m:r>
                          <m:r>
                            <a:rPr lang="en-US" sz="3800" b="1" i="0">
                              <a:latin typeface="Cambria Math" panose="02040503050406030204" pitchFamily="18" charset="0"/>
                            </a:rPr>
                            <m:t>+</m:t>
                          </m:r>
                          <m:r>
                            <a:rPr lang="en-US" sz="3800" b="1" i="1" smtClean="0">
                              <a:latin typeface="Cambria Math" panose="02040503050406030204" pitchFamily="18" charset="0"/>
                            </a:rPr>
                            <m:t>𝟑</m:t>
                          </m:r>
                          <m:r>
                            <a:rPr lang="en-US" sz="3800" b="1" i="1">
                              <a:latin typeface="Cambria Math" panose="02040503050406030204" pitchFamily="18" charset="0"/>
                            </a:rPr>
                            <m:t>𝒙</m:t>
                          </m:r>
                          <m:r>
                            <a:rPr lang="en-US" sz="3800" b="1" i="0">
                              <a:latin typeface="Cambria Math" panose="02040503050406030204" pitchFamily="18" charset="0"/>
                            </a:rPr>
                            <m:t>+</m:t>
                          </m:r>
                          <m:r>
                            <a:rPr lang="en-US" sz="3800" b="1" i="0" smtClean="0">
                              <a:latin typeface="Cambria Math" panose="02040503050406030204" pitchFamily="18" charset="0"/>
                            </a:rPr>
                            <m:t>𝟔</m:t>
                          </m:r>
                        </m:oMath>
                      </m:oMathPara>
                    </a14:m>
                    <a:endParaRPr lang="en-US" sz="3800" b="1" dirty="0"/>
                  </a:p>
                </p:txBody>
              </p:sp>
            </mc:Choice>
            <mc:Fallback>
              <p:sp>
                <p:nvSpPr>
                  <p:cNvPr id="20" name="TextBox 19"/>
                  <p:cNvSpPr txBox="1">
                    <a:spLocks noRot="1" noChangeAspect="1" noMove="1" noResize="1" noEditPoints="1" noAdjustHandles="1" noChangeArrowheads="1" noChangeShapeType="1" noTextEdit="1"/>
                  </p:cNvSpPr>
                  <p:nvPr/>
                </p:nvSpPr>
                <p:spPr>
                  <a:xfrm>
                    <a:off x="2880764" y="1986368"/>
                    <a:ext cx="6094602" cy="337592"/>
                  </a:xfrm>
                  <a:prstGeom prst="rect">
                    <a:avLst/>
                  </a:prstGeom>
                  <a:blipFill rotWithShape="1">
                    <a:blip r:embed="rId9"/>
                  </a:blipFill>
                </p:spPr>
                <p:txBody>
                  <a:bodyPr/>
                  <a:lstStyle/>
                  <a:p>
                    <a:r>
                      <a:rPr lang="en-US" altLang="en-US">
                        <a:noFill/>
                      </a:rPr>
                      <a:t> </a:t>
                    </a:r>
                  </a:p>
                </p:txBody>
              </p:sp>
            </mc:Fallback>
          </mc:AlternateContent>
          <p:cxnSp>
            <p:nvCxnSpPr>
              <p:cNvPr id="21" name="Straight Connector 20"/>
              <p:cNvCxnSpPr/>
              <p:nvPr/>
            </p:nvCxnSpPr>
            <p:spPr>
              <a:xfrm>
                <a:off x="3755297" y="2451993"/>
                <a:ext cx="38608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2" name="TextBox 21"/>
                  <p:cNvSpPr txBox="1"/>
                  <p:nvPr/>
                </p:nvSpPr>
                <p:spPr>
                  <a:xfrm>
                    <a:off x="2570662" y="2576565"/>
                    <a:ext cx="6094602" cy="600920"/>
                  </a:xfrm>
                  <a:prstGeom prst="rect">
                    <a:avLst/>
                  </a:prstGeom>
                  <a:noFill/>
                </p:spPr>
                <p:txBody>
                  <a:bodyPr wrap="square">
                    <a:spAutoFit/>
                  </a:bodyPr>
                  <a:p>
                    <a14:m>
                      <m:oMathPara xmlns:m="http://schemas.openxmlformats.org/officeDocument/2006/math">
                        <m:oMathParaPr>
                          <m:jc m:val="centerGroup"/>
                        </m:oMathParaPr>
                        <m:oMath xmlns:m="http://schemas.openxmlformats.org/officeDocument/2006/math">
                          <m:r>
                            <a:rPr lang="en-US" sz="3800" b="1" i="1" smtClean="0">
                              <a:latin typeface="Cambria Math" panose="02040503050406030204" pitchFamily="18" charset="0"/>
                            </a:rPr>
                            <m:t>𝑷</m:t>
                          </m:r>
                          <m:d>
                            <m:dPr>
                              <m:ctrlPr>
                                <a:rPr lang="en-US" sz="3800" b="1" i="1" smtClean="0">
                                  <a:latin typeface="Cambria Math" panose="02040503050406030204" pitchFamily="18" charset="0"/>
                                </a:rPr>
                              </m:ctrlPr>
                            </m:dPr>
                            <m:e>
                              <m:r>
                                <a:rPr lang="en-US" sz="3800" b="1" i="1" smtClean="0">
                                  <a:latin typeface="Cambria Math" panose="02040503050406030204" pitchFamily="18" charset="0"/>
                                </a:rPr>
                                <m:t>𝒙</m:t>
                              </m:r>
                            </m:e>
                          </m:d>
                          <m:r>
                            <a:rPr lang="en-US" sz="3800" b="1" i="1" smtClean="0">
                              <a:latin typeface="Cambria Math" panose="02040503050406030204" pitchFamily="18" charset="0"/>
                            </a:rPr>
                            <m:t>+</m:t>
                          </m:r>
                          <m:r>
                            <a:rPr lang="en-US" sz="3800" b="1" i="1" smtClean="0">
                              <a:latin typeface="Cambria Math" panose="02040503050406030204" pitchFamily="18" charset="0"/>
                            </a:rPr>
                            <m:t>𝑸</m:t>
                          </m:r>
                          <m:d>
                            <m:dPr>
                              <m:ctrlPr>
                                <a:rPr lang="en-US" sz="3800" b="1" i="1">
                                  <a:latin typeface="Cambria Math" panose="02040503050406030204" pitchFamily="18" charset="0"/>
                                </a:rPr>
                              </m:ctrlPr>
                            </m:dPr>
                            <m:e>
                              <m:r>
                                <a:rPr lang="en-US" sz="3800" b="1" i="1">
                                  <a:latin typeface="Cambria Math" panose="02040503050406030204" pitchFamily="18" charset="0"/>
                                </a:rPr>
                                <m:t>𝒙</m:t>
                              </m:r>
                            </m:e>
                          </m:d>
                          <m:r>
                            <a:rPr lang="en-US" sz="3800" b="1" i="0">
                              <a:latin typeface="Cambria Math" panose="02040503050406030204" pitchFamily="18" charset="0"/>
                            </a:rPr>
                            <m:t>=</m:t>
                          </m:r>
                          <m:r>
                            <a:rPr lang="en-US" sz="3800" b="1" i="1" smtClean="0">
                              <a:latin typeface="Cambria Math" panose="02040503050406030204" pitchFamily="18" charset="0"/>
                            </a:rPr>
                            <m:t>−</m:t>
                          </m:r>
                          <m:r>
                            <a:rPr lang="en-US" sz="3800" b="1" i="1" smtClean="0">
                              <a:latin typeface="Cambria Math" panose="02040503050406030204" pitchFamily="18" charset="0"/>
                            </a:rPr>
                            <m:t>𝟔</m:t>
                          </m:r>
                          <m:sSup>
                            <m:sSupPr>
                              <m:ctrlPr>
                                <a:rPr lang="en-US" sz="3800" b="1" i="1" smtClean="0">
                                  <a:solidFill>
                                    <a:srgbClr val="836967"/>
                                  </a:solidFill>
                                  <a:latin typeface="Cambria Math" panose="02040503050406030204" pitchFamily="18" charset="0"/>
                                </a:rPr>
                              </m:ctrlPr>
                            </m:sSupPr>
                            <m:e>
                              <m:r>
                                <a:rPr lang="en-US" sz="3800" b="1" i="1">
                                  <a:latin typeface="Cambria Math" panose="02040503050406030204" pitchFamily="18" charset="0"/>
                                </a:rPr>
                                <m:t>𝒙</m:t>
                              </m:r>
                            </m:e>
                            <m:sup>
                              <m:r>
                                <a:rPr lang="en-US" sz="3800" b="1" i="0">
                                  <a:latin typeface="Cambria Math" panose="02040503050406030204" pitchFamily="18" charset="0"/>
                                </a:rPr>
                                <m:t>𝟑</m:t>
                              </m:r>
                            </m:sup>
                          </m:sSup>
                          <m:r>
                            <a:rPr lang="en-US" sz="3800" b="1" i="0" smtClean="0">
                              <a:latin typeface="Cambria Math" panose="02040503050406030204" pitchFamily="18" charset="0"/>
                            </a:rPr>
                            <m:t>+</m:t>
                          </m:r>
                          <m:f>
                            <m:fPr>
                              <m:ctrlPr>
                                <a:rPr lang="en-US" sz="3800" b="1" i="1" smtClean="0">
                                  <a:latin typeface="Cambria Math" panose="02040503050406030204" pitchFamily="18" charset="0"/>
                                </a:rPr>
                              </m:ctrlPr>
                            </m:fPr>
                            <m:num>
                              <m:r>
                                <a:rPr lang="en-US" sz="3800" b="1" i="1" smtClean="0">
                                  <a:latin typeface="Cambria Math" panose="02040503050406030204" pitchFamily="18" charset="0"/>
                                </a:rPr>
                                <m:t>𝟏𝟏</m:t>
                              </m:r>
                            </m:num>
                            <m:den>
                              <m:r>
                                <a:rPr lang="en-US" sz="3800" b="1" i="1" smtClean="0">
                                  <a:latin typeface="Cambria Math" panose="02040503050406030204" pitchFamily="18" charset="0"/>
                                </a:rPr>
                                <m:t>𝟐</m:t>
                              </m:r>
                            </m:den>
                          </m:f>
                          <m:sSup>
                            <m:sSupPr>
                              <m:ctrlPr>
                                <a:rPr lang="en-US" sz="3800" b="1" i="1" smtClean="0">
                                  <a:solidFill>
                                    <a:srgbClr val="836967"/>
                                  </a:solidFill>
                                  <a:latin typeface="Cambria Math" panose="02040503050406030204" pitchFamily="18" charset="0"/>
                                </a:rPr>
                              </m:ctrlPr>
                            </m:sSupPr>
                            <m:e>
                              <m:r>
                                <a:rPr lang="en-US" sz="3800" b="1" i="1">
                                  <a:latin typeface="Cambria Math" panose="02040503050406030204" pitchFamily="18" charset="0"/>
                                </a:rPr>
                                <m:t>𝒙</m:t>
                              </m:r>
                            </m:e>
                            <m:sup>
                              <m:r>
                                <a:rPr lang="en-US" sz="3800" b="1" i="0">
                                  <a:latin typeface="Cambria Math" panose="02040503050406030204" pitchFamily="18" charset="0"/>
                                </a:rPr>
                                <m:t>𝟐</m:t>
                              </m:r>
                            </m:sup>
                          </m:sSup>
                          <m:r>
                            <a:rPr lang="en-US" sz="3800" b="1" i="0">
                              <a:latin typeface="Cambria Math" panose="02040503050406030204" pitchFamily="18" charset="0"/>
                            </a:rPr>
                            <m:t>+</m:t>
                          </m:r>
                          <m:r>
                            <a:rPr lang="en-US" sz="3800" b="1" i="1" smtClean="0">
                              <a:latin typeface="Cambria Math" panose="02040503050406030204" pitchFamily="18" charset="0"/>
                            </a:rPr>
                            <m:t>𝟖</m:t>
                          </m:r>
                          <m:r>
                            <a:rPr lang="en-US" sz="3800" b="1" i="1">
                              <a:latin typeface="Cambria Math" panose="02040503050406030204" pitchFamily="18" charset="0"/>
                            </a:rPr>
                            <m:t>𝒙</m:t>
                          </m:r>
                          <m:r>
                            <a:rPr lang="en-US" sz="3800" b="1" i="0">
                              <a:latin typeface="Cambria Math" panose="02040503050406030204" pitchFamily="18" charset="0"/>
                            </a:rPr>
                            <m:t>+</m:t>
                          </m:r>
                          <m:r>
                            <a:rPr lang="en-US" sz="3800" b="1" i="0" smtClean="0">
                              <a:latin typeface="Cambria Math" panose="02040503050406030204" pitchFamily="18" charset="0"/>
                            </a:rPr>
                            <m:t>𝟒</m:t>
                          </m:r>
                        </m:oMath>
                      </m:oMathPara>
                    </a14:m>
                    <a:endParaRPr lang="en-US" sz="3800" b="1" dirty="0"/>
                  </a:p>
                </p:txBody>
              </p:sp>
            </mc:Choice>
            <mc:Fallback>
              <p:sp>
                <p:nvSpPr>
                  <p:cNvPr id="22" name="TextBox 21"/>
                  <p:cNvSpPr txBox="1">
                    <a:spLocks noRot="1" noChangeAspect="1" noMove="1" noResize="1" noEditPoints="1" noAdjustHandles="1" noChangeArrowheads="1" noChangeShapeType="1" noTextEdit="1"/>
                  </p:cNvSpPr>
                  <p:nvPr/>
                </p:nvSpPr>
                <p:spPr>
                  <a:xfrm>
                    <a:off x="2570662" y="2576565"/>
                    <a:ext cx="6094602" cy="600920"/>
                  </a:xfrm>
                  <a:prstGeom prst="rect">
                    <a:avLst/>
                  </a:prstGeom>
                  <a:blipFill rotWithShape="1">
                    <a:blip r:embed="rId10"/>
                  </a:blipFill>
                </p:spPr>
                <p:txBody>
                  <a:bodyPr/>
                  <a:lstStyle/>
                  <a:p>
                    <a:r>
                      <a:rPr lang="en-US" altLang="en-US">
                        <a:noFill/>
                      </a:rPr>
                      <a:t> </a:t>
                    </a:r>
                  </a:p>
                </p:txBody>
              </p:sp>
            </mc:Fallback>
          </mc:AlternateContent>
        </p:grpSp>
        <p:sp>
          <p:nvSpPr>
            <p:cNvPr id="18" name="TextBox 17"/>
            <p:cNvSpPr txBox="1"/>
            <p:nvPr/>
          </p:nvSpPr>
          <p:spPr>
            <a:xfrm>
              <a:off x="1566818" y="1803721"/>
              <a:ext cx="266700" cy="677108"/>
            </a:xfrm>
            <a:prstGeom prst="rect">
              <a:avLst/>
            </a:prstGeom>
            <a:noFill/>
          </p:spPr>
          <p:txBody>
            <a:bodyPr wrap="square" rtlCol="0">
              <a:spAutoFit/>
            </a:bodyPr>
            <a:p>
              <a:r>
                <a:rPr lang="en-US" sz="3800"/>
                <a:t>+</a:t>
              </a:r>
              <a:endParaRPr lang="en-US" sz="3800"/>
            </a:p>
          </p:txBody>
        </p:sp>
      </p:grpSp>
    </p:spTree>
  </p:cSld>
  <p:clrMapOvr>
    <a:masterClrMapping/>
  </p:clrMapOvr>
  <mc:AlternateContent xmlns:mc="http://schemas.openxmlformats.org/markup-compatibility/2006">
    <mc:Choice xmlns:p14="http://schemas.microsoft.com/office/powerpoint/2010/main" Requires="p14">
      <p:transition spd="med" p14:dur="700">
        <p:push dir="r"/>
      </p:transition>
    </mc:Choice>
    <mc:Fallback>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Callout 10"/>
          <p:cNvSpPr/>
          <p:nvPr/>
        </p:nvSpPr>
        <p:spPr>
          <a:xfrm>
            <a:off x="8667750" y="4076700"/>
            <a:ext cx="1714500" cy="71848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2800" b="1" dirty="0" smtClean="0">
                <a:solidFill>
                  <a:prstClr val="black"/>
                </a:solidFill>
              </a:rPr>
              <a:t>Giải</a:t>
            </a:r>
            <a:endParaRPr lang="vi-VN" sz="2800" b="1" dirty="0" smtClean="0">
              <a:solidFill>
                <a:prstClr val="black"/>
              </a:solidFill>
            </a:endParaRPr>
          </a:p>
        </p:txBody>
      </p:sp>
      <p:pic>
        <p:nvPicPr>
          <p:cNvPr id="15" name="Picture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668305" y="8333649"/>
            <a:ext cx="1787590" cy="1450182"/>
          </a:xfrm>
          <a:prstGeom prst="rect">
            <a:avLst/>
          </a:prstGeom>
        </p:spPr>
      </p:pic>
      <p:grpSp>
        <p:nvGrpSpPr>
          <p:cNvPr id="17" name="Group 16"/>
          <p:cNvGrpSpPr/>
          <p:nvPr/>
        </p:nvGrpSpPr>
        <p:grpSpPr>
          <a:xfrm>
            <a:off x="937080" y="1609733"/>
            <a:ext cx="9164362" cy="687070"/>
            <a:chOff x="1856964" y="2120675"/>
            <a:chExt cx="9164362" cy="687070"/>
          </a:xfrm>
        </p:grpSpPr>
        <p:sp>
          <p:nvSpPr>
            <p:cNvPr id="20" name="Rectangle 19"/>
            <p:cNvSpPr/>
            <p:nvPr/>
          </p:nvSpPr>
          <p:spPr>
            <a:xfrm>
              <a:off x="2977146" y="2169578"/>
              <a:ext cx="8044180" cy="521970"/>
            </a:xfrm>
            <a:prstGeom prst="rect">
              <a:avLst/>
            </a:prstGeom>
          </p:spPr>
          <p:txBody>
            <a:bodyPr wrap="none">
              <a:spAutoFit/>
            </a:bodyPr>
            <a:lstStyle/>
            <a:p>
              <a:r>
                <a:rPr lang="en-US" sz="2800" b="1" i="1" dirty="0" err="1" smtClean="0">
                  <a:latin typeface="Arial" panose="020B0604020202020204" pitchFamily="34" charset="0"/>
                  <a:cs typeface="Arial" panose="020B0604020202020204" pitchFamily="34" charset="0"/>
                </a:rPr>
                <a:t>Thảo</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luận</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nhóm</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hoàn</a:t>
              </a:r>
              <a:r>
                <a:rPr lang="en-US" sz="2800" b="1" i="1" dirty="0" smtClean="0">
                  <a:latin typeface="Arial" panose="020B0604020202020204" pitchFamily="34" charset="0"/>
                  <a:cs typeface="Arial" panose="020B0604020202020204" pitchFamily="34" charset="0"/>
                </a:rPr>
                <a:t> </a:t>
              </a:r>
              <a:r>
                <a:rPr lang="en-US" sz="2800" b="1" i="1" dirty="0" err="1" smtClean="0">
                  <a:latin typeface="Arial" panose="020B0604020202020204" pitchFamily="34" charset="0"/>
                  <a:cs typeface="Arial" panose="020B0604020202020204" pitchFamily="34" charset="0"/>
                </a:rPr>
                <a:t>thành</a:t>
              </a:r>
              <a:r>
                <a:rPr lang="en-US" sz="2800" b="1" i="1" dirty="0" smtClean="0">
                  <a:latin typeface="Arial" panose="020B0604020202020204" pitchFamily="34" charset="0"/>
                  <a:cs typeface="Arial" panose="020B0604020202020204" pitchFamily="34" charset="0"/>
                </a:rPr>
                <a:t> </a:t>
              </a:r>
              <a:r>
                <a:rPr lang="en-US" sz="2800" b="1" i="1" dirty="0" smtClean="0">
                  <a:solidFill>
                    <a:srgbClr val="00B050"/>
                  </a:solidFill>
                  <a:latin typeface="Arial" panose="020B0604020202020204" pitchFamily="34" charset="0"/>
                  <a:cs typeface="Arial" panose="020B0604020202020204" pitchFamily="34" charset="0"/>
                </a:rPr>
                <a:t>HĐ4/ sgk trang 57</a:t>
              </a:r>
              <a:endParaRPr lang="en-US" sz="2800" b="1" i="1" dirty="0" smtClean="0">
                <a:solidFill>
                  <a:srgbClr val="00B050"/>
                </a:solidFill>
                <a:latin typeface="Arial" panose="020B0604020202020204" pitchFamily="34" charset="0"/>
                <a:cs typeface="Arial" panose="020B0604020202020204" pitchFamily="34" charset="0"/>
              </a:endParaRPr>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964" y="2120675"/>
              <a:ext cx="962025" cy="687070"/>
            </a:xfrm>
            <a:prstGeom prst="rect">
              <a:avLst/>
            </a:prstGeom>
          </p:spPr>
        </p:pic>
      </p:grpSp>
      <p:grpSp>
        <p:nvGrpSpPr>
          <p:cNvPr id="4" name="Group 3"/>
          <p:cNvGrpSpPr/>
          <p:nvPr/>
        </p:nvGrpSpPr>
        <p:grpSpPr>
          <a:xfrm>
            <a:off x="784860" y="2195195"/>
            <a:ext cx="18112740" cy="2036445"/>
            <a:chOff x="137160" y="1737731"/>
            <a:chExt cx="18112740" cy="2036445"/>
          </a:xfrm>
        </p:grpSpPr>
        <p:sp>
          <p:nvSpPr>
            <p:cNvPr id="14" name="TextBox 13"/>
            <p:cNvSpPr txBox="1"/>
            <p:nvPr/>
          </p:nvSpPr>
          <p:spPr>
            <a:xfrm>
              <a:off x="137160" y="1835521"/>
              <a:ext cx="4994910" cy="583565"/>
            </a:xfrm>
            <a:prstGeom prst="rect">
              <a:avLst/>
            </a:prstGeom>
            <a:noFill/>
          </p:spPr>
          <p:txBody>
            <a:bodyPr wrap="square" rtlCol="0">
              <a:spAutoFit/>
            </a:bodyPr>
            <a:lstStyle/>
            <a:p>
              <a:r>
                <a:rPr lang="nl-NL" sz="3200" b="1" u="sng" dirty="0" smtClean="0">
                  <a:solidFill>
                    <a:srgbClr val="00B050"/>
                  </a:solidFill>
                  <a:latin typeface="Arial" panose="020B0604020202020204" pitchFamily="34" charset="0"/>
                  <a:cs typeface="Arial" panose="020B0604020202020204" pitchFamily="34" charset="0"/>
                </a:rPr>
                <a:t>HĐ4</a:t>
              </a:r>
              <a:r>
                <a:rPr lang="en-US" altLang="nl-NL" sz="3200" b="1" u="sng" dirty="0" smtClean="0">
                  <a:solidFill>
                    <a:srgbClr val="00B050"/>
                  </a:solidFill>
                  <a:latin typeface="Arial" panose="020B0604020202020204" pitchFamily="34" charset="0"/>
                  <a:cs typeface="Arial" panose="020B0604020202020204" pitchFamily="34" charset="0"/>
                </a:rPr>
                <a:t>/ sgk trang 57</a:t>
              </a:r>
              <a:r>
                <a:rPr lang="nl-NL" sz="3200" b="1" u="sng" dirty="0" smtClean="0">
                  <a:solidFill>
                    <a:srgbClr val="00B050"/>
                  </a:solidFill>
                  <a:latin typeface="Arial" panose="020B0604020202020204" pitchFamily="34" charset="0"/>
                  <a:cs typeface="Arial" panose="020B0604020202020204" pitchFamily="34" charset="0"/>
                </a:rPr>
                <a:t>:</a:t>
              </a:r>
              <a:endParaRPr lang="nl-NL" sz="3200" b="1" u="sng" dirty="0" smtClean="0">
                <a:solidFill>
                  <a:srgbClr val="00B050"/>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Rectangle 2"/>
                <p:cNvSpPr/>
                <p:nvPr/>
              </p:nvSpPr>
              <p:spPr>
                <a:xfrm>
                  <a:off x="3848100" y="1737731"/>
                  <a:ext cx="14401800" cy="2036445"/>
                </a:xfrm>
                <a:prstGeom prst="rect">
                  <a:avLst/>
                </a:prstGeom>
              </p:spPr>
              <p:txBody>
                <a:bodyPr wrap="square">
                  <a:spAutoFit/>
                </a:bodyPr>
                <a:lstStyle/>
                <a:p>
                  <a:pPr marL="30480" marR="30480" algn="just">
                    <a:lnSpc>
                      <a:spcPct val="150000"/>
                    </a:lnSpc>
                  </a:pPr>
                  <a:r>
                    <a:rPr lang="en-US" sz="2800" b="1" dirty="0" smtClean="0">
                      <a:solidFill>
                        <a:srgbClr val="000000"/>
                      </a:solidFill>
                      <a:latin typeface="Arial" panose="020B0604020202020204" pitchFamily="34" charset="0"/>
                      <a:ea typeface="Times New Roman" panose="02020603050405020304" pitchFamily="18" charset="0"/>
                    </a:rPr>
                    <a:t>a) </a:t>
                  </a:r>
                  <a:r>
                    <a:rPr lang="en-US" sz="2800" b="1" dirty="0" err="1" smtClean="0">
                      <a:solidFill>
                        <a:srgbClr val="000000"/>
                      </a:solidFill>
                      <a:latin typeface="Arial" panose="020B0604020202020204" pitchFamily="34" charset="0"/>
                      <a:ea typeface="Times New Roman" panose="02020603050405020304" pitchFamily="18" charset="0"/>
                    </a:rPr>
                    <a:t>Thực</a:t>
                  </a:r>
                  <a:r>
                    <a:rPr lang="en-US" sz="2800" b="1" dirty="0" smtClean="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hiện</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phép</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trừ</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trong</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mỗi</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trường</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hợp</a:t>
                  </a:r>
                  <a:r>
                    <a:rPr lang="en-US" sz="2800" b="1" dirty="0">
                      <a:solidFill>
                        <a:srgbClr val="000000"/>
                      </a:solidFill>
                      <a:latin typeface="Arial" panose="020B0604020202020204" pitchFamily="34" charset="0"/>
                      <a:ea typeface="Times New Roman" panose="02020603050405020304" pitchFamily="18" charset="0"/>
                    </a:rPr>
                    <a:t> </a:t>
                  </a:r>
                  <a:r>
                    <a:rPr lang="en-US" sz="2800" b="1" dirty="0" err="1">
                      <a:solidFill>
                        <a:srgbClr val="000000"/>
                      </a:solidFill>
                      <a:latin typeface="Arial" panose="020B0604020202020204" pitchFamily="34" charset="0"/>
                      <a:ea typeface="Times New Roman" panose="02020603050405020304" pitchFamily="18" charset="0"/>
                    </a:rPr>
                    <a:t>sau</a:t>
                  </a:r>
                  <a:r>
                    <a:rPr lang="en-US" sz="2800" b="1" dirty="0">
                      <a:solidFill>
                        <a:srgbClr val="000000"/>
                      </a:solidFill>
                      <a:latin typeface="Arial" panose="020B0604020202020204" pitchFamily="34" charset="0"/>
                      <a:ea typeface="Times New Roman" panose="02020603050405020304" pitchFamily="18" charset="0"/>
                    </a:rPr>
                    <a:t>: </a:t>
                  </a:r>
                  <a:endParaRPr lang="en-US" sz="2800" b="1" dirty="0" smtClean="0">
                    <a:solidFill>
                      <a:srgbClr val="000000"/>
                    </a:solidFill>
                    <a:latin typeface="Arial" panose="020B0604020202020204" pitchFamily="34" charset="0"/>
                    <a:ea typeface="Times New Roman" panose="02020603050405020304" pitchFamily="18" charset="0"/>
                  </a:endParaRPr>
                </a:p>
                <a:p>
                  <a:pPr marL="30480" marR="30480" algn="just">
                    <a:lnSpc>
                      <a:spcPct val="150000"/>
                    </a:lnSpc>
                  </a:pPr>
                  <a14:m>
                    <m:oMathPara xmlns:m="http://schemas.openxmlformats.org/officeDocument/2006/math">
                      <m:oMathParaPr>
                        <m:jc m:val="centerGroup"/>
                      </m:oMathParaPr>
                      <m:oMath xmlns:m="http://schemas.openxmlformats.org/officeDocument/2006/math">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𝟐</m:t>
                        </m:r>
                        <m:sSup>
                          <m:sSupPr>
                            <m:ctrlP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𝟔</m:t>
                        </m:r>
                        <m:sSup>
                          <m:sSupPr>
                            <m:ctrlP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𝟐</m:t>
                            </m:r>
                          </m:sup>
                        </m:s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𝒂</m:t>
                        </m:r>
                        <m:sSup>
                          <m:sSupPr>
                            <m:ctrlP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𝒌</m:t>
                            </m:r>
                          </m:sup>
                        </m:s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𝒃</m:t>
                        </m:r>
                        <m:sSup>
                          <m:sSupPr>
                            <m:ctrlP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𝒙</m:t>
                            </m:r>
                          </m:e>
                          <m: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𝒌</m:t>
                            </m:r>
                          </m:sup>
                        </m:s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𝒌</m:t>
                        </m:r>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Sup>
                          <m:sSupPr>
                            <m:ctrlP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ℕ</m:t>
                            </m:r>
                          </m:e>
                          <m: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up>
                        </m:sSup>
                        <m:r>
                          <a:rPr lang="en-US"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m:oMathPara>
                  </a14:m>
                  <a:endParaRPr lang="en-US" sz="2800" b="1" dirty="0">
                    <a:effectLst/>
                    <a:latin typeface="Times New Roman" panose="02020603050405020304" pitchFamily="18" charset="0"/>
                    <a:ea typeface="Times New Roman" panose="02020603050405020304" pitchFamily="18" charset="0"/>
                  </a:endParaRPr>
                </a:p>
                <a:p>
                  <a:pPr marL="30480" marR="30480" algn="just">
                    <a:lnSpc>
                      <a:spcPct val="150000"/>
                    </a:lnSpc>
                  </a:pPr>
                  <a:r>
                    <a:rPr lang="en-US" sz="2800" b="1" dirty="0">
                      <a:solidFill>
                        <a:srgbClr val="000000"/>
                      </a:solidFill>
                      <a:effectLst/>
                      <a:latin typeface="Arial" panose="020B0604020202020204" pitchFamily="34" charset="0"/>
                      <a:ea typeface="Times New Roman" panose="02020603050405020304" pitchFamily="18" charset="0"/>
                    </a:rPr>
                    <a:t>b) </a:t>
                  </a:r>
                  <a:r>
                    <a:rPr lang="en-US" sz="2800" b="1" dirty="0" err="1">
                      <a:solidFill>
                        <a:srgbClr val="000000"/>
                      </a:solidFill>
                      <a:effectLst/>
                      <a:latin typeface="Arial" panose="020B0604020202020204" pitchFamily="34" charset="0"/>
                      <a:ea typeface="Times New Roman" panose="02020603050405020304" pitchFamily="18" charset="0"/>
                    </a:rPr>
                    <a:t>Nêu</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quy</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tắc</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trừ</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hai</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đơn</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thức</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có</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cùng</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số</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mũ</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của</a:t>
                  </a:r>
                  <a:r>
                    <a:rPr lang="en-US" sz="2800" b="1" dirty="0">
                      <a:solidFill>
                        <a:srgbClr val="000000"/>
                      </a:solidFill>
                      <a:effectLst/>
                      <a:latin typeface="Arial" panose="020B0604020202020204" pitchFamily="34" charset="0"/>
                      <a:ea typeface="Times New Roman" panose="02020603050405020304" pitchFamily="18" charset="0"/>
                    </a:rPr>
                    <a:t> </a:t>
                  </a:r>
                  <a:r>
                    <a:rPr lang="en-US" sz="2800" b="1" dirty="0" err="1">
                      <a:solidFill>
                        <a:srgbClr val="000000"/>
                      </a:solidFill>
                      <a:effectLst/>
                      <a:latin typeface="Arial" panose="020B0604020202020204" pitchFamily="34" charset="0"/>
                      <a:ea typeface="Times New Roman" panose="02020603050405020304" pitchFamily="18" charset="0"/>
                    </a:rPr>
                    <a:t>biến</a:t>
                  </a:r>
                  <a:r>
                    <a:rPr lang="en-US" sz="2800" b="1" dirty="0">
                      <a:solidFill>
                        <a:srgbClr val="000000"/>
                      </a:solidFill>
                      <a:effectLst/>
                      <a:latin typeface="Arial" panose="020B0604020202020204" pitchFamily="34" charset="0"/>
                      <a:ea typeface="Times New Roman" panose="02020603050405020304" pitchFamily="18" charset="0"/>
                    </a:rPr>
                    <a:t>.</a:t>
                  </a:r>
                  <a:endParaRPr lang="en-US" sz="2800" b="1" dirty="0">
                    <a:solidFill>
                      <a:srgbClr val="000000"/>
                    </a:solidFill>
                    <a:effectLst/>
                    <a:latin typeface="Arial" panose="020B0604020202020204" pitchFamily="34" charset="0"/>
                    <a:ea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3848100" y="1737731"/>
                  <a:ext cx="14401800" cy="2036445"/>
                </a:xfrm>
                <a:prstGeom prst="rect">
                  <a:avLst/>
                </a:prstGeom>
                <a:blipFill rotWithShape="1">
                  <a:blip r:embed="rId3"/>
                </a:blipFill>
              </p:spPr>
              <p:txBody>
                <a:bodyPr/>
                <a:lstStyle/>
                <a:p>
                  <a:r>
                    <a:rPr lang="en-US" altLang="en-US">
                      <a:noFill/>
                    </a:rPr>
                    <a:t> </a:t>
                  </a:r>
                </a:p>
              </p:txBody>
            </p:sp>
          </mc:Fallback>
        </mc:AlternateContent>
      </p:grpSp>
      <p:pic>
        <p:nvPicPr>
          <p:cNvPr id="23" name="Picture 4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78200" y="546826"/>
            <a:ext cx="1550628" cy="1102884"/>
          </a:xfrm>
          <a:prstGeom prst="rect">
            <a:avLst/>
          </a:prstGeom>
        </p:spPr>
      </p:pic>
      <p:pic>
        <p:nvPicPr>
          <p:cNvPr id="7" name="Picture 6"/>
          <p:cNvPicPr>
            <a:picLocks noChangeAspect="1"/>
          </p:cNvPicPr>
          <p:nvPr/>
        </p:nvPicPr>
        <p:blipFill>
          <a:blip r:embed="rId6"/>
          <a:stretch>
            <a:fillRect/>
          </a:stretch>
        </p:blipFill>
        <p:spPr>
          <a:xfrm>
            <a:off x="15773399" y="7505700"/>
            <a:ext cx="1911275" cy="2422001"/>
          </a:xfrm>
          <a:prstGeom prst="rect">
            <a:avLst/>
          </a:prstGeom>
        </p:spPr>
      </p:pic>
      <p:sp>
        <p:nvSpPr>
          <p:cNvPr id="2" name="Rectangle 17"/>
          <p:cNvSpPr/>
          <p:nvPr/>
        </p:nvSpPr>
        <p:spPr>
          <a:xfrm>
            <a:off x="914400" y="8001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2. TRỪ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16" name="Text Box 15"/>
          <p:cNvSpPr txBox="1"/>
          <p:nvPr/>
        </p:nvSpPr>
        <p:spPr>
          <a:xfrm>
            <a:off x="11938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40914A"/>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40914A"/>
              </a:solidFill>
              <a:ea typeface="Calibri" panose="020F0502020204030204" pitchFamily="34" charset="0"/>
              <a:cs typeface="Arial" panose="020B0604020202020204" pitchFamily="34" charset="0"/>
              <a:sym typeface="+mn-ea"/>
            </a:endParaRPr>
          </a:p>
        </p:txBody>
      </p:sp>
      <p:sp>
        <p:nvSpPr>
          <p:cNvPr id="6" name="Text Box 5"/>
          <p:cNvSpPr txBox="1"/>
          <p:nvPr/>
        </p:nvSpPr>
        <p:spPr>
          <a:xfrm>
            <a:off x="2061845" y="5524500"/>
            <a:ext cx="523875" cy="521970"/>
          </a:xfrm>
          <a:prstGeom prst="rect">
            <a:avLst/>
          </a:prstGeom>
          <a:noFill/>
        </p:spPr>
        <p:txBody>
          <a:bodyPr wrap="square" rtlCol="0">
            <a:spAutoFit/>
          </a:bodyPr>
          <a:p>
            <a:r>
              <a:rPr lang="en-US" sz="2800" b="1">
                <a:solidFill>
                  <a:srgbClr val="0C40C6"/>
                </a:solidFill>
              </a:rPr>
              <a:t>a)</a:t>
            </a:r>
            <a:endParaRPr lang="en-US" sz="2800" b="1">
              <a:solidFill>
                <a:srgbClr val="0C40C6"/>
              </a:solidFill>
            </a:endParaRPr>
          </a:p>
        </p:txBody>
      </p:sp>
      <p:sp>
        <p:nvSpPr>
          <p:cNvPr id="28" name="Text Box 27"/>
          <p:cNvSpPr txBox="1"/>
          <p:nvPr/>
        </p:nvSpPr>
        <p:spPr>
          <a:xfrm>
            <a:off x="2188845" y="7099300"/>
            <a:ext cx="9368155" cy="521970"/>
          </a:xfrm>
          <a:prstGeom prst="rect">
            <a:avLst/>
          </a:prstGeom>
          <a:noFill/>
        </p:spPr>
        <p:txBody>
          <a:bodyPr wrap="square" rtlCol="0">
            <a:spAutoFit/>
          </a:bodyPr>
          <a:p>
            <a:r>
              <a:rPr lang="en-US" sz="2800" b="1">
                <a:solidFill>
                  <a:srgbClr val="0C40C6"/>
                </a:solidFill>
              </a:rPr>
              <a:t>b)  Trừ</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hai</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đơn</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thức</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có</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cùng</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số</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mũ</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của</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biến</a:t>
            </a:r>
            <a:r>
              <a:rPr lang="en-US" sz="2800" b="1">
                <a:solidFill>
                  <a:srgbClr val="0C40C6"/>
                </a:solidFill>
              </a:rPr>
              <a:t>  </a:t>
            </a:r>
            <a:endParaRPr lang="en-US" sz="2800" b="1">
              <a:solidFill>
                <a:srgbClr val="0C40C6"/>
              </a:solidFill>
            </a:endParaRPr>
          </a:p>
        </p:txBody>
      </p:sp>
      <p:sp>
        <p:nvSpPr>
          <p:cNvPr id="29" name="Text Box 28"/>
          <p:cNvSpPr txBox="1"/>
          <p:nvPr/>
        </p:nvSpPr>
        <p:spPr>
          <a:xfrm>
            <a:off x="3839845" y="7683500"/>
            <a:ext cx="5795645" cy="521970"/>
          </a:xfrm>
          <a:prstGeom prst="rect">
            <a:avLst/>
          </a:prstGeom>
          <a:noFill/>
        </p:spPr>
        <p:txBody>
          <a:bodyPr wrap="square" rtlCol="0">
            <a:spAutoFit/>
          </a:bodyPr>
          <a:p>
            <a:r>
              <a:rPr lang="en-US" sz="2800" b="1">
                <a:solidFill>
                  <a:srgbClr val="0C40C6"/>
                </a:solidFill>
              </a:rPr>
              <a:t> Trừ</a:t>
            </a:r>
            <a:r>
              <a:rPr lang="en-US" sz="28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 các hệ số với nhau</a:t>
            </a:r>
            <a:r>
              <a:rPr lang="en-US" sz="2800" b="1">
                <a:solidFill>
                  <a:srgbClr val="0C40C6"/>
                </a:solidFill>
              </a:rPr>
              <a:t> </a:t>
            </a:r>
            <a:endParaRPr lang="en-US" sz="2800" b="1">
              <a:solidFill>
                <a:srgbClr val="0C40C6"/>
              </a:solidFill>
            </a:endParaRPr>
          </a:p>
        </p:txBody>
      </p:sp>
      <p:sp>
        <p:nvSpPr>
          <p:cNvPr id="30" name="Text Box 29"/>
          <p:cNvSpPr txBox="1"/>
          <p:nvPr/>
        </p:nvSpPr>
        <p:spPr>
          <a:xfrm>
            <a:off x="3890645" y="8420100"/>
            <a:ext cx="5795645" cy="521970"/>
          </a:xfrm>
          <a:prstGeom prst="rect">
            <a:avLst/>
          </a:prstGeom>
          <a:noFill/>
        </p:spPr>
        <p:txBody>
          <a:bodyPr wrap="square" rtlCol="0">
            <a:spAutoFit/>
          </a:bodyPr>
          <a:p>
            <a:r>
              <a:rPr lang="en-US" sz="2800" b="1">
                <a:solidFill>
                  <a:srgbClr val="0C40C6"/>
                </a:solidFill>
              </a:rPr>
              <a:t>  </a:t>
            </a:r>
            <a:r>
              <a:rPr lang="en-US" sz="28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sym typeface="+mn-ea"/>
              </a:rPr>
              <a:t>Giữ nguyên phần biến</a:t>
            </a:r>
            <a:r>
              <a:rPr lang="en-US" sz="2800" b="1">
                <a:solidFill>
                  <a:srgbClr val="0C40C6"/>
                </a:solidFill>
              </a:rPr>
              <a:t> </a:t>
            </a:r>
            <a:endParaRPr lang="en-US" sz="2800" b="1">
              <a:solidFill>
                <a:srgbClr val="0C40C6"/>
              </a:solidFill>
            </a:endParaRPr>
          </a:p>
        </p:txBody>
      </p:sp>
      <p:cxnSp>
        <p:nvCxnSpPr>
          <p:cNvPr id="32" name="Straight Arrow Connector 31"/>
          <p:cNvCxnSpPr/>
          <p:nvPr/>
        </p:nvCxnSpPr>
        <p:spPr>
          <a:xfrm flipV="1">
            <a:off x="2971800" y="7995920"/>
            <a:ext cx="868045" cy="57658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971800" y="8648700"/>
            <a:ext cx="83820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25" name="Content Placeholder 24"/>
          <p:cNvPicPr>
            <a:picLocks noChangeAspect="1"/>
          </p:cNvPicPr>
          <p:nvPr>
            <p:ph sz="half" idx="1"/>
          </p:nvPr>
        </p:nvPicPr>
        <p:blipFill>
          <a:blip r:embed="rId7"/>
          <a:stretch>
            <a:fillRect/>
          </a:stretch>
        </p:blipFill>
        <p:spPr>
          <a:xfrm>
            <a:off x="2590800" y="5418455"/>
            <a:ext cx="2841625" cy="742315"/>
          </a:xfrm>
          <a:prstGeom prst="rect">
            <a:avLst/>
          </a:prstGeom>
        </p:spPr>
      </p:pic>
      <p:pic>
        <p:nvPicPr>
          <p:cNvPr id="31" name="Content Placeholder 30"/>
          <p:cNvPicPr>
            <a:picLocks noChangeAspect="1"/>
          </p:cNvPicPr>
          <p:nvPr>
            <p:ph sz="half" idx="2"/>
          </p:nvPr>
        </p:nvPicPr>
        <p:blipFill>
          <a:blip r:embed="rId8"/>
          <a:stretch>
            <a:fillRect/>
          </a:stretch>
        </p:blipFill>
        <p:spPr>
          <a:xfrm>
            <a:off x="2498090" y="6167120"/>
            <a:ext cx="2910840" cy="7531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wipe/>
      </p:transition>
    </mc:Choice>
    <mc:Fallback>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heckerboard(across)">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checkerboard(across)">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checkerboard(across)">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checkerboard(across)">
                                      <p:cBhvr>
                                        <p:cTn id="39" dur="500"/>
                                        <p:tgtEl>
                                          <p:spTgt spid="28"/>
                                        </p:tgtEl>
                                      </p:cBhvr>
                                    </p:animEffect>
                                  </p:childTnLst>
                                </p:cTn>
                              </p:par>
                              <p:par>
                                <p:cTn id="40" presetID="5" presetClass="entr" presetSubtype="1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checkerboard(across)">
                                      <p:cBhvr>
                                        <p:cTn id="42" dur="500"/>
                                        <p:tgtEl>
                                          <p:spTgt spid="32"/>
                                        </p:tgtEl>
                                      </p:cBhvr>
                                    </p:animEffect>
                                  </p:childTnLst>
                                </p:cTn>
                              </p:par>
                              <p:par>
                                <p:cTn id="43" presetID="5" presetClass="entr" presetSubtype="1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checkerboard(across)">
                                      <p:cBhvr>
                                        <p:cTn id="45" dur="500"/>
                                        <p:tgtEl>
                                          <p:spTgt spid="33"/>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checkerboard(across)">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checkerboard(across)">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6" grpId="0"/>
      <p:bldP spid="6" grpId="1"/>
      <p:bldP spid="28" grpId="0"/>
      <p:bldP spid="28" grpId="1"/>
      <p:bldP spid="29" grpId="0"/>
      <p:bldP spid="29" grpId="1"/>
      <p:bldP spid="30" grpId="0"/>
      <p:bldP spid="3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5864266">
            <a:off x="-275955" y="6401556"/>
            <a:ext cx="956535" cy="1443826"/>
          </a:xfrm>
          <a:prstGeom prst="rect">
            <a:avLst/>
          </a:prstGeom>
        </p:spPr>
      </p:pic>
      <p:pic>
        <p:nvPicPr>
          <p:cNvPr id="2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373693">
            <a:off x="16740601" y="7531035"/>
            <a:ext cx="945399" cy="1024824"/>
          </a:xfrm>
          <a:prstGeom prst="rect">
            <a:avLst/>
          </a:prstGeom>
        </p:spPr>
      </p:pic>
      <p:grpSp>
        <p:nvGrpSpPr>
          <p:cNvPr id="3" name="Group 2"/>
          <p:cNvGrpSpPr/>
          <p:nvPr/>
        </p:nvGrpSpPr>
        <p:grpSpPr>
          <a:xfrm>
            <a:off x="457202" y="1790653"/>
            <a:ext cx="6796405" cy="963915"/>
            <a:chOff x="1365216" y="636980"/>
            <a:chExt cx="6796405" cy="963915"/>
          </a:xfrm>
        </p:grpSpPr>
        <p:pic>
          <p:nvPicPr>
            <p:cNvPr id="17" name="Picture 16"/>
            <p:cNvPicPr>
              <a:picLocks noChangeAspect="1"/>
            </p:cNvPicPr>
            <p:nvPr/>
          </p:nvPicPr>
          <p:blipFill>
            <a:blip r:embed="rId3" cstate="print">
              <a:duotone>
                <a:prstClr val="black"/>
                <a:schemeClr val="tx1">
                  <a:tint val="45000"/>
                  <a:satMod val="400000"/>
                </a:schemeClr>
              </a:duotone>
              <a:extLst>
                <a:ext uri="{BEBA8EAE-BF5A-486C-A8C5-ECC9F3942E4B}">
                  <a14:imgProps xmlns:a14="http://schemas.microsoft.com/office/drawing/2010/main">
                    <a14:imgLayer r:embed="rId4">
                      <a14:imgEffect>
                        <a14:artisticPaintBrush/>
                      </a14:imgEffect>
                      <a14:imgEffect>
                        <a14:brightnessContrast bright="20000" contrast="-40000"/>
                      </a14:imgEffect>
                      <a14:imgEffect>
                        <a14:colorTemperature colorTemp="7200"/>
                      </a14:imgEffect>
                      <a14:imgEffect>
                        <a14:saturation sat="191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1365216" y="636980"/>
              <a:ext cx="1032846" cy="963915"/>
            </a:xfrm>
            <a:prstGeom prst="rect">
              <a:avLst/>
            </a:prstGeom>
          </p:spPr>
        </p:pic>
        <p:sp>
          <p:nvSpPr>
            <p:cNvPr id="22" name="TextBox 21"/>
            <p:cNvSpPr txBox="1"/>
            <p:nvPr/>
          </p:nvSpPr>
          <p:spPr>
            <a:xfrm>
              <a:off x="2491071" y="797635"/>
              <a:ext cx="567055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nl-NL" sz="2800" b="1" i="0" u="sng" strike="noStrike" kern="1200" cap="none" spc="0" normalizeH="0" baseline="0" noProof="0" dirty="0" smtClean="0">
                  <a:ln>
                    <a:noFill/>
                  </a:ln>
                  <a:solidFill>
                    <a:srgbClr val="00B050"/>
                  </a:solidFill>
                  <a:effectLst/>
                  <a:uLnTx/>
                  <a:uFillTx/>
                  <a:latin typeface="Arial" panose="020B0604020202020204" pitchFamily="34" charset="0"/>
                  <a:ea typeface="+mn-ea"/>
                  <a:cs typeface="Arial" panose="020B0604020202020204" pitchFamily="34" charset="0"/>
                </a:rPr>
                <a:t>HĐ 5</a:t>
              </a:r>
              <a:r>
                <a:rPr kumimoji="0" lang="en-US" altLang="nl-NL" sz="2800" b="1" i="0" u="sng" strike="noStrike" kern="1200" cap="none" spc="0" normalizeH="0" baseline="0" noProof="0" dirty="0" smtClean="0">
                  <a:ln>
                    <a:noFill/>
                  </a:ln>
                  <a:solidFill>
                    <a:srgbClr val="00B050"/>
                  </a:solidFill>
                  <a:effectLst/>
                  <a:uLnTx/>
                  <a:uFillTx/>
                  <a:latin typeface="Arial" panose="020B0604020202020204" pitchFamily="34" charset="0"/>
                  <a:ea typeface="+mn-ea"/>
                  <a:cs typeface="Arial" panose="020B0604020202020204" pitchFamily="34" charset="0"/>
                </a:rPr>
                <a:t>/ sgk trang 57</a:t>
              </a:r>
              <a:r>
                <a:rPr kumimoji="0" lang="nl-NL" sz="2800" b="1" i="0" u="sng" strike="noStrike" kern="1200" cap="none" spc="0" normalizeH="0" baseline="0" noProof="0" dirty="0" smtClean="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nl-NL" sz="2800" b="1" i="0" u="sng" strike="noStrike" kern="1200" cap="none" spc="0" normalizeH="0" baseline="0" noProof="0" dirty="0" smtClean="0">
                <a:ln>
                  <a:noFill/>
                </a:ln>
                <a:solidFill>
                  <a:srgbClr val="00B050"/>
                </a:solidFill>
                <a:effectLst/>
                <a:uLnTx/>
                <a:uFillTx/>
                <a:latin typeface="Arial" panose="020B0604020202020204" pitchFamily="34" charset="0"/>
                <a:ea typeface="+mn-ea"/>
                <a:cs typeface="Arial" panose="020B0604020202020204" pitchFamily="34" charset="0"/>
              </a:endParaRPr>
            </a:p>
          </p:txBody>
        </p:sp>
      </p:grpSp>
      <p:sp>
        <p:nvSpPr>
          <p:cNvPr id="11" name="Rectangle 10"/>
          <p:cNvSpPr/>
          <p:nvPr/>
        </p:nvSpPr>
        <p:spPr>
          <a:xfrm>
            <a:off x="5105400" y="1757680"/>
            <a:ext cx="9144000" cy="737235"/>
          </a:xfrm>
          <a:prstGeom prst="rect">
            <a:avLst/>
          </a:prstGeom>
        </p:spPr>
        <p:txBody>
          <a:bodyPr>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Cho </a:t>
            </a:r>
            <a:r>
              <a:rPr kumimoji="0" lang="en-US" sz="2800"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mn-cs"/>
              </a:rPr>
              <a:t>hai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2800"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mn-cs"/>
              </a:rPr>
              <a:t>đa</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2800"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mn-cs"/>
              </a:rPr>
              <a:t>thức</a:t>
            </a:r>
            <a:r>
              <a:rPr kumimoji="0" lang="en-US" sz="2800" b="1" i="0" u="none" strike="noStrike" kern="1200" cap="none" spc="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mn-cs"/>
              </a:rPr>
              <a:t>:</a:t>
            </a:r>
            <a:endParaRPr kumimoji="0" lang="en-US" sz="2800" b="1" i="0" u="none" strike="noStrike" kern="1200" cap="none" spc="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mn-cs"/>
            </a:endParaRPr>
          </a:p>
        </p:txBody>
      </p:sp>
      <p:sp>
        <p:nvSpPr>
          <p:cNvPr id="12" name="Rectangle 11"/>
          <p:cNvSpPr/>
          <p:nvPr/>
        </p:nvSpPr>
        <p:spPr>
          <a:xfrm>
            <a:off x="304802" y="2781238"/>
            <a:ext cx="17508419" cy="2414905"/>
          </a:xfrm>
          <a:prstGeom prst="rect">
            <a:avLst/>
          </a:prstGeom>
        </p:spPr>
        <p:txBody>
          <a:bodyPr wrap="square">
            <a:spAutoFit/>
          </a:bodyPr>
          <a:lstStyle/>
          <a:p>
            <a:pPr marL="30480" marR="30480" algn="l">
              <a:lnSpc>
                <a:spcPts val="1800"/>
              </a:lnSpc>
              <a:spcAft>
                <a:spcPts val="1200"/>
              </a:spcAft>
            </a:pPr>
            <a:r>
              <a:rPr lang="en-US" altLang="vi-VN" sz="2800" b="1" dirty="0">
                <a:solidFill>
                  <a:prstClr val="black"/>
                </a:solidFill>
                <a:ea typeface="Times New Roman" panose="02020603050405020304" pitchFamily="18" charset="0"/>
                <a:cs typeface="Times New Roman" panose="02020603050405020304" pitchFamily="18" charset="0"/>
                <a:sym typeface="+mn-ea"/>
              </a:rPr>
              <a:t>a) </a:t>
            </a:r>
            <a:r>
              <a:rPr lang="vi-VN" sz="2800" b="1" dirty="0">
                <a:solidFill>
                  <a:prstClr val="black"/>
                </a:solidFill>
                <a:ea typeface="Times New Roman" panose="02020603050405020304" pitchFamily="18" charset="0"/>
                <a:cs typeface="Times New Roman" panose="02020603050405020304" pitchFamily="18" charset="0"/>
                <a:sym typeface="+mn-ea"/>
              </a:rPr>
              <a:t>Sắp xếp các đa thức </a:t>
            </a:r>
            <a:r>
              <a:rPr lang="en-US" altLang="vi-VN" sz="2800" b="1" dirty="0">
                <a:solidFill>
                  <a:prstClr val="black"/>
                </a:solidFill>
                <a:ea typeface="Times New Roman" panose="02020603050405020304" pitchFamily="18" charset="0"/>
                <a:cs typeface="Times New Roman" panose="02020603050405020304" pitchFamily="18" charset="0"/>
                <a:sym typeface="+mn-ea"/>
              </a:rPr>
              <a:t>P(x), Q(x)</a:t>
            </a:r>
            <a:r>
              <a:rPr lang="vi-VN" sz="2800" b="1" dirty="0">
                <a:solidFill>
                  <a:prstClr val="black"/>
                </a:solidFill>
                <a:ea typeface="Times New Roman" panose="02020603050405020304" pitchFamily="18" charset="0"/>
                <a:cs typeface="Times New Roman" panose="02020603050405020304" pitchFamily="18" charset="0"/>
                <a:sym typeface="+mn-ea"/>
              </a:rPr>
              <a:t> theo số mũ giảm dần của biến.</a:t>
            </a:r>
            <a:endParaRPr lang="vi-VN" sz="2800" b="1" dirty="0">
              <a:solidFill>
                <a:prstClr val="black"/>
              </a:solidFill>
              <a:ea typeface="Times New Roman" panose="02020603050405020304" pitchFamily="18" charset="0"/>
              <a:cs typeface="Times New Roman" panose="02020603050405020304" pitchFamily="18" charset="0"/>
              <a:sym typeface="+mn-ea"/>
            </a:endParaRPr>
          </a:p>
          <a:p>
            <a:pPr marL="30480" marR="30480" algn="just">
              <a:lnSpc>
                <a:spcPct val="150000"/>
              </a:lnSpc>
            </a:pPr>
            <a:r>
              <a:rPr lang="vi-VN" sz="2800" b="1" dirty="0">
                <a:solidFill>
                  <a:prstClr val="black"/>
                </a:solidFill>
                <a:ea typeface="Times New Roman" panose="02020603050405020304" pitchFamily="18" charset="0"/>
                <a:cs typeface="Times New Roman" panose="02020603050405020304" pitchFamily="18" charset="0"/>
                <a:sym typeface="+mn-ea"/>
              </a:rPr>
              <a:t>b) Tìm đơn thức thích hợp trong dạng thu gọn của đa thức </a:t>
            </a:r>
            <a:r>
              <a:rPr lang="en-US" altLang="vi-VN" sz="2800" b="1" dirty="0">
                <a:solidFill>
                  <a:prstClr val="black"/>
                </a:solidFill>
                <a:ea typeface="Times New Roman" panose="02020603050405020304" pitchFamily="18" charset="0"/>
                <a:cs typeface="Times New Roman" panose="02020603050405020304" pitchFamily="18" charset="0"/>
                <a:sym typeface="+mn-ea"/>
              </a:rPr>
              <a:t>P(x)</a:t>
            </a:r>
            <a:r>
              <a:rPr lang="vi-VN" sz="2800" b="1" dirty="0">
                <a:solidFill>
                  <a:prstClr val="black"/>
                </a:solidFill>
                <a:ea typeface="Times New Roman" panose="02020603050405020304" pitchFamily="18" charset="0"/>
                <a:cs typeface="Times New Roman" panose="02020603050405020304" pitchFamily="18" charset="0"/>
                <a:sym typeface="+mn-ea"/>
              </a:rPr>
              <a:t> và </a:t>
            </a:r>
            <a:r>
              <a:rPr lang="en-US" altLang="vi-VN" sz="2800" b="1" dirty="0">
                <a:solidFill>
                  <a:prstClr val="black"/>
                </a:solidFill>
                <a:ea typeface="Times New Roman" panose="02020603050405020304" pitchFamily="18" charset="0"/>
                <a:cs typeface="Times New Roman" panose="02020603050405020304" pitchFamily="18" charset="0"/>
                <a:sym typeface="+mn-ea"/>
              </a:rPr>
              <a:t>Q(x)</a:t>
            </a:r>
            <a:r>
              <a:rPr lang="vi-VN" sz="2800" b="1" dirty="0">
                <a:solidFill>
                  <a:prstClr val="black"/>
                </a:solidFill>
                <a:ea typeface="Times New Roman" panose="02020603050405020304" pitchFamily="18" charset="0"/>
                <a:cs typeface="Times New Roman" panose="02020603050405020304" pitchFamily="18" charset="0"/>
                <a:sym typeface="+mn-ea"/>
              </a:rPr>
              <a:t> </a:t>
            </a:r>
            <a:r>
              <a:rPr lang="vi-VN" sz="2800" b="1" dirty="0" smtClean="0">
                <a:solidFill>
                  <a:prstClr val="black"/>
                </a:solidFill>
                <a:ea typeface="Times New Roman" panose="02020603050405020304" pitchFamily="18" charset="0"/>
                <a:cs typeface="Times New Roman" panose="02020603050405020304" pitchFamily="18" charset="0"/>
                <a:sym typeface="+mn-ea"/>
              </a:rPr>
              <a:t>cho</a:t>
            </a:r>
            <a:r>
              <a:rPr lang="en-US" altLang="vi-VN" sz="2800" b="1" dirty="0" smtClean="0">
                <a:solidFill>
                  <a:prstClr val="black"/>
                </a:solidFill>
                <a:ea typeface="Times New Roman" panose="02020603050405020304" pitchFamily="18" charset="0"/>
                <a:cs typeface="Times New Roman" panose="02020603050405020304" pitchFamily="18" charset="0"/>
                <a:sym typeface="+mn-ea"/>
              </a:rPr>
              <a:t> ? </a:t>
            </a:r>
            <a:r>
              <a:rPr lang="vi-VN" sz="2800" b="1" dirty="0">
                <a:solidFill>
                  <a:prstClr val="black"/>
                </a:solidFill>
                <a:ea typeface="Times New Roman" panose="02020603050405020304" pitchFamily="18" charset="0"/>
                <a:cs typeface="Times New Roman" panose="02020603050405020304" pitchFamily="18" charset="0"/>
                <a:sym typeface="+mn-ea"/>
              </a:rPr>
              <a:t>ở bảng sau rồi trừ hai đơn thức theo từng cột và thể hiện kết quả ở dòng cuối cùng của mỗi cột:</a:t>
            </a:r>
            <a:endParaRPr lang="en-US" sz="2800" b="1" dirty="0">
              <a:solidFill>
                <a:srgbClr val="000000"/>
              </a:solidFill>
              <a:effectLst/>
              <a:latin typeface="Arial" panose="020B0604020202020204" pitchFamily="34" charset="0"/>
              <a:ea typeface="Times New Roman" panose="02020603050405020304" pitchFamily="18" charset="0"/>
            </a:endParaRPr>
          </a:p>
          <a:p>
            <a:pPr lvl="0" algn="just">
              <a:lnSpc>
                <a:spcPct val="150000"/>
              </a:lnSpc>
            </a:pPr>
            <a:endParaRPr lang="vi-VN" sz="2800" b="1" dirty="0">
              <a:solidFill>
                <a:prstClr val="black"/>
              </a:solidFill>
              <a:ea typeface="Times New Roman" panose="02020603050405020304" pitchFamily="18" charset="0"/>
              <a:cs typeface="Times New Roman" panose="02020603050405020304" pitchFamily="18" charset="0"/>
            </a:endParaRPr>
          </a:p>
        </p:txBody>
      </p:sp>
      <p:sp>
        <p:nvSpPr>
          <p:cNvPr id="18" name="Rectangle 17"/>
          <p:cNvSpPr/>
          <p:nvPr/>
        </p:nvSpPr>
        <p:spPr>
          <a:xfrm>
            <a:off x="305001" y="7886787"/>
            <a:ext cx="16705380" cy="737235"/>
          </a:xfrm>
          <a:prstGeom prst="rect">
            <a:avLst/>
          </a:prstGeom>
        </p:spPr>
        <p:txBody>
          <a:bodyPr wrap="square">
            <a:spAutoFit/>
          </a:bodyPr>
          <a:lstStyle/>
          <a:p>
            <a:pPr lvl="0" algn="just">
              <a:lnSpc>
                <a:spcPct val="150000"/>
              </a:lnSpc>
            </a:pPr>
            <a:r>
              <a:rPr lang="vi-VN" sz="2800" b="1" dirty="0">
                <a:solidFill>
                  <a:prstClr val="black"/>
                </a:solidFill>
                <a:ea typeface="Times New Roman" panose="02020603050405020304" pitchFamily="18" charset="0"/>
                <a:cs typeface="Times New Roman" panose="02020603050405020304" pitchFamily="18" charset="0"/>
              </a:rPr>
              <a:t>c) Dựa vào kết quả trừ hai đơn thức theo từng cột, xác định đa thức S(x).</a:t>
            </a:r>
            <a:endPar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3" name="Picture 25"/>
          <p:cNvPicPr>
            <a:picLocks noChangeAspect="1"/>
          </p:cNvPicPr>
          <p:nvPr/>
        </p:nvPicPr>
        <p:blipFill>
          <a:blip r:embed="rId5"/>
          <a:srcRect/>
          <a:stretch>
            <a:fillRect/>
          </a:stretch>
        </p:blipFill>
        <p:spPr>
          <a:xfrm>
            <a:off x="16382845" y="800179"/>
            <a:ext cx="1496369" cy="1280019"/>
          </a:xfrm>
          <a:prstGeom prst="rect">
            <a:avLst/>
          </a:prstGeom>
        </p:spPr>
      </p:pic>
      <p:pic>
        <p:nvPicPr>
          <p:cNvPr id="2" name="Picture 1"/>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Effect>
                      <a14:sharpenSoften amount="50000"/>
                    </a14:imgEffect>
                  </a14:imgLayer>
                </a14:imgProps>
              </a:ext>
            </a:extLst>
          </a:blip>
          <a:stretch>
            <a:fillRect/>
          </a:stretch>
        </p:blipFill>
        <p:spPr>
          <a:xfrm>
            <a:off x="3163570" y="4533649"/>
            <a:ext cx="11327863" cy="3405694"/>
          </a:xfrm>
          <a:prstGeom prst="rect">
            <a:avLst/>
          </a:prstGeom>
        </p:spPr>
      </p:pic>
      <p:sp>
        <p:nvSpPr>
          <p:cNvPr id="5" name="Rectangle 17"/>
          <p:cNvSpPr/>
          <p:nvPr/>
        </p:nvSpPr>
        <p:spPr>
          <a:xfrm>
            <a:off x="914400" y="800100"/>
            <a:ext cx="6318885" cy="737235"/>
          </a:xfrm>
          <a:prstGeom prst="rect">
            <a:avLst/>
          </a:prstGeom>
        </p:spPr>
        <p:txBody>
          <a:bodyPr wrap="square">
            <a:spAutoFit/>
          </a:bodyPr>
          <a:p>
            <a:pPr algn="l">
              <a:lnSpc>
                <a:spcPct val="150000"/>
              </a:lnSpc>
              <a:spcBef>
                <a:spcPts val="600"/>
              </a:spcBef>
              <a:spcAft>
                <a:spcPts val="800"/>
              </a:spcAft>
            </a:pPr>
            <a:r>
              <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rPr>
              <a:t>2. TRỪ HAI ĐA THỨC MỘT BIẾN</a:t>
            </a:r>
            <a:endParaRPr lang="en-US" sz="2800" b="1" dirty="0" smtClean="0">
              <a:solidFill>
                <a:srgbClr val="0C40C6"/>
              </a:solidFill>
              <a:latin typeface="Arial" panose="020B0604020202020204" pitchFamily="34" charset="0"/>
              <a:ea typeface="Calibri" panose="020F0502020204030204" pitchFamily="34" charset="0"/>
              <a:cs typeface="Arial" panose="020B0604020202020204" pitchFamily="34" charset="0"/>
            </a:endParaRPr>
          </a:p>
        </p:txBody>
      </p:sp>
      <p:sp>
        <p:nvSpPr>
          <p:cNvPr id="16" name="Text Box 15"/>
          <p:cNvSpPr txBox="1"/>
          <p:nvPr/>
        </p:nvSpPr>
        <p:spPr>
          <a:xfrm>
            <a:off x="1193800" y="-190500"/>
            <a:ext cx="15383510" cy="1198880"/>
          </a:xfrm>
          <a:prstGeom prst="rect">
            <a:avLst/>
          </a:prstGeom>
          <a:noFill/>
        </p:spPr>
        <p:txBody>
          <a:bodyPr wrap="none" rtlCol="0" anchor="t">
            <a:spAutoFit/>
          </a:bodyPr>
          <a:p>
            <a:pPr lvl="0" algn="ctr">
              <a:lnSpc>
                <a:spcPct val="150000"/>
              </a:lnSpc>
              <a:defRPr/>
            </a:pPr>
            <a:r>
              <a:rPr lang="vi-VN" sz="4800" b="1" kern="0" dirty="0">
                <a:solidFill>
                  <a:srgbClr val="40914A"/>
                </a:solidFill>
                <a:ea typeface="Calibri" panose="020F0502020204030204" pitchFamily="34" charset="0"/>
                <a:cs typeface="Arial" panose="020B0604020202020204" pitchFamily="34" charset="0"/>
                <a:sym typeface="+mn-ea"/>
              </a:rPr>
              <a:t>BÀI 3: PHÉP CỘNG, PHÉP TRỪ ĐA THỨC MỘT BIẾN</a:t>
            </a:r>
            <a:endParaRPr lang="vi-VN" sz="4800" b="1" kern="0" dirty="0">
              <a:solidFill>
                <a:srgbClr val="40914A"/>
              </a:solidFill>
              <a:ea typeface="Calibri" panose="020F0502020204030204" pitchFamily="34" charset="0"/>
              <a:cs typeface="Arial" panose="020B0604020202020204" pitchFamily="34" charset="0"/>
              <a:sym typeface="+mn-ea"/>
            </a:endParaRPr>
          </a:p>
        </p:txBody>
      </p:sp>
      <p:pic>
        <p:nvPicPr>
          <p:cNvPr id="6" name="Picture 5"/>
          <p:cNvPicPr>
            <a:picLocks noChangeAspect="1"/>
          </p:cNvPicPr>
          <p:nvPr/>
        </p:nvPicPr>
        <p:blipFill>
          <a:blip r:embed="rId8"/>
          <a:stretch>
            <a:fillRect/>
          </a:stretch>
        </p:blipFill>
        <p:spPr>
          <a:xfrm>
            <a:off x="8095615" y="1795780"/>
            <a:ext cx="8287385" cy="79883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p14:dur="700">
        <p15:prstTrans prst="pageCurlDoubl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anim calcmode="lin" valueType="num">
                                      <p:cBhvr>
                                        <p:cTn id="28" dur="500" fill="hold"/>
                                        <p:tgtEl>
                                          <p:spTgt spid="18"/>
                                        </p:tgtEl>
                                        <p:attrNameLst>
                                          <p:attrName>ppt_x</p:attrName>
                                        </p:attrNameLst>
                                      </p:cBhvr>
                                      <p:tavLst>
                                        <p:tav tm="0">
                                          <p:val>
                                            <p:strVal val="#ppt_x"/>
                                          </p:val>
                                        </p:tav>
                                        <p:tav tm="100000">
                                          <p:val>
                                            <p:strVal val="#ppt_x"/>
                                          </p:val>
                                        </p:tav>
                                      </p:tavLst>
                                    </p:anim>
                                    <p:anim calcmode="lin" valueType="num">
                                      <p:cBhvr>
                                        <p:cTn id="29" dur="500" fill="hold"/>
                                        <p:tgtEl>
                                          <p:spTgt spid="18"/>
                                        </p:tgtEl>
                                        <p:attrNameLst>
                                          <p:attrName>ppt_y</p:attrName>
                                        </p:attrNameLst>
                                      </p:cBhvr>
                                      <p:tavLst>
                                        <p:tav tm="0">
                                          <p:val>
                                            <p:strVal val="#ppt_y+.1"/>
                                          </p:val>
                                        </p:tav>
                                        <p:tav tm="100000">
                                          <p:val>
                                            <p:strVal val="#ppt_y"/>
                                          </p:val>
                                        </p:tav>
                                      </p:tavLst>
                                    </p:anim>
                                  </p:childTnLst>
                                </p:cTn>
                              </p:par>
                              <p:par>
                                <p:cTn id="30" presetID="5" presetClass="entr" presetSubtype="1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heckerboard(across)">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p>
            <a:endParaRPr lang="en-US"/>
          </a:p>
        </p:txBody>
      </p:sp>
      <p:pic>
        <p:nvPicPr>
          <p:cNvPr id="19" name="Picture 18"/>
          <p:cNvPicPr>
            <a:picLocks noChangeAspect="1"/>
          </p:cNvPicPr>
          <p:nvPr/>
        </p:nvPicPr>
        <p:blipFill>
          <a:blip r:embed="rId1">
            <a:extLst>
              <a:ext uri="{BEBA8EAE-BF5A-486C-A8C5-ECC9F3942E4B}">
                <a14:imgProps xmlns:a14="http://schemas.microsoft.com/office/drawing/2010/main">
                  <a14:imgLayer r:embed="rId2">
                    <a14:imgEffect>
                      <a14:saturation sat="400000"/>
                    </a14:imgEffect>
                    <a14:imgEffect>
                      <a14:sharpenSoften amount="50000"/>
                    </a14:imgEffect>
                  </a14:imgLayer>
                </a14:imgProps>
              </a:ext>
            </a:extLst>
          </a:blip>
          <a:stretch>
            <a:fillRect/>
          </a:stretch>
        </p:blipFill>
        <p:spPr>
          <a:xfrm>
            <a:off x="2341702" y="3979105"/>
            <a:ext cx="14803298" cy="4745795"/>
          </a:xfrm>
          <a:prstGeom prst="rect">
            <a:avLst/>
          </a:prstGeom>
        </p:spPr>
      </p:pic>
      <p:pic>
        <p:nvPicPr>
          <p:cNvPr id="1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24235">
            <a:off x="17266077" y="8249552"/>
            <a:ext cx="1196198" cy="1805582"/>
          </a:xfrm>
          <a:prstGeom prst="rect">
            <a:avLst/>
          </a:prstGeom>
        </p:spPr>
      </p:pic>
      <p:pic>
        <p:nvPicPr>
          <p:cNvPr id="8" name="Picture 25"/>
          <p:cNvPicPr>
            <a:picLocks noChangeAspect="1"/>
          </p:cNvPicPr>
          <p:nvPr/>
        </p:nvPicPr>
        <p:blipFill>
          <a:blip r:embed="rId4"/>
          <a:srcRect/>
          <a:stretch>
            <a:fillRect/>
          </a:stretch>
        </p:blipFill>
        <p:spPr>
          <a:xfrm>
            <a:off x="15939615" y="589638"/>
            <a:ext cx="1496369" cy="1280019"/>
          </a:xfrm>
          <a:prstGeom prst="rect">
            <a:avLst/>
          </a:prstGeom>
        </p:spPr>
      </p:pic>
      <mc:AlternateContent xmlns:mc="http://schemas.openxmlformats.org/markup-compatibility/2006">
        <mc:Choice xmlns:a14="http://schemas.microsoft.com/office/drawing/2010/main" Requires="a14">
          <p:sp>
            <p:nvSpPr>
              <p:cNvPr id="2" name="Rectangle 1"/>
              <p:cNvSpPr/>
              <p:nvPr/>
            </p:nvSpPr>
            <p:spPr>
              <a:xfrm>
                <a:off x="2525694" y="876300"/>
                <a:ext cx="10219016" cy="2318327"/>
              </a:xfrm>
              <a:prstGeom prst="rect">
                <a:avLst/>
              </a:prstGeom>
            </p:spPr>
            <p:txBody>
              <a:bodyPr wrap="none">
                <a:spAutoFit/>
              </a:bodyPr>
              <a:lstStyle/>
              <a:p>
                <a:pPr marL="30480" marR="30480">
                  <a:lnSpc>
                    <a:spcPct val="150000"/>
                  </a:lnSpc>
                  <a:spcAft>
                    <a:spcPts val="1200"/>
                  </a:spcAft>
                </a:pP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a) </a:t>
                </a:r>
                <a14:m>
                  <m:oMath xmlns:m="http://schemas.openxmlformats.org/officeDocument/2006/math">
                    <m:r>
                      <a:rPr lang="en-US" sz="4000" i="1" dirty="0" smtClean="0">
                        <a:solidFill>
                          <a:srgbClr val="000000"/>
                        </a:solidFill>
                        <a:latin typeface="Cambria Math" panose="02040503050406030204" pitchFamily="18" charset="0"/>
                        <a:ea typeface="Times New Roman" panose="02020603050405020304" pitchFamily="18" charset="0"/>
                      </a:rPr>
                      <m:t>𝑃</m:t>
                    </m:r>
                    <m:r>
                      <a:rPr lang="en-US" sz="4000" i="1" dirty="0" smtClean="0">
                        <a:solidFill>
                          <a:srgbClr val="000000"/>
                        </a:solidFill>
                        <a:latin typeface="Cambria Math" panose="02040503050406030204" pitchFamily="18" charset="0"/>
                        <a:ea typeface="Times New Roman" panose="02020603050405020304" pitchFamily="18" charset="0"/>
                      </a:rPr>
                      <m:t>(</m:t>
                    </m:r>
                    <m:r>
                      <a:rPr lang="en-US" sz="4000" i="1" dirty="0" smtClean="0">
                        <a:solidFill>
                          <a:srgbClr val="000000"/>
                        </a:solidFill>
                        <a:latin typeface="Cambria Math" panose="02040503050406030204" pitchFamily="18" charset="0"/>
                        <a:ea typeface="Times New Roman" panose="02020603050405020304" pitchFamily="18" charset="0"/>
                      </a:rPr>
                      <m:t>𝑥</m:t>
                    </m:r>
                    <m:r>
                      <a:rPr lang="en-US" sz="4000" i="1" dirty="0" smtClean="0">
                        <a:solidFill>
                          <a:srgbClr val="000000"/>
                        </a:solidFill>
                        <a:latin typeface="Cambria Math" panose="02040503050406030204" pitchFamily="18" charset="0"/>
                        <a:ea typeface="Times New Roman" panose="02020603050405020304" pitchFamily="18" charset="0"/>
                      </a:rPr>
                      <m:t>) = </m:t>
                    </m:r>
                    <m:r>
                      <a:rPr lang="en-US" sz="4000" i="1" dirty="0" smtClean="0">
                        <a:solidFill>
                          <a:srgbClr val="000000"/>
                        </a:solidFill>
                        <a:latin typeface="Cambria Math" panose="02040503050406030204" pitchFamily="18" charset="0"/>
                        <a:ea typeface="Times New Roman" panose="02020603050405020304" pitchFamily="18" charset="0"/>
                      </a:rPr>
                      <m:t>4</m:t>
                    </m:r>
                    <m:r>
                      <a:rPr lang="en-US" sz="4000" i="1" dirty="0" smtClean="0">
                        <a:solidFill>
                          <a:srgbClr val="000000"/>
                        </a:solidFill>
                        <a:latin typeface="Cambria Math" panose="02040503050406030204" pitchFamily="18" charset="0"/>
                        <a:ea typeface="Times New Roman" panose="02020603050405020304" pitchFamily="18" charset="0"/>
                      </a:rPr>
                      <m:t>𝑥</m:t>
                    </m:r>
                    <m:r>
                      <a:rPr lang="en-US" sz="4000" i="1" baseline="30000" dirty="0">
                        <a:solidFill>
                          <a:srgbClr val="000000"/>
                        </a:solidFill>
                        <a:latin typeface="Cambria Math" panose="02040503050406030204" pitchFamily="18" charset="0"/>
                        <a:ea typeface="Times New Roman" panose="02020603050405020304" pitchFamily="18" charset="0"/>
                      </a:rPr>
                      <m:t>2</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1</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3</m:t>
                    </m:r>
                    <m:r>
                      <a:rPr lang="en-US" sz="4000" i="1" dirty="0">
                        <a:solidFill>
                          <a:srgbClr val="000000"/>
                        </a:solidFill>
                        <a:latin typeface="Cambria Math" panose="02040503050406030204" pitchFamily="18" charset="0"/>
                        <a:ea typeface="Times New Roman" panose="02020603050405020304" pitchFamily="18" charset="0"/>
                      </a:rPr>
                      <m:t>𝑥</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4</m:t>
                    </m:r>
                    <m:r>
                      <a:rPr lang="en-US" sz="4000" i="1" dirty="0">
                        <a:solidFill>
                          <a:srgbClr val="000000"/>
                        </a:solidFill>
                        <a:latin typeface="Cambria Math" panose="02040503050406030204" pitchFamily="18" charset="0"/>
                        <a:ea typeface="Times New Roman" panose="02020603050405020304" pitchFamily="18" charset="0"/>
                      </a:rPr>
                      <m:t>𝑥</m:t>
                    </m:r>
                    <m:r>
                      <a:rPr lang="en-US" sz="4000" i="1" baseline="30000" dirty="0">
                        <a:solidFill>
                          <a:srgbClr val="000000"/>
                        </a:solidFill>
                        <a:latin typeface="Cambria Math" panose="02040503050406030204" pitchFamily="18" charset="0"/>
                        <a:ea typeface="Times New Roman" panose="02020603050405020304" pitchFamily="18" charset="0"/>
                      </a:rPr>
                      <m:t>2</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3</m:t>
                    </m:r>
                    <m:r>
                      <a:rPr lang="en-US" sz="4000" i="1" dirty="0">
                        <a:solidFill>
                          <a:srgbClr val="000000"/>
                        </a:solidFill>
                        <a:latin typeface="Cambria Math" panose="02040503050406030204" pitchFamily="18" charset="0"/>
                        <a:ea typeface="Times New Roman" panose="02020603050405020304" pitchFamily="18" charset="0"/>
                      </a:rPr>
                      <m:t>𝑥</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1</m:t>
                    </m:r>
                  </m:oMath>
                </a14:m>
                <a:endParaRPr lang="en-US" sz="3600" dirty="0">
                  <a:latin typeface="Times New Roman" panose="02020603050405020304" pitchFamily="18" charset="0"/>
                  <a:ea typeface="Times New Roman" panose="02020603050405020304" pitchFamily="18" charset="0"/>
                </a:endParaRPr>
              </a:p>
              <a:p>
                <a:pPr marL="30480" marR="30480">
                  <a:lnSpc>
                    <a:spcPct val="150000"/>
                  </a:lnSpc>
                  <a:spcAft>
                    <a:spcPts val="1200"/>
                  </a:spcAft>
                </a:pPr>
                <a:r>
                  <a:rPr lang="en-US" sz="4000" dirty="0" smtClean="0">
                    <a:solidFill>
                      <a:srgbClr val="000000"/>
                    </a:solidFill>
                    <a:ea typeface="Times New Roman" panose="02020603050405020304" pitchFamily="18" charset="0"/>
                  </a:rPr>
                  <a:t>     </a:t>
                </a:r>
                <a14:m>
                  <m:oMath xmlns:m="http://schemas.openxmlformats.org/officeDocument/2006/math">
                    <m:r>
                      <a:rPr lang="en-US" sz="4000" i="1" dirty="0" smtClean="0">
                        <a:solidFill>
                          <a:srgbClr val="000000"/>
                        </a:solidFill>
                        <a:latin typeface="Cambria Math" panose="02040503050406030204" pitchFamily="18" charset="0"/>
                        <a:ea typeface="Times New Roman" panose="02020603050405020304" pitchFamily="18" charset="0"/>
                      </a:rPr>
                      <m:t>𝑄</m:t>
                    </m:r>
                    <m:r>
                      <a:rPr lang="en-US" sz="4000" i="1" dirty="0" smtClean="0">
                        <a:solidFill>
                          <a:srgbClr val="000000"/>
                        </a:solidFill>
                        <a:latin typeface="Cambria Math" panose="02040503050406030204" pitchFamily="18" charset="0"/>
                        <a:ea typeface="Times New Roman" panose="02020603050405020304" pitchFamily="18" charset="0"/>
                      </a:rPr>
                      <m:t>(</m:t>
                    </m:r>
                    <m:r>
                      <a:rPr lang="en-US" sz="4000" i="1" dirty="0" smtClean="0">
                        <a:solidFill>
                          <a:srgbClr val="000000"/>
                        </a:solidFill>
                        <a:latin typeface="Cambria Math" panose="02040503050406030204" pitchFamily="18" charset="0"/>
                        <a:ea typeface="Times New Roman" panose="02020603050405020304" pitchFamily="18" charset="0"/>
                      </a:rPr>
                      <m:t>𝑥</m:t>
                    </m:r>
                    <m:r>
                      <a:rPr lang="en-US" sz="4000" i="1" dirty="0" smtClean="0">
                        <a:solidFill>
                          <a:srgbClr val="000000"/>
                        </a:solidFill>
                        <a:latin typeface="Cambria Math" panose="02040503050406030204" pitchFamily="18" charset="0"/>
                        <a:ea typeface="Times New Roman" panose="02020603050405020304" pitchFamily="18" charset="0"/>
                      </a:rPr>
                      <m:t>) = </m:t>
                    </m:r>
                    <m:r>
                      <a:rPr lang="en-US" sz="4000" i="1" dirty="0" smtClean="0">
                        <a:solidFill>
                          <a:srgbClr val="000000"/>
                        </a:solidFill>
                        <a:latin typeface="Cambria Math" panose="02040503050406030204" pitchFamily="18" charset="0"/>
                        <a:ea typeface="Times New Roman" panose="02020603050405020304" pitchFamily="18" charset="0"/>
                      </a:rPr>
                      <m:t>5</m:t>
                    </m:r>
                    <m:r>
                      <a:rPr lang="en-US" sz="4000" i="1" dirty="0" smtClean="0">
                        <a:solidFill>
                          <a:srgbClr val="000000"/>
                        </a:solidFill>
                        <a:latin typeface="Cambria Math" panose="02040503050406030204" pitchFamily="18" charset="0"/>
                        <a:ea typeface="Times New Roman" panose="02020603050405020304" pitchFamily="18" charset="0"/>
                      </a:rPr>
                      <m:t>𝑥</m:t>
                    </m:r>
                    <m:r>
                      <a:rPr lang="en-US" sz="4000" i="1" dirty="0" smtClean="0">
                        <a:solidFill>
                          <a:srgbClr val="000000"/>
                        </a:solidFill>
                        <a:latin typeface="Cambria Math" panose="02040503050406030204" pitchFamily="18" charset="0"/>
                        <a:ea typeface="Times New Roman" panose="02020603050405020304" pitchFamily="18" charset="0"/>
                      </a:rPr>
                      <m:t> + </m:t>
                    </m:r>
                    <m:r>
                      <a:rPr lang="en-US" sz="4000" i="1" dirty="0" smtClean="0">
                        <a:solidFill>
                          <a:srgbClr val="000000"/>
                        </a:solidFill>
                        <a:latin typeface="Cambria Math" panose="02040503050406030204" pitchFamily="18" charset="0"/>
                        <a:ea typeface="Times New Roman" panose="02020603050405020304" pitchFamily="18" charset="0"/>
                      </a:rPr>
                      <m:t>2</m:t>
                    </m:r>
                    <m:r>
                      <a:rPr lang="en-US" sz="4000" i="1" dirty="0" smtClean="0">
                        <a:solidFill>
                          <a:srgbClr val="000000"/>
                        </a:solidFill>
                        <a:latin typeface="Cambria Math" panose="02040503050406030204" pitchFamily="18" charset="0"/>
                        <a:ea typeface="Times New Roman" panose="02020603050405020304" pitchFamily="18" charset="0"/>
                      </a:rPr>
                      <m:t>𝑥</m:t>
                    </m:r>
                    <m:r>
                      <a:rPr lang="en-US" sz="4000" i="1" baseline="30000" dirty="0">
                        <a:solidFill>
                          <a:srgbClr val="000000"/>
                        </a:solidFill>
                        <a:latin typeface="Cambria Math" panose="02040503050406030204" pitchFamily="18" charset="0"/>
                        <a:ea typeface="Times New Roman" panose="02020603050405020304" pitchFamily="18" charset="0"/>
                      </a:rPr>
                      <m:t>2</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3</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2</m:t>
                    </m:r>
                    <m:r>
                      <a:rPr lang="en-US" sz="4000" i="1" dirty="0">
                        <a:solidFill>
                          <a:srgbClr val="000000"/>
                        </a:solidFill>
                        <a:latin typeface="Cambria Math" panose="02040503050406030204" pitchFamily="18" charset="0"/>
                        <a:ea typeface="Times New Roman" panose="02020603050405020304" pitchFamily="18" charset="0"/>
                      </a:rPr>
                      <m:t>𝑥</m:t>
                    </m:r>
                    <m:r>
                      <a:rPr lang="en-US" sz="4000" i="1" baseline="30000" dirty="0">
                        <a:solidFill>
                          <a:srgbClr val="000000"/>
                        </a:solidFill>
                        <a:latin typeface="Cambria Math" panose="02040503050406030204" pitchFamily="18" charset="0"/>
                        <a:ea typeface="Times New Roman" panose="02020603050405020304" pitchFamily="18" charset="0"/>
                      </a:rPr>
                      <m:t>2</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5</m:t>
                    </m:r>
                    <m:r>
                      <a:rPr lang="en-US" sz="4000" i="1" dirty="0">
                        <a:solidFill>
                          <a:srgbClr val="000000"/>
                        </a:solidFill>
                        <a:latin typeface="Cambria Math" panose="02040503050406030204" pitchFamily="18" charset="0"/>
                        <a:ea typeface="Times New Roman" panose="02020603050405020304" pitchFamily="18" charset="0"/>
                      </a:rPr>
                      <m:t>𝑥</m:t>
                    </m:r>
                    <m:r>
                      <a:rPr lang="en-US" sz="4000" i="1" dirty="0">
                        <a:solidFill>
                          <a:srgbClr val="000000"/>
                        </a:solidFill>
                        <a:latin typeface="Cambria Math" panose="02040503050406030204" pitchFamily="18" charset="0"/>
                        <a:ea typeface="Times New Roman" panose="02020603050405020304" pitchFamily="18" charset="0"/>
                      </a:rPr>
                      <m:t> + </m:t>
                    </m:r>
                    <m:r>
                      <a:rPr lang="en-US" sz="4000" i="1" dirty="0">
                        <a:solidFill>
                          <a:srgbClr val="000000"/>
                        </a:solidFill>
                        <a:latin typeface="Cambria Math" panose="02040503050406030204" pitchFamily="18" charset="0"/>
                        <a:ea typeface="Times New Roman" panose="02020603050405020304" pitchFamily="18" charset="0"/>
                      </a:rPr>
                      <m:t>3</m:t>
                    </m:r>
                  </m:oMath>
                </a14:m>
                <a:endParaRPr lang="en-US" sz="3600" dirty="0">
                  <a:effectLst/>
                  <a:latin typeface="Times New Roman" panose="02020603050405020304" pitchFamily="18" charset="0"/>
                  <a:ea typeface="Times New Roman" panose="02020603050405020304" pitchFamily="18" charset="0"/>
                </a:endParaRPr>
              </a:p>
            </p:txBody>
          </p:sp>
        </mc:Choice>
        <mc:Fallback>
          <p:sp>
            <p:nvSpPr>
              <p:cNvPr id="2" name="Rectangle 1"/>
              <p:cNvSpPr>
                <a:spLocks noRot="1" noChangeAspect="1" noMove="1" noResize="1" noEditPoints="1" noAdjustHandles="1" noChangeArrowheads="1" noChangeShapeType="1" noTextEdit="1"/>
              </p:cNvSpPr>
              <p:nvPr/>
            </p:nvSpPr>
            <p:spPr>
              <a:xfrm>
                <a:off x="2525694" y="876300"/>
                <a:ext cx="10219016" cy="2318327"/>
              </a:xfrm>
              <a:prstGeom prst="rect">
                <a:avLst/>
              </a:prstGeom>
              <a:blipFill rotWithShape="1">
                <a:blip r:embed="rId5"/>
                <a:stretch>
                  <a:fillRect l="-3" t="-3506" r="3" b="25"/>
                </a:stretch>
              </a:blipFill>
            </p:spPr>
            <p:txBody>
              <a:bodyPr/>
              <a:lstStyle/>
              <a:p>
                <a:r>
                  <a:rPr lang="en-US" altLang="en-US">
                    <a:noFill/>
                  </a:rPr>
                  <a:t> </a:t>
                </a:r>
              </a:p>
            </p:txBody>
          </p:sp>
        </mc:Fallback>
      </mc:AlternateContent>
      <p:sp>
        <p:nvSpPr>
          <p:cNvPr id="3" name="Rectangle 2"/>
          <p:cNvSpPr/>
          <p:nvPr/>
        </p:nvSpPr>
        <p:spPr>
          <a:xfrm>
            <a:off x="2525694" y="3140214"/>
            <a:ext cx="78418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smtClean="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b)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1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flipH="1">
            <a:off x="274656" y="7698299"/>
            <a:ext cx="1801376" cy="2276620"/>
          </a:xfrm>
          <a:prstGeom prst="rect">
            <a:avLst/>
          </a:prstGeom>
        </p:spPr>
      </p:pic>
      <mc:AlternateContent xmlns:mc="http://schemas.openxmlformats.org/markup-compatibility/2006">
        <mc:Choice xmlns:a14="http://schemas.microsoft.com/office/drawing/2010/main" Requires="a14">
          <p:sp>
            <p:nvSpPr>
              <p:cNvPr id="12" name="Rectangle 11"/>
              <p:cNvSpPr/>
              <p:nvPr/>
            </p:nvSpPr>
            <p:spPr>
              <a:xfrm>
                <a:off x="2529705" y="9089326"/>
                <a:ext cx="7608045" cy="750975"/>
              </a:xfrm>
              <a:prstGeom prst="rect">
                <a:avLst/>
              </a:prstGeom>
            </p:spPr>
            <p:txBody>
              <a:bodyPr wrap="none">
                <a:spAutoFit/>
              </a:bodyPr>
              <a:lstStyle/>
              <a:p>
                <a:pPr>
                  <a:lnSpc>
                    <a:spcPct val="107000"/>
                  </a:lnSpc>
                  <a:spcAft>
                    <a:spcPts val="800"/>
                  </a:spcAft>
                </a:pPr>
                <a:r>
                  <a:rPr lang="nl-NL" sz="4000" dirty="0">
                    <a:latin typeface="Arial" panose="020B0604020202020204" pitchFamily="34" charset="0"/>
                    <a:ea typeface="Calibri" panose="020F0502020204030204" pitchFamily="34" charset="0"/>
                    <a:cs typeface="Times New Roman" panose="02020603050405020304" pitchFamily="18" charset="0"/>
                  </a:rPr>
                  <a:t>c) Đa thức </a:t>
                </a:r>
                <a14:m>
                  <m:oMath xmlns:m="http://schemas.openxmlformats.org/officeDocument/2006/math">
                    <m:r>
                      <a:rPr lang="nl-NL" sz="4000" i="1" dirty="0" smtClean="0">
                        <a:latin typeface="Cambria Math" panose="02040503050406030204" pitchFamily="18" charset="0"/>
                        <a:ea typeface="Calibri" panose="020F0502020204030204" pitchFamily="34" charset="0"/>
                        <a:cs typeface="Times New Roman" panose="02020603050405020304" pitchFamily="18" charset="0"/>
                      </a:rPr>
                      <m:t>𝑆</m:t>
                    </m:r>
                    <m:r>
                      <a:rPr lang="nl-NL" sz="4000" i="1" dirty="0" smtClean="0">
                        <a:latin typeface="Cambria Math" panose="02040503050406030204" pitchFamily="18" charset="0"/>
                        <a:ea typeface="Calibri" panose="020F0502020204030204" pitchFamily="34" charset="0"/>
                        <a:cs typeface="Times New Roman" panose="02020603050405020304" pitchFamily="18" charset="0"/>
                      </a:rPr>
                      <m:t>(</m:t>
                    </m:r>
                    <m:r>
                      <a:rPr lang="nl-NL" sz="4000" i="1" dirty="0" smtClean="0">
                        <a:latin typeface="Cambria Math" panose="02040503050406030204" pitchFamily="18" charset="0"/>
                        <a:ea typeface="Calibri" panose="020F0502020204030204" pitchFamily="34" charset="0"/>
                        <a:cs typeface="Times New Roman" panose="02020603050405020304" pitchFamily="18" charset="0"/>
                      </a:rPr>
                      <m:t>𝑥</m:t>
                    </m:r>
                    <m:r>
                      <a:rPr lang="nl-NL" sz="4000" i="1" dirty="0" smtClean="0">
                        <a:latin typeface="Cambria Math" panose="02040503050406030204" pitchFamily="18" charset="0"/>
                        <a:ea typeface="Calibri" panose="020F0502020204030204" pitchFamily="34" charset="0"/>
                        <a:cs typeface="Times New Roman" panose="02020603050405020304" pitchFamily="18" charset="0"/>
                      </a:rPr>
                      <m:t>) = </m:t>
                    </m:r>
                    <m:r>
                      <a:rPr lang="nl-NL" sz="4000" i="1" dirty="0" smtClean="0">
                        <a:latin typeface="Cambria Math" panose="02040503050406030204" pitchFamily="18" charset="0"/>
                        <a:ea typeface="Calibri" panose="020F0502020204030204" pitchFamily="34" charset="0"/>
                        <a:cs typeface="Times New Roman" panose="02020603050405020304" pitchFamily="18" charset="0"/>
                      </a:rPr>
                      <m:t>2</m:t>
                    </m:r>
                    <m:r>
                      <a:rPr lang="nl-NL" sz="4000" i="1" dirty="0" smtClean="0">
                        <a:latin typeface="Cambria Math" panose="02040503050406030204" pitchFamily="18" charset="0"/>
                        <a:ea typeface="Calibri" panose="020F0502020204030204" pitchFamily="34" charset="0"/>
                        <a:cs typeface="Times New Roman" panose="02020603050405020304" pitchFamily="18" charset="0"/>
                      </a:rPr>
                      <m:t>𝑥</m:t>
                    </m:r>
                    <m:r>
                      <a:rPr lang="nl-NL" sz="4000" i="1" baseline="30000" dirty="0">
                        <a:latin typeface="Cambria Math" panose="02040503050406030204" pitchFamily="18" charset="0"/>
                        <a:ea typeface="Calibri" panose="020F0502020204030204" pitchFamily="34" charset="0"/>
                        <a:cs typeface="Times New Roman" panose="02020603050405020304" pitchFamily="18" charset="0"/>
                      </a:rPr>
                      <m:t>2</m:t>
                    </m:r>
                    <m:r>
                      <a:rPr lang="nl-NL" sz="4000" i="1" dirty="0">
                        <a:latin typeface="Cambria Math" panose="02040503050406030204" pitchFamily="18" charset="0"/>
                        <a:ea typeface="Calibri" panose="020F0502020204030204" pitchFamily="34" charset="0"/>
                        <a:cs typeface="Times New Roman" panose="02020603050405020304" pitchFamily="18" charset="0"/>
                      </a:rPr>
                      <m:t> – </m:t>
                    </m:r>
                    <m:r>
                      <a:rPr lang="nl-NL" sz="4000" i="1" dirty="0">
                        <a:latin typeface="Cambria Math" panose="02040503050406030204" pitchFamily="18" charset="0"/>
                        <a:ea typeface="Calibri" panose="020F0502020204030204" pitchFamily="34" charset="0"/>
                        <a:cs typeface="Times New Roman" panose="02020603050405020304" pitchFamily="18" charset="0"/>
                      </a:rPr>
                      <m:t>2</m:t>
                    </m:r>
                    <m:r>
                      <a:rPr lang="nl-NL" sz="4000" i="1" dirty="0">
                        <a:latin typeface="Cambria Math" panose="02040503050406030204" pitchFamily="18" charset="0"/>
                        <a:ea typeface="Calibri" panose="020F0502020204030204" pitchFamily="34" charset="0"/>
                        <a:cs typeface="Times New Roman" panose="02020603050405020304" pitchFamily="18" charset="0"/>
                      </a:rPr>
                      <m:t>𝑥</m:t>
                    </m:r>
                    <m:r>
                      <a:rPr lang="nl-NL" sz="4000" i="1" dirty="0">
                        <a:latin typeface="Cambria Math" panose="02040503050406030204" pitchFamily="18" charset="0"/>
                        <a:ea typeface="Calibri" panose="020F0502020204030204" pitchFamily="34" charset="0"/>
                        <a:cs typeface="Times New Roman" panose="02020603050405020304" pitchFamily="18" charset="0"/>
                      </a:rPr>
                      <m:t>− </m:t>
                    </m:r>
                    <m:r>
                      <a:rPr lang="nl-NL" sz="4000" i="1" dirty="0">
                        <a:latin typeface="Cambria Math" panose="02040503050406030204" pitchFamily="18" charset="0"/>
                        <a:ea typeface="Calibri" panose="020F0502020204030204" pitchFamily="34" charset="0"/>
                        <a:cs typeface="Times New Roman" panose="02020603050405020304" pitchFamily="18" charset="0"/>
                      </a:rPr>
                      <m:t>2</m:t>
                    </m:r>
                  </m:oMath>
                </a14:m>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2529705" y="9089326"/>
                <a:ext cx="7608045" cy="750975"/>
              </a:xfrm>
              <a:prstGeom prst="rect">
                <a:avLst/>
              </a:prstGeom>
              <a:blipFill rotWithShape="1">
                <a:blip r:embed="rId7"/>
                <a:stretch>
                  <a:fillRect l="-7" t="-10899" r="8" b="45"/>
                </a:stretch>
              </a:blipFill>
            </p:spPr>
            <p:txBody>
              <a:bodyPr/>
              <a:lstStyle/>
              <a:p>
                <a:r>
                  <a:rPr lang="en-US" altLang="en-US">
                    <a:noFill/>
                  </a:rPr>
                  <a:t> </a:t>
                </a:r>
              </a:p>
            </p:txBody>
          </p:sp>
        </mc:Fallback>
      </mc:AlternateContent>
      <p:sp>
        <p:nvSpPr>
          <p:cNvPr id="26" name="Oval Callout 25"/>
          <p:cNvSpPr/>
          <p:nvPr/>
        </p:nvSpPr>
        <p:spPr>
          <a:xfrm>
            <a:off x="609600" y="599230"/>
            <a:ext cx="1708053" cy="90370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Content Placeholder 3"/>
          <p:cNvPicPr>
            <a:picLocks noChangeAspect="1"/>
          </p:cNvPicPr>
          <p:nvPr>
            <p:ph sz="half" idx="1"/>
          </p:nvPr>
        </p:nvPicPr>
        <p:blipFill>
          <a:blip r:embed="rId8"/>
          <a:stretch>
            <a:fillRect/>
          </a:stretch>
        </p:blipFill>
        <p:spPr>
          <a:xfrm>
            <a:off x="6400800" y="5967730"/>
            <a:ext cx="1101725" cy="623570"/>
          </a:xfrm>
          <a:prstGeom prst="rect">
            <a:avLst/>
          </a:prstGeom>
        </p:spPr>
      </p:pic>
      <p:pic>
        <p:nvPicPr>
          <p:cNvPr id="6" name="Content Placeholder 5"/>
          <p:cNvPicPr>
            <a:picLocks noChangeAspect="1"/>
          </p:cNvPicPr>
          <p:nvPr>
            <p:ph sz="half" idx="2"/>
          </p:nvPr>
        </p:nvPicPr>
        <p:blipFill>
          <a:blip r:embed="rId9"/>
          <a:stretch>
            <a:fillRect/>
          </a:stretch>
        </p:blipFill>
        <p:spPr>
          <a:xfrm>
            <a:off x="10403205" y="5981700"/>
            <a:ext cx="994410" cy="615315"/>
          </a:xfrm>
          <a:prstGeom prst="rect">
            <a:avLst/>
          </a:prstGeom>
        </p:spPr>
      </p:pic>
      <p:pic>
        <p:nvPicPr>
          <p:cNvPr id="10" name="Picture 9"/>
          <p:cNvPicPr>
            <a:picLocks noChangeAspect="1"/>
          </p:cNvPicPr>
          <p:nvPr/>
        </p:nvPicPr>
        <p:blipFill>
          <a:blip r:embed="rId10"/>
          <a:stretch>
            <a:fillRect/>
          </a:stretch>
        </p:blipFill>
        <p:spPr>
          <a:xfrm>
            <a:off x="14478000" y="5967730"/>
            <a:ext cx="829945" cy="571500"/>
          </a:xfrm>
          <a:prstGeom prst="rect">
            <a:avLst/>
          </a:prstGeom>
        </p:spPr>
      </p:pic>
      <p:pic>
        <p:nvPicPr>
          <p:cNvPr id="11" name="Picture 10"/>
          <p:cNvPicPr>
            <a:picLocks noChangeAspect="1"/>
          </p:cNvPicPr>
          <p:nvPr/>
        </p:nvPicPr>
        <p:blipFill>
          <a:blip r:embed="rId11"/>
          <a:stretch>
            <a:fillRect/>
          </a:stretch>
        </p:blipFill>
        <p:spPr>
          <a:xfrm>
            <a:off x="6299200" y="6762750"/>
            <a:ext cx="1457960" cy="763905"/>
          </a:xfrm>
          <a:prstGeom prst="rect">
            <a:avLst/>
          </a:prstGeom>
        </p:spPr>
      </p:pic>
      <p:pic>
        <p:nvPicPr>
          <p:cNvPr id="14" name="Picture 13"/>
          <p:cNvPicPr>
            <a:picLocks noChangeAspect="1"/>
          </p:cNvPicPr>
          <p:nvPr/>
        </p:nvPicPr>
        <p:blipFill>
          <a:blip r:embed="rId12"/>
          <a:stretch>
            <a:fillRect/>
          </a:stretch>
        </p:blipFill>
        <p:spPr>
          <a:xfrm>
            <a:off x="10287000" y="6838950"/>
            <a:ext cx="948690" cy="708025"/>
          </a:xfrm>
          <a:prstGeom prst="rect">
            <a:avLst/>
          </a:prstGeom>
        </p:spPr>
      </p:pic>
      <p:pic>
        <p:nvPicPr>
          <p:cNvPr id="17" name="Picture 16"/>
          <p:cNvPicPr>
            <a:picLocks noChangeAspect="1"/>
          </p:cNvPicPr>
          <p:nvPr/>
        </p:nvPicPr>
        <p:blipFill>
          <a:blip r:embed="rId13"/>
          <a:stretch>
            <a:fillRect/>
          </a:stretch>
        </p:blipFill>
        <p:spPr>
          <a:xfrm>
            <a:off x="14495145" y="6854190"/>
            <a:ext cx="812800" cy="610870"/>
          </a:xfrm>
          <a:prstGeom prst="rect">
            <a:avLst/>
          </a:prstGeom>
        </p:spPr>
      </p:pic>
      <p:pic>
        <p:nvPicPr>
          <p:cNvPr id="27" name="Picture 26"/>
          <p:cNvPicPr>
            <a:picLocks noChangeAspect="1"/>
          </p:cNvPicPr>
          <p:nvPr/>
        </p:nvPicPr>
        <p:blipFill>
          <a:blip r:embed="rId14"/>
          <a:stretch>
            <a:fillRect/>
          </a:stretch>
        </p:blipFill>
        <p:spPr>
          <a:xfrm>
            <a:off x="6400800" y="7744460"/>
            <a:ext cx="1081405" cy="602615"/>
          </a:xfrm>
          <a:prstGeom prst="rect">
            <a:avLst/>
          </a:prstGeom>
        </p:spPr>
      </p:pic>
      <p:pic>
        <p:nvPicPr>
          <p:cNvPr id="28" name="Picture 27"/>
          <p:cNvPicPr>
            <a:picLocks noChangeAspect="1"/>
          </p:cNvPicPr>
          <p:nvPr/>
        </p:nvPicPr>
        <p:blipFill>
          <a:blip r:embed="rId15"/>
          <a:stretch>
            <a:fillRect/>
          </a:stretch>
        </p:blipFill>
        <p:spPr>
          <a:xfrm>
            <a:off x="10363200" y="7788275"/>
            <a:ext cx="970915" cy="596900"/>
          </a:xfrm>
          <a:prstGeom prst="rect">
            <a:avLst/>
          </a:prstGeom>
        </p:spPr>
      </p:pic>
      <p:pic>
        <p:nvPicPr>
          <p:cNvPr id="29" name="Picture 28"/>
          <p:cNvPicPr>
            <a:picLocks noChangeAspect="1"/>
          </p:cNvPicPr>
          <p:nvPr/>
        </p:nvPicPr>
        <p:blipFill>
          <a:blip r:embed="rId16"/>
          <a:stretch>
            <a:fillRect/>
          </a:stretch>
        </p:blipFill>
        <p:spPr>
          <a:xfrm>
            <a:off x="14301470" y="7805420"/>
            <a:ext cx="978535" cy="587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wipe/>
      </p:transition>
    </mc:Choice>
    <mc:Fallback>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anim calcmode="lin" valueType="num">
                                      <p:cBhvr>
                                        <p:cTn id="23" dur="500" fill="hold"/>
                                        <p:tgtEl>
                                          <p:spTgt spid="19"/>
                                        </p:tgtEl>
                                        <p:attrNameLst>
                                          <p:attrName>ppt_x</p:attrName>
                                        </p:attrNameLst>
                                      </p:cBhvr>
                                      <p:tavLst>
                                        <p:tav tm="0">
                                          <p:val>
                                            <p:strVal val="#ppt_x"/>
                                          </p:val>
                                        </p:tav>
                                        <p:tav tm="100000">
                                          <p:val>
                                            <p:strVal val="#ppt_x"/>
                                          </p:val>
                                        </p:tav>
                                      </p:tavLst>
                                    </p:anim>
                                    <p:anim calcmode="lin" valueType="num">
                                      <p:cBhvr>
                                        <p:cTn id="2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checkerboard(across)">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checkerboard(across)">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checkerboard(across)">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checkerboard(across)">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checkerboard(across)">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checkerboard(across)">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checkerboard(across)">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checkerboard(across)">
                                      <p:cBhvr>
                                        <p:cTn id="69" dur="500"/>
                                        <p:tgtEl>
                                          <p:spTgt spid="28"/>
                                        </p:tgtEl>
                                      </p:cBhvr>
                                    </p:animEffect>
                                  </p:childTnLst>
                                </p:cTn>
                              </p:par>
                            </p:childTnLst>
                          </p:cTn>
                        </p:par>
                      </p:childTnLst>
                    </p:cTn>
                  </p:par>
                  <p:par>
                    <p:cTn id="70" fill="hold">
                      <p:stCondLst>
                        <p:cond delay="indefinite"/>
                      </p:stCondLst>
                      <p:childTnLst>
                        <p:par>
                          <p:cTn id="71" fill="hold">
                            <p:stCondLst>
                              <p:cond delay="0"/>
                            </p:stCondLst>
                            <p:childTnLst>
                              <p:par>
                                <p:cTn id="72" presetID="5" presetClass="entr" presetSubtype="1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checkerboard(across)">
                                      <p:cBhvr>
                                        <p:cTn id="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 grpId="0"/>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342900"/>
            <a:ext cx="17373599" cy="96012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471109" y="132207"/>
            <a:ext cx="1861626" cy="1240308"/>
          </a:xfrm>
          <a:prstGeom prst="rect">
            <a:avLst/>
          </a:prstGeom>
        </p:spPr>
      </p:pic>
      <p:sp>
        <p:nvSpPr>
          <p:cNvPr id="6" name="Rounded Rectangular Callout 5"/>
          <p:cNvSpPr/>
          <p:nvPr/>
        </p:nvSpPr>
        <p:spPr>
          <a:xfrm>
            <a:off x="1371600" y="1669425"/>
            <a:ext cx="15525623" cy="7512675"/>
          </a:xfrm>
          <a:prstGeom prst="wedgeRoundRectCallout">
            <a:avLst>
              <a:gd name="adj1" fmla="val -20521"/>
              <a:gd name="adj2" fmla="val 53237"/>
              <a:gd name="adj3" fmla="val 16667"/>
            </a:avLst>
          </a:prstGeom>
          <a:solidFill>
            <a:schemeClr val="accent5">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Rectangle 2"/>
              <p:cNvSpPr/>
              <p:nvPr/>
            </p:nvSpPr>
            <p:spPr>
              <a:xfrm>
                <a:off x="1905000" y="1739161"/>
                <a:ext cx="14382243" cy="7477760"/>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cs typeface="Times New Roman" panose="02020603050405020304" pitchFamily="18" charset="0"/>
                  </a:rPr>
                  <a:t>Để</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trừ</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cho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thực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theo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cột</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dọc</a:t>
                </a:r>
                <a:r>
                  <a:rPr lang="en-US" sz="4000" dirty="0">
                    <a:effectLst/>
                    <a:latin typeface="Arial" panose="020B0604020202020204" pitchFamily="34" charset="0"/>
                    <a:ea typeface="Calibri" panose="020F0502020204030204" pitchFamily="34" charset="0"/>
                    <a:cs typeface="Times New Roman" panose="02020603050405020304" pitchFamily="18" charset="0"/>
                  </a:rPr>
                  <a:t>), ta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có</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thể</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làm</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như</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sau</a:t>
                </a:r>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b="1" dirty="0" smtClean="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Thu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gọn</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mỗi</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đa</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thức</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và</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sắp</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xếp</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hai</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đa</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thức</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đó</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cùng</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theo</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số</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mũ</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giảm</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dần</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hoặc</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tăng</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dần</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của</a:t>
                </a:r>
                <a:r>
                  <a:rPr lang="en-US" sz="40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smtClean="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biến</a:t>
                </a:r>
                <a:r>
                  <a:rPr lang="en-US" sz="4000" b="1" dirty="0" smtClean="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a:t>
                </a:r>
                <a:endParaRPr lang="en-US" sz="4000" b="1" dirty="0" smtClean="0">
                  <a:solidFill>
                    <a:srgbClr val="00B050"/>
                  </a:solidFill>
                  <a:effectLst/>
                  <a:latin typeface="Arial" panose="020B060402020202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b="1" dirty="0" err="1" smtClean="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Đặt</a:t>
                </a:r>
                <a:r>
                  <a:rPr lang="en-US" sz="4000" b="1" dirty="0" smtClean="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hai</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đơn</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thức</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có</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cùng</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số</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mũ</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của</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biến</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ở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cùng</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cột</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sao</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cho</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đơn</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thưc</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của</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b="1" i="1">
                        <a:solidFill>
                          <a:srgbClr val="0C40C6"/>
                        </a:solidFill>
                        <a:effectLst/>
                        <a:latin typeface="Cambria Math" panose="02040503050406030204" pitchFamily="18" charset="0"/>
                        <a:ea typeface="Calibri" panose="020F0502020204030204" pitchFamily="34" charset="0"/>
                        <a:cs typeface="Arial" panose="020B0604020202020204" pitchFamily="34" charset="0"/>
                      </a:rPr>
                      <m:t>𝑷</m:t>
                    </m:r>
                    <m:r>
                      <a:rPr lang="en-US" sz="4000" b="1">
                        <a:solidFill>
                          <a:srgbClr val="0C40C6"/>
                        </a:solidFill>
                        <a:effectLst/>
                        <a:latin typeface="Cambria Math" panose="02040503050406030204" pitchFamily="18" charset="0"/>
                        <a:ea typeface="Calibri" panose="020F0502020204030204" pitchFamily="34" charset="0"/>
                        <a:cs typeface="Arial" panose="020B0604020202020204" pitchFamily="34" charset="0"/>
                      </a:rPr>
                      <m:t>(</m:t>
                    </m:r>
                    <m:r>
                      <a:rPr lang="en-US" sz="4000" b="1" i="1">
                        <a:solidFill>
                          <a:srgbClr val="0C40C6"/>
                        </a:solidFill>
                        <a:effectLst/>
                        <a:latin typeface="Cambria Math" panose="02040503050406030204" pitchFamily="18" charset="0"/>
                        <a:ea typeface="Calibri" panose="020F0502020204030204" pitchFamily="34" charset="0"/>
                        <a:cs typeface="Arial" panose="020B0604020202020204" pitchFamily="34" charset="0"/>
                      </a:rPr>
                      <m:t>𝒙</m:t>
                    </m:r>
                    <m:r>
                      <a:rPr lang="en-US" sz="4000" b="1">
                        <a:solidFill>
                          <a:srgbClr val="0C40C6"/>
                        </a:solidFill>
                        <a:effectLst/>
                        <a:latin typeface="Cambria Math" panose="02040503050406030204" pitchFamily="18" charset="0"/>
                        <a:ea typeface="Calibri" panose="020F0502020204030204" pitchFamily="34" charset="0"/>
                        <a:cs typeface="Arial" panose="020B0604020202020204" pitchFamily="34" charset="0"/>
                      </a:rPr>
                      <m:t>)</m:t>
                    </m:r>
                  </m:oMath>
                </a14:m>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ở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trên</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và</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đơn</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thức</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solidFill>
                      <a:srgbClr val="0C40C6"/>
                    </a:solidFill>
                    <a:effectLst/>
                    <a:latin typeface="Arial" panose="020B0604020202020204" pitchFamily="34" charset="0"/>
                    <a:ea typeface="Calibri" panose="020F0502020204030204" pitchFamily="34" charset="0"/>
                    <a:cs typeface="Times New Roman" panose="02020603050405020304" pitchFamily="18" charset="0"/>
                  </a:rPr>
                  <a:t>của</a:t>
                </a:r>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b="1" i="1">
                        <a:solidFill>
                          <a:srgbClr val="0C40C6"/>
                        </a:solidFill>
                        <a:effectLst/>
                        <a:latin typeface="Cambria Math" panose="02040503050406030204" pitchFamily="18" charset="0"/>
                        <a:ea typeface="Calibri" panose="020F0502020204030204" pitchFamily="34" charset="0"/>
                        <a:cs typeface="Arial" panose="020B0604020202020204" pitchFamily="34" charset="0"/>
                      </a:rPr>
                      <m:t>𝑸</m:t>
                    </m:r>
                    <m:r>
                      <a:rPr lang="en-US" sz="4000" b="1">
                        <a:solidFill>
                          <a:srgbClr val="0C40C6"/>
                        </a:solidFill>
                        <a:effectLst/>
                        <a:latin typeface="Cambria Math" panose="02040503050406030204" pitchFamily="18" charset="0"/>
                        <a:ea typeface="Calibri" panose="020F0502020204030204" pitchFamily="34" charset="0"/>
                        <a:cs typeface="Arial" panose="020B0604020202020204" pitchFamily="34" charset="0"/>
                      </a:rPr>
                      <m:t>(</m:t>
                    </m:r>
                    <m:r>
                      <a:rPr lang="en-US" sz="4000" b="1" i="1">
                        <a:solidFill>
                          <a:srgbClr val="0C40C6"/>
                        </a:solidFill>
                        <a:effectLst/>
                        <a:latin typeface="Cambria Math" panose="02040503050406030204" pitchFamily="18" charset="0"/>
                        <a:ea typeface="Calibri" panose="020F0502020204030204" pitchFamily="34" charset="0"/>
                        <a:cs typeface="Arial" panose="020B0604020202020204" pitchFamily="34" charset="0"/>
                      </a:rPr>
                      <m:t>𝒙</m:t>
                    </m:r>
                    <m:r>
                      <a:rPr lang="en-US" sz="4000" b="1">
                        <a:solidFill>
                          <a:srgbClr val="0C40C6"/>
                        </a:solidFill>
                        <a:effectLst/>
                        <a:latin typeface="Cambria Math" panose="02040503050406030204" pitchFamily="18" charset="0"/>
                        <a:ea typeface="Calibri" panose="020F0502020204030204" pitchFamily="34" charset="0"/>
                        <a:cs typeface="Arial" panose="020B0604020202020204" pitchFamily="34" charset="0"/>
                      </a:rPr>
                      <m:t>)</m:t>
                    </m:r>
                  </m:oMath>
                </a14:m>
                <a:r>
                  <a:rPr lang="en-US" sz="4000" b="1" dirty="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smtClean="0">
                    <a:solidFill>
                      <a:srgbClr val="0C40C6"/>
                    </a:solidFill>
                    <a:latin typeface="Arial" panose="020B0604020202020204" pitchFamily="34" charset="0"/>
                    <a:ea typeface="Calibri" panose="020F0502020204030204" pitchFamily="34" charset="0"/>
                    <a:cs typeface="Times New Roman" panose="02020603050405020304" pitchFamily="18" charset="0"/>
                  </a:rPr>
                  <a:t>ở</a:t>
                </a:r>
                <a:r>
                  <a:rPr lang="en-US" sz="4000" b="1" dirty="0" smtClean="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smtClean="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dưới</a:t>
                </a:r>
                <a:r>
                  <a:rPr lang="en-US" sz="4000" b="1" dirty="0" smtClean="0">
                    <a:solidFill>
                      <a:srgbClr val="0C40C6"/>
                    </a:solidFill>
                    <a:effectLst/>
                    <a:latin typeface="Arial" panose="020B0604020202020204" pitchFamily="34" charset="0"/>
                    <a:ea typeface="Calibri" panose="020F0502020204030204" pitchFamily="34" charset="0"/>
                    <a:cs typeface="Times New Roman" panose="02020603050405020304" pitchFamily="18" charset="0"/>
                  </a:rPr>
                  <a:t>;</a:t>
                </a:r>
                <a:endParaRPr lang="en-US" sz="4000" b="1" dirty="0" smtClean="0">
                  <a:solidFill>
                    <a:srgbClr val="0C40C6"/>
                  </a:solidFill>
                  <a:latin typeface="Calibri" panose="020F050202020403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b="1" dirty="0" err="1" smtClean="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Trừ</a:t>
                </a:r>
                <a:r>
                  <a:rPr lang="en-US" sz="4000" b="1" dirty="0" smtClean="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hai</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đơn</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thức</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trong</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từng</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cột</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ta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có</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hiệu</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cần</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 </a:t>
                </a:r>
                <a:r>
                  <a:rPr lang="en-US" sz="4000" b="1" dirty="0" err="1">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tìm</a:t>
                </a:r>
                <a:r>
                  <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rPr>
                  <a:t>.</a:t>
                </a:r>
                <a:endParaRPr lang="en-US" sz="4000" b="1" dirty="0">
                  <a:gradFill>
                    <a:gsLst>
                      <a:gs pos="0">
                        <a:srgbClr val="7B32B2"/>
                      </a:gs>
                      <a:gs pos="100000">
                        <a:srgbClr val="401A5D"/>
                      </a:gs>
                    </a:gsLst>
                    <a:lin scaled="0"/>
                  </a:gradFill>
                  <a:effectLst/>
                  <a:latin typeface="Arial" panose="020B0604020202020204" pitchFamily="34" charset="0"/>
                  <a:ea typeface="Calibri" panose="020F0502020204030204" pitchFamily="34" charset="0"/>
                  <a:cs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905000" y="1739161"/>
                <a:ext cx="14382243" cy="7477760"/>
              </a:xfrm>
              <a:prstGeom prst="rect">
                <a:avLst/>
              </a:prstGeom>
              <a:blipFill rotWithShape="1">
                <a:blip r:embed="rId3"/>
                <a:stretch>
                  <a:fillRect t="-7" r="1" b="7"/>
                </a:stretch>
              </a:blipFill>
            </p:spPr>
            <p:txBody>
              <a:bodyPr/>
              <a:lstStyle/>
              <a:p>
                <a:r>
                  <a:rPr lang="en-US" altLang="en-US">
                    <a:noFill/>
                  </a:rPr>
                  <a:t> </a:t>
                </a:r>
              </a:p>
            </p:txBody>
          </p:sp>
        </mc:Fallback>
      </mc:AlternateContent>
      <p:pic>
        <p:nvPicPr>
          <p:cNvPr id="13" name="Picture 5"/>
          <p:cNvPicPr>
            <a:picLocks noChangeAspect="1"/>
          </p:cNvPicPr>
          <p:nvPr/>
        </p:nvPicPr>
        <p:blipFill>
          <a:blip r:embed="rId4"/>
          <a:srcRect/>
          <a:stretch>
            <a:fillRect/>
          </a:stretch>
        </p:blipFill>
        <p:spPr>
          <a:xfrm>
            <a:off x="15308910" y="7928088"/>
            <a:ext cx="2369490" cy="2209947"/>
          </a:xfrm>
          <a:prstGeom prst="rect">
            <a:avLst/>
          </a:prstGeom>
        </p:spPr>
      </p:pic>
      <p:pic>
        <p:nvPicPr>
          <p:cNvPr id="12"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rot="20902838">
            <a:off x="379439" y="8151856"/>
            <a:ext cx="1527122" cy="1655418"/>
          </a:xfrm>
          <a:prstGeom prst="rect">
            <a:avLst/>
          </a:prstGeom>
        </p:spPr>
      </p:pic>
      <p:sp>
        <p:nvSpPr>
          <p:cNvPr id="10" name="Rectangle 9"/>
          <p:cNvSpPr/>
          <p:nvPr/>
        </p:nvSpPr>
        <p:spPr>
          <a:xfrm>
            <a:off x="4612005" y="419100"/>
            <a:ext cx="8573770" cy="124523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800"/>
              </a:spcAft>
            </a:pPr>
            <a:r>
              <a:rPr 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NHẬN XÉT</a:t>
            </a:r>
            <a:r>
              <a:rPr lang="en-US" alt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rPr>
              <a:t>/ sgk trang 57</a:t>
            </a:r>
            <a:endParaRPr lang="en-US" altLang="nl-NL" sz="5000" b="1" dirty="0" smtClean="0">
              <a:ln w="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380181"/>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35044"/>
            <a:ext cx="18288000" cy="1028700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7370068">
            <a:off x="-105617" y="4729223"/>
            <a:ext cx="949985" cy="143394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grpSp>
        <p:nvGrpSpPr>
          <p:cNvPr id="15" name="Group 14"/>
          <p:cNvGrpSpPr/>
          <p:nvPr/>
        </p:nvGrpSpPr>
        <p:grpSpPr>
          <a:xfrm>
            <a:off x="543855" y="1409700"/>
            <a:ext cx="5669496" cy="914400"/>
            <a:chOff x="1554480" y="876300"/>
            <a:chExt cx="6096000" cy="1143000"/>
          </a:xfrm>
          <a:solidFill>
            <a:schemeClr val="accent5">
              <a:lumMod val="75000"/>
            </a:schemeClr>
          </a:solidFill>
        </p:grpSpPr>
        <p:sp>
          <p:nvSpPr>
            <p:cNvPr id="16" name="Flowchart: Terminator 15"/>
            <p:cNvSpPr/>
            <p:nvPr/>
          </p:nvSpPr>
          <p:spPr>
            <a:xfrm>
              <a:off x="1554480" y="876300"/>
              <a:ext cx="6096000" cy="1143000"/>
            </a:xfrm>
            <a:prstGeom prst="flowChartTerminator">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1966283" y="987956"/>
              <a:ext cx="5294879" cy="883444"/>
            </a:xfrm>
            <a:prstGeom prst="rect">
              <a:avLst/>
            </a:prstGeom>
            <a:no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Ví</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dụ</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4 </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(SGK – </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tr57)</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grpSp>
      <p:sp>
        <p:nvSpPr>
          <p:cNvPr id="14" name="Oval Callout 13"/>
          <p:cNvSpPr/>
          <p:nvPr/>
        </p:nvSpPr>
        <p:spPr>
          <a:xfrm>
            <a:off x="8382000" y="4076700"/>
            <a:ext cx="1714500" cy="931059"/>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pic>
        <p:nvPicPr>
          <p:cNvPr id="13" name="Picture 2"/>
          <p:cNvPicPr>
            <a:picLocks noChangeAspect="1"/>
          </p:cNvPicPr>
          <p:nvPr/>
        </p:nvPicPr>
        <p:blipFill rotWithShape="1">
          <a:blip r:embed="rId5"/>
          <a:srcRect t="31482"/>
          <a:stretch>
            <a:fillRect/>
          </a:stretch>
        </p:blipFill>
        <p:spPr>
          <a:xfrm>
            <a:off x="16031466" y="4305300"/>
            <a:ext cx="1282240" cy="1626441"/>
          </a:xfrm>
          <a:prstGeom prst="rect">
            <a:avLst/>
          </a:prstGeom>
        </p:spPr>
      </p:pic>
      <mc:AlternateContent xmlns:mc="http://schemas.openxmlformats.org/markup-compatibility/2006">
        <mc:Choice xmlns:a14="http://schemas.microsoft.com/office/drawing/2010/main" Requires="a14">
          <p:sp>
            <p:nvSpPr>
              <p:cNvPr id="5" name="Rectangle 4"/>
              <p:cNvSpPr/>
              <p:nvPr/>
            </p:nvSpPr>
            <p:spPr>
              <a:xfrm>
                <a:off x="810391" y="2556258"/>
                <a:ext cx="16535399" cy="1946910"/>
              </a:xfrm>
              <a:prstGeom prst="rect">
                <a:avLst/>
              </a:prstGeom>
            </p:spPr>
            <p:txBody>
              <a:bodyPr wrap="square">
                <a:spAutoFit/>
              </a:bodyPr>
              <a:lstStyle/>
              <a:p>
                <a:pPr algn="ctr">
                  <a:lnSpc>
                    <a:spcPct val="150000"/>
                  </a:lnSpc>
                  <a:spcAft>
                    <a:spcPts val="0"/>
                  </a:spcAft>
                </a:pPr>
                <a14:m>
                  <m:oMath xmlns:m="http://schemas.openxmlformats.org/officeDocument/2006/math">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𝑷</m:t>
                    </m:r>
                    <m:d>
                      <m:dPr>
                        <m:ctrlP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ctrlPr>
                      </m:dPr>
                      <m:e>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𝒙</m:t>
                        </m:r>
                      </m:e>
                    </m:d>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𝟔</m:t>
                    </m:r>
                    <m:sSup>
                      <m:sSupPr>
                        <m:ctrlP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𝒙</m:t>
                        </m:r>
                      </m:e>
                      <m:sup>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𝟑</m:t>
                        </m:r>
                      </m:sup>
                    </m:sSup>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𝟐</m:t>
                    </m:r>
                    <m:sSup>
                      <m:sSupPr>
                        <m:ctrlP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𝒙</m:t>
                        </m:r>
                      </m:e>
                      <m:sup>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𝟐</m:t>
                        </m:r>
                      </m:sup>
                    </m:sSup>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𝟑</m:t>
                    </m:r>
                    <m:r>
                      <a:rPr lang="en-US" sz="4000" b="1" i="1">
                        <a:solidFill>
                          <a:srgbClr val="000000"/>
                        </a:solidFill>
                        <a:latin typeface="Cambria Math" panose="02040503050406030204" pitchFamily="18" charset="0"/>
                        <a:ea typeface="Calibri" panose="020F0502020204030204" pitchFamily="34" charset="0"/>
                        <a:cs typeface="Arial" panose="020B0604020202020204" pitchFamily="34" charset="0"/>
                      </a:rPr>
                      <m:t>𝒙</m:t>
                    </m:r>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b="1">
                        <a:solidFill>
                          <a:srgbClr val="000000"/>
                        </a:solidFill>
                        <a:latin typeface="Cambria Math" panose="02040503050406030204" pitchFamily="18" charset="0"/>
                        <a:ea typeface="Calibri" panose="020F0502020204030204" pitchFamily="34" charset="0"/>
                        <a:cs typeface="Arial" panose="020B0604020202020204" pitchFamily="34" charset="0"/>
                      </a:rPr>
                      <m:t>𝟏</m:t>
                    </m:r>
                    <m:r>
                      <m:rPr>
                        <m:nor/>
                      </m:rPr>
                      <a:rPr lang="en-US" sz="4000" b="1" i="1">
                        <a:solidFill>
                          <a:srgbClr val="000000"/>
                        </a:solidFill>
                        <a:latin typeface="Arial" panose="020B0604020202020204" pitchFamily="34" charset="0"/>
                        <a:ea typeface="Calibri" panose="020F0502020204030204" pitchFamily="34" charset="0"/>
                      </a:rPr>
                      <m:t> </m:t>
                    </m:r>
                  </m:oMath>
                </a14:m>
                <a:r>
                  <a:rPr lang="en-US" sz="4000" b="1" dirty="0">
                    <a:solidFill>
                      <a:srgbClr val="000000"/>
                    </a:solidFill>
                    <a:latin typeface="Arial" panose="020B0604020202020204" pitchFamily="34" charset="0"/>
                    <a:ea typeface="Times New Roman" panose="02020603050405020304" pitchFamily="18" charset="0"/>
                  </a:rPr>
                  <a:t> </a:t>
                </a:r>
                <a:r>
                  <a:rPr lang="en-US" sz="4000" b="1" dirty="0" err="1">
                    <a:solidFill>
                      <a:srgbClr val="000000"/>
                    </a:solidFill>
                    <a:latin typeface="Arial" panose="020B0604020202020204" pitchFamily="34" charset="0"/>
                    <a:ea typeface="Times New Roman" panose="02020603050405020304" pitchFamily="18" charset="0"/>
                  </a:rPr>
                  <a:t>và</a:t>
                </a:r>
                <a:r>
                  <a:rPr lang="en-US" sz="4000" b="1" dirty="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𝑸</m:t>
                    </m:r>
                    <m:d>
                      <m:dPr>
                        <m:ctrlP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𝒙</m:t>
                        </m:r>
                      </m:e>
                    </m:d>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𝟑</m:t>
                    </m:r>
                    <m:sSup>
                      <m:sSupPr>
                        <m:ctrlPr>
                          <a:rPr lang="en-US" sz="4000" b="1" i="1">
                            <a:solidFill>
                              <a:srgbClr val="836967"/>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𝒙</m:t>
                        </m:r>
                      </m:e>
                      <m:sup>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𝟑</m:t>
                        </m:r>
                      </m:sup>
                    </m:sSup>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𝟒</m:t>
                    </m:r>
                    <m:sSup>
                      <m:sSupPr>
                        <m:ctrlPr>
                          <a:rPr lang="en-US" sz="4000" b="1" i="1">
                            <a:solidFill>
                              <a:srgbClr val="836967"/>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𝒙</m:t>
                        </m:r>
                      </m:e>
                      <m:sup>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𝟐</m:t>
                        </m:r>
                      </m:sup>
                    </m:sSup>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𝟐</m:t>
                    </m:r>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𝒙</m:t>
                    </m:r>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b="1">
                        <a:solidFill>
                          <a:srgbClr val="000000"/>
                        </a:solidFill>
                        <a:latin typeface="Cambria Math" panose="02040503050406030204" pitchFamily="18" charset="0"/>
                        <a:ea typeface="Times New Roman" panose="02020603050405020304" pitchFamily="18" charset="0"/>
                        <a:cs typeface="Arial" panose="020B0604020202020204" pitchFamily="34" charset="0"/>
                      </a:rPr>
                      <m:t>𝟐</m:t>
                    </m:r>
                  </m:oMath>
                </a14:m>
                <a:endParaRPr lang="en-US" sz="4000" b="1" dirty="0">
                  <a:effectLst/>
                  <a:latin typeface="Times New Roman" panose="02020603050405020304" pitchFamily="18" charset="0"/>
                  <a:ea typeface="Times New Roman" panose="02020603050405020304" pitchFamily="18" charset="0"/>
                </a:endParaRPr>
              </a:p>
              <a:p>
                <a:pPr>
                  <a:lnSpc>
                    <a:spcPct val="150000"/>
                  </a:lnSpc>
                  <a:spcAft>
                    <a:spcPts val="0"/>
                  </a:spcAft>
                </a:pPr>
                <a:r>
                  <a:rPr lang="en-US" sz="4000" b="1" dirty="0" smtClean="0">
                    <a:effectLst/>
                    <a:latin typeface="Arial" panose="020B0604020202020204" pitchFamily="34" charset="0"/>
                    <a:ea typeface="Times New Roman" panose="02020603050405020304" pitchFamily="18" charset="0"/>
                  </a:rPr>
                  <a:t>           </a:t>
                </a:r>
                <a:r>
                  <a:rPr lang="en-US" sz="4000" b="1" dirty="0" err="1" smtClean="0">
                    <a:effectLst/>
                    <a:latin typeface="Arial" panose="020B0604020202020204" pitchFamily="34" charset="0"/>
                    <a:ea typeface="Times New Roman" panose="02020603050405020304" pitchFamily="18" charset="0"/>
                  </a:rPr>
                  <a:t>Tính</a:t>
                </a:r>
                <a:r>
                  <a:rPr lang="en-US" sz="4000" b="1" dirty="0" smtClean="0">
                    <a:effectLst/>
                    <a:latin typeface="Arial" panose="020B0604020202020204" pitchFamily="34" charset="0"/>
                    <a:ea typeface="Times New Roman" panose="02020603050405020304" pitchFamily="18" charset="0"/>
                  </a:rPr>
                  <a:t> </a:t>
                </a:r>
                <a:r>
                  <a:rPr lang="en-US" sz="4000" b="1" dirty="0" err="1">
                    <a:effectLst/>
                    <a:latin typeface="Arial" panose="020B0604020202020204" pitchFamily="34" charset="0"/>
                    <a:ea typeface="Times New Roman" panose="02020603050405020304" pitchFamily="18" charset="0"/>
                  </a:rPr>
                  <a:t>hiệu</a:t>
                </a:r>
                <a:r>
                  <a:rPr lang="en-US" sz="4000" b="1" dirty="0">
                    <a:effectLst/>
                    <a:latin typeface="Arial" panose="020B0604020202020204" pitchFamily="34" charset="0"/>
                    <a:ea typeface="Times New Roman" panose="02020603050405020304" pitchFamily="18" charset="0"/>
                  </a:rPr>
                  <a:t> </a:t>
                </a:r>
                <a14:m>
                  <m:oMath xmlns:m="http://schemas.openxmlformats.org/officeDocument/2006/math">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𝑷</m:t>
                    </m:r>
                    <m:d>
                      <m:dPr>
                        <m:ctrlP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𝒙</m:t>
                        </m:r>
                      </m:e>
                    </m:d>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𝑸</m:t>
                    </m:r>
                    <m:d>
                      <m:dPr>
                        <m:ctrlP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𝒙</m:t>
                        </m:r>
                      </m:e>
                    </m:d>
                    <m:r>
                      <a:rPr lang="en-US" sz="40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oMath>
                </a14:m>
                <a:endParaRPr lang="en-US" sz="4000" b="1" dirty="0">
                  <a:effectLst/>
                  <a:latin typeface="Times New Roman" panose="02020603050405020304" pitchFamily="18" charset="0"/>
                  <a:ea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810391" y="2556258"/>
                <a:ext cx="16535399" cy="1946910"/>
              </a:xfrm>
              <a:prstGeom prst="rect">
                <a:avLst/>
              </a:prstGeom>
              <a:blipFill rotWithShape="1">
                <a:blip r:embed="rId6"/>
                <a:stretch>
                  <a:fillRect l="-1" t="-20" r="1" b="20"/>
                </a:stretch>
              </a:blipFill>
            </p:spPr>
            <p:txBody>
              <a:bodyPr/>
              <a:lstStyle/>
              <a:p>
                <a:r>
                  <a:rPr lang="en-US" altLang="en-US">
                    <a:noFill/>
                  </a:rPr>
                  <a:t> </a:t>
                </a:r>
              </a:p>
            </p:txBody>
          </p:sp>
        </mc:Fallback>
      </mc:AlternateContent>
      <p:sp>
        <p:nvSpPr>
          <p:cNvPr id="8" name="Rectangle 7"/>
          <p:cNvSpPr/>
          <p:nvPr/>
        </p:nvSpPr>
        <p:spPr>
          <a:xfrm>
            <a:off x="6477000" y="1503772"/>
            <a:ext cx="4219575" cy="749935"/>
          </a:xfrm>
          <a:prstGeom prst="rect">
            <a:avLst/>
          </a:prstGeom>
        </p:spPr>
        <p:txBody>
          <a:bodyPr wrap="none">
            <a:spAutoFit/>
          </a:bodyPr>
          <a:lstStyle/>
          <a:p>
            <a:pPr lvl="0">
              <a:lnSpc>
                <a:spcPct val="107000"/>
              </a:lnSpc>
              <a:spcAft>
                <a:spcPts val="800"/>
              </a:spcAft>
            </a:pPr>
            <a:r>
              <a:rPr lang="nl-NL" sz="4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Cho hai đa thức:</a:t>
            </a:r>
            <a:endParaRPr lang="nl-NL" sz="4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1203843" y="4838655"/>
            <a:ext cx="1471930" cy="706755"/>
          </a:xfrm>
          <a:prstGeom prst="rect">
            <a:avLst/>
          </a:prstGeom>
        </p:spPr>
        <p:txBody>
          <a:bodyPr wrap="none">
            <a:spAutoFit/>
          </a:bodyPr>
          <a:lstStyle/>
          <a:p>
            <a:pPr>
              <a:spcAft>
                <a:spcPts val="0"/>
              </a:spcAft>
            </a:pPr>
            <a:r>
              <a:rPr lang="en-US" sz="4000" b="1" dirty="0">
                <a:latin typeface="Arial" panose="020B0604020202020204" pitchFamily="34" charset="0"/>
                <a:ea typeface="Times New Roman" panose="02020603050405020304" pitchFamily="18" charset="0"/>
              </a:rPr>
              <a:t>Ta </a:t>
            </a:r>
            <a:r>
              <a:rPr lang="en-US" sz="4000" b="1" dirty="0" err="1">
                <a:latin typeface="Arial" panose="020B0604020202020204" pitchFamily="34" charset="0"/>
                <a:ea typeface="Times New Roman" panose="02020603050405020304" pitchFamily="18" charset="0"/>
              </a:rPr>
              <a:t>có</a:t>
            </a:r>
            <a:endParaRPr lang="en-US" sz="4000" b="1" dirty="0">
              <a:effectLst/>
              <a:latin typeface="Times New Roman" panose="02020603050405020304" pitchFamily="18" charset="0"/>
              <a:ea typeface="Times New Roman" panose="02020603050405020304" pitchFamily="18" charset="0"/>
            </a:endParaRPr>
          </a:p>
        </p:txBody>
      </p:sp>
      <p:cxnSp>
        <p:nvCxnSpPr>
          <p:cNvPr id="35" name="Straight Connector 34"/>
          <p:cNvCxnSpPr/>
          <p:nvPr/>
        </p:nvCxnSpPr>
        <p:spPr>
          <a:xfrm>
            <a:off x="1452255" y="7705503"/>
            <a:ext cx="7581136" cy="0"/>
          </a:xfrm>
          <a:prstGeom prst="line">
            <a:avLst/>
          </a:prstGeom>
          <a:ln w="19050"/>
        </p:spPr>
        <p:style>
          <a:lnRef idx="1">
            <a:schemeClr val="dk1"/>
          </a:lnRef>
          <a:fillRef idx="0">
            <a:schemeClr val="dk1"/>
          </a:fillRef>
          <a:effectRef idx="0">
            <a:schemeClr val="dk1"/>
          </a:effectRef>
          <a:fontRef idx="minor">
            <a:schemeClr val="tx1"/>
          </a:fontRef>
        </p:style>
      </p:cxnSp>
      <p:sp>
        <p:nvSpPr>
          <p:cNvPr id="37" name="TextBox 36"/>
          <p:cNvSpPr txBox="1"/>
          <p:nvPr/>
        </p:nvSpPr>
        <p:spPr>
          <a:xfrm>
            <a:off x="10291384" y="5639350"/>
            <a:ext cx="7413284" cy="1753235"/>
          </a:xfrm>
          <a:prstGeom prst="rect">
            <a:avLst/>
          </a:prstGeom>
          <a:noFill/>
        </p:spPr>
        <p:txBody>
          <a:bodyPr wrap="square" rtlCol="0">
            <a:spAutoFit/>
          </a:bodyPr>
          <a:lstStyle/>
          <a:p>
            <a:pPr>
              <a:lnSpc>
                <a:spcPct val="150000"/>
              </a:lnSpc>
            </a:pPr>
            <a:r>
              <a:rPr lang="en-US" sz="3600" b="1" dirty="0" err="1">
                <a:latin typeface="Arial" panose="020B0604020202020204" pitchFamily="34" charset="0"/>
                <a:cs typeface="Arial" panose="020B0604020202020204" pitchFamily="34" charset="0"/>
              </a:rPr>
              <a:t>Đặt</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hai</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đơn</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thức</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có</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cùng</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số</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mũ</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của</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biến</a:t>
            </a:r>
            <a:r>
              <a:rPr lang="en-US" sz="3600" b="1" dirty="0">
                <a:latin typeface="Arial" panose="020B0604020202020204" pitchFamily="34" charset="0"/>
                <a:cs typeface="Arial" panose="020B0604020202020204" pitchFamily="34" charset="0"/>
              </a:rPr>
              <a:t> ở </a:t>
            </a:r>
            <a:r>
              <a:rPr lang="en-US" sz="3600" b="1" dirty="0" err="1">
                <a:latin typeface="Arial" panose="020B0604020202020204" pitchFamily="34" charset="0"/>
                <a:cs typeface="Arial" panose="020B0604020202020204" pitchFamily="34" charset="0"/>
              </a:rPr>
              <a:t>cùng</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cột</a:t>
            </a:r>
            <a:endParaRPr lang="en-US" sz="3600" b="1" dirty="0">
              <a:latin typeface="Arial" panose="020B0604020202020204" pitchFamily="34" charset="0"/>
              <a:cs typeface="Arial" panose="020B0604020202020204" pitchFamily="34" charset="0"/>
            </a:endParaRPr>
          </a:p>
        </p:txBody>
      </p:sp>
      <p:cxnSp>
        <p:nvCxnSpPr>
          <p:cNvPr id="38" name="Straight Arrow Connector 37"/>
          <p:cNvCxnSpPr/>
          <p:nvPr/>
        </p:nvCxnSpPr>
        <p:spPr>
          <a:xfrm flipH="1" flipV="1">
            <a:off x="9324315" y="6233506"/>
            <a:ext cx="799679" cy="40856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9296400" y="6651663"/>
            <a:ext cx="827594" cy="3866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40" name="TextBox 39"/>
          <p:cNvSpPr txBox="1"/>
          <p:nvPr/>
        </p:nvSpPr>
        <p:spPr>
          <a:xfrm>
            <a:off x="10355541" y="7772950"/>
            <a:ext cx="7381493" cy="645160"/>
          </a:xfrm>
          <a:prstGeom prst="rect">
            <a:avLst/>
          </a:prstGeom>
          <a:noFill/>
        </p:spPr>
        <p:txBody>
          <a:bodyPr wrap="square" rtlCol="0">
            <a:spAutoFit/>
          </a:bodyPr>
          <a:lstStyle/>
          <a:p>
            <a:r>
              <a:rPr lang="en-US" sz="3600" b="1" dirty="0" err="1" smtClean="0">
                <a:latin typeface="Arial" panose="020B0604020202020204" pitchFamily="34" charset="0"/>
                <a:cs typeface="Arial" panose="020B0604020202020204" pitchFamily="34" charset="0"/>
              </a:rPr>
              <a:t>Trừ</a:t>
            </a:r>
            <a:r>
              <a:rPr lang="en-US" sz="3600" b="1" dirty="0" smtClean="0">
                <a:latin typeface="Arial" panose="020B0604020202020204" pitchFamily="34" charset="0"/>
                <a:cs typeface="Arial" panose="020B0604020202020204" pitchFamily="34" charset="0"/>
              </a:rPr>
              <a:t> </a:t>
            </a:r>
            <a:r>
              <a:rPr lang="en-US" sz="3600" b="1" dirty="0" err="1" smtClean="0">
                <a:latin typeface="Arial" panose="020B0604020202020204" pitchFamily="34" charset="0"/>
                <a:cs typeface="Arial" panose="020B0604020202020204" pitchFamily="34" charset="0"/>
              </a:rPr>
              <a:t>hai</a:t>
            </a:r>
            <a:r>
              <a:rPr lang="en-US" sz="3600" b="1" dirty="0" smtClean="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đơn</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thức</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trong</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từng</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cột</a:t>
            </a:r>
            <a:endParaRPr lang="en-US" sz="3600" b="1" dirty="0">
              <a:latin typeface="Arial" panose="020B0604020202020204" pitchFamily="34" charset="0"/>
              <a:cs typeface="Arial" panose="020B0604020202020204" pitchFamily="34" charset="0"/>
            </a:endParaRPr>
          </a:p>
        </p:txBody>
      </p:sp>
      <p:cxnSp>
        <p:nvCxnSpPr>
          <p:cNvPr id="41" name="Straight Arrow Connector 40"/>
          <p:cNvCxnSpPr/>
          <p:nvPr/>
        </p:nvCxnSpPr>
        <p:spPr>
          <a:xfrm flipH="1">
            <a:off x="9372600" y="8153950"/>
            <a:ext cx="82759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7"/>
          <a:stretch>
            <a:fillRect/>
          </a:stretch>
        </p:blipFill>
        <p:spPr>
          <a:xfrm>
            <a:off x="1613535" y="5586095"/>
            <a:ext cx="7085965" cy="1850390"/>
          </a:xfrm>
          <a:prstGeom prst="rect">
            <a:avLst/>
          </a:prstGeom>
        </p:spPr>
      </p:pic>
      <p:pic>
        <p:nvPicPr>
          <p:cNvPr id="18" name="Picture 17"/>
          <p:cNvPicPr>
            <a:picLocks noChangeAspect="1"/>
          </p:cNvPicPr>
          <p:nvPr/>
        </p:nvPicPr>
        <p:blipFill>
          <a:blip r:embed="rId8"/>
          <a:stretch>
            <a:fillRect/>
          </a:stretch>
        </p:blipFill>
        <p:spPr>
          <a:xfrm>
            <a:off x="3976370" y="7724140"/>
            <a:ext cx="897255" cy="794385"/>
          </a:xfrm>
          <a:prstGeom prst="rect">
            <a:avLst/>
          </a:prstGeom>
        </p:spPr>
      </p:pic>
      <p:pic>
        <p:nvPicPr>
          <p:cNvPr id="19" name="Picture 18"/>
          <p:cNvPicPr>
            <a:picLocks noChangeAspect="1"/>
          </p:cNvPicPr>
          <p:nvPr/>
        </p:nvPicPr>
        <p:blipFill>
          <a:blip r:embed="rId9"/>
          <a:stretch>
            <a:fillRect/>
          </a:stretch>
        </p:blipFill>
        <p:spPr>
          <a:xfrm>
            <a:off x="5029200" y="7845425"/>
            <a:ext cx="1235075" cy="673100"/>
          </a:xfrm>
          <a:prstGeom prst="rect">
            <a:avLst/>
          </a:prstGeom>
        </p:spPr>
      </p:pic>
      <p:pic>
        <p:nvPicPr>
          <p:cNvPr id="20" name="Picture 19"/>
          <p:cNvPicPr>
            <a:picLocks noChangeAspect="1"/>
          </p:cNvPicPr>
          <p:nvPr/>
        </p:nvPicPr>
        <p:blipFill>
          <a:blip r:embed="rId10"/>
          <a:stretch>
            <a:fillRect/>
          </a:stretch>
        </p:blipFill>
        <p:spPr>
          <a:xfrm>
            <a:off x="6477000" y="7850505"/>
            <a:ext cx="1068705" cy="616585"/>
          </a:xfrm>
          <a:prstGeom prst="rect">
            <a:avLst/>
          </a:prstGeom>
        </p:spPr>
      </p:pic>
      <p:pic>
        <p:nvPicPr>
          <p:cNvPr id="21" name="Picture 20"/>
          <p:cNvPicPr>
            <a:picLocks noChangeAspect="1"/>
          </p:cNvPicPr>
          <p:nvPr/>
        </p:nvPicPr>
        <p:blipFill>
          <a:blip r:embed="rId11"/>
          <a:stretch>
            <a:fillRect/>
          </a:stretch>
        </p:blipFill>
        <p:spPr>
          <a:xfrm>
            <a:off x="7834630" y="7917815"/>
            <a:ext cx="802640" cy="598805"/>
          </a:xfrm>
          <a:prstGeom prst="rect">
            <a:avLst/>
          </a:prstGeom>
        </p:spPr>
      </p:pic>
      <p:pic>
        <p:nvPicPr>
          <p:cNvPr id="22" name="Picture 21"/>
          <p:cNvPicPr>
            <a:picLocks noChangeAspect="1"/>
          </p:cNvPicPr>
          <p:nvPr/>
        </p:nvPicPr>
        <p:blipFill>
          <a:blip r:embed="rId12"/>
          <a:stretch>
            <a:fillRect/>
          </a:stretch>
        </p:blipFill>
        <p:spPr>
          <a:xfrm>
            <a:off x="1765300" y="7774940"/>
            <a:ext cx="2211070" cy="692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checkerboard(across)">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right)">
                                      <p:cBhvr>
                                        <p:cTn id="47" dur="500"/>
                                        <p:tgtEl>
                                          <p:spTgt spid="40"/>
                                        </p:tgtEl>
                                      </p:cBhvr>
                                    </p:animEffect>
                                  </p:childTnLst>
                                </p:cTn>
                              </p:par>
                              <p:par>
                                <p:cTn id="48" presetID="22" presetClass="entr" presetSubtype="2"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right)">
                                      <p:cBhvr>
                                        <p:cTn id="50" dur="500"/>
                                        <p:tgtEl>
                                          <p:spTgt spid="41"/>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checkerboard(across)">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checkerboard(across)">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checkerboard(across)">
                                      <p:cBhvr>
                                        <p:cTn id="65" dur="5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checkerboard(across)">
                                      <p:cBhvr>
                                        <p:cTn id="70" dur="5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5" presetClass="entr" presetSubtype="10"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checkerboard(across)">
                                      <p:cBhvr>
                                        <p:cTn id="7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5" grpId="0"/>
      <p:bldP spid="8" grpId="0"/>
      <p:bldP spid="10" grpId="0"/>
      <p:bldP spid="37"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35044"/>
            <a:ext cx="18288000" cy="1028700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3544992">
            <a:off x="16094715" y="8888570"/>
            <a:ext cx="949985" cy="143394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18" name="Picture 2"/>
          <p:cNvPicPr>
            <a:picLocks noChangeAspect="1"/>
          </p:cNvPicPr>
          <p:nvPr/>
        </p:nvPicPr>
        <p:blipFill rotWithShape="1">
          <a:blip r:embed="rId5"/>
          <a:srcRect t="31482"/>
          <a:stretch>
            <a:fillRect/>
          </a:stretch>
        </p:blipFill>
        <p:spPr>
          <a:xfrm>
            <a:off x="1695004" y="7796383"/>
            <a:ext cx="1295400" cy="1943625"/>
          </a:xfrm>
          <a:prstGeom prst="rect">
            <a:avLst/>
          </a:prstGeom>
        </p:spPr>
      </p:pic>
      <mc:AlternateContent xmlns:mc="http://schemas.openxmlformats.org/markup-compatibility/2006">
        <mc:Choice xmlns:a14="http://schemas.microsoft.com/office/drawing/2010/main" Requires="a14">
          <p:sp>
            <p:nvSpPr>
              <p:cNvPr id="5" name="Rectangle 4"/>
              <p:cNvSpPr/>
              <p:nvPr/>
            </p:nvSpPr>
            <p:spPr>
              <a:xfrm>
                <a:off x="914400" y="3317376"/>
                <a:ext cx="14338161" cy="911724"/>
              </a:xfrm>
              <a:prstGeom prst="rect">
                <a:avLst/>
              </a:prstGeom>
            </p:spPr>
            <p:txBody>
              <a:bodyPr wrap="square">
                <a:spAutoFit/>
              </a:bodyPr>
              <a:lstStyle/>
              <a:p>
                <a:pPr>
                  <a:lnSpc>
                    <a:spcPct val="150000"/>
                  </a:lnSpc>
                  <a:spcAft>
                    <a:spcPts val="0"/>
                  </a:spcAft>
                </a:pPr>
                <a:r>
                  <a:rPr lang="en-US" sz="4000" dirty="0" err="1" smtClean="0">
                    <a:solidFill>
                      <a:srgbClr val="000000"/>
                    </a:solidFill>
                    <a:latin typeface="Arial" panose="020B0604020202020204" pitchFamily="34" charset="0"/>
                    <a:ea typeface="Times New Roman" panose="02020603050405020304" pitchFamily="18" charset="0"/>
                  </a:rPr>
                  <a:t>Tìm</a:t>
                </a:r>
                <a:r>
                  <a:rPr lang="en-US" sz="4000" dirty="0" smtClean="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đa</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thức</a:t>
                </a:r>
                <a:r>
                  <a:rPr lang="en-US" sz="4000" dirty="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nl-NL" sz="4000" b="0" i="1">
                        <a:effectLst/>
                        <a:latin typeface="Cambria Math" panose="02040503050406030204" pitchFamily="18" charset="0"/>
                        <a:ea typeface="Times New Roman" panose="02020603050405020304" pitchFamily="18" charset="0"/>
                        <a:cs typeface="Arial" panose="020B0604020202020204" pitchFamily="34" charset="0"/>
                      </a:rPr>
                      <m:t>𝑄</m:t>
                    </m:r>
                    <m:d>
                      <m:d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dPr>
                      <m:e>
                        <m:r>
                          <a:rPr lang="nl-NL" sz="4000" b="0" i="1">
                            <a:effectLst/>
                            <a:latin typeface="Cambria Math" panose="02040503050406030204" pitchFamily="18" charset="0"/>
                            <a:ea typeface="Times New Roman" panose="02020603050405020304" pitchFamily="18" charset="0"/>
                            <a:cs typeface="Arial" panose="020B0604020202020204" pitchFamily="34" charset="0"/>
                          </a:rPr>
                          <m:t>𝑥</m:t>
                        </m:r>
                      </m:e>
                    </m:d>
                  </m:oMath>
                </a14:m>
                <a:r>
                  <a:rPr lang="nl-NL" sz="4000" dirty="0">
                    <a:effectLst/>
                    <a:latin typeface="Arial" panose="020B0604020202020204" pitchFamily="34" charset="0"/>
                    <a:ea typeface="Times New Roman" panose="02020603050405020304" pitchFamily="18" charset="0"/>
                  </a:rPr>
                  <a:t> sao cho: </a:t>
                </a:r>
                <a14:m>
                  <m:oMath xmlns:m="http://schemas.openxmlformats.org/officeDocument/2006/math">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𝑃</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𝑄</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b="0" i="1">
                            <a:solidFill>
                              <a:srgbClr val="000000"/>
                            </a:solidFill>
                            <a:latin typeface="Cambria Math" panose="02040503050406030204" pitchFamily="18" charset="0"/>
                            <a:ea typeface="Calibri" panose="020F0502020204030204" pitchFamily="34" charset="0"/>
                            <a:cs typeface="Arial" panose="020B0604020202020204" pitchFamily="34" charset="0"/>
                          </a:rPr>
                          <m:t>𝑥</m:t>
                        </m:r>
                      </m:e>
                      <m:sup>
                        <m:r>
                          <a:rPr lang="en-US" sz="4000" b="0" i="1">
                            <a:solidFill>
                              <a:srgbClr val="000000"/>
                            </a:solidFill>
                            <a:latin typeface="Cambria Math" panose="02040503050406030204" pitchFamily="18" charset="0"/>
                            <a:ea typeface="Calibri" panose="020F0502020204030204" pitchFamily="34" charset="0"/>
                            <a:cs typeface="Arial" panose="020B0604020202020204" pitchFamily="34" charset="0"/>
                          </a:rPr>
                          <m:t>5</m:t>
                        </m:r>
                      </m:sup>
                    </m:sSup>
                    <m:r>
                      <a:rPr lang="en-US" sz="4000" b="0"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b="0" i="1">
                        <a:solidFill>
                          <a:srgbClr val="000000"/>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b="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b="0"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b="0" i="1">
                        <a:solidFill>
                          <a:srgbClr val="000000"/>
                        </a:solidFill>
                        <a:latin typeface="Cambria Math" panose="02040503050406030204" pitchFamily="18" charset="0"/>
                        <a:ea typeface="Calibri" panose="020F0502020204030204" pitchFamily="34" charset="0"/>
                        <a:cs typeface="Arial" panose="020B0604020202020204" pitchFamily="34" charset="0"/>
                      </a:rPr>
                      <m:t>1</m:t>
                    </m:r>
                    <m:r>
                      <m:rPr>
                        <m:nor/>
                      </m:rPr>
                      <a:rPr lang="en-US" sz="4000" i="1">
                        <a:solidFill>
                          <a:srgbClr val="000000"/>
                        </a:solidFill>
                        <a:latin typeface="Arial" panose="020B0604020202020204" pitchFamily="34" charset="0"/>
                        <a:ea typeface="Calibri" panose="020F0502020204030204" pitchFamily="34" charset="0"/>
                      </a:rPr>
                      <m:t> </m:t>
                    </m:r>
                  </m:oMath>
                </a14:m>
                <a:endParaRPr lang="en-US" sz="4000" dirty="0">
                  <a:effectLst/>
                  <a:latin typeface="Times New Roman" panose="02020603050405020304" pitchFamily="18" charset="0"/>
                  <a:ea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914400" y="3317376"/>
                <a:ext cx="14338161" cy="911724"/>
              </a:xfrm>
              <a:prstGeom prst="rect">
                <a:avLst/>
              </a:prstGeom>
              <a:blipFill rotWithShape="1">
                <a:blip r:embed="rId6"/>
                <a:stretch>
                  <a:fillRect t="-15" r="3" b="-8010"/>
                </a:stretch>
              </a:blipFill>
            </p:spPr>
            <p:txBody>
              <a:bodyPr/>
              <a:lstStyle/>
              <a:p>
                <a:r>
                  <a:rPr lang="en-US" altLang="en-US">
                    <a:noFill/>
                  </a:rPr>
                  <a:t> </a:t>
                </a:r>
              </a:p>
            </p:txBody>
          </p:sp>
        </mc:Fallback>
      </mc:AlternateContent>
      <p:sp>
        <p:nvSpPr>
          <p:cNvPr id="13" name="Oval Callout 12"/>
          <p:cNvSpPr/>
          <p:nvPr/>
        </p:nvSpPr>
        <p:spPr>
          <a:xfrm>
            <a:off x="8608620" y="4550219"/>
            <a:ext cx="1714500" cy="82274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7" name="Rectangle 6"/>
              <p:cNvSpPr/>
              <p:nvPr/>
            </p:nvSpPr>
            <p:spPr>
              <a:xfrm>
                <a:off x="954723" y="5669771"/>
                <a:ext cx="9144000" cy="758477"/>
              </a:xfrm>
              <a:prstGeom prst="rect">
                <a:avLst/>
              </a:prstGeom>
            </p:spPr>
            <p:txBody>
              <a:bodyPr>
                <a:spAutoFit/>
              </a:bodyPr>
              <a:lstStyle/>
              <a:p>
                <a:pPr>
                  <a:lnSpc>
                    <a:spcPct val="107000"/>
                  </a:lnSpc>
                  <a:spcAft>
                    <a:spcPts val="800"/>
                  </a:spcAft>
                </a:pPr>
                <a:r>
                  <a:rPr lang="nl-NL" sz="4000" dirty="0">
                    <a:latin typeface="Arial" panose="020B0604020202020204" pitchFamily="34" charset="0"/>
                    <a:ea typeface="Calibri" panose="020F0502020204030204" pitchFamily="34" charset="0"/>
                    <a:cs typeface="Times New Roman" panose="02020603050405020304" pitchFamily="18" charset="0"/>
                  </a:rPr>
                  <a:t>Ta có:</a:t>
                </a:r>
                <a:r>
                  <a:rPr lang="en-US" sz="4000" dirty="0" smtClean="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𝑄</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5</m:t>
                        </m:r>
                      </m:sup>
                    </m:sSup>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1</m:t>
                    </m:r>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m:t>
                    </m:r>
                    <m:r>
                      <m:rPr>
                        <m:sty m:val="p"/>
                      </m:rP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P</m:t>
                    </m:r>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m:t>
                    </m:r>
                    <m:r>
                      <m:rPr>
                        <m:sty m:val="p"/>
                      </m:rP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x</m:t>
                    </m:r>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m:t>
                    </m:r>
                  </m:oMath>
                </a14:m>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Rectangle 6"/>
              <p:cNvSpPr>
                <a:spLocks noRot="1" noChangeAspect="1" noMove="1" noResize="1" noEditPoints="1" noAdjustHandles="1" noChangeArrowheads="1" noChangeShapeType="1" noTextEdit="1"/>
              </p:cNvSpPr>
              <p:nvPr/>
            </p:nvSpPr>
            <p:spPr>
              <a:xfrm>
                <a:off x="954723" y="5669771"/>
                <a:ext cx="9144000" cy="758477"/>
              </a:xfrm>
              <a:prstGeom prst="rect">
                <a:avLst/>
              </a:prstGeom>
              <a:blipFill rotWithShape="1">
                <a:blip r:embed="rId7"/>
                <a:stretch>
                  <a:fillRect l="-3" t="-65" r="3" b="19"/>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755893" y="2276955"/>
                <a:ext cx="8845307" cy="961545"/>
              </a:xfrm>
              <a:prstGeom prst="rect">
                <a:avLst/>
              </a:prstGeom>
            </p:spPr>
            <p:txBody>
              <a:bodyPr wrap="none">
                <a:spAutoFit/>
              </a:bodyPr>
              <a:lstStyle/>
              <a:p>
                <a:r>
                  <a:rPr lang="nl-NL" sz="4000" dirty="0">
                    <a:solidFill>
                      <a:prstClr val="black"/>
                    </a:solidFill>
                    <a:latin typeface="Arial" panose="020B0604020202020204" pitchFamily="34" charset="0"/>
                    <a:ea typeface="Times New Roman" panose="02020603050405020304" pitchFamily="18" charset="0"/>
                  </a:rPr>
                  <a:t>Cho đa thức </a:t>
                </a:r>
                <a14:m>
                  <m:oMath xmlns:m="http://schemas.openxmlformats.org/officeDocument/2006/math">
                    <m:r>
                      <a:rPr lang="nl-NL"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𝑃</m:t>
                    </m:r>
                    <m:d>
                      <m:d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dPr>
                      <m:e>
                        <m:r>
                          <a:rPr lang="nl-NL"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d>
                    <m:r>
                      <a:rPr lang="nl-NL"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a:solidFill>
                              <a:srgbClr val="836967"/>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Sup>
                      <m:sSupPr>
                        <m:ctrlPr>
                          <a:rPr lang="en-US" sz="4000" i="1">
                            <a:solidFill>
                              <a:srgbClr val="836967"/>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den>
                    </m:f>
                  </m:oMath>
                </a14:m>
                <a:endParaRPr lang="en-US" dirty="0"/>
              </a:p>
            </p:txBody>
          </p:sp>
        </mc:Choice>
        <mc:Fallback>
          <p:sp>
            <p:nvSpPr>
              <p:cNvPr id="8" name="Rectangle 7"/>
              <p:cNvSpPr>
                <a:spLocks noRot="1" noChangeAspect="1" noMove="1" noResize="1" noEditPoints="1" noAdjustHandles="1" noChangeArrowheads="1" noChangeShapeType="1" noTextEdit="1"/>
              </p:cNvSpPr>
              <p:nvPr/>
            </p:nvSpPr>
            <p:spPr>
              <a:xfrm>
                <a:off x="755893" y="2276955"/>
                <a:ext cx="8845307" cy="961545"/>
              </a:xfrm>
              <a:prstGeom prst="rect">
                <a:avLst/>
              </a:prstGeom>
              <a:blipFill rotWithShape="1">
                <a:blip r:embed="rId8"/>
                <a:stretch>
                  <a:fillRect l="-3" t="-50"/>
                </a:stretch>
              </a:blipFill>
            </p:spPr>
            <p:txBody>
              <a:bodyPr/>
              <a:lstStyle/>
              <a:p>
                <a:r>
                  <a:rPr lang="en-US" altLang="en-US">
                    <a:noFill/>
                  </a:rPr>
                  <a:t> </a:t>
                </a:r>
              </a:p>
            </p:txBody>
          </p:sp>
        </mc:Fallback>
      </mc:AlternateContent>
      <p:sp>
        <p:nvSpPr>
          <p:cNvPr id="14" name="Rectangle 13"/>
          <p:cNvSpPr/>
          <p:nvPr/>
        </p:nvSpPr>
        <p:spPr>
          <a:xfrm>
            <a:off x="749439" y="1425286"/>
            <a:ext cx="4974439" cy="707886"/>
          </a:xfrm>
          <a:prstGeom prst="rect">
            <a:avLst/>
          </a:prstGeom>
          <a:no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Ví</a:t>
            </a:r>
            <a:r>
              <a:rPr kumimoji="0" lang="en-US" sz="4000" b="1" i="0" u="none" strike="noStrike" kern="120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err="1">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dụ</a:t>
            </a:r>
            <a:r>
              <a:rPr kumimoji="0" lang="en-US" sz="4000" b="1" i="0" u="none" strike="noStrike" kern="120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 </a:t>
            </a:r>
            <a:r>
              <a:rPr lang="en-US" sz="4000" b="1" dirty="0">
                <a:solidFill>
                  <a:schemeClr val="tx2"/>
                </a:solidFill>
                <a:latin typeface="Arial" panose="020B0604020202020204" pitchFamily="34" charset="0"/>
                <a:ea typeface="Times New Roman" panose="02020603050405020304" pitchFamily="18" charset="0"/>
                <a:cs typeface="Arial" panose="020B0604020202020204" pitchFamily="34" charset="0"/>
              </a:rPr>
              <a:t>5</a:t>
            </a:r>
            <a:r>
              <a:rPr kumimoji="0" lang="en-US" sz="4000" b="1" i="0" u="none" strike="noStrike" kern="1200" cap="none" spc="0" normalizeH="0" baseline="0" noProof="0" dirty="0" smtClean="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(SGK – </a:t>
            </a:r>
            <a:r>
              <a:rPr kumimoji="0" lang="en-US" sz="4000" b="1" i="0" u="none" strike="noStrike" kern="1200" cap="none" spc="0" normalizeH="0" baseline="0" noProof="0" dirty="0" smtClean="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tr57)</a:t>
            </a:r>
            <a:endParaRPr kumimoji="0" lang="en-US" sz="4000" b="1" i="0" u="none" strike="noStrike" kern="120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grpSp>
        <p:nvGrpSpPr>
          <p:cNvPr id="15" name="Group 14"/>
          <p:cNvGrpSpPr/>
          <p:nvPr/>
        </p:nvGrpSpPr>
        <p:grpSpPr>
          <a:xfrm>
            <a:off x="5170525" y="6366288"/>
            <a:ext cx="14001584" cy="5310954"/>
            <a:chOff x="186751" y="1366212"/>
            <a:chExt cx="6716786" cy="3070020"/>
          </a:xfrm>
        </p:grpSpPr>
        <p:grpSp>
          <p:nvGrpSpPr>
            <p:cNvPr id="16" name="Group 15"/>
            <p:cNvGrpSpPr/>
            <p:nvPr/>
          </p:nvGrpSpPr>
          <p:grpSpPr>
            <a:xfrm>
              <a:off x="186751" y="1366212"/>
              <a:ext cx="6716786" cy="3070020"/>
              <a:chOff x="2646648" y="1327758"/>
              <a:chExt cx="6716786" cy="3070020"/>
            </a:xfrm>
          </p:grpSpPr>
          <mc:AlternateContent xmlns:mc="http://schemas.openxmlformats.org/markup-compatibility/2006">
            <mc:Choice xmlns:a14="http://schemas.microsoft.com/office/drawing/2010/main" Requires="a14">
              <p:sp>
                <p:nvSpPr>
                  <p:cNvPr id="19" name="TextBox 18"/>
                  <p:cNvSpPr txBox="1"/>
                  <p:nvPr/>
                </p:nvSpPr>
                <p:spPr>
                  <a:xfrm>
                    <a:off x="3099502" y="1327758"/>
                    <a:ext cx="6094602" cy="68364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p>
                            <m:sSupPr>
                              <m:ctrl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𝑥</m:t>
                              </m:r>
                            </m:e>
                            <m: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p>
                          </m:sSup>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         </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Sup>
                            <m:sSupPr>
                              <m:ctrl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𝑥</m:t>
                              </m:r>
                            </m:e>
                            <m: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             </m:t>
                              </m:r>
                            </m:sup>
                          </m:s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r>
                            <m:rPr>
                              <m:nor/>
                            </m:r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 </m:t>
                          </m:r>
                        </m:oMath>
                      </m:oMathPara>
                    </a14:m>
                    <a:endParaRPr kumimoji="0" lang="en-US" sz="3800" b="0" i="0" u="none" strike="noStrike" kern="0" cap="none" spc="0" normalizeH="0" baseline="0" noProof="0" dirty="0" smtClean="0">
                      <a:ln>
                        <a:noFill/>
                      </a:ln>
                      <a:solidFill>
                        <a:prstClr val="black"/>
                      </a:solidFill>
                      <a:effectLst/>
                      <a:uLnTx/>
                      <a:uFillTx/>
                    </a:endParaRPr>
                  </a:p>
                </p:txBody>
              </p:sp>
            </mc:Choice>
            <mc:Fallback>
              <p:sp>
                <p:nvSpPr>
                  <p:cNvPr id="19" name="TextBox 18"/>
                  <p:cNvSpPr txBox="1">
                    <a:spLocks noRot="1" noChangeAspect="1" noMove="1" noResize="1" noEditPoints="1" noAdjustHandles="1" noChangeArrowheads="1" noChangeShapeType="1" noTextEdit="1"/>
                  </p:cNvSpPr>
                  <p:nvPr/>
                </p:nvSpPr>
                <p:spPr>
                  <a:xfrm>
                    <a:off x="3099502" y="1327758"/>
                    <a:ext cx="6094602" cy="683649"/>
                  </a:xfrm>
                  <a:prstGeom prst="rect">
                    <a:avLst/>
                  </a:prstGeom>
                  <a:blipFill rotWithShape="1">
                    <a:blip r:embed="rId9"/>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0" name="TextBox 19"/>
                  <p:cNvSpPr txBox="1"/>
                  <p:nvPr/>
                </p:nvSpPr>
                <p:spPr>
                  <a:xfrm>
                    <a:off x="3268832" y="1739707"/>
                    <a:ext cx="6094602" cy="118712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p>
                            <m:sSupPr>
                              <m:ctrlPr>
                                <a:rPr kumimoji="0" lang="en-US" sz="3800" b="0" i="1" u="none" strike="noStrike" kern="0" cap="none" spc="0" normalizeH="0" baseline="0" noProof="0" smtClean="0">
                                  <a:ln>
                                    <a:noFill/>
                                  </a:ln>
                                  <a:solidFill>
                                    <a:srgbClr val="836967"/>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e>
                            <m: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4</m:t>
                              </m:r>
                            </m:sup>
                          </m:s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4</m:t>
                          </m:r>
                          <m:sSup>
                            <m:sSupPr>
                              <m:ctrlPr>
                                <a:rPr kumimoji="0" lang="en-US" sz="3800" b="0" i="1" u="none" strike="noStrike" kern="0" cap="none" spc="0" normalizeH="0" baseline="0" noProof="0" smtClean="0">
                                  <a:ln>
                                    <a:noFill/>
                                  </a:ln>
                                  <a:solidFill>
                                    <a:srgbClr val="836967"/>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e>
                            <m: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2</m:t>
                              </m:r>
                            </m:sup>
                          </m:s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1</m:t>
                              </m:r>
                            </m:num>
                            <m:den>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2</m:t>
                              </m:r>
                            </m:den>
                          </m:f>
                        </m:oMath>
                      </m:oMathPara>
                    </a14:m>
                    <a:endParaRPr kumimoji="0" lang="en-US" sz="3800" b="0" i="0" u="none" strike="noStrike" kern="0" cap="none" spc="0" normalizeH="0" baseline="0" noProof="0" dirty="0" smtClean="0">
                      <a:ln>
                        <a:noFill/>
                      </a:ln>
                      <a:solidFill>
                        <a:prstClr val="black"/>
                      </a:solidFill>
                      <a:effectLst/>
                      <a:uLnTx/>
                      <a:uFillTx/>
                    </a:endParaRPr>
                  </a:p>
                </p:txBody>
              </p:sp>
            </mc:Choice>
            <mc:Fallback>
              <p:sp>
                <p:nvSpPr>
                  <p:cNvPr id="20" name="TextBox 19"/>
                  <p:cNvSpPr txBox="1">
                    <a:spLocks noRot="1" noChangeAspect="1" noMove="1" noResize="1" noEditPoints="1" noAdjustHandles="1" noChangeArrowheads="1" noChangeShapeType="1" noTextEdit="1"/>
                  </p:cNvSpPr>
                  <p:nvPr/>
                </p:nvSpPr>
                <p:spPr>
                  <a:xfrm>
                    <a:off x="3268832" y="1739707"/>
                    <a:ext cx="6094602" cy="1187120"/>
                  </a:xfrm>
                  <a:prstGeom prst="rect">
                    <a:avLst/>
                  </a:prstGeom>
                  <a:blipFill rotWithShape="1">
                    <a:blip r:embed="rId10"/>
                  </a:blipFill>
                </p:spPr>
                <p:txBody>
                  <a:bodyPr/>
                  <a:lstStyle/>
                  <a:p>
                    <a:r>
                      <a:rPr lang="en-US" altLang="en-US">
                        <a:noFill/>
                      </a:rPr>
                      <a:t> </a:t>
                    </a:r>
                  </a:p>
                </p:txBody>
              </p:sp>
            </mc:Fallback>
          </mc:AlternateContent>
          <p:cxnSp>
            <p:nvCxnSpPr>
              <p:cNvPr id="21" name="Straight Connector 20"/>
              <p:cNvCxnSpPr/>
              <p:nvPr/>
            </p:nvCxnSpPr>
            <p:spPr>
              <a:xfrm>
                <a:off x="3949369" y="2519726"/>
                <a:ext cx="3338314" cy="0"/>
              </a:xfrm>
              <a:prstGeom prst="line">
                <a:avLst/>
              </a:prstGeom>
              <a:noFill/>
              <a:ln w="19050" cap="flat" cmpd="sng" algn="ctr">
                <a:solidFill>
                  <a:sysClr val="windowText" lastClr="000000"/>
                </a:solidFill>
                <a:prstDash val="solid"/>
                <a:miter lim="800000"/>
              </a:ln>
              <a:effectLst/>
            </p:spPr>
          </p:cxnSp>
          <mc:AlternateContent xmlns:mc="http://schemas.openxmlformats.org/markup-compatibility/2006">
            <mc:Choice xmlns:a14="http://schemas.microsoft.com/office/drawing/2010/main" Requires="a14">
              <p:sp>
                <p:nvSpPr>
                  <p:cNvPr id="22" name="TextBox 21"/>
                  <p:cNvSpPr txBox="1"/>
                  <p:nvPr/>
                </p:nvSpPr>
                <p:spPr>
                  <a:xfrm>
                    <a:off x="2646648" y="2639348"/>
                    <a:ext cx="6094602" cy="17584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𝑄</m:t>
                          </m:r>
                          <m:d>
                            <m:dPr>
                              <m:ctrl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ctrlPr>
                            </m:d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e>
                          </m:d>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sSup>
                            <m:sSupPr>
                              <m:ctrlPr>
                                <a:rPr kumimoji="0" lang="en-US" sz="3800" b="0" i="1" u="none" strike="noStrike" kern="0" cap="none" spc="0" normalizeH="0" baseline="0" noProof="0" smtClean="0">
                                  <a:ln>
                                    <a:noFill/>
                                  </a:ln>
                                  <a:solidFill>
                                    <a:srgbClr val="836967"/>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e>
                            <m: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5</m:t>
                              </m:r>
                            </m:sup>
                          </m:s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sSup>
                            <m:sSupPr>
                              <m:ctrl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e>
                            <m:sup>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4</m:t>
                              </m:r>
                            </m:sup>
                          </m:s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2</m:t>
                          </m:r>
                          <m:sSup>
                            <m:sSupPr>
                              <m:ctrlPr>
                                <a:rPr kumimoji="0" lang="en-US" sz="3800" b="0" i="1" u="none" strike="noStrike" kern="0" cap="none" spc="0" normalizeH="0" baseline="0" noProof="0" smtClean="0">
                                  <a:ln>
                                    <a:noFill/>
                                  </a:ln>
                                  <a:solidFill>
                                    <a:srgbClr val="836967"/>
                                  </a:solidFill>
                                  <a:effectLst/>
                                  <a:uLnTx/>
                                  <a:uFillTx/>
                                  <a:latin typeface="Cambria Math" panose="02040503050406030204" pitchFamily="18" charset="0"/>
                                </a:rPr>
                              </m:ctrlPr>
                            </m:sSupPr>
                            <m:e>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e>
                            <m:sup>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2</m:t>
                              </m:r>
                            </m:sup>
                          </m:sSup>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𝑥</m:t>
                          </m:r>
                          <m:r>
                            <a:rPr kumimoji="0" lang="en-US" sz="3800" b="0" i="0"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3</m:t>
                              </m:r>
                            </m:num>
                            <m:den>
                              <m:r>
                                <a:rPr kumimoji="0" lang="en-US" sz="3800" b="0" i="1" u="none" strike="noStrike" kern="0" cap="none" spc="0" normalizeH="0" baseline="0" noProof="0" smtClean="0">
                                  <a:ln>
                                    <a:noFill/>
                                  </a:ln>
                                  <a:solidFill>
                                    <a:prstClr val="black"/>
                                  </a:solidFill>
                                  <a:effectLst/>
                                  <a:uLnTx/>
                                  <a:uFillTx/>
                                  <a:latin typeface="Cambria Math" panose="02040503050406030204" pitchFamily="18" charset="0"/>
                                </a:rPr>
                                <m:t>2</m:t>
                              </m:r>
                            </m:den>
                          </m:f>
                        </m:oMath>
                      </m:oMathPara>
                    </a14:m>
                    <a:endParaRPr kumimoji="0" lang="en-US" sz="3800" b="0" i="0" u="none" strike="noStrike" kern="0" cap="none" spc="0" normalizeH="0" baseline="0" noProof="0" smtClean="0">
                      <a:ln>
                        <a:noFill/>
                      </a:ln>
                      <a:solidFill>
                        <a:prstClr val="black"/>
                      </a:solidFill>
                      <a:effectLst/>
                      <a:uLnTx/>
                      <a:uFillTx/>
                    </a:endParaRPr>
                  </a:p>
                </p:txBody>
              </p:sp>
            </mc:Choice>
            <mc:Fallback>
              <p:sp>
                <p:nvSpPr>
                  <p:cNvPr id="22" name="TextBox 21"/>
                  <p:cNvSpPr txBox="1">
                    <a:spLocks noRot="1" noChangeAspect="1" noMove="1" noResize="1" noEditPoints="1" noAdjustHandles="1" noChangeArrowheads="1" noChangeShapeType="1" noTextEdit="1"/>
                  </p:cNvSpPr>
                  <p:nvPr/>
                </p:nvSpPr>
                <p:spPr>
                  <a:xfrm>
                    <a:off x="2646648" y="2639348"/>
                    <a:ext cx="6094602" cy="1758430"/>
                  </a:xfrm>
                  <a:prstGeom prst="rect">
                    <a:avLst/>
                  </a:prstGeom>
                  <a:blipFill rotWithShape="1">
                    <a:blip r:embed="rId11"/>
                  </a:blipFill>
                </p:spPr>
                <p:txBody>
                  <a:bodyPr/>
                  <a:lstStyle/>
                  <a:p>
                    <a:r>
                      <a:rPr lang="en-US" altLang="en-US">
                        <a:noFill/>
                      </a:rPr>
                      <a:t> </a:t>
                    </a:r>
                  </a:p>
                </p:txBody>
              </p:sp>
            </mc:Fallback>
          </mc:AlternateContent>
        </p:grpSp>
        <p:sp>
          <p:nvSpPr>
            <p:cNvPr id="17" name="TextBox 16"/>
            <p:cNvSpPr txBox="1"/>
            <p:nvPr/>
          </p:nvSpPr>
          <p:spPr>
            <a:xfrm>
              <a:off x="2150533" y="1590696"/>
              <a:ext cx="508001"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3800" b="0" i="0" u="none" strike="noStrike" kern="0" cap="none" spc="0" normalizeH="0" baseline="0" noProof="0" smtClean="0">
                  <a:ln>
                    <a:noFill/>
                  </a:ln>
                  <a:solidFill>
                    <a:prstClr val="black"/>
                  </a:solidFill>
                  <a:effectLst/>
                  <a:uLnTx/>
                  <a:uFillTx/>
                </a:rPr>
                <a:t>_</a:t>
              </a:r>
              <a:endParaRPr kumimoji="0" lang="en-US" sz="3800" b="0" i="0" u="none" strike="noStrike" kern="0" cap="none" spc="0" normalizeH="0" baseline="0" noProof="0" smtClean="0">
                <a:ln>
                  <a:noFill/>
                </a:ln>
                <a:solidFill>
                  <a:prstClr val="black"/>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7" grpId="0"/>
      <p:bldP spid="8"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571500"/>
            <a:ext cx="17373599" cy="907536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197272" y="8038465"/>
            <a:ext cx="1631199" cy="1768239"/>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087294" y="7867798"/>
            <a:ext cx="1490734" cy="2250165"/>
          </a:xfrm>
          <a:prstGeom prst="rect">
            <a:avLst/>
          </a:prstGeom>
        </p:spPr>
      </p:pic>
      <p:pic>
        <p:nvPicPr>
          <p:cNvPr id="1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471109" y="132207"/>
            <a:ext cx="1861626" cy="1240308"/>
          </a:xfrm>
          <a:prstGeom prst="rect">
            <a:avLst/>
          </a:prstGeom>
        </p:spPr>
      </p:pic>
      <p:pic>
        <p:nvPicPr>
          <p:cNvPr id="25"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9241" y="148085"/>
            <a:ext cx="1274705" cy="1297410"/>
          </a:xfrm>
          <a:prstGeom prst="rect">
            <a:avLst/>
          </a:prstGeom>
        </p:spPr>
      </p:pic>
      <p:sp>
        <p:nvSpPr>
          <p:cNvPr id="30" name="Rectangle 29"/>
          <p:cNvSpPr/>
          <p:nvPr/>
        </p:nvSpPr>
        <p:spPr>
          <a:xfrm>
            <a:off x="4362450" y="752475"/>
            <a:ext cx="7152005" cy="124523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defRPr/>
            </a:pPr>
            <a:r>
              <a:rPr kumimoji="0" lang="nl-NL" sz="5000" b="1" i="0" u="none" strike="noStrike" kern="1200" cap="none" spc="0" normalizeH="0" baseline="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LT3</a:t>
            </a:r>
            <a:r>
              <a:rPr kumimoji="0" lang="en-US" altLang="nl-NL" sz="5000" b="1" i="0" u="none" strike="noStrike" kern="1200" cap="none" spc="0" normalizeH="0" baseline="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sgk trang 58</a:t>
            </a:r>
            <a:endParaRPr kumimoji="0" lang="en-US" altLang="nl-NL" sz="5000" b="1" i="0" u="none" strike="noStrike" kern="1200" cap="none" spc="0" normalizeH="0" baseline="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Rectangle 2"/>
              <p:cNvSpPr/>
              <p:nvPr/>
            </p:nvSpPr>
            <p:spPr>
              <a:xfrm>
                <a:off x="1083950" y="1771615"/>
                <a:ext cx="16120097" cy="2214773"/>
              </a:xfrm>
              <a:prstGeom prst="rect">
                <a:avLst/>
              </a:prstGeom>
            </p:spPr>
            <p:txBody>
              <a:bodyPr wrap="square">
                <a:spAutoFit/>
              </a:bodyPr>
              <a:lstStyle/>
              <a:p>
                <a:pPr>
                  <a:lnSpc>
                    <a:spcPct val="150000"/>
                  </a:lnSpc>
                  <a:spcAft>
                    <a:spcPts val="0"/>
                  </a:spcAft>
                </a:pPr>
                <a:r>
                  <a:rPr lang="en-US" sz="4000" dirty="0">
                    <a:solidFill>
                      <a:srgbClr val="000000"/>
                    </a:solidFill>
                    <a:latin typeface="Arial" panose="020B0604020202020204" pitchFamily="34" charset="0"/>
                    <a:ea typeface="Times New Roman" panose="02020603050405020304" pitchFamily="18" charset="0"/>
                  </a:rPr>
                  <a:t>Cho </a:t>
                </a:r>
                <a:r>
                  <a:rPr lang="en-US" sz="4000" dirty="0" err="1">
                    <a:solidFill>
                      <a:srgbClr val="000000"/>
                    </a:solidFill>
                    <a:latin typeface="Arial" panose="020B0604020202020204" pitchFamily="34" charset="0"/>
                    <a:ea typeface="Times New Roman" panose="02020603050405020304" pitchFamily="18" charset="0"/>
                  </a:rPr>
                  <a:t>hai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đa</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thức</a:t>
                </a:r>
                <a:r>
                  <a:rPr lang="en-US" sz="4000" dirty="0">
                    <a:solidFill>
                      <a:srgbClr val="000000"/>
                    </a:solidFill>
                    <a:latin typeface="Arial" panose="020B0604020202020204" pitchFamily="34" charset="0"/>
                    <a:ea typeface="Times New Roman" panose="02020603050405020304" pitchFamily="18" charset="0"/>
                  </a:rPr>
                  <a:t>:</a:t>
                </a:r>
                <a:r>
                  <a:rPr lang="en-US" sz="4000" i="1" dirty="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𝑃</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m:t>
                    </m:r>
                    <m:r>
                      <a:rPr lang="en-US" sz="4000">
                        <a:solidFill>
                          <a:srgbClr val="000000"/>
                        </a:solidFill>
                        <a:latin typeface="Cambria Math" panose="02040503050406030204" pitchFamily="18" charset="0"/>
                        <a:ea typeface="Calibri" panose="020F0502020204030204" pitchFamily="34" charset="0"/>
                        <a:cs typeface="Arial" panose="020B0604020202020204" pitchFamily="34" charset="0"/>
                      </a:rPr>
                      <m:t>5</m:t>
                    </m:r>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srgbClr val="000000"/>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3</m:t>
                        </m:r>
                      </m:den>
                    </m:f>
                    <m:r>
                      <m:rPr>
                        <m:nor/>
                      </m:rPr>
                      <a:rPr lang="en-US" sz="4000" i="1">
                        <a:solidFill>
                          <a:srgbClr val="000000"/>
                        </a:solidFill>
                        <a:latin typeface="Arial" panose="020B0604020202020204" pitchFamily="34" charset="0"/>
                        <a:ea typeface="Calibri" panose="020F0502020204030204" pitchFamily="34" charset="0"/>
                      </a:rPr>
                      <m:t> </m:t>
                    </m:r>
                  </m:oMath>
                </a14:m>
                <a:r>
                  <a:rPr lang="en-US" sz="4000" dirty="0" smtClean="0">
                    <a:solidFill>
                      <a:srgbClr val="000000"/>
                    </a:solidFill>
                    <a:latin typeface="Arial" panose="020B0604020202020204" pitchFamily="34" charset="0"/>
                    <a:ea typeface="Times New Roman" panose="02020603050405020304" pitchFamily="18" charset="0"/>
                  </a:rPr>
                  <a:t>và</a:t>
                </a:r>
                <a:r>
                  <a:rPr lang="en-US" sz="4000" i="1" dirty="0" smtClean="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𝑄</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srgbClr val="836967"/>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5</m:t>
                    </m:r>
                    <m:sSup>
                      <m:sSupPr>
                        <m:ctrlPr>
                          <a:rPr lang="en-US" sz="4000" i="1">
                            <a:solidFill>
                              <a:srgbClr val="836967"/>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3</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r>
                      <a:rPr lang="en-US" sz="4000">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num>
                      <m:den>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3</m:t>
                        </m:r>
                      </m:den>
                    </m:f>
                  </m:oMath>
                </a14:m>
                <a:r>
                  <a:rPr lang="en-US" sz="4000" i="1"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Tính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hiệu</a:t>
                </a:r>
                <a:r>
                  <a:rPr lang="en-US" sz="4000" i="1" dirty="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𝑃</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𝑄</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oMath>
                </a14:m>
                <a:r>
                  <a:rPr lang="en-US" sz="4000" i="1" dirty="0">
                    <a:solidFill>
                      <a:srgbClr val="000000"/>
                    </a:solidFill>
                    <a:latin typeface="Arial" panose="020B0604020202020204" pitchFamily="34" charset="0"/>
                    <a:ea typeface="Times New Roman" panose="02020603050405020304" pitchFamily="18" charset="0"/>
                  </a:rPr>
                  <a:t>.</a:t>
                </a:r>
                <a:endParaRPr lang="en-US" sz="4000" dirty="0">
                  <a:effectLst/>
                  <a:latin typeface="Times New Roman" panose="02020603050405020304" pitchFamily="18" charset="0"/>
                  <a:ea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083950" y="1771615"/>
                <a:ext cx="16120097" cy="2214773"/>
              </a:xfrm>
              <a:prstGeom prst="rect">
                <a:avLst/>
              </a:prstGeom>
              <a:blipFill rotWithShape="1">
                <a:blip r:embed="rId7"/>
                <a:stretch>
                  <a:fillRect t="-27" r="4" b="-2243"/>
                </a:stretch>
              </a:blipFill>
            </p:spPr>
            <p:txBody>
              <a:bodyPr/>
              <a:lstStyle/>
              <a:p>
                <a:r>
                  <a:rPr lang="en-US" altLang="en-US">
                    <a:noFill/>
                  </a:rPr>
                  <a:t> </a:t>
                </a:r>
              </a:p>
            </p:txBody>
          </p:sp>
        </mc:Fallback>
      </mc:AlternateContent>
      <p:sp>
        <p:nvSpPr>
          <p:cNvPr id="14" name="Oval Callout 13"/>
          <p:cNvSpPr/>
          <p:nvPr/>
        </p:nvSpPr>
        <p:spPr>
          <a:xfrm>
            <a:off x="8286747" y="4227213"/>
            <a:ext cx="1714500" cy="82274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 name="Group 14"/>
          <p:cNvGrpSpPr/>
          <p:nvPr/>
        </p:nvGrpSpPr>
        <p:grpSpPr>
          <a:xfrm>
            <a:off x="1796675" y="5600700"/>
            <a:ext cx="14248635" cy="5638800"/>
            <a:chOff x="-532914" y="1141630"/>
            <a:chExt cx="6505120" cy="2728955"/>
          </a:xfrm>
        </p:grpSpPr>
        <p:grpSp>
          <p:nvGrpSpPr>
            <p:cNvPr id="16" name="Group 15"/>
            <p:cNvGrpSpPr/>
            <p:nvPr/>
          </p:nvGrpSpPr>
          <p:grpSpPr>
            <a:xfrm>
              <a:off x="-532914" y="1141630"/>
              <a:ext cx="6505120" cy="2728955"/>
              <a:chOff x="1926983" y="1103176"/>
              <a:chExt cx="6505120" cy="2728955"/>
            </a:xfrm>
          </p:grpSpPr>
          <mc:AlternateContent xmlns:mc="http://schemas.openxmlformats.org/markup-compatibility/2006">
            <mc:Choice xmlns:a14="http://schemas.microsoft.com/office/drawing/2010/main" Requires="a14">
              <p:sp>
                <p:nvSpPr>
                  <p:cNvPr id="18" name="TextBox 17"/>
                  <p:cNvSpPr txBox="1"/>
                  <p:nvPr/>
                </p:nvSpPr>
                <p:spPr>
                  <a:xfrm>
                    <a:off x="2337501" y="1103176"/>
                    <a:ext cx="6094602" cy="1762214"/>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sz="3800" b="0" i="1" smtClean="0">
                              <a:effectLst/>
                              <a:latin typeface="Cambria Math" panose="02040503050406030204" pitchFamily="18" charset="0"/>
                            </a:rPr>
                            <m:t>𝑃</m:t>
                          </m:r>
                          <m:d>
                            <m:dPr>
                              <m:ctrlPr>
                                <a:rPr lang="en-US" sz="3800" b="0" i="1" smtClean="0">
                                  <a:effectLst/>
                                  <a:latin typeface="Cambria Math" panose="02040503050406030204" pitchFamily="18" charset="0"/>
                                </a:rPr>
                              </m:ctrlPr>
                            </m:dPr>
                            <m:e>
                              <m:r>
                                <a:rPr lang="en-US" sz="3800" b="0" i="1" smtClean="0">
                                  <a:effectLst/>
                                  <a:latin typeface="Cambria Math" panose="02040503050406030204" pitchFamily="18" charset="0"/>
                                </a:rPr>
                                <m:t>𝑥</m:t>
                              </m:r>
                            </m:e>
                          </m:d>
                          <m:r>
                            <a:rPr lang="en-US" sz="3800" b="0" i="1" smtClean="0">
                              <a:effectLst/>
                              <a:latin typeface="Cambria Math" panose="02040503050406030204" pitchFamily="18" charset="0"/>
                            </a:rPr>
                            <m:t>=                </m:t>
                          </m:r>
                          <m:r>
                            <a:rPr lang="en-US" sz="3800" b="0" i="1" smtClean="0">
                              <a:effectLst/>
                              <a:latin typeface="Cambria Math" panose="02040503050406030204" pitchFamily="18" charset="0"/>
                            </a:rPr>
                            <m:t>2</m:t>
                          </m:r>
                          <m:sSup>
                            <m:sSupPr>
                              <m:ctrlPr>
                                <a:rPr lang="en-US" sz="3800" i="1" smtClean="0">
                                  <a:effectLst/>
                                  <a:latin typeface="Cambria Math" panose="02040503050406030204" pitchFamily="18" charset="0"/>
                                </a:rPr>
                              </m:ctrlPr>
                            </m:sSupPr>
                            <m:e>
                              <m:r>
                                <a:rPr lang="en-US" sz="3800" i="1">
                                  <a:effectLst/>
                                  <a:latin typeface="Cambria Math" panose="02040503050406030204" pitchFamily="18" charset="0"/>
                                  <a:ea typeface="Calibri" panose="020F0502020204030204" pitchFamily="34" charset="0"/>
                                  <a:cs typeface="Times New Roman" panose="02020603050405020304" pitchFamily="18" charset="0"/>
                                </a:rPr>
                                <m:t>𝑥</m:t>
                              </m:r>
                            </m:e>
                            <m:sup>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2</m:t>
                              </m:r>
                            </m:sup>
                          </m:sSup>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5</m:t>
                          </m:r>
                          <m:r>
                            <a:rPr lang="en-US" sz="3800" b="0" i="1"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3800" b="0" i="1" smtClean="0">
                                  <a:effectLst/>
                                  <a:latin typeface="Cambria Math" panose="02040503050406030204" pitchFamily="18" charset="0"/>
                                  <a:cs typeface="Times New Roman" panose="02020603050405020304" pitchFamily="18" charset="0"/>
                                </a:rPr>
                              </m:ctrlPr>
                            </m:fPr>
                            <m:num>
                              <m:r>
                                <a:rPr lang="en-US" sz="3800" b="0" i="1" smtClean="0">
                                  <a:effectLst/>
                                  <a:latin typeface="Cambria Math" panose="02040503050406030204" pitchFamily="18" charset="0"/>
                                  <a:cs typeface="Times New Roman" panose="02020603050405020304" pitchFamily="18" charset="0"/>
                                </a:rPr>
                                <m:t>1</m:t>
                              </m:r>
                            </m:num>
                            <m:den>
                              <m:r>
                                <a:rPr lang="en-US" sz="3800" b="0" i="1" smtClean="0">
                                  <a:effectLst/>
                                  <a:latin typeface="Cambria Math" panose="02040503050406030204" pitchFamily="18" charset="0"/>
                                  <a:cs typeface="Times New Roman" panose="02020603050405020304" pitchFamily="18" charset="0"/>
                                </a:rPr>
                                <m:t>3</m:t>
                              </m:r>
                            </m:den>
                          </m:f>
                          <m:r>
                            <m:rPr>
                              <m:nor/>
                            </m:rPr>
                            <a:rPr lang="en-US" sz="3800" i="1">
                              <a:effectLst/>
                              <a:latin typeface="Calibri" panose="020F0502020204030204" pitchFamily="34" charset="0"/>
                              <a:ea typeface="Calibri" panose="020F0502020204030204" pitchFamily="34" charset="0"/>
                              <a:cs typeface="Times New Roman" panose="02020603050405020304" pitchFamily="18" charset="0"/>
                            </a:rPr>
                            <m:t> </m:t>
                          </m:r>
                        </m:oMath>
                      </m:oMathPara>
                    </a14:m>
                    <a:endParaRPr lang="en-US" sz="3800" dirty="0"/>
                  </a:p>
                </p:txBody>
              </p:sp>
            </mc:Choice>
            <mc:Fallback>
              <p:sp>
                <p:nvSpPr>
                  <p:cNvPr id="18" name="TextBox 17"/>
                  <p:cNvSpPr txBox="1">
                    <a:spLocks noRot="1" noChangeAspect="1" noMove="1" noResize="1" noEditPoints="1" noAdjustHandles="1" noChangeArrowheads="1" noChangeShapeType="1" noTextEdit="1"/>
                  </p:cNvSpPr>
                  <p:nvPr/>
                </p:nvSpPr>
                <p:spPr>
                  <a:xfrm>
                    <a:off x="2337501" y="1103176"/>
                    <a:ext cx="6094602" cy="1762214"/>
                  </a:xfrm>
                  <a:prstGeom prst="rect">
                    <a:avLst/>
                  </a:prstGeom>
                  <a:blipFill rotWithShape="1">
                    <a:blip r:embed="rId8"/>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9" name="TextBox 18"/>
                  <p:cNvSpPr txBox="1"/>
                  <p:nvPr/>
                </p:nvSpPr>
                <p:spPr>
                  <a:xfrm>
                    <a:off x="2278232" y="1825126"/>
                    <a:ext cx="6094602" cy="1762214"/>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m:rPr>
                              <m:sty m:val="p"/>
                            </m:rPr>
                            <a:rPr lang="en-US" sz="3800" i="1" smtClean="0">
                              <a:solidFill>
                                <a:schemeClr val="tx1"/>
                              </a:solidFill>
                              <a:latin typeface="Cambria Math" panose="02040503050406030204" pitchFamily="18" charset="0"/>
                            </a:rPr>
                            <m:t>Q</m:t>
                          </m:r>
                          <m:d>
                            <m:dPr>
                              <m:ctrlPr>
                                <a:rPr lang="en-US" sz="3800" b="0" i="1" smtClean="0">
                                  <a:solidFill>
                                    <a:schemeClr val="tx1"/>
                                  </a:solidFill>
                                  <a:latin typeface="Cambria Math" panose="02040503050406030204" pitchFamily="18" charset="0"/>
                                </a:rPr>
                              </m:ctrlPr>
                            </m:dPr>
                            <m:e>
                              <m:r>
                                <a:rPr lang="en-US" sz="3800" b="0" i="1" smtClean="0">
                                  <a:solidFill>
                                    <a:schemeClr val="tx1"/>
                                  </a:solidFill>
                                  <a:latin typeface="Cambria Math" panose="02040503050406030204" pitchFamily="18" charset="0"/>
                                </a:rPr>
                                <m:t>𝑥</m:t>
                              </m:r>
                            </m:e>
                          </m:d>
                          <m:r>
                            <a:rPr lang="en-US" sz="3800" b="0" i="1" smtClean="0">
                              <a:solidFill>
                                <a:schemeClr val="tx1"/>
                              </a:solidFill>
                              <a:latin typeface="Cambria Math" panose="02040503050406030204" pitchFamily="18" charset="0"/>
                            </a:rPr>
                            <m:t>=−</m:t>
                          </m:r>
                          <m:r>
                            <a:rPr lang="en-US" sz="3800" b="0" i="1" smtClean="0">
                              <a:solidFill>
                                <a:schemeClr val="tx1"/>
                              </a:solidFill>
                              <a:latin typeface="Cambria Math" panose="02040503050406030204" pitchFamily="18" charset="0"/>
                            </a:rPr>
                            <m:t>6</m:t>
                          </m:r>
                          <m:sSup>
                            <m:sSupPr>
                              <m:ctrlPr>
                                <a:rPr lang="en-US" sz="3800" i="1" smtClean="0">
                                  <a:solidFill>
                                    <a:srgbClr val="836967"/>
                                  </a:solidFill>
                                  <a:latin typeface="Cambria Math" panose="02040503050406030204" pitchFamily="18" charset="0"/>
                                </a:rPr>
                              </m:ctrlPr>
                            </m:sSupPr>
                            <m:e>
                              <m:r>
                                <a:rPr lang="en-US" sz="3800" i="1">
                                  <a:latin typeface="Cambria Math" panose="02040503050406030204" pitchFamily="18" charset="0"/>
                                </a:rPr>
                                <m:t>𝑥</m:t>
                              </m:r>
                            </m:e>
                            <m:sup>
                              <m:r>
                                <a:rPr lang="en-US" sz="3800" b="0" i="0" smtClean="0">
                                  <a:latin typeface="Cambria Math" panose="02040503050406030204" pitchFamily="18" charset="0"/>
                                </a:rPr>
                                <m:t>4</m:t>
                              </m:r>
                            </m:sup>
                          </m:sSup>
                          <m:r>
                            <a:rPr lang="en-US" sz="3800" b="0" i="0" smtClean="0">
                              <a:latin typeface="Cambria Math" panose="02040503050406030204" pitchFamily="18" charset="0"/>
                            </a:rPr>
                            <m:t>+</m:t>
                          </m:r>
                          <m:r>
                            <a:rPr lang="en-US" sz="3800" b="0" i="0" smtClean="0">
                              <a:latin typeface="Cambria Math" panose="02040503050406030204" pitchFamily="18" charset="0"/>
                            </a:rPr>
                            <m:t>5</m:t>
                          </m:r>
                          <m:sSup>
                            <m:sSupPr>
                              <m:ctrlPr>
                                <a:rPr lang="en-US" sz="3800" i="1">
                                  <a:solidFill>
                                    <a:srgbClr val="836967"/>
                                  </a:solidFill>
                                  <a:latin typeface="Cambria Math" panose="02040503050406030204" pitchFamily="18" charset="0"/>
                                </a:rPr>
                              </m:ctrlPr>
                            </m:sSupPr>
                            <m:e>
                              <m:r>
                                <a:rPr lang="en-US" sz="3800" i="1">
                                  <a:latin typeface="Cambria Math" panose="02040503050406030204" pitchFamily="18" charset="0"/>
                                </a:rPr>
                                <m:t>𝑥</m:t>
                              </m:r>
                            </m:e>
                            <m:sup>
                              <m:r>
                                <a:rPr lang="en-US" sz="3800" i="0">
                                  <a:latin typeface="Cambria Math" panose="02040503050406030204" pitchFamily="18" charset="0"/>
                                </a:rPr>
                                <m:t>2</m:t>
                              </m:r>
                            </m:sup>
                          </m:sSup>
                          <m:r>
                            <a:rPr lang="en-US" sz="3800" b="0" i="0" smtClean="0">
                              <a:latin typeface="Cambria Math" panose="02040503050406030204" pitchFamily="18" charset="0"/>
                            </a:rPr>
                            <m:t>+</m:t>
                          </m:r>
                          <m:r>
                            <a:rPr lang="en-US" sz="3800" b="0" i="0" smtClean="0">
                              <a:latin typeface="Cambria Math" panose="02040503050406030204" pitchFamily="18" charset="0"/>
                            </a:rPr>
                            <m:t>3</m:t>
                          </m:r>
                          <m:r>
                            <a:rPr lang="en-US" sz="3800" i="1">
                              <a:latin typeface="Cambria Math" panose="02040503050406030204" pitchFamily="18" charset="0"/>
                            </a:rPr>
                            <m:t>𝑥</m:t>
                          </m:r>
                          <m:r>
                            <a:rPr lang="en-US" sz="3800" b="0" i="0" smtClean="0">
                              <a:latin typeface="Cambria Math" panose="02040503050406030204" pitchFamily="18" charset="0"/>
                            </a:rPr>
                            <m:t>+</m:t>
                          </m:r>
                          <m:f>
                            <m:fPr>
                              <m:ctrlPr>
                                <a:rPr lang="en-US" sz="3800" b="0" i="1" smtClean="0">
                                  <a:latin typeface="Cambria Math" panose="02040503050406030204" pitchFamily="18" charset="0"/>
                                </a:rPr>
                              </m:ctrlPr>
                            </m:fPr>
                            <m:num>
                              <m:r>
                                <a:rPr lang="en-US" sz="3800" b="0" i="1" smtClean="0">
                                  <a:latin typeface="Cambria Math" panose="02040503050406030204" pitchFamily="18" charset="0"/>
                                </a:rPr>
                                <m:t>2</m:t>
                              </m:r>
                            </m:num>
                            <m:den>
                              <m:r>
                                <a:rPr lang="en-US" sz="3800" b="0" i="1" smtClean="0">
                                  <a:latin typeface="Cambria Math" panose="02040503050406030204" pitchFamily="18" charset="0"/>
                                </a:rPr>
                                <m:t>3</m:t>
                              </m:r>
                            </m:den>
                          </m:f>
                        </m:oMath>
                      </m:oMathPara>
                    </a14:m>
                    <a:endParaRPr lang="en-US" sz="3800"/>
                  </a:p>
                </p:txBody>
              </p:sp>
            </mc:Choice>
            <mc:Fallback>
              <p:sp>
                <p:nvSpPr>
                  <p:cNvPr id="19" name="TextBox 18"/>
                  <p:cNvSpPr txBox="1">
                    <a:spLocks noRot="1" noChangeAspect="1" noMove="1" noResize="1" noEditPoints="1" noAdjustHandles="1" noChangeArrowheads="1" noChangeShapeType="1" noTextEdit="1"/>
                  </p:cNvSpPr>
                  <p:nvPr/>
                </p:nvSpPr>
                <p:spPr>
                  <a:xfrm>
                    <a:off x="2278232" y="1825126"/>
                    <a:ext cx="6094602" cy="1762214"/>
                  </a:xfrm>
                  <a:prstGeom prst="rect">
                    <a:avLst/>
                  </a:prstGeom>
                  <a:blipFill rotWithShape="1">
                    <a:blip r:embed="rId9"/>
                  </a:blipFill>
                </p:spPr>
                <p:txBody>
                  <a:bodyPr/>
                  <a:lstStyle/>
                  <a:p>
                    <a:r>
                      <a:rPr lang="en-US" altLang="en-US">
                        <a:noFill/>
                      </a:rPr>
                      <a:t> </a:t>
                    </a:r>
                  </a:p>
                </p:txBody>
              </p:sp>
            </mc:Fallback>
          </mc:AlternateContent>
          <p:cxnSp>
            <p:nvCxnSpPr>
              <p:cNvPr id="20" name="Straight Connector 19"/>
              <p:cNvCxnSpPr/>
              <p:nvPr/>
            </p:nvCxnSpPr>
            <p:spPr>
              <a:xfrm>
                <a:off x="3690573" y="2503495"/>
                <a:ext cx="326992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1" name="TextBox 20"/>
                  <p:cNvSpPr txBox="1"/>
                  <p:nvPr/>
                </p:nvSpPr>
                <p:spPr>
                  <a:xfrm>
                    <a:off x="1926983" y="2583712"/>
                    <a:ext cx="6094602" cy="1248419"/>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sz="3800" b="0" i="1" smtClean="0">
                              <a:latin typeface="Cambria Math" panose="02040503050406030204" pitchFamily="18" charset="0"/>
                            </a:rPr>
                            <m:t>𝑃</m:t>
                          </m:r>
                          <m:d>
                            <m:dPr>
                              <m:ctrlPr>
                                <a:rPr lang="en-US" sz="3800" b="0" i="1" smtClean="0">
                                  <a:latin typeface="Cambria Math" panose="02040503050406030204" pitchFamily="18" charset="0"/>
                                </a:rPr>
                              </m:ctrlPr>
                            </m:dPr>
                            <m:e>
                              <m:r>
                                <a:rPr lang="en-US" sz="3800" b="0" i="1" smtClean="0">
                                  <a:latin typeface="Cambria Math" panose="02040503050406030204" pitchFamily="18" charset="0"/>
                                </a:rPr>
                                <m:t>𝑥</m:t>
                              </m:r>
                            </m:e>
                          </m:d>
                          <m:r>
                            <a:rPr lang="en-US" sz="3800" b="0" i="1" smtClean="0">
                              <a:latin typeface="Cambria Math" panose="02040503050406030204" pitchFamily="18" charset="0"/>
                            </a:rPr>
                            <m:t>−</m:t>
                          </m:r>
                          <m:r>
                            <a:rPr lang="en-US" sz="3800" i="1" smtClean="0">
                              <a:latin typeface="Cambria Math" panose="02040503050406030204" pitchFamily="18" charset="0"/>
                            </a:rPr>
                            <m:t>𝑄</m:t>
                          </m:r>
                          <m:d>
                            <m:dPr>
                              <m:ctrlPr>
                                <a:rPr lang="en-US" sz="3800" i="1">
                                  <a:latin typeface="Cambria Math" panose="02040503050406030204" pitchFamily="18" charset="0"/>
                                </a:rPr>
                              </m:ctrlPr>
                            </m:dPr>
                            <m:e>
                              <m:r>
                                <a:rPr lang="en-US" sz="3800" i="1">
                                  <a:latin typeface="Cambria Math" panose="02040503050406030204" pitchFamily="18" charset="0"/>
                                </a:rPr>
                                <m:t>𝑥</m:t>
                              </m:r>
                            </m:e>
                          </m:d>
                          <m:r>
                            <a:rPr lang="en-US" sz="3800" i="0">
                              <a:latin typeface="Cambria Math" panose="02040503050406030204" pitchFamily="18" charset="0"/>
                            </a:rPr>
                            <m:t>=</m:t>
                          </m:r>
                          <m:r>
                            <a:rPr lang="en-US" sz="3800" b="0" i="0" smtClean="0">
                              <a:latin typeface="Cambria Math" panose="02040503050406030204" pitchFamily="18" charset="0"/>
                            </a:rPr>
                            <m:t>   </m:t>
                          </m:r>
                          <m:r>
                            <a:rPr lang="en-US" sz="3800" b="0" i="1" smtClean="0">
                              <a:latin typeface="Cambria Math" panose="02040503050406030204" pitchFamily="18" charset="0"/>
                            </a:rPr>
                            <m:t>6</m:t>
                          </m:r>
                          <m:sSup>
                            <m:sSupPr>
                              <m:ctrlPr>
                                <a:rPr lang="en-US" sz="3800" b="0" i="1" smtClean="0">
                                  <a:latin typeface="Cambria Math" panose="02040503050406030204" pitchFamily="18" charset="0"/>
                                </a:rPr>
                              </m:ctrlPr>
                            </m:sSupPr>
                            <m:e>
                              <m:r>
                                <a:rPr lang="en-US" sz="3800" b="0" i="1" smtClean="0">
                                  <a:latin typeface="Cambria Math" panose="02040503050406030204" pitchFamily="18" charset="0"/>
                                </a:rPr>
                                <m:t>𝑥</m:t>
                              </m:r>
                            </m:e>
                            <m:sup>
                              <m:r>
                                <a:rPr lang="en-US" sz="3800" b="0" i="1" smtClean="0">
                                  <a:latin typeface="Cambria Math" panose="02040503050406030204" pitchFamily="18" charset="0"/>
                                </a:rPr>
                                <m:t>4</m:t>
                              </m:r>
                            </m:sup>
                          </m:sSup>
                          <m:r>
                            <a:rPr lang="en-US" sz="3800" b="0" i="0" smtClean="0">
                              <a:latin typeface="Cambria Math" panose="02040503050406030204" pitchFamily="18" charset="0"/>
                            </a:rPr>
                            <m:t>−</m:t>
                          </m:r>
                          <m:r>
                            <a:rPr lang="en-US" sz="3800" b="0" i="0" smtClean="0">
                              <a:latin typeface="Cambria Math" panose="02040503050406030204" pitchFamily="18" charset="0"/>
                            </a:rPr>
                            <m:t>3</m:t>
                          </m:r>
                          <m:sSup>
                            <m:sSupPr>
                              <m:ctrlPr>
                                <a:rPr lang="en-US" sz="3800" i="1" smtClean="0">
                                  <a:solidFill>
                                    <a:srgbClr val="836967"/>
                                  </a:solidFill>
                                  <a:latin typeface="Cambria Math" panose="02040503050406030204" pitchFamily="18" charset="0"/>
                                </a:rPr>
                              </m:ctrlPr>
                            </m:sSupPr>
                            <m:e>
                              <m:r>
                                <a:rPr lang="en-US" sz="3800" i="1">
                                  <a:latin typeface="Cambria Math" panose="02040503050406030204" pitchFamily="18" charset="0"/>
                                </a:rPr>
                                <m:t>𝑥</m:t>
                              </m:r>
                            </m:e>
                            <m:sup>
                              <m:r>
                                <a:rPr lang="en-US" sz="3800" i="0">
                                  <a:latin typeface="Cambria Math" panose="02040503050406030204" pitchFamily="18" charset="0"/>
                                </a:rPr>
                                <m:t>2</m:t>
                              </m:r>
                            </m:sup>
                          </m:sSup>
                          <m:r>
                            <a:rPr lang="en-US" sz="3800" b="0" i="1" smtClean="0">
                              <a:latin typeface="Cambria Math" panose="02040503050406030204" pitchFamily="18" charset="0"/>
                            </a:rPr>
                            <m:t>−</m:t>
                          </m:r>
                          <m:r>
                            <a:rPr lang="en-US" sz="3800" b="0" i="1" smtClean="0">
                              <a:latin typeface="Cambria Math" panose="02040503050406030204" pitchFamily="18" charset="0"/>
                            </a:rPr>
                            <m:t>8</m:t>
                          </m:r>
                          <m:r>
                            <a:rPr lang="en-US" sz="3800" i="1">
                              <a:latin typeface="Cambria Math" panose="02040503050406030204" pitchFamily="18" charset="0"/>
                            </a:rPr>
                            <m:t>𝑥</m:t>
                          </m:r>
                          <m:r>
                            <a:rPr lang="en-US" sz="3800" b="0" i="0" smtClean="0">
                              <a:latin typeface="Cambria Math" panose="02040503050406030204" pitchFamily="18" charset="0"/>
                            </a:rPr>
                            <m:t>−</m:t>
                          </m:r>
                          <m:r>
                            <a:rPr lang="en-US" sz="3800" b="0" i="0" smtClean="0">
                              <a:latin typeface="Cambria Math" panose="02040503050406030204" pitchFamily="18" charset="0"/>
                            </a:rPr>
                            <m:t>1</m:t>
                          </m:r>
                        </m:oMath>
                      </m:oMathPara>
                    </a14:m>
                    <a:endParaRPr lang="en-US" sz="3800" dirty="0"/>
                  </a:p>
                </p:txBody>
              </p:sp>
            </mc:Choice>
            <mc:Fallback>
              <p:sp>
                <p:nvSpPr>
                  <p:cNvPr id="21" name="TextBox 20"/>
                  <p:cNvSpPr txBox="1">
                    <a:spLocks noRot="1" noChangeAspect="1" noMove="1" noResize="1" noEditPoints="1" noAdjustHandles="1" noChangeArrowheads="1" noChangeShapeType="1" noTextEdit="1"/>
                  </p:cNvSpPr>
                  <p:nvPr/>
                </p:nvSpPr>
                <p:spPr>
                  <a:xfrm>
                    <a:off x="1926983" y="2583712"/>
                    <a:ext cx="6094602" cy="1248419"/>
                  </a:xfrm>
                  <a:prstGeom prst="rect">
                    <a:avLst/>
                  </a:prstGeom>
                  <a:blipFill rotWithShape="1">
                    <a:blip r:embed="rId10"/>
                  </a:blipFill>
                </p:spPr>
                <p:txBody>
                  <a:bodyPr/>
                  <a:lstStyle/>
                  <a:p>
                    <a:r>
                      <a:rPr lang="en-US" altLang="en-US">
                        <a:noFill/>
                      </a:rPr>
                      <a:t> </a:t>
                    </a:r>
                  </a:p>
                </p:txBody>
              </p:sp>
            </mc:Fallback>
          </mc:AlternateContent>
        </p:grpSp>
        <p:sp>
          <p:nvSpPr>
            <p:cNvPr id="17" name="TextBox 16"/>
            <p:cNvSpPr txBox="1"/>
            <p:nvPr/>
          </p:nvSpPr>
          <p:spPr>
            <a:xfrm>
              <a:off x="1041166" y="1588954"/>
              <a:ext cx="508001" cy="677108"/>
            </a:xfrm>
            <a:prstGeom prst="rect">
              <a:avLst/>
            </a:prstGeom>
            <a:noFill/>
          </p:spPr>
          <p:txBody>
            <a:bodyPr wrap="square" rtlCol="0">
              <a:spAutoFit/>
            </a:bodyPr>
            <a:lstStyle/>
            <a:p>
              <a:r>
                <a:rPr lang="en-US" sz="3800"/>
                <a:t>_</a:t>
              </a:r>
              <a:endParaRPr lang="en-US" sz="3800"/>
            </a:p>
          </p:txBody>
        </p:sp>
      </p:grpSp>
    </p:spTree>
  </p:cSld>
  <p:clrMapOvr>
    <a:masterClrMapping/>
  </p:clrMapOvr>
  <mc:AlternateContent xmlns:mc="http://schemas.openxmlformats.org/markup-compatibility/2006">
    <mc:Choice xmlns:p14="http://schemas.microsoft.com/office/powerpoint/2010/main" Requires="p14">
      <p:transition spd="med" p14:dur="700">
        <p:push dir="r"/>
      </p:transition>
    </mc:Choice>
    <mc:Fallback>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 grpId="0"/>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17621" y="571500"/>
            <a:ext cx="16984579" cy="91440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4158630">
            <a:off x="1083988" y="8814736"/>
            <a:ext cx="1009382" cy="1523596"/>
          </a:xfrm>
          <a:prstGeom prst="rect">
            <a:avLst/>
          </a:prstGeom>
        </p:spPr>
      </p:pic>
      <p:pic>
        <p:nvPicPr>
          <p:cNvPr id="14" name="Picture 13"/>
          <p:cNvPicPr>
            <a:picLocks noChangeAspect="1"/>
          </p:cNvPicPr>
          <p:nvPr/>
        </p:nvPicPr>
        <p:blipFill>
          <a:blip r:embed="rId3" cstate="print">
            <a:duotone>
              <a:prstClr val="black"/>
              <a:schemeClr val="tx1">
                <a:tint val="45000"/>
                <a:satMod val="400000"/>
              </a:schemeClr>
            </a:duotone>
            <a:extLst>
              <a:ext uri="{BEBA8EAE-BF5A-486C-A8C5-ECC9F3942E4B}">
                <a14:imgProps xmlns:a14="http://schemas.microsoft.com/office/drawing/2010/main">
                  <a14:imgLayer r:embed="rId4">
                    <a14:imgEffect>
                      <a14:artisticPaintBrush/>
                    </a14:imgEffect>
                    <a14:imgEffect>
                      <a14:brightnessContrast bright="20000" contrast="-40000"/>
                    </a14:imgEffect>
                    <a14:imgEffect>
                      <a14:colorTemperature colorTemp="7200"/>
                    </a14:imgEffect>
                    <a14:imgEffect>
                      <a14:saturation sat="191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1191945" y="1028700"/>
            <a:ext cx="1032846" cy="963915"/>
          </a:xfrm>
          <a:prstGeom prst="rect">
            <a:avLst/>
          </a:prstGeom>
        </p:spPr>
      </p:pic>
      <p:sp>
        <p:nvSpPr>
          <p:cNvPr id="15" name="TextBox 14"/>
          <p:cNvSpPr txBox="1"/>
          <p:nvPr/>
        </p:nvSpPr>
        <p:spPr>
          <a:xfrm>
            <a:off x="2305737" y="1211392"/>
            <a:ext cx="3581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nl-NL"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HĐ 6:</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mc:Choice xmlns:a14="http://schemas.microsoft.com/office/drawing/2010/main" Requires="a14">
          <p:sp>
            <p:nvSpPr>
              <p:cNvPr id="17" name="Rectangle 16"/>
              <p:cNvSpPr/>
              <p:nvPr/>
            </p:nvSpPr>
            <p:spPr>
              <a:xfrm>
                <a:off x="1315137" y="2019300"/>
                <a:ext cx="15525063" cy="7109639"/>
              </a:xfrm>
              <a:prstGeom prst="rect">
                <a:avLst/>
              </a:prstGeom>
            </p:spPr>
            <p:txBody>
              <a:bodyPr wrap="square">
                <a:spAutoFit/>
              </a:bodyPr>
              <a:lstStyle/>
              <a:p>
                <a:pPr marL="30480" marR="30480" algn="just">
                  <a:lnSpc>
                    <a:spcPct val="150000"/>
                  </a:lnSpc>
                </a:pPr>
                <a:r>
                  <a:rPr lang="en-US" sz="3800" dirty="0">
                    <a:solidFill>
                      <a:srgbClr val="000000"/>
                    </a:solidFill>
                    <a:latin typeface="Arial" panose="020B0604020202020204" pitchFamily="34" charset="0"/>
                    <a:ea typeface="Times New Roman" panose="02020603050405020304" pitchFamily="18" charset="0"/>
                  </a:rPr>
                  <a:t>Cho </a:t>
                </a:r>
                <a:r>
                  <a:rPr lang="en-US" sz="3800" dirty="0" err="1">
                    <a:solidFill>
                      <a:srgbClr val="000000"/>
                    </a:solidFill>
                    <a:latin typeface="Arial" panose="020B0604020202020204" pitchFamily="34" charset="0"/>
                    <a:ea typeface="Times New Roman" panose="02020603050405020304" pitchFamily="18" charset="0"/>
                  </a:rPr>
                  <a:t>hai</a:t>
                </a:r>
                <a:r>
                  <a:rPr lang="en-US" sz="3800" dirty="0">
                    <a:solidFill>
                      <a:srgbClr val="000000"/>
                    </a:solidFill>
                    <a:latin typeface="Arial" panose="020B0604020202020204" pitchFamily="34" charset="0"/>
                    <a:ea typeface="Times New Roman" panose="02020603050405020304" pitchFamily="18" charset="0"/>
                  </a:rPr>
                  <a:t> </a:t>
                </a:r>
                <a:r>
                  <a:rPr lang="en-US" sz="3800" dirty="0" err="1">
                    <a:solidFill>
                      <a:srgbClr val="000000"/>
                    </a:solidFill>
                    <a:latin typeface="Arial" panose="020B0604020202020204" pitchFamily="34" charset="0"/>
                    <a:ea typeface="Times New Roman" panose="02020603050405020304" pitchFamily="18" charset="0"/>
                  </a:rPr>
                  <a:t>đa</a:t>
                </a:r>
                <a:r>
                  <a:rPr lang="en-US" sz="3800" dirty="0">
                    <a:solidFill>
                      <a:srgbClr val="000000"/>
                    </a:solidFill>
                    <a:latin typeface="Arial" panose="020B0604020202020204" pitchFamily="34" charset="0"/>
                    <a:ea typeface="Times New Roman" panose="02020603050405020304" pitchFamily="18" charset="0"/>
                  </a:rPr>
                  <a:t> </a:t>
                </a:r>
                <a:r>
                  <a:rPr lang="en-US" sz="3800" dirty="0" err="1">
                    <a:solidFill>
                      <a:srgbClr val="000000"/>
                    </a:solidFill>
                    <a:latin typeface="Arial" panose="020B0604020202020204" pitchFamily="34" charset="0"/>
                    <a:ea typeface="Times New Roman" panose="02020603050405020304" pitchFamily="18" charset="0"/>
                  </a:rPr>
                  <a:t>thức</a:t>
                </a:r>
                <a:r>
                  <a:rPr lang="en-US" sz="3800" dirty="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𝑃</m:t>
                    </m:r>
                    <m:d>
                      <m:dPr>
                        <m:ctrlP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3</m:t>
                    </m:r>
                    <m:sSup>
                      <m:sSupPr>
                        <m:ctrlP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7</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oMath>
                </a14:m>
                <a:r>
                  <a:rPr lang="en-US" sz="3800" dirty="0" err="1">
                    <a:solidFill>
                      <a:srgbClr val="000000"/>
                    </a:solidFill>
                    <a:effectLst/>
                    <a:latin typeface="Arial" panose="020B0604020202020204" pitchFamily="34" charset="0"/>
                    <a:ea typeface="Times New Roman" panose="02020603050405020304" pitchFamily="18" charset="0"/>
                  </a:rPr>
                  <a:t>và</a:t>
                </a:r>
                <a:r>
                  <a:rPr lang="en-US" sz="3800" dirty="0">
                    <a:solidFill>
                      <a:srgbClr val="000000"/>
                    </a:solidFill>
                    <a:effectLst/>
                    <a:latin typeface="Arial" panose="020B0604020202020204" pitchFamily="34" charset="0"/>
                    <a:ea typeface="Times New Roman" panose="02020603050405020304" pitchFamily="18" charset="0"/>
                  </a:rPr>
                  <a:t> </a:t>
                </a:r>
                <a14:m>
                  <m:oMath xmlns:m="http://schemas.openxmlformats.org/officeDocument/2006/math">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𝑄</m:t>
                    </m:r>
                    <m:d>
                      <m:dPr>
                        <m:ctrlP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5</m:t>
                    </m:r>
                    <m:sSup>
                      <m:sSupPr>
                        <m:ctrlP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r>
                      <a:rPr lang="en-US" sz="3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3800" dirty="0">
                  <a:effectLst/>
                  <a:latin typeface="Times New Roman" panose="02020603050405020304" pitchFamily="18" charset="0"/>
                  <a:ea typeface="Times New Roman" panose="02020603050405020304" pitchFamily="18" charset="0"/>
                </a:endParaRPr>
              </a:p>
              <a:p>
                <a:pPr marL="30480" marR="30480" algn="just">
                  <a:lnSpc>
                    <a:spcPct val="150000"/>
                  </a:lnSpc>
                </a:pPr>
                <a:r>
                  <a:rPr lang="en-US" sz="3800" dirty="0">
                    <a:solidFill>
                      <a:srgbClr val="000000"/>
                    </a:solidFill>
                    <a:effectLst/>
                    <a:latin typeface="Arial" panose="020B0604020202020204" pitchFamily="34" charset="0"/>
                    <a:ea typeface="Times New Roman" panose="02020603050405020304" pitchFamily="18" charset="0"/>
                  </a:rPr>
                  <a:t>a) </a:t>
                </a:r>
                <a:r>
                  <a:rPr lang="en-US" sz="3800" dirty="0" err="1">
                    <a:solidFill>
                      <a:srgbClr val="000000"/>
                    </a:solidFill>
                    <a:effectLst/>
                    <a:latin typeface="Arial" panose="020B0604020202020204" pitchFamily="34" charset="0"/>
                    <a:ea typeface="Times New Roman" panose="02020603050405020304" pitchFamily="18" charset="0"/>
                  </a:rPr>
                  <a:t>Sắp</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xếp</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các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đa</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thức</a:t>
                </a:r>
                <a:r>
                  <a:rPr lang="en-US" sz="3800" dirty="0">
                    <a:solidFill>
                      <a:srgbClr val="000000"/>
                    </a:solidFill>
                    <a:effectLst/>
                    <a:latin typeface="Arial" panose="020B0604020202020204" pitchFamily="34" charset="0"/>
                    <a:ea typeface="Times New Roman" panose="02020603050405020304" pitchFamily="18" charset="0"/>
                  </a:rPr>
                  <a:t> P(x) </a:t>
                </a:r>
                <a:r>
                  <a:rPr lang="en-US" sz="3800" dirty="0" err="1">
                    <a:solidFill>
                      <a:srgbClr val="000000"/>
                    </a:solidFill>
                    <a:effectLst/>
                    <a:latin typeface="Arial" panose="020B0604020202020204" pitchFamily="34" charset="0"/>
                    <a:ea typeface="Times New Roman" panose="02020603050405020304" pitchFamily="18" charset="0"/>
                  </a:rPr>
                  <a:t>và</a:t>
                </a:r>
                <a:r>
                  <a:rPr lang="en-US" sz="3800" dirty="0">
                    <a:solidFill>
                      <a:srgbClr val="000000"/>
                    </a:solidFill>
                    <a:effectLst/>
                    <a:latin typeface="Arial" panose="020B0604020202020204" pitchFamily="34" charset="0"/>
                    <a:ea typeface="Times New Roman" panose="02020603050405020304" pitchFamily="18" charset="0"/>
                  </a:rPr>
                  <a:t> Q(x) </a:t>
                </a:r>
                <a:r>
                  <a:rPr lang="en-US" sz="3800" dirty="0" err="1">
                    <a:solidFill>
                      <a:srgbClr val="000000"/>
                    </a:solidFill>
                    <a:effectLst/>
                    <a:latin typeface="Arial" panose="020B0604020202020204" pitchFamily="34" charset="0"/>
                    <a:ea typeface="Times New Roman" panose="02020603050405020304" pitchFamily="18" charset="0"/>
                  </a:rPr>
                  <a:t>theo</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số</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mũ</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giảm</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dần</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của</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biến</a:t>
                </a:r>
                <a:r>
                  <a:rPr lang="en-US" sz="3800" dirty="0">
                    <a:solidFill>
                      <a:srgbClr val="000000"/>
                    </a:solidFill>
                    <a:effectLst/>
                    <a:latin typeface="Arial" panose="020B0604020202020204" pitchFamily="34" charset="0"/>
                    <a:ea typeface="Times New Roman" panose="02020603050405020304" pitchFamily="18" charset="0"/>
                  </a:rPr>
                  <a:t>.</a:t>
                </a:r>
                <a:endParaRPr lang="en-US" sz="3800" dirty="0">
                  <a:effectLst/>
                  <a:latin typeface="Times New Roman" panose="02020603050405020304" pitchFamily="18" charset="0"/>
                  <a:ea typeface="Times New Roman" panose="02020603050405020304" pitchFamily="18" charset="0"/>
                </a:endParaRPr>
              </a:p>
              <a:p>
                <a:pPr marL="30480" marR="30480" algn="just">
                  <a:lnSpc>
                    <a:spcPct val="150000"/>
                  </a:lnSpc>
                </a:pPr>
                <a:r>
                  <a:rPr lang="en-US" sz="3800" dirty="0">
                    <a:solidFill>
                      <a:srgbClr val="000000"/>
                    </a:solidFill>
                    <a:effectLst/>
                    <a:latin typeface="Arial" panose="020B0604020202020204" pitchFamily="34" charset="0"/>
                    <a:ea typeface="Times New Roman" panose="02020603050405020304" pitchFamily="18" charset="0"/>
                  </a:rPr>
                  <a:t>b) </a:t>
                </a:r>
                <a:r>
                  <a:rPr lang="en-US" sz="3800" dirty="0" err="1">
                    <a:solidFill>
                      <a:srgbClr val="000000"/>
                    </a:solidFill>
                    <a:effectLst/>
                    <a:latin typeface="Arial" panose="020B0604020202020204" pitchFamily="34" charset="0"/>
                    <a:ea typeface="Times New Roman" panose="02020603050405020304" pitchFamily="18" charset="0"/>
                  </a:rPr>
                  <a:t>Viết</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hiệu</a:t>
                </a:r>
                <a:r>
                  <a:rPr lang="en-US" sz="3800" dirty="0">
                    <a:solidFill>
                      <a:srgbClr val="000000"/>
                    </a:solidFill>
                    <a:effectLst/>
                    <a:latin typeface="Arial" panose="020B0604020202020204" pitchFamily="34" charset="0"/>
                    <a:ea typeface="Times New Roman" panose="02020603050405020304" pitchFamily="18" charset="0"/>
                  </a:rPr>
                  <a:t> P(x) - Q(x) </a:t>
                </a:r>
                <a:r>
                  <a:rPr lang="en-US" sz="3800" dirty="0" err="1">
                    <a:solidFill>
                      <a:srgbClr val="000000"/>
                    </a:solidFill>
                    <a:effectLst/>
                    <a:latin typeface="Arial" panose="020B0604020202020204" pitchFamily="34" charset="0"/>
                    <a:ea typeface="Times New Roman" panose="02020603050405020304" pitchFamily="18" charset="0"/>
                  </a:rPr>
                  <a:t>theo</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hàng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ngang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trong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đó</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đa</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thức</a:t>
                </a:r>
                <a:r>
                  <a:rPr lang="en-US" sz="3800" dirty="0">
                    <a:solidFill>
                      <a:srgbClr val="000000"/>
                    </a:solidFill>
                    <a:effectLst/>
                    <a:latin typeface="Arial" panose="020B0604020202020204" pitchFamily="34" charset="0"/>
                    <a:ea typeface="Times New Roman" panose="02020603050405020304" pitchFamily="18" charset="0"/>
                  </a:rPr>
                  <a:t> Q(x) </a:t>
                </a:r>
                <a:r>
                  <a:rPr lang="en-US" sz="3800" dirty="0" err="1">
                    <a:solidFill>
                      <a:srgbClr val="000000"/>
                    </a:solidFill>
                    <a:effectLst/>
                    <a:latin typeface="Arial" panose="020B0604020202020204" pitchFamily="34" charset="0"/>
                    <a:ea typeface="Times New Roman" panose="02020603050405020304" pitchFamily="18" charset="0"/>
                  </a:rPr>
                  <a:t>được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đặt</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trong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dấu</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ngoặc</a:t>
                </a:r>
                <a:r>
                  <a:rPr lang="en-US" sz="3800" dirty="0">
                    <a:solidFill>
                      <a:srgbClr val="000000"/>
                    </a:solidFill>
                    <a:effectLst/>
                    <a:latin typeface="Arial" panose="020B0604020202020204" pitchFamily="34" charset="0"/>
                    <a:ea typeface="Times New Roman" panose="02020603050405020304" pitchFamily="18" charset="0"/>
                  </a:rPr>
                  <a:t>.</a:t>
                </a:r>
                <a:endParaRPr lang="en-US" sz="3800" dirty="0">
                  <a:effectLst/>
                  <a:latin typeface="Times New Roman" panose="02020603050405020304" pitchFamily="18" charset="0"/>
                  <a:ea typeface="Times New Roman" panose="02020603050405020304" pitchFamily="18" charset="0"/>
                </a:endParaRPr>
              </a:p>
              <a:p>
                <a:pPr marL="30480" marR="30480" algn="just">
                  <a:lnSpc>
                    <a:spcPct val="150000"/>
                  </a:lnSpc>
                </a:pPr>
                <a:r>
                  <a:rPr lang="en-US" sz="3800" dirty="0">
                    <a:solidFill>
                      <a:srgbClr val="000000"/>
                    </a:solidFill>
                    <a:effectLst/>
                    <a:latin typeface="Arial" panose="020B0604020202020204" pitchFamily="34" charset="0"/>
                    <a:ea typeface="Times New Roman" panose="02020603050405020304" pitchFamily="18" charset="0"/>
                  </a:rPr>
                  <a:t>c) </a:t>
                </a:r>
                <a:r>
                  <a:rPr lang="en-US" sz="3800" dirty="0" err="1">
                    <a:solidFill>
                      <a:srgbClr val="000000"/>
                    </a:solidFill>
                    <a:effectLst/>
                    <a:latin typeface="Arial" panose="020B0604020202020204" pitchFamily="34" charset="0"/>
                    <a:ea typeface="Times New Roman" panose="02020603050405020304" pitchFamily="18" charset="0"/>
                  </a:rPr>
                  <a:t>Sau</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khi</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bỏ</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dấu</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ngoặc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và</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đổi</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dấu</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mỗi</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đơn</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thức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của</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đa</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thức</a:t>
                </a:r>
                <a:r>
                  <a:rPr lang="en-US" sz="3800" dirty="0">
                    <a:solidFill>
                      <a:srgbClr val="000000"/>
                    </a:solidFill>
                    <a:effectLst/>
                    <a:latin typeface="Arial" panose="020B0604020202020204" pitchFamily="34" charset="0"/>
                    <a:ea typeface="Times New Roman" panose="02020603050405020304" pitchFamily="18" charset="0"/>
                  </a:rPr>
                  <a:t> Q(x), </a:t>
                </a:r>
                <a:r>
                  <a:rPr lang="en-US" sz="3800" dirty="0" err="1">
                    <a:solidFill>
                      <a:srgbClr val="000000"/>
                    </a:solidFill>
                    <a:effectLst/>
                    <a:latin typeface="Arial" panose="020B0604020202020204" pitchFamily="34" charset="0"/>
                    <a:ea typeface="Times New Roman" panose="02020603050405020304" pitchFamily="18" charset="0"/>
                  </a:rPr>
                  <a:t>nhóm</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các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đơn</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thức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có</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cùng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số</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mũ</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của</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biến</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với</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nhau</a:t>
                </a:r>
                <a:r>
                  <a:rPr lang="en-US" sz="3800" dirty="0">
                    <a:solidFill>
                      <a:srgbClr val="000000"/>
                    </a:solidFill>
                    <a:effectLst/>
                    <a:latin typeface="Arial" panose="020B0604020202020204" pitchFamily="34" charset="0"/>
                    <a:ea typeface="Times New Roman" panose="02020603050405020304" pitchFamily="18" charset="0"/>
                  </a:rPr>
                  <a:t>.</a:t>
                </a:r>
                <a:endParaRPr lang="en-US" sz="3800" dirty="0">
                  <a:effectLst/>
                  <a:latin typeface="Times New Roman" panose="02020603050405020304" pitchFamily="18" charset="0"/>
                  <a:ea typeface="Times New Roman" panose="02020603050405020304" pitchFamily="18" charset="0"/>
                </a:endParaRPr>
              </a:p>
              <a:p>
                <a:pPr marL="30480" marR="30480" algn="just">
                  <a:lnSpc>
                    <a:spcPct val="150000"/>
                  </a:lnSpc>
                </a:pPr>
                <a:r>
                  <a:rPr lang="en-US" sz="3800" dirty="0">
                    <a:solidFill>
                      <a:srgbClr val="000000"/>
                    </a:solidFill>
                    <a:effectLst/>
                    <a:latin typeface="Arial" panose="020B0604020202020204" pitchFamily="34" charset="0"/>
                    <a:ea typeface="Times New Roman" panose="02020603050405020304" pitchFamily="18" charset="0"/>
                  </a:rPr>
                  <a:t>d) </a:t>
                </a:r>
                <a:r>
                  <a:rPr lang="en-US" sz="3800" dirty="0" err="1">
                    <a:solidFill>
                      <a:srgbClr val="000000"/>
                    </a:solidFill>
                    <a:effectLst/>
                    <a:latin typeface="Arial" panose="020B0604020202020204" pitchFamily="34" charset="0"/>
                    <a:ea typeface="Times New Roman" panose="02020603050405020304" pitchFamily="18" charset="0"/>
                  </a:rPr>
                  <a:t>Tính</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hiệu</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của</a:t>
                </a:r>
                <a:r>
                  <a:rPr lang="en-US" sz="3800" dirty="0">
                    <a:solidFill>
                      <a:srgbClr val="000000"/>
                    </a:solidFill>
                    <a:effectLst/>
                    <a:latin typeface="Arial" panose="020B0604020202020204" pitchFamily="34" charset="0"/>
                    <a:ea typeface="Times New Roman" panose="02020603050405020304" pitchFamily="18" charset="0"/>
                  </a:rPr>
                  <a:t> P(x) - Q(x) </a:t>
                </a:r>
                <a:r>
                  <a:rPr lang="en-US" sz="3800" dirty="0" err="1">
                    <a:solidFill>
                      <a:srgbClr val="000000"/>
                    </a:solidFill>
                    <a:effectLst/>
                    <a:latin typeface="Arial" panose="020B0604020202020204" pitchFamily="34" charset="0"/>
                    <a:ea typeface="Times New Roman" panose="02020603050405020304" pitchFamily="18" charset="0"/>
                  </a:rPr>
                  <a:t>bằng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cách</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thực</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hiện</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phép</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tính</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smtClean="0">
                    <a:solidFill>
                      <a:srgbClr val="000000"/>
                    </a:solidFill>
                    <a:effectLst/>
                    <a:latin typeface="Arial" panose="020B0604020202020204" pitchFamily="34" charset="0"/>
                    <a:ea typeface="Times New Roman" panose="02020603050405020304" pitchFamily="18" charset="0"/>
                  </a:rPr>
                  <a:t>trong</a:t>
                </a:r>
                <a:r>
                  <a:rPr lang="en-US" sz="3800" dirty="0" smtClean="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từng</a:t>
                </a:r>
                <a:r>
                  <a:rPr lang="en-US" sz="3800" dirty="0">
                    <a:solidFill>
                      <a:srgbClr val="000000"/>
                    </a:solidFill>
                    <a:effectLst/>
                    <a:latin typeface="Arial" panose="020B0604020202020204" pitchFamily="34" charset="0"/>
                    <a:ea typeface="Times New Roman" panose="02020603050405020304" pitchFamily="18" charset="0"/>
                  </a:rPr>
                  <a:t> </a:t>
                </a:r>
                <a:r>
                  <a:rPr lang="en-US" sz="3800" dirty="0" err="1">
                    <a:solidFill>
                      <a:srgbClr val="000000"/>
                    </a:solidFill>
                    <a:effectLst/>
                    <a:latin typeface="Arial" panose="020B0604020202020204" pitchFamily="34" charset="0"/>
                    <a:ea typeface="Times New Roman" panose="02020603050405020304" pitchFamily="18" charset="0"/>
                  </a:rPr>
                  <a:t>nhóm</a:t>
                </a:r>
                <a:r>
                  <a:rPr lang="en-US" sz="3800" dirty="0">
                    <a:solidFill>
                      <a:srgbClr val="000000"/>
                    </a:solidFill>
                    <a:effectLst/>
                    <a:latin typeface="Arial" panose="020B0604020202020204" pitchFamily="34" charset="0"/>
                    <a:ea typeface="Times New Roman" panose="02020603050405020304" pitchFamily="18" charset="0"/>
                  </a:rPr>
                  <a:t>.</a:t>
                </a:r>
                <a:endParaRPr lang="en-US" sz="3800" dirty="0">
                  <a:effectLst/>
                  <a:latin typeface="Times New Roman" panose="02020603050405020304" pitchFamily="18" charset="0"/>
                  <a:ea typeface="Times New Roman" panose="02020603050405020304" pitchFamily="18" charset="0"/>
                </a:endParaRPr>
              </a:p>
            </p:txBody>
          </p:sp>
        </mc:Choice>
        <mc:Fallback>
          <p:sp>
            <p:nvSpPr>
              <p:cNvPr id="17" name="Rectangle 16"/>
              <p:cNvSpPr>
                <a:spLocks noRot="1" noChangeAspect="1" noMove="1" noResize="1" noEditPoints="1" noAdjustHandles="1" noChangeArrowheads="1" noChangeShapeType="1" noTextEdit="1"/>
              </p:cNvSpPr>
              <p:nvPr/>
            </p:nvSpPr>
            <p:spPr>
              <a:xfrm>
                <a:off x="1315137" y="2019300"/>
                <a:ext cx="15525063" cy="7109639"/>
              </a:xfrm>
              <a:prstGeom prst="rect">
                <a:avLst/>
              </a:prstGeom>
              <a:blipFill rotWithShape="1">
                <a:blip r:embed="rId5"/>
                <a:stretch>
                  <a:fillRect b="-11153"/>
                </a:stretch>
              </a:blipFill>
            </p:spPr>
            <p:txBody>
              <a:bodyPr/>
              <a:lstStyle/>
              <a:p>
                <a:r>
                  <a:rPr lang="en-US" altLang="en-US">
                    <a:noFill/>
                  </a:rPr>
                  <a:t> </a:t>
                </a:r>
              </a:p>
            </p:txBody>
          </p:sp>
        </mc:Fallback>
      </mc:AlternateContent>
      <p:pic>
        <p:nvPicPr>
          <p:cNvPr id="18"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5627571" y="8731995"/>
            <a:ext cx="1872916" cy="1212105"/>
          </a:xfrm>
          <a:prstGeom prst="rect">
            <a:avLst/>
          </a:prstGeom>
        </p:spPr>
      </p:pic>
      <p:pic>
        <p:nvPicPr>
          <p:cNvPr id="20" name="Picture 35"/>
          <p:cNvPicPr>
            <a:picLocks noChangeAspect="1"/>
          </p:cNvPicPr>
          <p:nvPr/>
        </p:nvPicPr>
        <p:blipFill>
          <a:blip r:embed="rId7"/>
          <a:srcRect/>
          <a:stretch>
            <a:fillRect/>
          </a:stretch>
        </p:blipFill>
        <p:spPr>
          <a:xfrm>
            <a:off x="16084771" y="637779"/>
            <a:ext cx="1517429" cy="122532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p14:dur="700">
        <p15:prstTrans prst="pageCurlDoubl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6" name="Rounded Rectangular Callout 5"/>
          <p:cNvSpPr/>
          <p:nvPr/>
        </p:nvSpPr>
        <p:spPr>
          <a:xfrm>
            <a:off x="457200" y="370500"/>
            <a:ext cx="17297400" cy="9573599"/>
          </a:xfrm>
          <a:prstGeom prst="wedgeRoundRectCallout">
            <a:avLst>
              <a:gd name="adj1" fmla="val -21596"/>
              <a:gd name="adj2" fmla="val 58928"/>
              <a:gd name="adj3" fmla="val 16667"/>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20902838">
            <a:off x="379216" y="8323306"/>
            <a:ext cx="1527122" cy="1655418"/>
          </a:xfrm>
          <a:prstGeom prst="rect">
            <a:avLst/>
          </a:prstGeom>
        </p:spPr>
      </p:pic>
      <p:pic>
        <p:nvPicPr>
          <p:cNvPr id="9"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20321244">
            <a:off x="181637" y="309740"/>
            <a:ext cx="1922281" cy="1157851"/>
          </a:xfrm>
          <a:prstGeom prst="rect">
            <a:avLst/>
          </a:prstGeom>
        </p:spPr>
      </p:pic>
      <p:sp>
        <p:nvSpPr>
          <p:cNvPr id="10" name="Oval Callout 9"/>
          <p:cNvSpPr/>
          <p:nvPr/>
        </p:nvSpPr>
        <p:spPr>
          <a:xfrm>
            <a:off x="8463213" y="800100"/>
            <a:ext cx="1714500" cy="82274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7" name="Rectangle 6"/>
              <p:cNvSpPr/>
              <p:nvPr/>
            </p:nvSpPr>
            <p:spPr>
              <a:xfrm>
                <a:off x="2715126" y="1985308"/>
                <a:ext cx="6352674" cy="1938992"/>
              </a:xfrm>
              <a:prstGeom prst="rect">
                <a:avLst/>
              </a:prstGeom>
            </p:spPr>
            <p:txBody>
              <a:bodyPr wrap="square">
                <a:spAutoFit/>
              </a:bodyPr>
              <a:lstStyle/>
              <a:p>
                <a:pPr>
                  <a:lnSpc>
                    <a:spcPct val="150000"/>
                  </a:lnSpc>
                </a:pPr>
                <a:r>
                  <a:rPr lang="en-US" sz="4000" dirty="0" smtClean="0">
                    <a:solidFill>
                      <a:srgbClr val="333333"/>
                    </a:solidFill>
                    <a:latin typeface="Arial" panose="020B0604020202020204" pitchFamily="34" charset="0"/>
                    <a:ea typeface="Times New Roman" panose="02020603050405020304" pitchFamily="18" charset="0"/>
                    <a:cs typeface="Arial" panose="020B0604020202020204" pitchFamily="34" charset="0"/>
                  </a:rPr>
                  <a:t>a) </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P(x) = </a:t>
                </a:r>
                <a14:m>
                  <m:oMath xmlns:m="http://schemas.openxmlformats.org/officeDocument/2006/math">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3</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7</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2</m:t>
                    </m:r>
                  </m:oMath>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50000"/>
                  </a:lnSpc>
                </a:pPr>
                <a:r>
                  <a:rPr lang="en-US" sz="4000"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rPr>
                  <a:t>    Q(x</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 </a:t>
                </a:r>
                <a14:m>
                  <m:oMath xmlns:m="http://schemas.openxmlformats.org/officeDocument/2006/math">
                    <m:r>
                      <a:rPr lang="en-US" sz="4000" i="1">
                        <a:effectLst/>
                        <a:latin typeface="Cambria Math" panose="02040503050406030204" pitchFamily="18" charset="0"/>
                        <a:ea typeface="Times New Roman" panose="02020603050405020304" pitchFamily="18" charset="0"/>
                        <a:cs typeface="Arial" panose="020B0604020202020204" pitchFamily="34" charset="0"/>
                      </a:rPr>
                      <m:t>5</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4</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7" name="Rectangle 6"/>
              <p:cNvSpPr>
                <a:spLocks noRot="1" noChangeAspect="1" noMove="1" noResize="1" noEditPoints="1" noAdjustHandles="1" noChangeArrowheads="1" noChangeShapeType="1" noTextEdit="1"/>
              </p:cNvSpPr>
              <p:nvPr/>
            </p:nvSpPr>
            <p:spPr>
              <a:xfrm>
                <a:off x="2715126" y="1985308"/>
                <a:ext cx="6352674" cy="1938992"/>
              </a:xfrm>
              <a:prstGeom prst="rect">
                <a:avLst/>
              </a:prstGeom>
              <a:blipFill rotWithShape="1">
                <a:blip r:embed="rId4"/>
                <a:stretch>
                  <a:fillRect l="-8" t="-15" b="-85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2743200" y="4213424"/>
                <a:ext cx="12877800" cy="1015663"/>
              </a:xfrm>
              <a:prstGeom prst="rect">
                <a:avLst/>
              </a:prstGeom>
            </p:spPr>
            <p:txBody>
              <a:bodyPr wrap="square">
                <a:spAutoFit/>
              </a:bodyPr>
              <a:lstStyle/>
              <a:p>
                <a:pPr lvl="0">
                  <a:lnSpc>
                    <a:spcPct val="150000"/>
                  </a:lnSpc>
                </a:pPr>
                <a:r>
                  <a:rPr lang="en-US" sz="4000" dirty="0" smtClean="0">
                    <a:solidFill>
                      <a:srgbClr val="333333"/>
                    </a:solidFill>
                    <a:latin typeface="Arial" panose="020B0604020202020204" pitchFamily="34" charset="0"/>
                    <a:ea typeface="Times New Roman" panose="02020603050405020304" pitchFamily="18" charset="0"/>
                    <a:cs typeface="Arial" panose="020B0604020202020204" pitchFamily="34" charset="0"/>
                  </a:rPr>
                  <a:t>b) </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P(x) - Q(x) =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7</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8" name="Rectangle 7"/>
              <p:cNvSpPr>
                <a:spLocks noRot="1" noChangeAspect="1" noMove="1" noResize="1" noEditPoints="1" noAdjustHandles="1" noChangeArrowheads="1" noChangeShapeType="1" noTextEdit="1"/>
              </p:cNvSpPr>
              <p:nvPr/>
            </p:nvSpPr>
            <p:spPr>
              <a:xfrm>
                <a:off x="2743200" y="4213424"/>
                <a:ext cx="12877800" cy="1015663"/>
              </a:xfrm>
              <a:prstGeom prst="rect">
                <a:avLst/>
              </a:prstGeom>
              <a:blipFill rotWithShape="1">
                <a:blip r:embed="rId5"/>
                <a:stretch>
                  <a:fillRect t="-20" b="49"/>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2715126" y="5720682"/>
                <a:ext cx="13210674" cy="1938992"/>
              </a:xfrm>
              <a:prstGeom prst="rect">
                <a:avLst/>
              </a:prstGeom>
            </p:spPr>
            <p:txBody>
              <a:bodyPr wrap="square">
                <a:spAutoFit/>
              </a:bodyPr>
              <a:lstStyle/>
              <a:p>
                <a:pPr lvl="0">
                  <a:lnSpc>
                    <a:spcPct val="150000"/>
                  </a:lnSpc>
                </a:pPr>
                <a:r>
                  <a:rPr lang="en-US" sz="4000" dirty="0" smtClean="0">
                    <a:solidFill>
                      <a:srgbClr val="333333"/>
                    </a:solidFill>
                    <a:latin typeface="Arial" panose="020B0604020202020204" pitchFamily="34" charset="0"/>
                    <a:ea typeface="Times New Roman" panose="02020603050405020304" pitchFamily="18" charset="0"/>
                    <a:cs typeface="Arial" panose="020B0604020202020204" pitchFamily="34" charset="0"/>
                  </a:rPr>
                  <a:t>c) </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P(x) - Q(x) </a:t>
                </a:r>
                <a14:m>
                  <m:oMath xmlns:m="http://schemas.openxmlformats.org/officeDocument/2006/math">
                    <m:r>
                      <a:rPr lang="en-US" sz="400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7</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oMath>
                </a14:m>
                <a:endPar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endParaRPr>
              </a:p>
              <a:p>
                <a:pPr lvl="0">
                  <a:lnSpc>
                    <a:spcPct val="150000"/>
                  </a:lnSpc>
                </a:pPr>
                <a:r>
                  <a:rPr lang="en-US" sz="4000" dirty="0" smtClean="0">
                    <a:solidFill>
                      <a:prstClr val="black"/>
                    </a:solidFill>
                    <a:ea typeface="Times New Roman" panose="02020603050405020304" pitchFamily="18" charset="0"/>
                    <a:cs typeface="Arial" panose="020B0604020202020204" pitchFamily="34" charset="0"/>
                  </a:rPr>
                  <a:t>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7</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2715126" y="5720682"/>
                <a:ext cx="13210674" cy="1938992"/>
              </a:xfrm>
              <a:prstGeom prst="rect">
                <a:avLst/>
              </a:prstGeom>
              <a:blipFill rotWithShape="1">
                <a:blip r:embed="rId6"/>
                <a:stretch>
                  <a:fillRect l="-4" t="-31" b="-73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2715126" y="8090237"/>
                <a:ext cx="7144585" cy="1015663"/>
              </a:xfrm>
              <a:prstGeom prst="rect">
                <a:avLst/>
              </a:prstGeom>
            </p:spPr>
            <p:txBody>
              <a:bodyPr wrap="none">
                <a:spAutoFit/>
              </a:bodyPr>
              <a:lstStyle/>
              <a:p>
                <a:pPr lvl="0">
                  <a:lnSpc>
                    <a:spcPct val="150000"/>
                  </a:lnSpc>
                </a:pPr>
                <a:r>
                  <a:rPr lang="en-US" sz="40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d) </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P(x) - Q(x) </a:t>
                </a:r>
                <a14:m>
                  <m:oMath xmlns:m="http://schemas.openxmlformats.org/officeDocument/2006/math">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14" name="Rectangle 13"/>
              <p:cNvSpPr>
                <a:spLocks noRot="1" noChangeAspect="1" noMove="1" noResize="1" noEditPoints="1" noAdjustHandles="1" noChangeArrowheads="1" noChangeShapeType="1" noTextEdit="1"/>
              </p:cNvSpPr>
              <p:nvPr/>
            </p:nvSpPr>
            <p:spPr>
              <a:xfrm>
                <a:off x="2715126" y="8090237"/>
                <a:ext cx="7144585" cy="1015663"/>
              </a:xfrm>
              <a:prstGeom prst="rect">
                <a:avLst/>
              </a:prstGeom>
              <a:blipFill rotWithShape="1">
                <a:blip r:embed="rId7"/>
                <a:stretch>
                  <a:fillRect l="-7" t="-33" r="1"/>
                </a:stretch>
              </a:blipFill>
            </p:spPr>
            <p:txBody>
              <a:bodyPr/>
              <a:lstStyle/>
              <a:p>
                <a:r>
                  <a:rPr lang="en-US" altLang="en-US">
                    <a:noFill/>
                  </a:rPr>
                  <a:t> </a:t>
                </a:r>
              </a:p>
            </p:txBody>
          </p:sp>
        </mc:Fallback>
      </mc:AlternateContent>
      <p:pic>
        <p:nvPicPr>
          <p:cNvPr id="15" name="Picture 30"/>
          <p:cNvPicPr>
            <a:picLocks noChangeAspect="1"/>
          </p:cNvPicPr>
          <p:nvPr/>
        </p:nvPicPr>
        <p:blipFill>
          <a:blip r:embed="rId8"/>
          <a:srcRect/>
          <a:stretch>
            <a:fillRect/>
          </a:stretch>
        </p:blipFill>
        <p:spPr>
          <a:xfrm flipH="1">
            <a:off x="14859000" y="1559826"/>
            <a:ext cx="1516090" cy="1526274"/>
          </a:xfrm>
          <a:prstGeom prst="rect">
            <a:avLst/>
          </a:prstGeom>
        </p:spPr>
      </p:pic>
      <p:pic>
        <p:nvPicPr>
          <p:cNvPr id="16" name="Picture 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rot="2114759">
            <a:off x="16601051" y="8303831"/>
            <a:ext cx="1255283" cy="18947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8"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6" name="Rounded Rectangular Callout 5"/>
          <p:cNvSpPr/>
          <p:nvPr/>
        </p:nvSpPr>
        <p:spPr>
          <a:xfrm>
            <a:off x="304800" y="1181101"/>
            <a:ext cx="17678400" cy="8915399"/>
          </a:xfrm>
          <a:prstGeom prst="wedgeRoundRectCallout">
            <a:avLst>
              <a:gd name="adj1" fmla="val -50997"/>
              <a:gd name="adj2" fmla="val 35176"/>
              <a:gd name="adj3" fmla="val 16667"/>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6773419" y="-38100"/>
            <a:ext cx="4741161" cy="1103892"/>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defRPr/>
            </a:pPr>
            <a:r>
              <a:rPr kumimoji="0" lang="nl-NL" sz="5000" b="1" i="0" u="none" strike="noStrike" kern="1200" cap="none" spc="0" normalizeH="0" baseline="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NHẬN</a:t>
            </a:r>
            <a:r>
              <a:rPr kumimoji="0" lang="nl-NL" sz="5000" b="1" i="0" u="none" strike="noStrike" kern="1200" cap="none" spc="0" normalizeH="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XÉT</a:t>
            </a:r>
            <a:endParaRPr kumimoji="0" lang="en-US" sz="5000" b="1" i="0" u="none" strike="noStrike" kern="1200" cap="none" spc="0" normalizeH="0" baseline="0" noProof="0" dirty="0">
              <a:ln w="0"/>
              <a:solidFill>
                <a:srgbClr val="FF0000"/>
              </a:solidFill>
              <a:effectLst/>
              <a:uLnTx/>
              <a:uFillTx/>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4" name="Rectangle 3"/>
              <p:cNvSpPr/>
              <p:nvPr/>
            </p:nvSpPr>
            <p:spPr>
              <a:xfrm>
                <a:off x="685800" y="1541800"/>
                <a:ext cx="16992600" cy="8402300"/>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cs typeface="Times New Roman" panose="02020603050405020304" pitchFamily="18" charset="0"/>
                  </a:rPr>
                  <a:t>Để</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trừ</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đa</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err="1">
                    <a:latin typeface="Arial" panose="020B0604020202020204" pitchFamily="34" charset="0"/>
                    <a:ea typeface="Calibri" panose="020F0502020204030204" pitchFamily="34" charset="0"/>
                    <a:cs typeface="Times New Roman" panose="02020603050405020304" pitchFamily="18" charset="0"/>
                  </a:rPr>
                  <a:t>thức</a:t>
                </a:r>
                <a:r>
                  <a:rPr lang="en-US" sz="4000"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cho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thưc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theo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hàng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ngang</a:t>
                </a:r>
                <a:r>
                  <a:rPr lang="en-US" sz="4000" dirty="0">
                    <a:effectLst/>
                    <a:latin typeface="Arial" panose="020B0604020202020204" pitchFamily="34" charset="0"/>
                    <a:ea typeface="Calibri" panose="020F0502020204030204" pitchFamily="34" charset="0"/>
                    <a:cs typeface="Times New Roman" panose="02020603050405020304" pitchFamily="18" charset="0"/>
                  </a:rPr>
                  <a:t>), ta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có</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thế</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làm</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như</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sau</a:t>
                </a:r>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Thu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gọn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mỗi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và</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sắp</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xếp</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hai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đó</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cùng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theo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số</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mũ</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giảm</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dẩn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hoặc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tăng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dần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của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biến</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smtClean="0">
                  <a:effectLst/>
                  <a:latin typeface="Arial" panose="020B060402020202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Viết</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hiệu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theo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hàng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ngang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trong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đó</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được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đặt</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trong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dấu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ngoặc</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smtClean="0">
                  <a:latin typeface="Calibri" panose="020F050202020403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Sau</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khi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bỏ</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dấu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ngoặc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và</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đối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dấu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mỗi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đơn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trong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dạng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gọn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của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nhóm</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các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đơn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thực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có</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cùng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số</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mũ</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của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biến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với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nhau</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smtClean="0">
                  <a:latin typeface="Calibri" panose="020F0502020204030204" pitchFamily="34" charset="0"/>
                  <a:ea typeface="Calibri" panose="020F0502020204030204" pitchFamily="34" charset="0"/>
                  <a:cs typeface="Times New Roman" panose="02020603050405020304" pitchFamily="18" charset="0"/>
                </a:endParaRPr>
              </a:p>
              <a:p>
                <a:pPr marL="571500" lvl="0" indent="-571500" algn="just">
                  <a:lnSpc>
                    <a:spcPct val="150000"/>
                  </a:lnSpc>
                  <a:buFontTx/>
                  <a:buChar char="-"/>
                  <a:tabLst>
                    <a:tab pos="457200" algn="l"/>
                  </a:tabLst>
                </a:pP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Thực</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hiện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phép</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tính</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trong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từng</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nhóm</a:t>
                </a:r>
                <a:r>
                  <a:rPr lang="en-US" sz="4000" dirty="0">
                    <a:effectLst/>
                    <a:latin typeface="Arial" panose="020B0604020202020204" pitchFamily="34" charset="0"/>
                    <a:ea typeface="Calibri" panose="020F0502020204030204" pitchFamily="34" charset="0"/>
                    <a:cs typeface="Times New Roman" panose="02020603050405020304" pitchFamily="18" charset="0"/>
                  </a:rPr>
                  <a:t>, ta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được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hiệu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cần</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tìm</a:t>
                </a:r>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Rectangle 3"/>
              <p:cNvSpPr>
                <a:spLocks noRot="1" noChangeAspect="1" noMove="1" noResize="1" noEditPoints="1" noAdjustHandles="1" noChangeArrowheads="1" noChangeShapeType="1" noTextEdit="1"/>
              </p:cNvSpPr>
              <p:nvPr/>
            </p:nvSpPr>
            <p:spPr>
              <a:xfrm>
                <a:off x="685800" y="1541800"/>
                <a:ext cx="16992600" cy="8402300"/>
              </a:xfrm>
              <a:prstGeom prst="rect">
                <a:avLst/>
              </a:prstGeom>
              <a:blipFill rotWithShape="1">
                <a:blip r:embed="rId2"/>
                <a:stretch>
                  <a:fillRect/>
                </a:stretch>
              </a:blipFill>
            </p:spPr>
            <p:txBody>
              <a:bodyPr/>
              <a:lstStyle/>
              <a:p>
                <a:r>
                  <a:rPr lang="en-US" altLang="en-US">
                    <a:noFill/>
                  </a:rPr>
                  <a:t> </a:t>
                </a:r>
              </a:p>
            </p:txBody>
          </p:sp>
        </mc:Fallback>
      </mc:AlternateContent>
      <p:pic>
        <p:nvPicPr>
          <p:cNvPr id="14" name="Picture 2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3000" y="459783"/>
            <a:ext cx="1390081" cy="929617"/>
          </a:xfrm>
          <a:prstGeom prst="rect">
            <a:avLst/>
          </a:prstGeom>
        </p:spPr>
      </p:pic>
      <p:grpSp>
        <p:nvGrpSpPr>
          <p:cNvPr id="15" name="Google Shape;1450;p31"/>
          <p:cNvGrpSpPr/>
          <p:nvPr/>
        </p:nvGrpSpPr>
        <p:grpSpPr>
          <a:xfrm>
            <a:off x="16608972" y="9016750"/>
            <a:ext cx="1394281" cy="1107824"/>
            <a:chOff x="4317920" y="2439654"/>
            <a:chExt cx="511913" cy="566244"/>
          </a:xfrm>
        </p:grpSpPr>
        <p:sp>
          <p:nvSpPr>
            <p:cNvPr id="16" name="Google Shape;1451;p31"/>
            <p:cNvSpPr/>
            <p:nvPr/>
          </p:nvSpPr>
          <p:spPr>
            <a:xfrm>
              <a:off x="4317920" y="2439654"/>
              <a:ext cx="511913" cy="566244"/>
            </a:xfrm>
            <a:custGeom>
              <a:avLst/>
              <a:gdLst/>
              <a:ahLst/>
              <a:cxnLst/>
              <a:rect l="l" t="t" r="r" b="b"/>
              <a:pathLst>
                <a:path w="15509" h="17155" extrusionOk="0">
                  <a:moveTo>
                    <a:pt x="7500" y="0"/>
                  </a:moveTo>
                  <a:cubicBezTo>
                    <a:pt x="5367" y="0"/>
                    <a:pt x="3360" y="817"/>
                    <a:pt x="1843" y="2310"/>
                  </a:cubicBezTo>
                  <a:cubicBezTo>
                    <a:pt x="1407" y="2741"/>
                    <a:pt x="1158" y="3296"/>
                    <a:pt x="1103" y="3877"/>
                  </a:cubicBezTo>
                  <a:cubicBezTo>
                    <a:pt x="899" y="4203"/>
                    <a:pt x="717" y="4549"/>
                    <a:pt x="563" y="4903"/>
                  </a:cubicBezTo>
                  <a:cubicBezTo>
                    <a:pt x="491" y="5079"/>
                    <a:pt x="441" y="5261"/>
                    <a:pt x="418" y="5442"/>
                  </a:cubicBezTo>
                  <a:cubicBezTo>
                    <a:pt x="332" y="5597"/>
                    <a:pt x="259" y="5769"/>
                    <a:pt x="214" y="5951"/>
                  </a:cubicBezTo>
                  <a:lnTo>
                    <a:pt x="214" y="5955"/>
                  </a:lnTo>
                  <a:cubicBezTo>
                    <a:pt x="72" y="6527"/>
                    <a:pt x="1" y="7118"/>
                    <a:pt x="1" y="7709"/>
                  </a:cubicBezTo>
                  <a:lnTo>
                    <a:pt x="1" y="10200"/>
                  </a:lnTo>
                  <a:cubicBezTo>
                    <a:pt x="1" y="11757"/>
                    <a:pt x="1021" y="13083"/>
                    <a:pt x="2429" y="13532"/>
                  </a:cubicBezTo>
                  <a:cubicBezTo>
                    <a:pt x="2306" y="14182"/>
                    <a:pt x="2461" y="14849"/>
                    <a:pt x="2846" y="15376"/>
                  </a:cubicBezTo>
                  <a:cubicBezTo>
                    <a:pt x="2987" y="16379"/>
                    <a:pt x="3850" y="17155"/>
                    <a:pt x="4889" y="17155"/>
                  </a:cubicBezTo>
                  <a:lnTo>
                    <a:pt x="10124" y="17155"/>
                  </a:lnTo>
                  <a:cubicBezTo>
                    <a:pt x="11263" y="17155"/>
                    <a:pt x="12185" y="16229"/>
                    <a:pt x="12185" y="15095"/>
                  </a:cubicBezTo>
                  <a:cubicBezTo>
                    <a:pt x="12185" y="14609"/>
                    <a:pt x="12122" y="14127"/>
                    <a:pt x="11994" y="13668"/>
                  </a:cubicBezTo>
                  <a:cubicBezTo>
                    <a:pt x="13578" y="13437"/>
                    <a:pt x="14827" y="12143"/>
                    <a:pt x="14982" y="10536"/>
                  </a:cubicBezTo>
                  <a:cubicBezTo>
                    <a:pt x="15114" y="10314"/>
                    <a:pt x="15213" y="10073"/>
                    <a:pt x="15277" y="9815"/>
                  </a:cubicBezTo>
                  <a:cubicBezTo>
                    <a:pt x="15431" y="9197"/>
                    <a:pt x="15508" y="8562"/>
                    <a:pt x="15508" y="7921"/>
                  </a:cubicBezTo>
                  <a:cubicBezTo>
                    <a:pt x="15508" y="7005"/>
                    <a:pt x="15349" y="6101"/>
                    <a:pt x="15041" y="5243"/>
                  </a:cubicBezTo>
                  <a:cubicBezTo>
                    <a:pt x="14972" y="5057"/>
                    <a:pt x="14882" y="4889"/>
                    <a:pt x="14773" y="4740"/>
                  </a:cubicBezTo>
                  <a:cubicBezTo>
                    <a:pt x="14732" y="4553"/>
                    <a:pt x="14664" y="4371"/>
                    <a:pt x="14573" y="4199"/>
                  </a:cubicBezTo>
                  <a:cubicBezTo>
                    <a:pt x="14454" y="3981"/>
                    <a:pt x="14324" y="3768"/>
                    <a:pt x="14187" y="3558"/>
                  </a:cubicBezTo>
                  <a:cubicBezTo>
                    <a:pt x="14410" y="2733"/>
                    <a:pt x="14178" y="1811"/>
                    <a:pt x="13501" y="1134"/>
                  </a:cubicBezTo>
                  <a:cubicBezTo>
                    <a:pt x="12991" y="624"/>
                    <a:pt x="12337" y="366"/>
                    <a:pt x="11692" y="366"/>
                  </a:cubicBezTo>
                  <a:cubicBezTo>
                    <a:pt x="11322" y="366"/>
                    <a:pt x="10955" y="451"/>
                    <a:pt x="10619" y="621"/>
                  </a:cubicBezTo>
                  <a:cubicBezTo>
                    <a:pt x="9639" y="212"/>
                    <a:pt x="8581" y="0"/>
                    <a:pt x="7500" y="0"/>
                  </a:cubicBezTo>
                  <a:close/>
                </a:path>
              </a:pathLst>
            </a:custGeom>
            <a:solidFill>
              <a:srgbClr val="FEFDFF"/>
            </a:solidFill>
            <a:ln>
              <a:noFill/>
            </a:ln>
            <a:effectLst>
              <a:outerShdw blurRad="57150" dist="19050" dir="1380000" algn="bl" rotWithShape="0">
                <a:srgbClr val="6C3D7C">
                  <a:alpha val="55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17" name="Google Shape;1452;p31"/>
            <p:cNvSpPr/>
            <p:nvPr/>
          </p:nvSpPr>
          <p:spPr>
            <a:xfrm>
              <a:off x="4479297" y="2851230"/>
              <a:ext cx="172794" cy="86678"/>
            </a:xfrm>
            <a:custGeom>
              <a:avLst/>
              <a:gdLst/>
              <a:ahLst/>
              <a:cxnLst/>
              <a:rect l="l" t="t" r="r" b="b"/>
              <a:pathLst>
                <a:path w="5235" h="2626" extrusionOk="0">
                  <a:moveTo>
                    <a:pt x="1258" y="1"/>
                  </a:moveTo>
                  <a:cubicBezTo>
                    <a:pt x="1258" y="1"/>
                    <a:pt x="999" y="210"/>
                    <a:pt x="750" y="510"/>
                  </a:cubicBezTo>
                  <a:cubicBezTo>
                    <a:pt x="264" y="1105"/>
                    <a:pt x="0" y="1859"/>
                    <a:pt x="0" y="2626"/>
                  </a:cubicBezTo>
                  <a:lnTo>
                    <a:pt x="5235" y="2626"/>
                  </a:lnTo>
                  <a:cubicBezTo>
                    <a:pt x="5235" y="1859"/>
                    <a:pt x="4972" y="1105"/>
                    <a:pt x="4486" y="510"/>
                  </a:cubicBezTo>
                  <a:cubicBezTo>
                    <a:pt x="4236" y="210"/>
                    <a:pt x="3977" y="1"/>
                    <a:pt x="3977" y="1"/>
                  </a:cubicBezTo>
                  <a:close/>
                </a:path>
              </a:pathLst>
            </a:custGeom>
            <a:solidFill>
              <a:srgbClr val="FDE5E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18" name="Google Shape;1453;p31"/>
            <p:cNvSpPr/>
            <p:nvPr/>
          </p:nvSpPr>
          <p:spPr>
            <a:xfrm>
              <a:off x="4479297" y="2851230"/>
              <a:ext cx="165170" cy="86678"/>
            </a:xfrm>
            <a:custGeom>
              <a:avLst/>
              <a:gdLst/>
              <a:ahLst/>
              <a:cxnLst/>
              <a:rect l="l" t="t" r="r" b="b"/>
              <a:pathLst>
                <a:path w="5004" h="2626" extrusionOk="0">
                  <a:moveTo>
                    <a:pt x="1258" y="1"/>
                  </a:moveTo>
                  <a:cubicBezTo>
                    <a:pt x="1258" y="1"/>
                    <a:pt x="999" y="210"/>
                    <a:pt x="750" y="510"/>
                  </a:cubicBezTo>
                  <a:cubicBezTo>
                    <a:pt x="264" y="1105"/>
                    <a:pt x="0" y="1859"/>
                    <a:pt x="0" y="2626"/>
                  </a:cubicBezTo>
                  <a:lnTo>
                    <a:pt x="904" y="2626"/>
                  </a:lnTo>
                  <a:cubicBezTo>
                    <a:pt x="1100" y="2494"/>
                    <a:pt x="1258" y="2299"/>
                    <a:pt x="1339" y="2062"/>
                  </a:cubicBezTo>
                  <a:cubicBezTo>
                    <a:pt x="1362" y="1999"/>
                    <a:pt x="1385" y="1940"/>
                    <a:pt x="1408" y="1890"/>
                  </a:cubicBezTo>
                  <a:cubicBezTo>
                    <a:pt x="1766" y="1962"/>
                    <a:pt x="2166" y="1999"/>
                    <a:pt x="2611" y="1999"/>
                  </a:cubicBezTo>
                  <a:cubicBezTo>
                    <a:pt x="3642" y="1999"/>
                    <a:pt x="4445" y="1799"/>
                    <a:pt x="5004" y="1400"/>
                  </a:cubicBezTo>
                  <a:cubicBezTo>
                    <a:pt x="4880" y="1077"/>
                    <a:pt x="4704" y="778"/>
                    <a:pt x="4486" y="510"/>
                  </a:cubicBezTo>
                  <a:cubicBezTo>
                    <a:pt x="4236" y="210"/>
                    <a:pt x="3977" y="1"/>
                    <a:pt x="3977" y="1"/>
                  </a:cubicBezTo>
                  <a:close/>
                </a:path>
              </a:pathLst>
            </a:custGeom>
            <a:solidFill>
              <a:srgbClr val="191919">
                <a:alpha val="106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19" name="Google Shape;1454;p31"/>
            <p:cNvSpPr/>
            <p:nvPr/>
          </p:nvSpPr>
          <p:spPr>
            <a:xfrm>
              <a:off x="4463849" y="2856478"/>
              <a:ext cx="62846" cy="61559"/>
            </a:xfrm>
            <a:custGeom>
              <a:avLst/>
              <a:gdLst/>
              <a:ahLst/>
              <a:cxnLst/>
              <a:rect l="l" t="t" r="r" b="b"/>
              <a:pathLst>
                <a:path w="1904" h="1865" extrusionOk="0">
                  <a:moveTo>
                    <a:pt x="827" y="1"/>
                  </a:moveTo>
                  <a:cubicBezTo>
                    <a:pt x="827" y="1"/>
                    <a:pt x="337" y="550"/>
                    <a:pt x="55" y="1218"/>
                  </a:cubicBezTo>
                  <a:cubicBezTo>
                    <a:pt x="1" y="1350"/>
                    <a:pt x="37" y="1499"/>
                    <a:pt x="146" y="1591"/>
                  </a:cubicBezTo>
                  <a:cubicBezTo>
                    <a:pt x="265" y="1690"/>
                    <a:pt x="441" y="1803"/>
                    <a:pt x="691" y="1858"/>
                  </a:cubicBezTo>
                  <a:cubicBezTo>
                    <a:pt x="712" y="1862"/>
                    <a:pt x="734" y="1864"/>
                    <a:pt x="755" y="1864"/>
                  </a:cubicBezTo>
                  <a:cubicBezTo>
                    <a:pt x="891" y="1864"/>
                    <a:pt x="1016" y="1778"/>
                    <a:pt x="1063" y="1645"/>
                  </a:cubicBezTo>
                  <a:cubicBezTo>
                    <a:pt x="1149" y="1400"/>
                    <a:pt x="1308" y="1027"/>
                    <a:pt x="1540" y="814"/>
                  </a:cubicBezTo>
                  <a:cubicBezTo>
                    <a:pt x="1903" y="478"/>
                    <a:pt x="827" y="1"/>
                    <a:pt x="827" y="1"/>
                  </a:cubicBezTo>
                  <a:close/>
                </a:path>
              </a:pathLst>
            </a:custGeom>
            <a:solidFill>
              <a:srgbClr val="E686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0" name="Google Shape;1455;p31"/>
            <p:cNvSpPr/>
            <p:nvPr/>
          </p:nvSpPr>
          <p:spPr>
            <a:xfrm>
              <a:off x="4470451" y="2835254"/>
              <a:ext cx="189925" cy="56047"/>
            </a:xfrm>
            <a:custGeom>
              <a:avLst/>
              <a:gdLst/>
              <a:ahLst/>
              <a:cxnLst/>
              <a:rect l="l" t="t" r="r" b="b"/>
              <a:pathLst>
                <a:path w="5754" h="1698" extrusionOk="0">
                  <a:moveTo>
                    <a:pt x="409" y="0"/>
                  </a:moveTo>
                  <a:cubicBezTo>
                    <a:pt x="409" y="0"/>
                    <a:pt x="0" y="1698"/>
                    <a:pt x="2879" y="1698"/>
                  </a:cubicBezTo>
                  <a:cubicBezTo>
                    <a:pt x="5753" y="1698"/>
                    <a:pt x="5345" y="0"/>
                    <a:pt x="5345" y="0"/>
                  </a:cubicBezTo>
                  <a:close/>
                </a:path>
              </a:pathLst>
            </a:custGeom>
            <a:solidFill>
              <a:srgbClr val="E686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1" name="Google Shape;1456;p31"/>
            <p:cNvSpPr/>
            <p:nvPr/>
          </p:nvSpPr>
          <p:spPr>
            <a:xfrm>
              <a:off x="4385917" y="2646119"/>
              <a:ext cx="358957" cy="177745"/>
            </a:xfrm>
            <a:custGeom>
              <a:avLst/>
              <a:gdLst/>
              <a:ahLst/>
              <a:cxnLst/>
              <a:rect l="l" t="t" r="r" b="b"/>
              <a:pathLst>
                <a:path w="10875" h="5385" extrusionOk="0">
                  <a:moveTo>
                    <a:pt x="5444" y="0"/>
                  </a:moveTo>
                  <a:lnTo>
                    <a:pt x="1" y="645"/>
                  </a:lnTo>
                  <a:lnTo>
                    <a:pt x="1" y="3945"/>
                  </a:lnTo>
                  <a:cubicBezTo>
                    <a:pt x="1" y="4740"/>
                    <a:pt x="646" y="5385"/>
                    <a:pt x="1440" y="5385"/>
                  </a:cubicBezTo>
                  <a:lnTo>
                    <a:pt x="9435" y="5385"/>
                  </a:lnTo>
                  <a:cubicBezTo>
                    <a:pt x="10230" y="5385"/>
                    <a:pt x="10875" y="4740"/>
                    <a:pt x="10875" y="3945"/>
                  </a:cubicBezTo>
                  <a:lnTo>
                    <a:pt x="10875" y="645"/>
                  </a:lnTo>
                  <a:lnTo>
                    <a:pt x="5444" y="0"/>
                  </a:lnTo>
                  <a:close/>
                </a:path>
              </a:pathLst>
            </a:custGeom>
            <a:solidFill>
              <a:srgbClr val="AB80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2" name="Google Shape;1457;p31"/>
            <p:cNvSpPr/>
            <p:nvPr/>
          </p:nvSpPr>
          <p:spPr>
            <a:xfrm>
              <a:off x="4407372" y="2546302"/>
              <a:ext cx="316641" cy="311261"/>
            </a:xfrm>
            <a:custGeom>
              <a:avLst/>
              <a:gdLst/>
              <a:ahLst/>
              <a:cxnLst/>
              <a:rect l="l" t="t" r="r" b="b"/>
              <a:pathLst>
                <a:path w="9593" h="9430" extrusionOk="0">
                  <a:moveTo>
                    <a:pt x="4794" y="1"/>
                  </a:moveTo>
                  <a:cubicBezTo>
                    <a:pt x="2148" y="1"/>
                    <a:pt x="0" y="2112"/>
                    <a:pt x="0" y="4717"/>
                  </a:cubicBezTo>
                  <a:cubicBezTo>
                    <a:pt x="0" y="7319"/>
                    <a:pt x="2148" y="9430"/>
                    <a:pt x="4794" y="9430"/>
                  </a:cubicBezTo>
                  <a:cubicBezTo>
                    <a:pt x="7446" y="9430"/>
                    <a:pt x="9593" y="7319"/>
                    <a:pt x="9593" y="4717"/>
                  </a:cubicBezTo>
                  <a:cubicBezTo>
                    <a:pt x="9593" y="2112"/>
                    <a:pt x="7446" y="1"/>
                    <a:pt x="4794" y="1"/>
                  </a:cubicBezTo>
                  <a:close/>
                </a:path>
              </a:pathLst>
            </a:custGeom>
            <a:solidFill>
              <a:srgbClr val="F5CDB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3" name="Google Shape;1458;p31"/>
            <p:cNvSpPr/>
            <p:nvPr/>
          </p:nvSpPr>
          <p:spPr>
            <a:xfrm>
              <a:off x="4407372" y="2546302"/>
              <a:ext cx="171309" cy="311261"/>
            </a:xfrm>
            <a:custGeom>
              <a:avLst/>
              <a:gdLst/>
              <a:ahLst/>
              <a:cxnLst/>
              <a:rect l="l" t="t" r="r" b="b"/>
              <a:pathLst>
                <a:path w="5190" h="9430" extrusionOk="0">
                  <a:moveTo>
                    <a:pt x="4794" y="1"/>
                  </a:moveTo>
                  <a:cubicBezTo>
                    <a:pt x="2148" y="1"/>
                    <a:pt x="0" y="2112"/>
                    <a:pt x="0" y="4717"/>
                  </a:cubicBezTo>
                  <a:cubicBezTo>
                    <a:pt x="0" y="7319"/>
                    <a:pt x="2148" y="9430"/>
                    <a:pt x="4794" y="9430"/>
                  </a:cubicBezTo>
                  <a:cubicBezTo>
                    <a:pt x="4930" y="9430"/>
                    <a:pt x="5058" y="9425"/>
                    <a:pt x="5190" y="9416"/>
                  </a:cubicBezTo>
                  <a:cubicBezTo>
                    <a:pt x="2724" y="9217"/>
                    <a:pt x="786" y="7192"/>
                    <a:pt x="786" y="4717"/>
                  </a:cubicBezTo>
                  <a:cubicBezTo>
                    <a:pt x="786" y="2244"/>
                    <a:pt x="2724" y="214"/>
                    <a:pt x="5190" y="19"/>
                  </a:cubicBezTo>
                  <a:cubicBezTo>
                    <a:pt x="5058" y="5"/>
                    <a:pt x="4930" y="1"/>
                    <a:pt x="4794" y="1"/>
                  </a:cubicBezTo>
                  <a:close/>
                </a:path>
              </a:pathLst>
            </a:custGeom>
            <a:solidFill>
              <a:srgbClr val="E2B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4" name="Google Shape;1459;p31"/>
            <p:cNvSpPr/>
            <p:nvPr/>
          </p:nvSpPr>
          <p:spPr>
            <a:xfrm>
              <a:off x="4385917" y="2521282"/>
              <a:ext cx="358957" cy="146157"/>
            </a:xfrm>
            <a:custGeom>
              <a:avLst/>
              <a:gdLst/>
              <a:ahLst/>
              <a:cxnLst/>
              <a:rect l="l" t="t" r="r" b="b"/>
              <a:pathLst>
                <a:path w="10875" h="4428" extrusionOk="0">
                  <a:moveTo>
                    <a:pt x="5440" y="0"/>
                  </a:moveTo>
                  <a:cubicBezTo>
                    <a:pt x="2739" y="0"/>
                    <a:pt x="487" y="1907"/>
                    <a:pt x="1" y="4427"/>
                  </a:cubicBezTo>
                  <a:lnTo>
                    <a:pt x="10875" y="4427"/>
                  </a:lnTo>
                  <a:cubicBezTo>
                    <a:pt x="10389" y="1907"/>
                    <a:pt x="8137" y="0"/>
                    <a:pt x="5440" y="0"/>
                  </a:cubicBezTo>
                  <a:close/>
                </a:path>
              </a:pathLst>
            </a:custGeom>
            <a:solidFill>
              <a:srgbClr val="AB80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5" name="Google Shape;1460;p31"/>
            <p:cNvSpPr/>
            <p:nvPr/>
          </p:nvSpPr>
          <p:spPr>
            <a:xfrm>
              <a:off x="4628394" y="2741545"/>
              <a:ext cx="34064" cy="13104"/>
            </a:xfrm>
            <a:custGeom>
              <a:avLst/>
              <a:gdLst/>
              <a:ahLst/>
              <a:cxnLst/>
              <a:rect l="l" t="t" r="r" b="b"/>
              <a:pathLst>
                <a:path w="1032" h="397" extrusionOk="0">
                  <a:moveTo>
                    <a:pt x="196" y="1"/>
                  </a:moveTo>
                  <a:cubicBezTo>
                    <a:pt x="87" y="1"/>
                    <a:pt x="1" y="88"/>
                    <a:pt x="1" y="197"/>
                  </a:cubicBezTo>
                  <a:cubicBezTo>
                    <a:pt x="1" y="306"/>
                    <a:pt x="87" y="396"/>
                    <a:pt x="196" y="396"/>
                  </a:cubicBezTo>
                  <a:lnTo>
                    <a:pt x="836" y="396"/>
                  </a:lnTo>
                  <a:cubicBezTo>
                    <a:pt x="945" y="396"/>
                    <a:pt x="1031" y="306"/>
                    <a:pt x="1031" y="197"/>
                  </a:cubicBezTo>
                  <a:cubicBezTo>
                    <a:pt x="1031" y="88"/>
                    <a:pt x="945" y="1"/>
                    <a:pt x="836" y="1"/>
                  </a:cubicBezTo>
                  <a:close/>
                </a:path>
              </a:pathLst>
            </a:custGeom>
            <a:solidFill>
              <a:srgbClr val="E98E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6" name="Google Shape;1461;p31"/>
            <p:cNvSpPr/>
            <p:nvPr/>
          </p:nvSpPr>
          <p:spPr>
            <a:xfrm>
              <a:off x="4468965" y="2741545"/>
              <a:ext cx="34064" cy="13104"/>
            </a:xfrm>
            <a:custGeom>
              <a:avLst/>
              <a:gdLst/>
              <a:ahLst/>
              <a:cxnLst/>
              <a:rect l="l" t="t" r="r" b="b"/>
              <a:pathLst>
                <a:path w="1032" h="397" extrusionOk="0">
                  <a:moveTo>
                    <a:pt x="196" y="1"/>
                  </a:moveTo>
                  <a:cubicBezTo>
                    <a:pt x="87" y="1"/>
                    <a:pt x="1" y="88"/>
                    <a:pt x="1" y="197"/>
                  </a:cubicBezTo>
                  <a:cubicBezTo>
                    <a:pt x="1" y="306"/>
                    <a:pt x="87" y="396"/>
                    <a:pt x="196" y="396"/>
                  </a:cubicBezTo>
                  <a:lnTo>
                    <a:pt x="835" y="396"/>
                  </a:lnTo>
                  <a:cubicBezTo>
                    <a:pt x="944" y="396"/>
                    <a:pt x="1031" y="306"/>
                    <a:pt x="1031" y="197"/>
                  </a:cubicBezTo>
                  <a:cubicBezTo>
                    <a:pt x="1031" y="88"/>
                    <a:pt x="944" y="1"/>
                    <a:pt x="835" y="1"/>
                  </a:cubicBezTo>
                  <a:close/>
                </a:path>
              </a:pathLst>
            </a:custGeom>
            <a:solidFill>
              <a:srgbClr val="E98E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7" name="Google Shape;1462;p31"/>
            <p:cNvSpPr/>
            <p:nvPr/>
          </p:nvSpPr>
          <p:spPr>
            <a:xfrm>
              <a:off x="4418166" y="2507650"/>
              <a:ext cx="343608" cy="255082"/>
            </a:xfrm>
            <a:custGeom>
              <a:avLst/>
              <a:gdLst/>
              <a:ahLst/>
              <a:cxnLst/>
              <a:rect l="l" t="t" r="r" b="b"/>
              <a:pathLst>
                <a:path w="10410" h="7728" extrusionOk="0">
                  <a:moveTo>
                    <a:pt x="4463" y="0"/>
                  </a:moveTo>
                  <a:cubicBezTo>
                    <a:pt x="2874" y="0"/>
                    <a:pt x="1381" y="609"/>
                    <a:pt x="259" y="1712"/>
                  </a:cubicBezTo>
                  <a:lnTo>
                    <a:pt x="255" y="1721"/>
                  </a:lnTo>
                  <a:cubicBezTo>
                    <a:pt x="0" y="1971"/>
                    <a:pt x="119" y="2402"/>
                    <a:pt x="463" y="2489"/>
                  </a:cubicBezTo>
                  <a:cubicBezTo>
                    <a:pt x="1217" y="2680"/>
                    <a:pt x="2479" y="3055"/>
                    <a:pt x="3981" y="3723"/>
                  </a:cubicBezTo>
                  <a:cubicBezTo>
                    <a:pt x="5475" y="4386"/>
                    <a:pt x="8603" y="5316"/>
                    <a:pt x="9048" y="7256"/>
                  </a:cubicBezTo>
                  <a:cubicBezTo>
                    <a:pt x="9112" y="7532"/>
                    <a:pt x="9361" y="7727"/>
                    <a:pt x="9643" y="7727"/>
                  </a:cubicBezTo>
                  <a:cubicBezTo>
                    <a:pt x="9925" y="7727"/>
                    <a:pt x="10170" y="7532"/>
                    <a:pt x="10237" y="7260"/>
                  </a:cubicBezTo>
                  <a:cubicBezTo>
                    <a:pt x="10351" y="6806"/>
                    <a:pt x="10410" y="6338"/>
                    <a:pt x="10410" y="5861"/>
                  </a:cubicBezTo>
                  <a:cubicBezTo>
                    <a:pt x="10410" y="4295"/>
                    <a:pt x="9789" y="2820"/>
                    <a:pt x="8662" y="1712"/>
                  </a:cubicBezTo>
                  <a:cubicBezTo>
                    <a:pt x="7541" y="609"/>
                    <a:pt x="6047" y="0"/>
                    <a:pt x="4463" y="0"/>
                  </a:cubicBezTo>
                  <a:close/>
                </a:path>
              </a:pathLst>
            </a:custGeom>
            <a:solidFill>
              <a:srgbClr val="FFD8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8" name="Google Shape;1463;p31"/>
            <p:cNvSpPr/>
            <p:nvPr/>
          </p:nvSpPr>
          <p:spPr>
            <a:xfrm>
              <a:off x="4638891" y="2703354"/>
              <a:ext cx="13071" cy="28518"/>
            </a:xfrm>
            <a:custGeom>
              <a:avLst/>
              <a:gdLst/>
              <a:ahLst/>
              <a:cxnLst/>
              <a:rect l="l" t="t" r="r" b="b"/>
              <a:pathLst>
                <a:path w="396" h="864" extrusionOk="0">
                  <a:moveTo>
                    <a:pt x="196" y="1"/>
                  </a:moveTo>
                  <a:cubicBezTo>
                    <a:pt x="87" y="1"/>
                    <a:pt x="1" y="87"/>
                    <a:pt x="1" y="196"/>
                  </a:cubicBezTo>
                  <a:lnTo>
                    <a:pt x="1" y="663"/>
                  </a:lnTo>
                  <a:cubicBezTo>
                    <a:pt x="1" y="772"/>
                    <a:pt x="87" y="864"/>
                    <a:pt x="196" y="864"/>
                  </a:cubicBezTo>
                  <a:cubicBezTo>
                    <a:pt x="305" y="864"/>
                    <a:pt x="395" y="772"/>
                    <a:pt x="395" y="663"/>
                  </a:cubicBezTo>
                  <a:lnTo>
                    <a:pt x="395" y="196"/>
                  </a:lnTo>
                  <a:cubicBezTo>
                    <a:pt x="395" y="87"/>
                    <a:pt x="305" y="1"/>
                    <a:pt x="196" y="1"/>
                  </a:cubicBezTo>
                  <a:close/>
                </a:path>
              </a:pathLst>
            </a:custGeom>
            <a:solidFill>
              <a:srgbClr val="6C3D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29" name="Google Shape;1464;p31"/>
            <p:cNvSpPr/>
            <p:nvPr/>
          </p:nvSpPr>
          <p:spPr>
            <a:xfrm>
              <a:off x="4479429" y="2703354"/>
              <a:ext cx="13104" cy="28518"/>
            </a:xfrm>
            <a:custGeom>
              <a:avLst/>
              <a:gdLst/>
              <a:ahLst/>
              <a:cxnLst/>
              <a:rect l="l" t="t" r="r" b="b"/>
              <a:pathLst>
                <a:path w="397" h="864" extrusionOk="0">
                  <a:moveTo>
                    <a:pt x="201" y="1"/>
                  </a:moveTo>
                  <a:cubicBezTo>
                    <a:pt x="92" y="1"/>
                    <a:pt x="1" y="87"/>
                    <a:pt x="1" y="196"/>
                  </a:cubicBezTo>
                  <a:lnTo>
                    <a:pt x="1" y="663"/>
                  </a:lnTo>
                  <a:cubicBezTo>
                    <a:pt x="1" y="772"/>
                    <a:pt x="92" y="864"/>
                    <a:pt x="201" y="864"/>
                  </a:cubicBezTo>
                  <a:cubicBezTo>
                    <a:pt x="310" y="864"/>
                    <a:pt x="396" y="772"/>
                    <a:pt x="396" y="663"/>
                  </a:cubicBezTo>
                  <a:lnTo>
                    <a:pt x="396" y="196"/>
                  </a:lnTo>
                  <a:cubicBezTo>
                    <a:pt x="396" y="87"/>
                    <a:pt x="310" y="1"/>
                    <a:pt x="201" y="1"/>
                  </a:cubicBezTo>
                  <a:close/>
                </a:path>
              </a:pathLst>
            </a:custGeom>
            <a:solidFill>
              <a:srgbClr val="6C3D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30" name="Google Shape;1465;p31"/>
            <p:cNvSpPr/>
            <p:nvPr/>
          </p:nvSpPr>
          <p:spPr>
            <a:xfrm>
              <a:off x="4544158" y="2734415"/>
              <a:ext cx="43042" cy="19342"/>
            </a:xfrm>
            <a:custGeom>
              <a:avLst/>
              <a:gdLst/>
              <a:ahLst/>
              <a:cxnLst/>
              <a:rect l="l" t="t" r="r" b="b"/>
              <a:pathLst>
                <a:path w="1304" h="586" extrusionOk="0">
                  <a:moveTo>
                    <a:pt x="221" y="0"/>
                  </a:moveTo>
                  <a:cubicBezTo>
                    <a:pt x="175" y="0"/>
                    <a:pt x="130" y="16"/>
                    <a:pt x="92" y="49"/>
                  </a:cubicBezTo>
                  <a:cubicBezTo>
                    <a:pt x="11" y="118"/>
                    <a:pt x="1" y="244"/>
                    <a:pt x="74" y="326"/>
                  </a:cubicBezTo>
                  <a:cubicBezTo>
                    <a:pt x="214" y="489"/>
                    <a:pt x="428" y="585"/>
                    <a:pt x="650" y="585"/>
                  </a:cubicBezTo>
                  <a:cubicBezTo>
                    <a:pt x="878" y="585"/>
                    <a:pt x="1090" y="489"/>
                    <a:pt x="1232" y="326"/>
                  </a:cubicBezTo>
                  <a:cubicBezTo>
                    <a:pt x="1304" y="244"/>
                    <a:pt x="1295" y="118"/>
                    <a:pt x="1214" y="49"/>
                  </a:cubicBezTo>
                  <a:cubicBezTo>
                    <a:pt x="1176" y="16"/>
                    <a:pt x="1130" y="0"/>
                    <a:pt x="1085" y="0"/>
                  </a:cubicBezTo>
                  <a:cubicBezTo>
                    <a:pt x="1030" y="0"/>
                    <a:pt x="976" y="23"/>
                    <a:pt x="937" y="67"/>
                  </a:cubicBezTo>
                  <a:cubicBezTo>
                    <a:pt x="868" y="145"/>
                    <a:pt x="764" y="190"/>
                    <a:pt x="650" y="190"/>
                  </a:cubicBezTo>
                  <a:cubicBezTo>
                    <a:pt x="541" y="190"/>
                    <a:pt x="437" y="145"/>
                    <a:pt x="369" y="67"/>
                  </a:cubicBezTo>
                  <a:cubicBezTo>
                    <a:pt x="329" y="23"/>
                    <a:pt x="275" y="0"/>
                    <a:pt x="221" y="0"/>
                  </a:cubicBezTo>
                  <a:close/>
                </a:path>
              </a:pathLst>
            </a:custGeom>
            <a:solidFill>
              <a:srgbClr val="6C3D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sp>
          <p:nvSpPr>
            <p:cNvPr id="31" name="Google Shape;1466;p31"/>
            <p:cNvSpPr/>
            <p:nvPr/>
          </p:nvSpPr>
          <p:spPr>
            <a:xfrm>
              <a:off x="4379348" y="2501213"/>
              <a:ext cx="388894" cy="443126"/>
            </a:xfrm>
            <a:custGeom>
              <a:avLst/>
              <a:gdLst/>
              <a:ahLst/>
              <a:cxnLst/>
              <a:rect l="l" t="t" r="r" b="b"/>
              <a:pathLst>
                <a:path w="11782" h="13425" extrusionOk="0">
                  <a:moveTo>
                    <a:pt x="9842" y="759"/>
                  </a:moveTo>
                  <a:cubicBezTo>
                    <a:pt x="9947" y="759"/>
                    <a:pt x="10079" y="859"/>
                    <a:pt x="10133" y="981"/>
                  </a:cubicBezTo>
                  <a:cubicBezTo>
                    <a:pt x="10179" y="1094"/>
                    <a:pt x="10125" y="1149"/>
                    <a:pt x="10102" y="1167"/>
                  </a:cubicBezTo>
                  <a:cubicBezTo>
                    <a:pt x="9961" y="1312"/>
                    <a:pt x="9798" y="1421"/>
                    <a:pt x="9657" y="1476"/>
                  </a:cubicBezTo>
                  <a:cubicBezTo>
                    <a:pt x="9580" y="1408"/>
                    <a:pt x="9502" y="1344"/>
                    <a:pt x="9421" y="1285"/>
                  </a:cubicBezTo>
                  <a:cubicBezTo>
                    <a:pt x="9471" y="1136"/>
                    <a:pt x="9584" y="954"/>
                    <a:pt x="9739" y="804"/>
                  </a:cubicBezTo>
                  <a:cubicBezTo>
                    <a:pt x="9770" y="772"/>
                    <a:pt x="9802" y="759"/>
                    <a:pt x="9842" y="759"/>
                  </a:cubicBezTo>
                  <a:close/>
                  <a:moveTo>
                    <a:pt x="10278" y="7914"/>
                  </a:moveTo>
                  <a:cubicBezTo>
                    <a:pt x="10414" y="8031"/>
                    <a:pt x="10588" y="8109"/>
                    <a:pt x="10778" y="8117"/>
                  </a:cubicBezTo>
                  <a:cubicBezTo>
                    <a:pt x="10778" y="8117"/>
                    <a:pt x="10846" y="8117"/>
                    <a:pt x="10877" y="8113"/>
                  </a:cubicBezTo>
                  <a:lnTo>
                    <a:pt x="10877" y="8335"/>
                  </a:lnTo>
                  <a:cubicBezTo>
                    <a:pt x="10877" y="9021"/>
                    <a:pt x="10320" y="9580"/>
                    <a:pt x="9634" y="9580"/>
                  </a:cubicBezTo>
                  <a:lnTo>
                    <a:pt x="9153" y="9580"/>
                  </a:lnTo>
                  <a:cubicBezTo>
                    <a:pt x="9643" y="9107"/>
                    <a:pt x="10024" y="8540"/>
                    <a:pt x="10278" y="7914"/>
                  </a:cubicBezTo>
                  <a:close/>
                  <a:moveTo>
                    <a:pt x="7709" y="5230"/>
                  </a:moveTo>
                  <a:cubicBezTo>
                    <a:pt x="7827" y="5293"/>
                    <a:pt x="8077" y="5425"/>
                    <a:pt x="8082" y="5430"/>
                  </a:cubicBezTo>
                  <a:cubicBezTo>
                    <a:pt x="9167" y="6039"/>
                    <a:pt x="9798" y="6678"/>
                    <a:pt x="10001" y="7386"/>
                  </a:cubicBezTo>
                  <a:cubicBezTo>
                    <a:pt x="10011" y="7409"/>
                    <a:pt x="10024" y="7464"/>
                    <a:pt x="10024" y="7468"/>
                  </a:cubicBezTo>
                  <a:cubicBezTo>
                    <a:pt x="10024" y="7472"/>
                    <a:pt x="10001" y="7532"/>
                    <a:pt x="9993" y="7560"/>
                  </a:cubicBezTo>
                  <a:cubicBezTo>
                    <a:pt x="9643" y="8558"/>
                    <a:pt x="8926" y="9416"/>
                    <a:pt x="8009" y="9957"/>
                  </a:cubicBezTo>
                  <a:cubicBezTo>
                    <a:pt x="7296" y="10374"/>
                    <a:pt x="6475" y="10601"/>
                    <a:pt x="5643" y="10601"/>
                  </a:cubicBezTo>
                  <a:cubicBezTo>
                    <a:pt x="3433" y="10601"/>
                    <a:pt x="1444" y="8971"/>
                    <a:pt x="1099" y="6774"/>
                  </a:cubicBezTo>
                  <a:lnTo>
                    <a:pt x="1099" y="6770"/>
                  </a:lnTo>
                  <a:cubicBezTo>
                    <a:pt x="1017" y="6261"/>
                    <a:pt x="1031" y="5735"/>
                    <a:pt x="1126" y="5230"/>
                  </a:cubicBezTo>
                  <a:close/>
                  <a:moveTo>
                    <a:pt x="3351" y="10447"/>
                  </a:moveTo>
                  <a:lnTo>
                    <a:pt x="3351" y="10447"/>
                  </a:lnTo>
                  <a:cubicBezTo>
                    <a:pt x="3610" y="10578"/>
                    <a:pt x="3877" y="10682"/>
                    <a:pt x="4155" y="10768"/>
                  </a:cubicBezTo>
                  <a:cubicBezTo>
                    <a:pt x="4637" y="10917"/>
                    <a:pt x="5145" y="10994"/>
                    <a:pt x="5652" y="10994"/>
                  </a:cubicBezTo>
                  <a:cubicBezTo>
                    <a:pt x="5704" y="10994"/>
                    <a:pt x="5755" y="10993"/>
                    <a:pt x="5807" y="10992"/>
                  </a:cubicBezTo>
                  <a:cubicBezTo>
                    <a:pt x="6552" y="10969"/>
                    <a:pt x="7269" y="10787"/>
                    <a:pt x="7923" y="10456"/>
                  </a:cubicBezTo>
                  <a:lnTo>
                    <a:pt x="7923" y="10456"/>
                  </a:lnTo>
                  <a:cubicBezTo>
                    <a:pt x="7904" y="10610"/>
                    <a:pt x="7845" y="10801"/>
                    <a:pt x="7700" y="10982"/>
                  </a:cubicBezTo>
                  <a:cubicBezTo>
                    <a:pt x="7223" y="11564"/>
                    <a:pt x="6324" y="11618"/>
                    <a:pt x="5639" y="11618"/>
                  </a:cubicBezTo>
                  <a:cubicBezTo>
                    <a:pt x="4990" y="11618"/>
                    <a:pt x="4231" y="11568"/>
                    <a:pt x="3719" y="11128"/>
                  </a:cubicBezTo>
                  <a:cubicBezTo>
                    <a:pt x="3514" y="10955"/>
                    <a:pt x="3378" y="10714"/>
                    <a:pt x="3351" y="10447"/>
                  </a:cubicBezTo>
                  <a:close/>
                  <a:moveTo>
                    <a:pt x="3269" y="11231"/>
                  </a:moveTo>
                  <a:cubicBezTo>
                    <a:pt x="3260" y="11246"/>
                    <a:pt x="3419" y="11390"/>
                    <a:pt x="3433" y="11400"/>
                  </a:cubicBezTo>
                  <a:cubicBezTo>
                    <a:pt x="3437" y="11405"/>
                    <a:pt x="3659" y="11581"/>
                    <a:pt x="3782" y="11645"/>
                  </a:cubicBezTo>
                  <a:lnTo>
                    <a:pt x="3778" y="11650"/>
                  </a:lnTo>
                  <a:cubicBezTo>
                    <a:pt x="3628" y="11863"/>
                    <a:pt x="3523" y="12099"/>
                    <a:pt x="3437" y="12344"/>
                  </a:cubicBezTo>
                  <a:cubicBezTo>
                    <a:pt x="3422" y="12394"/>
                    <a:pt x="3373" y="12429"/>
                    <a:pt x="3319" y="12429"/>
                  </a:cubicBezTo>
                  <a:cubicBezTo>
                    <a:pt x="3310" y="12429"/>
                    <a:pt x="3301" y="12428"/>
                    <a:pt x="3292" y="12425"/>
                  </a:cubicBezTo>
                  <a:cubicBezTo>
                    <a:pt x="3124" y="12390"/>
                    <a:pt x="2961" y="12312"/>
                    <a:pt x="2833" y="12203"/>
                  </a:cubicBezTo>
                  <a:cubicBezTo>
                    <a:pt x="2788" y="12167"/>
                    <a:pt x="2774" y="12108"/>
                    <a:pt x="2797" y="12058"/>
                  </a:cubicBezTo>
                  <a:cubicBezTo>
                    <a:pt x="2934" y="11736"/>
                    <a:pt x="3120" y="11445"/>
                    <a:pt x="3269" y="11231"/>
                  </a:cubicBezTo>
                  <a:close/>
                  <a:moveTo>
                    <a:pt x="7604" y="11581"/>
                  </a:moveTo>
                  <a:cubicBezTo>
                    <a:pt x="7868" y="12013"/>
                    <a:pt x="8027" y="12517"/>
                    <a:pt x="8059" y="13029"/>
                  </a:cubicBezTo>
                  <a:lnTo>
                    <a:pt x="3229" y="13029"/>
                  </a:lnTo>
                  <a:cubicBezTo>
                    <a:pt x="3233" y="12962"/>
                    <a:pt x="3242" y="12889"/>
                    <a:pt x="3251" y="12817"/>
                  </a:cubicBezTo>
                  <a:cubicBezTo>
                    <a:pt x="3256" y="12821"/>
                    <a:pt x="3301" y="12821"/>
                    <a:pt x="3319" y="12821"/>
                  </a:cubicBezTo>
                  <a:cubicBezTo>
                    <a:pt x="3451" y="12821"/>
                    <a:pt x="3573" y="12771"/>
                    <a:pt x="3669" y="12689"/>
                  </a:cubicBezTo>
                  <a:cubicBezTo>
                    <a:pt x="3791" y="12576"/>
                    <a:pt x="3828" y="12412"/>
                    <a:pt x="3891" y="12266"/>
                  </a:cubicBezTo>
                  <a:cubicBezTo>
                    <a:pt x="3927" y="12180"/>
                    <a:pt x="4105" y="11868"/>
                    <a:pt x="4155" y="11809"/>
                  </a:cubicBezTo>
                  <a:cubicBezTo>
                    <a:pt x="4554" y="11945"/>
                    <a:pt x="5048" y="12013"/>
                    <a:pt x="5639" y="12013"/>
                  </a:cubicBezTo>
                  <a:cubicBezTo>
                    <a:pt x="5794" y="12013"/>
                    <a:pt x="5947" y="11994"/>
                    <a:pt x="6102" y="11994"/>
                  </a:cubicBezTo>
                  <a:cubicBezTo>
                    <a:pt x="6733" y="11954"/>
                    <a:pt x="7233" y="11813"/>
                    <a:pt x="7604" y="11581"/>
                  </a:cubicBezTo>
                  <a:close/>
                  <a:moveTo>
                    <a:pt x="5639" y="0"/>
                  </a:moveTo>
                  <a:cubicBezTo>
                    <a:pt x="4000" y="0"/>
                    <a:pt x="2456" y="627"/>
                    <a:pt x="1299" y="1766"/>
                  </a:cubicBezTo>
                  <a:lnTo>
                    <a:pt x="1289" y="1775"/>
                  </a:lnTo>
                  <a:cubicBezTo>
                    <a:pt x="1094" y="1970"/>
                    <a:pt x="1044" y="2280"/>
                    <a:pt x="1163" y="2529"/>
                  </a:cubicBezTo>
                  <a:cubicBezTo>
                    <a:pt x="859" y="2902"/>
                    <a:pt x="608" y="3319"/>
                    <a:pt x="418" y="3768"/>
                  </a:cubicBezTo>
                  <a:cubicBezTo>
                    <a:pt x="377" y="3868"/>
                    <a:pt x="423" y="3982"/>
                    <a:pt x="522" y="4027"/>
                  </a:cubicBezTo>
                  <a:cubicBezTo>
                    <a:pt x="548" y="4037"/>
                    <a:pt x="575" y="4042"/>
                    <a:pt x="601" y="4042"/>
                  </a:cubicBezTo>
                  <a:cubicBezTo>
                    <a:pt x="679" y="4042"/>
                    <a:pt x="751" y="3998"/>
                    <a:pt x="782" y="3923"/>
                  </a:cubicBezTo>
                  <a:cubicBezTo>
                    <a:pt x="954" y="3523"/>
                    <a:pt x="1172" y="3151"/>
                    <a:pt x="1440" y="2815"/>
                  </a:cubicBezTo>
                  <a:cubicBezTo>
                    <a:pt x="1490" y="2842"/>
                    <a:pt x="1540" y="2860"/>
                    <a:pt x="1595" y="2875"/>
                  </a:cubicBezTo>
                  <a:cubicBezTo>
                    <a:pt x="3292" y="3310"/>
                    <a:pt x="4890" y="4013"/>
                    <a:pt x="6502" y="4685"/>
                  </a:cubicBezTo>
                  <a:cubicBezTo>
                    <a:pt x="6624" y="4735"/>
                    <a:pt x="6747" y="4786"/>
                    <a:pt x="6865" y="4840"/>
                  </a:cubicBezTo>
                  <a:lnTo>
                    <a:pt x="968" y="4840"/>
                  </a:lnTo>
                  <a:cubicBezTo>
                    <a:pt x="876" y="4840"/>
                    <a:pt x="795" y="4903"/>
                    <a:pt x="777" y="4989"/>
                  </a:cubicBezTo>
                  <a:cubicBezTo>
                    <a:pt x="677" y="5430"/>
                    <a:pt x="636" y="5884"/>
                    <a:pt x="659" y="6334"/>
                  </a:cubicBezTo>
                  <a:cubicBezTo>
                    <a:pt x="723" y="7568"/>
                    <a:pt x="1249" y="8717"/>
                    <a:pt x="2139" y="9580"/>
                  </a:cubicBezTo>
                  <a:lnTo>
                    <a:pt x="1639" y="9580"/>
                  </a:lnTo>
                  <a:cubicBezTo>
                    <a:pt x="954" y="9580"/>
                    <a:pt x="396" y="9021"/>
                    <a:pt x="396" y="8335"/>
                  </a:cubicBezTo>
                  <a:lnTo>
                    <a:pt x="396" y="5844"/>
                  </a:lnTo>
                  <a:cubicBezTo>
                    <a:pt x="396" y="5439"/>
                    <a:pt x="445" y="5031"/>
                    <a:pt x="545" y="4635"/>
                  </a:cubicBezTo>
                  <a:cubicBezTo>
                    <a:pt x="568" y="4531"/>
                    <a:pt x="505" y="4427"/>
                    <a:pt x="400" y="4400"/>
                  </a:cubicBezTo>
                  <a:cubicBezTo>
                    <a:pt x="384" y="4396"/>
                    <a:pt x="367" y="4394"/>
                    <a:pt x="351" y="4394"/>
                  </a:cubicBezTo>
                  <a:cubicBezTo>
                    <a:pt x="264" y="4394"/>
                    <a:pt x="183" y="4452"/>
                    <a:pt x="164" y="4540"/>
                  </a:cubicBezTo>
                  <a:cubicBezTo>
                    <a:pt x="55" y="4966"/>
                    <a:pt x="1" y="5408"/>
                    <a:pt x="1" y="5844"/>
                  </a:cubicBezTo>
                  <a:lnTo>
                    <a:pt x="1" y="8335"/>
                  </a:lnTo>
                  <a:cubicBezTo>
                    <a:pt x="1" y="9239"/>
                    <a:pt x="736" y="9974"/>
                    <a:pt x="1639" y="9974"/>
                  </a:cubicBezTo>
                  <a:lnTo>
                    <a:pt x="2602" y="9974"/>
                  </a:lnTo>
                  <a:cubicBezTo>
                    <a:pt x="2716" y="10060"/>
                    <a:pt x="2833" y="10142"/>
                    <a:pt x="2956" y="10219"/>
                  </a:cubicBezTo>
                  <a:cubicBezTo>
                    <a:pt x="2947" y="10365"/>
                    <a:pt x="2951" y="10605"/>
                    <a:pt x="3051" y="10864"/>
                  </a:cubicBezTo>
                  <a:cubicBezTo>
                    <a:pt x="2875" y="11095"/>
                    <a:pt x="2615" y="11477"/>
                    <a:pt x="2433" y="11904"/>
                  </a:cubicBezTo>
                  <a:cubicBezTo>
                    <a:pt x="2347" y="12117"/>
                    <a:pt x="2402" y="12358"/>
                    <a:pt x="2579" y="12507"/>
                  </a:cubicBezTo>
                  <a:cubicBezTo>
                    <a:pt x="2647" y="12566"/>
                    <a:pt x="2747" y="12635"/>
                    <a:pt x="2869" y="12694"/>
                  </a:cubicBezTo>
                  <a:cubicBezTo>
                    <a:pt x="2842" y="12871"/>
                    <a:pt x="2829" y="13052"/>
                    <a:pt x="2829" y="13230"/>
                  </a:cubicBezTo>
                  <a:cubicBezTo>
                    <a:pt x="2829" y="13334"/>
                    <a:pt x="2919" y="13425"/>
                    <a:pt x="3028" y="13425"/>
                  </a:cubicBezTo>
                  <a:lnTo>
                    <a:pt x="8263" y="13425"/>
                  </a:lnTo>
                  <a:cubicBezTo>
                    <a:pt x="8371" y="13425"/>
                    <a:pt x="8463" y="13334"/>
                    <a:pt x="8463" y="13230"/>
                  </a:cubicBezTo>
                  <a:cubicBezTo>
                    <a:pt x="8463" y="12557"/>
                    <a:pt x="8268" y="11895"/>
                    <a:pt x="7914" y="11332"/>
                  </a:cubicBezTo>
                  <a:cubicBezTo>
                    <a:pt x="7945" y="11300"/>
                    <a:pt x="7973" y="11268"/>
                    <a:pt x="8004" y="11231"/>
                  </a:cubicBezTo>
                  <a:cubicBezTo>
                    <a:pt x="8308" y="10855"/>
                    <a:pt x="8331" y="10451"/>
                    <a:pt x="8317" y="10233"/>
                  </a:cubicBezTo>
                  <a:cubicBezTo>
                    <a:pt x="8426" y="10165"/>
                    <a:pt x="8531" y="10093"/>
                    <a:pt x="8635" y="10015"/>
                  </a:cubicBezTo>
                  <a:cubicBezTo>
                    <a:pt x="8654" y="10001"/>
                    <a:pt x="8677" y="9988"/>
                    <a:pt x="8694" y="9974"/>
                  </a:cubicBezTo>
                  <a:lnTo>
                    <a:pt x="9634" y="9974"/>
                  </a:lnTo>
                  <a:cubicBezTo>
                    <a:pt x="10537" y="9974"/>
                    <a:pt x="11273" y="9239"/>
                    <a:pt x="11273" y="8335"/>
                  </a:cubicBezTo>
                  <a:lnTo>
                    <a:pt x="11273" y="7981"/>
                  </a:lnTo>
                  <a:cubicBezTo>
                    <a:pt x="11436" y="7872"/>
                    <a:pt x="11554" y="7704"/>
                    <a:pt x="11604" y="7505"/>
                  </a:cubicBezTo>
                  <a:cubicBezTo>
                    <a:pt x="11722" y="7032"/>
                    <a:pt x="11782" y="6546"/>
                    <a:pt x="11782" y="6056"/>
                  </a:cubicBezTo>
                  <a:cubicBezTo>
                    <a:pt x="11782" y="5353"/>
                    <a:pt x="11663" y="4667"/>
                    <a:pt x="11428" y="4013"/>
                  </a:cubicBezTo>
                  <a:cubicBezTo>
                    <a:pt x="11398" y="3935"/>
                    <a:pt x="11321" y="3884"/>
                    <a:pt x="11239" y="3884"/>
                  </a:cubicBezTo>
                  <a:cubicBezTo>
                    <a:pt x="11217" y="3884"/>
                    <a:pt x="11195" y="3888"/>
                    <a:pt x="11173" y="3895"/>
                  </a:cubicBezTo>
                  <a:cubicBezTo>
                    <a:pt x="11074" y="3937"/>
                    <a:pt x="11019" y="4046"/>
                    <a:pt x="11055" y="4149"/>
                  </a:cubicBezTo>
                  <a:cubicBezTo>
                    <a:pt x="11277" y="4758"/>
                    <a:pt x="11386" y="5398"/>
                    <a:pt x="11386" y="6056"/>
                  </a:cubicBezTo>
                  <a:cubicBezTo>
                    <a:pt x="11386" y="6515"/>
                    <a:pt x="11332" y="6969"/>
                    <a:pt x="11223" y="7409"/>
                  </a:cubicBezTo>
                  <a:cubicBezTo>
                    <a:pt x="11175" y="7604"/>
                    <a:pt x="10995" y="7720"/>
                    <a:pt x="10812" y="7720"/>
                  </a:cubicBezTo>
                  <a:cubicBezTo>
                    <a:pt x="10713" y="7720"/>
                    <a:pt x="10614" y="7687"/>
                    <a:pt x="10533" y="7614"/>
                  </a:cubicBezTo>
                  <a:lnTo>
                    <a:pt x="10533" y="7609"/>
                  </a:lnTo>
                  <a:cubicBezTo>
                    <a:pt x="10442" y="7527"/>
                    <a:pt x="10420" y="7409"/>
                    <a:pt x="10387" y="7296"/>
                  </a:cubicBezTo>
                  <a:cubicBezTo>
                    <a:pt x="10224" y="6724"/>
                    <a:pt x="9842" y="6202"/>
                    <a:pt x="9226" y="5712"/>
                  </a:cubicBezTo>
                  <a:lnTo>
                    <a:pt x="9216" y="5707"/>
                  </a:lnTo>
                  <a:cubicBezTo>
                    <a:pt x="8277" y="4962"/>
                    <a:pt x="7141" y="4513"/>
                    <a:pt x="6039" y="4073"/>
                  </a:cubicBezTo>
                  <a:cubicBezTo>
                    <a:pt x="4599" y="3491"/>
                    <a:pt x="3196" y="2879"/>
                    <a:pt x="1689" y="2493"/>
                  </a:cubicBezTo>
                  <a:cubicBezTo>
                    <a:pt x="1499" y="2443"/>
                    <a:pt x="1426" y="2194"/>
                    <a:pt x="1567" y="2052"/>
                  </a:cubicBezTo>
                  <a:lnTo>
                    <a:pt x="1572" y="2048"/>
                  </a:lnTo>
                  <a:cubicBezTo>
                    <a:pt x="2661" y="981"/>
                    <a:pt x="4100" y="396"/>
                    <a:pt x="5639" y="396"/>
                  </a:cubicBezTo>
                  <a:cubicBezTo>
                    <a:pt x="7732" y="396"/>
                    <a:pt x="9725" y="1557"/>
                    <a:pt x="10724" y="3405"/>
                  </a:cubicBezTo>
                  <a:cubicBezTo>
                    <a:pt x="10759" y="3472"/>
                    <a:pt x="10826" y="3509"/>
                    <a:pt x="10896" y="3509"/>
                  </a:cubicBezTo>
                  <a:cubicBezTo>
                    <a:pt x="10926" y="3509"/>
                    <a:pt x="10957" y="3502"/>
                    <a:pt x="10986" y="3487"/>
                  </a:cubicBezTo>
                  <a:cubicBezTo>
                    <a:pt x="11087" y="3432"/>
                    <a:pt x="11118" y="3315"/>
                    <a:pt x="11068" y="3219"/>
                  </a:cubicBezTo>
                  <a:cubicBezTo>
                    <a:pt x="10783" y="2688"/>
                    <a:pt x="10414" y="2198"/>
                    <a:pt x="9974" y="1766"/>
                  </a:cubicBezTo>
                  <a:lnTo>
                    <a:pt x="9970" y="1762"/>
                  </a:lnTo>
                  <a:cubicBezTo>
                    <a:pt x="10110" y="1685"/>
                    <a:pt x="10251" y="1576"/>
                    <a:pt x="10383" y="1448"/>
                  </a:cubicBezTo>
                  <a:cubicBezTo>
                    <a:pt x="10805" y="1023"/>
                    <a:pt x="10320" y="366"/>
                    <a:pt x="9835" y="366"/>
                  </a:cubicBezTo>
                  <a:cubicBezTo>
                    <a:pt x="9704" y="366"/>
                    <a:pt x="9574" y="414"/>
                    <a:pt x="9461" y="527"/>
                  </a:cubicBezTo>
                  <a:cubicBezTo>
                    <a:pt x="9298" y="686"/>
                    <a:pt x="9171" y="868"/>
                    <a:pt x="9094" y="1050"/>
                  </a:cubicBezTo>
                  <a:cubicBezTo>
                    <a:pt x="8082" y="369"/>
                    <a:pt x="6888" y="0"/>
                    <a:pt x="5639" y="0"/>
                  </a:cubicBezTo>
                  <a:close/>
                </a:path>
              </a:pathLst>
            </a:custGeom>
            <a:solidFill>
              <a:srgbClr val="6C3D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smtClean="0">
                <a:ln>
                  <a:noFill/>
                </a:ln>
                <a:solidFill>
                  <a:srgbClr val="000000"/>
                </a:solidFill>
                <a:effectLst/>
                <a:uLnTx/>
                <a:uFillTx/>
                <a:latin typeface="Arial" panose="020B0604020202020204"/>
                <a:cs typeface="Arial" panose="020B0604020202020204"/>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38100"/>
            <a:ext cx="18288000" cy="1028700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221519">
            <a:off x="17289133" y="8520999"/>
            <a:ext cx="949985" cy="143394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grpSp>
        <p:nvGrpSpPr>
          <p:cNvPr id="15" name="Group 14"/>
          <p:cNvGrpSpPr/>
          <p:nvPr/>
        </p:nvGrpSpPr>
        <p:grpSpPr>
          <a:xfrm>
            <a:off x="543855" y="1257300"/>
            <a:ext cx="5669496" cy="914400"/>
            <a:chOff x="1554480" y="876300"/>
            <a:chExt cx="6096000" cy="1143000"/>
          </a:xfrm>
          <a:solidFill>
            <a:schemeClr val="accent5">
              <a:lumMod val="75000"/>
            </a:schemeClr>
          </a:solidFill>
        </p:grpSpPr>
        <p:sp>
          <p:nvSpPr>
            <p:cNvPr id="16" name="Flowchart: Terminator 15"/>
            <p:cNvSpPr/>
            <p:nvPr/>
          </p:nvSpPr>
          <p:spPr>
            <a:xfrm>
              <a:off x="1554480" y="876300"/>
              <a:ext cx="6096000" cy="1143000"/>
            </a:xfrm>
            <a:prstGeom prst="flowChartTerminator">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1939393" y="987956"/>
              <a:ext cx="5348656" cy="884858"/>
            </a:xfrm>
            <a:prstGeom prst="rect">
              <a:avLst/>
            </a:prstGeom>
            <a:no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Ví</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dụ</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6</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(SGK – </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tr59)</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grpSp>
      <p:sp>
        <p:nvSpPr>
          <p:cNvPr id="14" name="Oval Callout 13"/>
          <p:cNvSpPr/>
          <p:nvPr/>
        </p:nvSpPr>
        <p:spPr>
          <a:xfrm>
            <a:off x="8286750" y="4515530"/>
            <a:ext cx="1714500" cy="79468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2"/>
          <p:cNvPicPr>
            <a:picLocks noChangeAspect="1"/>
          </p:cNvPicPr>
          <p:nvPr/>
        </p:nvPicPr>
        <p:blipFill rotWithShape="1">
          <a:blip r:embed="rId5"/>
          <a:srcRect t="31482"/>
          <a:stretch>
            <a:fillRect/>
          </a:stretch>
        </p:blipFill>
        <p:spPr>
          <a:xfrm>
            <a:off x="1219200" y="8085107"/>
            <a:ext cx="1086635" cy="1630393"/>
          </a:xfrm>
          <a:prstGeom prst="rect">
            <a:avLst/>
          </a:prstGeom>
        </p:spPr>
      </p:pic>
      <mc:AlternateContent xmlns:mc="http://schemas.openxmlformats.org/markup-compatibility/2006">
        <mc:Choice xmlns:a14="http://schemas.microsoft.com/office/drawing/2010/main" Requires="a14">
          <p:sp>
            <p:nvSpPr>
              <p:cNvPr id="8" name="Rectangle 7"/>
              <p:cNvSpPr/>
              <p:nvPr/>
            </p:nvSpPr>
            <p:spPr>
              <a:xfrm>
                <a:off x="523875" y="2407366"/>
                <a:ext cx="17240250" cy="1839606"/>
              </a:xfrm>
              <a:prstGeom prst="rect">
                <a:avLst/>
              </a:prstGeom>
            </p:spPr>
            <p:txBody>
              <a:bodyPr wrap="square">
                <a:spAutoFit/>
              </a:bodyPr>
              <a:lstStyle/>
              <a:p>
                <a:pPr>
                  <a:lnSpc>
                    <a:spcPct val="150000"/>
                  </a:lnSpc>
                </a:pPr>
                <a:r>
                  <a:rPr lang="nl-NL" sz="4000" dirty="0">
                    <a:latin typeface="Arial" panose="020B0604020202020204" pitchFamily="34" charset="0"/>
                    <a:ea typeface="Calibri" panose="020F0502020204030204" pitchFamily="34" charset="0"/>
                    <a:cs typeface="Times New Roman" panose="02020603050405020304" pitchFamily="18" charset="0"/>
                  </a:rPr>
                  <a:t>Cho hai đa thức:</a:t>
                </a:r>
                <a:r>
                  <a:rPr lang="en-US" sz="4000" dirty="0" smtClean="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nl-NL" sz="4000" b="0" i="1">
                        <a:effectLst/>
                        <a:latin typeface="Cambria Math" panose="02040503050406030204" pitchFamily="18" charset="0"/>
                        <a:ea typeface="Calibri" panose="020F0502020204030204" pitchFamily="34" charset="0"/>
                        <a:cs typeface="Arial" panose="020B0604020202020204" pitchFamily="34" charset="0"/>
                      </a:rPr>
                      <m:t>𝑃</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3</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3</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2</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4</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1</m:t>
                    </m:r>
                  </m:oMath>
                </a14:m>
                <a:r>
                  <a:rPr lang="nl-NL" sz="4000" dirty="0">
                    <a:effectLst/>
                    <a:latin typeface="Arial" panose="020B0604020202020204" pitchFamily="34" charset="0"/>
                    <a:ea typeface="Times New Roman" panose="02020603050405020304" pitchFamily="18" charset="0"/>
                    <a:cs typeface="Times New Roman" panose="02020603050405020304" pitchFamily="18" charset="0"/>
                  </a:rPr>
                  <a:t> và </a:t>
                </a:r>
                <a14:m>
                  <m:oMath xmlns:m="http://schemas.openxmlformats.org/officeDocument/2006/math">
                    <m:r>
                      <a:rPr lang="nl-NL" sz="4000" b="0" i="1">
                        <a:effectLst/>
                        <a:latin typeface="Cambria Math" panose="02040503050406030204" pitchFamily="18" charset="0"/>
                        <a:ea typeface="Calibri" panose="020F0502020204030204" pitchFamily="34" charset="0"/>
                        <a:cs typeface="Arial" panose="020B0604020202020204" pitchFamily="34" charset="0"/>
                      </a:rPr>
                      <m:t>𝑄</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3</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3</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2</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6</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3</m:t>
                    </m:r>
                  </m:oMath>
                </a14:m>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nl-NL" sz="4000" dirty="0">
                    <a:effectLst/>
                    <a:latin typeface="Arial" panose="020B0604020202020204" pitchFamily="34" charset="0"/>
                    <a:ea typeface="Calibri" panose="020F0502020204030204" pitchFamily="34" charset="0"/>
                    <a:cs typeface="Times New Roman" panose="02020603050405020304" pitchFamily="18" charset="0"/>
                  </a:rPr>
                  <a:t>Tính hiệu </a:t>
                </a:r>
                <a14:m>
                  <m:oMath xmlns:m="http://schemas.openxmlformats.org/officeDocument/2006/math">
                    <m:r>
                      <a:rPr lang="nl-NL" sz="4000" b="0" i="1">
                        <a:effectLst/>
                        <a:latin typeface="Cambria Math" panose="02040503050406030204" pitchFamily="18" charset="0"/>
                        <a:ea typeface="Calibri" panose="020F0502020204030204" pitchFamily="34" charset="0"/>
                        <a:cs typeface="Arial" panose="020B0604020202020204" pitchFamily="34" charset="0"/>
                      </a:rPr>
                      <m:t>𝑃</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𝑄</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Rectangle 7"/>
              <p:cNvSpPr>
                <a:spLocks noRot="1" noChangeAspect="1" noMove="1" noResize="1" noEditPoints="1" noAdjustHandles="1" noChangeArrowheads="1" noChangeShapeType="1" noTextEdit="1"/>
              </p:cNvSpPr>
              <p:nvPr/>
            </p:nvSpPr>
            <p:spPr>
              <a:xfrm>
                <a:off x="523875" y="2407366"/>
                <a:ext cx="17240250" cy="1839606"/>
              </a:xfrm>
              <a:prstGeom prst="rect">
                <a:avLst/>
              </a:prstGeom>
              <a:blipFill rotWithShape="1">
                <a:blip r:embed="rId6"/>
                <a:stretch>
                  <a:fillRect t="-4" b="-406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543854" y="5542372"/>
                <a:ext cx="16372545" cy="1512273"/>
              </a:xfrm>
              <a:prstGeom prst="rect">
                <a:avLst/>
              </a:prstGeom>
            </p:spPr>
            <p:txBody>
              <a:bodyPr wrap="square">
                <a:spAutoFit/>
              </a:bodyPr>
              <a:lstStyle/>
              <a:p>
                <a:pPr>
                  <a:lnSpc>
                    <a:spcPct val="107000"/>
                  </a:lnSpc>
                  <a:spcAft>
                    <a:spcPts val="800"/>
                  </a:spcAft>
                </a:pPr>
                <a:r>
                  <a:rPr lang="nl-NL" sz="4000" dirty="0" smtClean="0">
                    <a:latin typeface="Arial" panose="020B0604020202020204" pitchFamily="34" charset="0"/>
                    <a:ea typeface="Calibri" panose="020F0502020204030204" pitchFamily="34" charset="0"/>
                    <a:cs typeface="Times New Roman" panose="02020603050405020304" pitchFamily="18" charset="0"/>
                  </a:rPr>
                  <a:t>Ta có:</a:t>
                </a:r>
                <a:r>
                  <a:rPr lang="nl-NL" sz="4000" dirty="0">
                    <a:effectLst/>
                    <a:latin typeface="Arial" panose="020B060402020202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nl-NL" sz="4000" b="0" i="1">
                          <a:effectLst/>
                          <a:latin typeface="Cambria Math" panose="02040503050406030204" pitchFamily="18" charset="0"/>
                          <a:ea typeface="Calibri" panose="020F0502020204030204" pitchFamily="34" charset="0"/>
                          <a:cs typeface="Arial" panose="020B0604020202020204" pitchFamily="34" charset="0"/>
                        </a:rPr>
                        <m:t>𝑃</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𝑄</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nl-NL" sz="4000" b="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3</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3</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2</m:t>
                              </m:r>
                            </m:sup>
                          </m:sSup>
                          <m:r>
                            <a:rPr lang="en-US" sz="4000" b="0" i="1" smtClean="0">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4</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1</m:t>
                          </m:r>
                        </m:e>
                      </m:d>
                      <m:r>
                        <a:rPr lang="nl-NL" sz="4000" b="0" i="1">
                          <a:effectLst/>
                          <a:latin typeface="Cambria Math" panose="02040503050406030204" pitchFamily="18" charset="0"/>
                          <a:ea typeface="Calibri" panose="020F0502020204030204" pitchFamily="34" charset="0"/>
                          <a:cs typeface="Arial" panose="020B0604020202020204" pitchFamily="34" charset="0"/>
                        </a:rPr>
                        <m:t>−</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nl-NL" sz="4000" b="0" i="1">
                              <a:effectLst/>
                              <a:latin typeface="Cambria Math" panose="02040503050406030204" pitchFamily="18" charset="0"/>
                              <a:ea typeface="Calibri" panose="020F0502020204030204" pitchFamily="34" charset="0"/>
                              <a:cs typeface="Arial" panose="020B0604020202020204" pitchFamily="34" charset="0"/>
                            </a:rPr>
                            <m:t>3</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3</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nl-NL" sz="4000" b="0" i="1">
                                  <a:effectLst/>
                                  <a:latin typeface="Cambria Math" panose="02040503050406030204" pitchFamily="18" charset="0"/>
                                  <a:ea typeface="Calibri" panose="020F0502020204030204" pitchFamily="34" charset="0"/>
                                  <a:cs typeface="Arial" panose="020B0604020202020204" pitchFamily="34" charset="0"/>
                                </a:rPr>
                                <m:t>𝑥</m:t>
                              </m:r>
                            </m:e>
                            <m:sup>
                              <m:r>
                                <a:rPr lang="nl-NL" sz="4000" b="0" i="1">
                                  <a:effectLst/>
                                  <a:latin typeface="Cambria Math" panose="02040503050406030204" pitchFamily="18" charset="0"/>
                                  <a:ea typeface="Calibri" panose="020F0502020204030204" pitchFamily="34" charset="0"/>
                                  <a:cs typeface="Arial" panose="020B0604020202020204" pitchFamily="34" charset="0"/>
                                </a:rPr>
                                <m:t>2</m:t>
                              </m:r>
                            </m:sup>
                          </m:sSup>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6</m:t>
                          </m:r>
                          <m:r>
                            <a:rPr lang="nl-NL" sz="4000" b="0" i="1">
                              <a:effectLst/>
                              <a:latin typeface="Cambria Math" panose="02040503050406030204" pitchFamily="18" charset="0"/>
                              <a:ea typeface="Calibri" panose="020F0502020204030204" pitchFamily="34" charset="0"/>
                              <a:cs typeface="Arial" panose="020B0604020202020204" pitchFamily="34" charset="0"/>
                            </a:rPr>
                            <m:t>𝑥</m:t>
                          </m:r>
                          <m:r>
                            <a:rPr lang="nl-NL" sz="4000" b="0" i="1">
                              <a:effectLst/>
                              <a:latin typeface="Cambria Math" panose="02040503050406030204" pitchFamily="18" charset="0"/>
                              <a:ea typeface="Calibri" panose="020F0502020204030204" pitchFamily="34" charset="0"/>
                              <a:cs typeface="Arial" panose="020B0604020202020204" pitchFamily="34" charset="0"/>
                            </a:rPr>
                            <m:t>+</m:t>
                          </m:r>
                          <m:r>
                            <a:rPr lang="nl-NL" sz="4000" b="0" i="1">
                              <a:effectLst/>
                              <a:latin typeface="Cambria Math" panose="02040503050406030204" pitchFamily="18" charset="0"/>
                              <a:ea typeface="Calibri" panose="020F0502020204030204" pitchFamily="34" charset="0"/>
                              <a:cs typeface="Arial" panose="020B0604020202020204" pitchFamily="34" charset="0"/>
                            </a:rPr>
                            <m:t>3</m:t>
                          </m:r>
                        </m:e>
                      </m:d>
                    </m:oMath>
                  </m:oMathPara>
                </a14:m>
                <a:br>
                  <a:rPr lang="en-US" sz="4000" dirty="0">
                    <a:effectLst/>
                    <a:latin typeface="Cambria Math" panose="02040503050406030204" pitchFamily="18" charset="0"/>
                    <a:ea typeface="Calibri" panose="020F0502020204030204" pitchFamily="34" charset="0"/>
                    <a:cs typeface="Times New Roman" panose="02020603050405020304" pitchFamily="18" charset="0"/>
                  </a:rPr>
                </a:b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543854" y="5542372"/>
                <a:ext cx="16372545" cy="1512273"/>
              </a:xfrm>
              <a:prstGeom prst="rect">
                <a:avLst/>
              </a:prstGeom>
              <a:blipFill rotWithShape="1">
                <a:blip r:embed="rId7"/>
                <a:stretch>
                  <a:fillRect l="-2" t="-6" r="4" b="-3814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4267200" y="7229228"/>
                <a:ext cx="10972800" cy="750975"/>
              </a:xfrm>
              <a:prstGeom prst="rect">
                <a:avLst/>
              </a:prstGeom>
            </p:spPr>
            <p:txBody>
              <a:bodyPr wrap="square">
                <a:spAutoFit/>
              </a:bodyPr>
              <a:lstStyle/>
              <a:p>
                <a:pPr lvl="0">
                  <a:lnSpc>
                    <a:spcPct val="107000"/>
                  </a:lnSpc>
                  <a:spcAft>
                    <a:spcPts val="800"/>
                  </a:spcAft>
                </a:pPr>
                <a14:m>
                  <m:oMathPara xmlns:m="http://schemas.openxmlformats.org/officeDocument/2006/math">
                    <m:oMathParaPr>
                      <m:jc m:val="centerGroup"/>
                    </m:oMathParaPr>
                    <m:oMath xmlns:m="http://schemas.openxmlformats.org/officeDocument/2006/math">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oMath>
                  </m:oMathPara>
                </a14:m>
                <a:br>
                  <a:rPr lang="nl-NL" sz="4000" i="1" dirty="0">
                    <a:solidFill>
                      <a:prstClr val="black"/>
                    </a:solidFill>
                    <a:latin typeface="Cambria Math" panose="02040503050406030204" pitchFamily="18" charset="0"/>
                    <a:ea typeface="Calibri" panose="020F0502020204030204" pitchFamily="34" charset="0"/>
                    <a:cs typeface="Arial" panose="020B0604020202020204" pitchFamily="34" charset="0"/>
                  </a:rPr>
                </a:br>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Rectangle 6"/>
              <p:cNvSpPr>
                <a:spLocks noRot="1" noChangeAspect="1" noMove="1" noResize="1" noEditPoints="1" noAdjustHandles="1" noChangeArrowheads="1" noChangeShapeType="1" noTextEdit="1"/>
              </p:cNvSpPr>
              <p:nvPr/>
            </p:nvSpPr>
            <p:spPr>
              <a:xfrm>
                <a:off x="4267200" y="7229228"/>
                <a:ext cx="10972800" cy="750975"/>
              </a:xfrm>
              <a:prstGeom prst="rect">
                <a:avLst/>
              </a:prstGeom>
              <a:blipFill rotWithShape="1">
                <a:blip r:embed="rId8"/>
                <a:stretch>
                  <a:fillRect t="-52" b="-7794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4267200" y="8166901"/>
                <a:ext cx="12741442" cy="750975"/>
              </a:xfrm>
              <a:prstGeom prst="rect">
                <a:avLst/>
              </a:prstGeom>
            </p:spPr>
            <p:txBody>
              <a:bodyPr wrap="square">
                <a:spAutoFit/>
              </a:bodyPr>
              <a:lstStyle/>
              <a:p>
                <a:pPr lvl="0">
                  <a:lnSpc>
                    <a:spcPct val="107000"/>
                  </a:lnSpc>
                  <a:spcAft>
                    <a:spcPts val="800"/>
                  </a:spcAft>
                </a:pPr>
                <a14:m>
                  <m:oMathPara xmlns:m="http://schemas.openxmlformats.org/officeDocument/2006/math">
                    <m:oMathParaPr>
                      <m:jc m:val="centerGroup"/>
                    </m:oMathParaPr>
                    <m:oMath xmlns:m="http://schemas.openxmlformats.org/officeDocument/2006/math">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e>
                      </m:d>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e>
                      </m:d>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m:oMathPara>
                </a14:m>
                <a:br>
                  <a:rPr lang="nl-NL" sz="4000" i="1" dirty="0">
                    <a:solidFill>
                      <a:prstClr val="black"/>
                    </a:solidFill>
                    <a:latin typeface="Cambria Math" panose="02040503050406030204" pitchFamily="18" charset="0"/>
                    <a:ea typeface="Calibri" panose="020F0502020204030204" pitchFamily="34" charset="0"/>
                    <a:cs typeface="Arial" panose="020B0604020202020204" pitchFamily="34" charset="0"/>
                  </a:rPr>
                </a:br>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4267200" y="8166901"/>
                <a:ext cx="12741442" cy="750975"/>
              </a:xfrm>
              <a:prstGeom prst="rect">
                <a:avLst/>
              </a:prstGeom>
              <a:blipFill rotWithShape="1">
                <a:blip r:embed="rId9"/>
                <a:stretch>
                  <a:fillRect t="-22" r="1" b="-7780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4745419" y="9123962"/>
                <a:ext cx="5541581" cy="853567"/>
              </a:xfrm>
              <a:prstGeom prst="rect">
                <a:avLst/>
              </a:prstGeom>
            </p:spPr>
            <p:txBody>
              <a:bodyPr wrap="none">
                <a:spAutoFit/>
              </a:bodyPr>
              <a:lstStyle/>
              <a:p>
                <a:pPr lvl="0">
                  <a:lnSpc>
                    <a:spcPct val="107000"/>
                  </a:lnSpc>
                  <a:spcAft>
                    <a:spcPts val="800"/>
                  </a:spcAft>
                </a:pPr>
                <a14:m>
                  <m:oMathPara xmlns:m="http://schemas.openxmlformats.org/officeDocument/2006/math">
                    <m:oMathParaPr>
                      <m:jc m:val="centerGroup"/>
                    </m:oMathParaPr>
                    <m:oMath xmlns:m="http://schemas.openxmlformats.org/officeDocument/2006/math">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10</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oMath>
                  </m:oMathPara>
                </a14:m>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4745419" y="9123962"/>
                <a:ext cx="5541581" cy="853567"/>
              </a:xfrm>
              <a:prstGeom prst="rect">
                <a:avLst/>
              </a:prstGeom>
              <a:blipFill rotWithShape="1">
                <a:blip r:embed="rId10"/>
                <a:stretch>
                  <a:fillRect l="-1" t="-33" b="48"/>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5" grpId="0"/>
      <p:bldP spid="7"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571500"/>
            <a:ext cx="17373599" cy="907536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197272" y="8038465"/>
            <a:ext cx="1631199" cy="1768239"/>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087294" y="7867798"/>
            <a:ext cx="1490734" cy="2250165"/>
          </a:xfrm>
          <a:prstGeom prst="rect">
            <a:avLst/>
          </a:prstGeom>
        </p:spPr>
      </p:pic>
      <p:pic>
        <p:nvPicPr>
          <p:cNvPr id="1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471109" y="132207"/>
            <a:ext cx="1861626" cy="1240308"/>
          </a:xfrm>
          <a:prstGeom prst="rect">
            <a:avLst/>
          </a:prstGeom>
        </p:spPr>
      </p:pic>
      <p:pic>
        <p:nvPicPr>
          <p:cNvPr id="25"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9241" y="148085"/>
            <a:ext cx="1274705" cy="1297410"/>
          </a:xfrm>
          <a:prstGeom prst="rect">
            <a:avLst/>
          </a:prstGeom>
        </p:spPr>
      </p:pic>
      <p:sp>
        <p:nvSpPr>
          <p:cNvPr id="30" name="Rectangle 29"/>
          <p:cNvSpPr/>
          <p:nvPr/>
        </p:nvSpPr>
        <p:spPr>
          <a:xfrm>
            <a:off x="1304785" y="876300"/>
            <a:ext cx="4741161" cy="124649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defRPr/>
            </a:pPr>
            <a:r>
              <a:rPr kumimoji="0" lang="nl-NL" sz="5000" b="1" i="0" u="none" strike="noStrike" kern="1200" cap="none" spc="0" normalizeH="0" baseline="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LUYỆN TẬP 4</a:t>
            </a:r>
            <a:endParaRPr kumimoji="0" lang="en-US" sz="5000" b="1" i="0" u="none" strike="noStrike" kern="1200" cap="none" spc="0" normalizeH="0" baseline="0" noProof="0" dirty="0">
              <a:ln w="0"/>
              <a:solidFill>
                <a:srgbClr val="FF0000"/>
              </a:solidFill>
              <a:effectLst/>
              <a:uLnTx/>
              <a:uFillTx/>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6045946" y="997404"/>
                <a:ext cx="13994654" cy="901593"/>
              </a:xfrm>
              <a:prstGeom prst="rect">
                <a:avLst/>
              </a:prstGeom>
            </p:spPr>
            <p:txBody>
              <a:bodyPr wrap="square">
                <a:spAutoFit/>
              </a:bodyPr>
              <a:lstStyle/>
              <a:p>
                <a:pPr>
                  <a:lnSpc>
                    <a:spcPct val="150000"/>
                  </a:lnSpc>
                </a:pPr>
                <a:r>
                  <a:rPr lang="nl-NL" sz="4000" dirty="0">
                    <a:latin typeface="Arial" panose="020B0604020202020204" pitchFamily="34" charset="0"/>
                    <a:cs typeface="Arial" panose="020B0604020202020204" pitchFamily="34" charset="0"/>
                  </a:rPr>
                  <a:t>Tính hiệu </a:t>
                </a:r>
                <a14:m>
                  <m:oMath xmlns:m="http://schemas.openxmlformats.org/officeDocument/2006/math">
                    <m:r>
                      <a:rPr lang="en-US" sz="4000" b="0" i="1">
                        <a:latin typeface="Cambria Math" panose="02040503050406030204" pitchFamily="18" charset="0"/>
                      </a:rPr>
                      <m:t>𝑃</m:t>
                    </m:r>
                    <m:d>
                      <m:dPr>
                        <m:ctrlPr>
                          <a:rPr lang="en-US" sz="4000" i="1">
                            <a:latin typeface="Cambria Math" panose="02040503050406030204" pitchFamily="18" charset="0"/>
                          </a:rPr>
                        </m:ctrlPr>
                      </m:dPr>
                      <m:e>
                        <m:r>
                          <a:rPr lang="en-US" sz="4000" b="0" i="1">
                            <a:latin typeface="Cambria Math" panose="02040503050406030204" pitchFamily="18" charset="0"/>
                          </a:rPr>
                          <m:t>𝑥</m:t>
                        </m:r>
                      </m:e>
                    </m:d>
                    <m:r>
                      <a:rPr lang="en-US" sz="4000" b="0" i="1">
                        <a:latin typeface="Cambria Math" panose="02040503050406030204" pitchFamily="18" charset="0"/>
                      </a:rPr>
                      <m:t>−</m:t>
                    </m:r>
                    <m:r>
                      <a:rPr lang="en-US" sz="4000" b="0" i="1">
                        <a:latin typeface="Cambria Math" panose="02040503050406030204" pitchFamily="18" charset="0"/>
                      </a:rPr>
                      <m:t>𝑄</m:t>
                    </m:r>
                    <m:r>
                      <a:rPr lang="en-US" sz="4000" b="0" i="1">
                        <a:latin typeface="Cambria Math" panose="02040503050406030204" pitchFamily="18" charset="0"/>
                      </a:rPr>
                      <m:t>(</m:t>
                    </m:r>
                    <m:r>
                      <a:rPr lang="en-US" sz="4000" b="0" i="1">
                        <a:latin typeface="Cambria Math" panose="02040503050406030204" pitchFamily="18" charset="0"/>
                      </a:rPr>
                      <m:t>𝑥</m:t>
                    </m:r>
                    <m:r>
                      <a:rPr lang="en-US" sz="4000" b="0" i="1">
                        <a:latin typeface="Cambria Math" panose="02040503050406030204" pitchFamily="18"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đó</a:t>
                </a:r>
                <a:r>
                  <a:rPr lang="en-US" sz="4000" dirty="0" smtClean="0">
                    <a:latin typeface="Arial" panose="020B0604020202020204" pitchFamily="34" charset="0"/>
                    <a:cs typeface="Arial" panose="020B0604020202020204" pitchFamily="34" charset="0"/>
                  </a:rPr>
                  <a:t>:</a:t>
                </a:r>
                <a:endParaRPr lang="en-US" sz="4000" dirty="0">
                  <a:latin typeface="Arial" panose="020B0604020202020204" pitchFamily="34" charset="0"/>
                  <a:cs typeface="Arial" panose="020B0604020202020204" pitchFamily="34" charset="0"/>
                </a:endParaRPr>
              </a:p>
            </p:txBody>
          </p:sp>
        </mc:Choice>
        <mc:Fallback>
          <p:sp>
            <p:nvSpPr>
              <p:cNvPr id="6" name="Rectangle 5"/>
              <p:cNvSpPr>
                <a:spLocks noRot="1" noChangeAspect="1" noMove="1" noResize="1" noEditPoints="1" noAdjustHandles="1" noChangeArrowheads="1" noChangeShapeType="1" noTextEdit="1"/>
              </p:cNvSpPr>
              <p:nvPr/>
            </p:nvSpPr>
            <p:spPr>
              <a:xfrm>
                <a:off x="6045946" y="997404"/>
                <a:ext cx="13994654" cy="901593"/>
              </a:xfrm>
              <a:prstGeom prst="rect">
                <a:avLst/>
              </a:prstGeom>
              <a:blipFill rotWithShape="1">
                <a:blip r:embed="rId7"/>
                <a:stretch>
                  <a:fillRect l="-1" t="-50" b="-644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2241132" y="1971469"/>
                <a:ext cx="14111678" cy="1015663"/>
              </a:xfrm>
              <a:prstGeom prst="rect">
                <a:avLst/>
              </a:prstGeom>
            </p:spPr>
            <p:txBody>
              <a:bodyPr wrap="square">
                <a:spAutoFit/>
              </a:bodyPr>
              <a:lstStyle/>
              <a:p>
                <a:pPr lvl="0">
                  <a:lnSpc>
                    <a:spcPct val="150000"/>
                  </a:lnSpc>
                </a:pPr>
                <a14:m>
                  <m:oMath xmlns:m="http://schemas.openxmlformats.org/officeDocument/2006/math">
                    <m:r>
                      <a:rPr lang="en-US" sz="4000" i="1" smtClean="0">
                        <a:solidFill>
                          <a:prstClr val="black"/>
                        </a:solidFill>
                        <a:latin typeface="Cambria Math" panose="02040503050406030204" pitchFamily="18" charset="0"/>
                      </a:rPr>
                      <m:t>𝑃</m:t>
                    </m:r>
                    <m:d>
                      <m:dPr>
                        <m:ctrlPr>
                          <a:rPr lang="en-US" sz="4000" i="1">
                            <a:solidFill>
                              <a:prstClr val="black"/>
                            </a:solidFill>
                            <a:latin typeface="Cambria Math" panose="02040503050406030204" pitchFamily="18" charset="0"/>
                          </a:rPr>
                        </m:ctrlPr>
                      </m:dPr>
                      <m:e>
                        <m:r>
                          <a:rPr lang="en-US" sz="4000" i="1">
                            <a:solidFill>
                              <a:prstClr val="black"/>
                            </a:solidFill>
                            <a:latin typeface="Cambria Math" panose="02040503050406030204" pitchFamily="18" charset="0"/>
                          </a:rPr>
                          <m:t>𝑥</m:t>
                        </m:r>
                      </m:e>
                    </m:d>
                    <m:r>
                      <a:rPr lang="en-US" sz="4000" i="1">
                        <a:solidFill>
                          <a:prstClr val="black"/>
                        </a:solidFill>
                        <a:latin typeface="Cambria Math" panose="02040503050406030204" pitchFamily="18" charset="0"/>
                      </a:rPr>
                      <m:t>=   </m:t>
                    </m:r>
                    <m:r>
                      <a:rPr lang="en-US" sz="4000" i="1">
                        <a:solidFill>
                          <a:prstClr val="black"/>
                        </a:solidFill>
                        <a:latin typeface="Cambria Math" panose="02040503050406030204" pitchFamily="18" charset="0"/>
                      </a:rPr>
                      <m:t>6</m:t>
                    </m:r>
                    <m:sSup>
                      <m:sSupPr>
                        <m:ctrlPr>
                          <a:rPr lang="en-US" sz="4000" i="1">
                            <a:solidFill>
                              <a:prstClr val="black"/>
                            </a:solidFill>
                            <a:latin typeface="Cambria Math" panose="02040503050406030204" pitchFamily="18" charset="0"/>
                          </a:rPr>
                        </m:ctrlPr>
                      </m:sSupPr>
                      <m:e>
                        <m:r>
                          <a:rPr lang="en-US" sz="4000" i="1">
                            <a:solidFill>
                              <a:prstClr val="black"/>
                            </a:solidFill>
                            <a:latin typeface="Cambria Math" panose="02040503050406030204" pitchFamily="18" charset="0"/>
                          </a:rPr>
                          <m:t>𝑥</m:t>
                        </m:r>
                      </m:e>
                      <m:sup>
                        <m:r>
                          <a:rPr lang="en-US" sz="4000" i="1">
                            <a:solidFill>
                              <a:prstClr val="black"/>
                            </a:solidFill>
                            <a:latin typeface="Cambria Math" panose="02040503050406030204" pitchFamily="18" charset="0"/>
                          </a:rPr>
                          <m:t>3</m:t>
                        </m:r>
                      </m:sup>
                    </m:sSup>
                    <m:r>
                      <a:rPr lang="en-US" sz="4000" i="1">
                        <a:solidFill>
                          <a:prstClr val="black"/>
                        </a:solidFill>
                        <a:latin typeface="Cambria Math" panose="02040503050406030204" pitchFamily="18" charset="0"/>
                      </a:rPr>
                      <m:t>+</m:t>
                    </m:r>
                    <m:sSup>
                      <m:sSupPr>
                        <m:ctrlPr>
                          <a:rPr lang="en-US" sz="4000" i="1">
                            <a:solidFill>
                              <a:prstClr val="black"/>
                            </a:solidFill>
                            <a:latin typeface="Cambria Math" panose="02040503050406030204" pitchFamily="18" charset="0"/>
                          </a:rPr>
                        </m:ctrlPr>
                      </m:sSupPr>
                      <m:e>
                        <m:r>
                          <a:rPr lang="en-US" sz="4000" i="1">
                            <a:solidFill>
                              <a:prstClr val="black"/>
                            </a:solidFill>
                            <a:latin typeface="Cambria Math" panose="02040503050406030204" pitchFamily="18" charset="0"/>
                          </a:rPr>
                          <m:t>8</m:t>
                        </m:r>
                        <m:r>
                          <a:rPr lang="en-US" sz="4000" i="1">
                            <a:solidFill>
                              <a:prstClr val="black"/>
                            </a:solidFill>
                            <a:latin typeface="Cambria Math" panose="02040503050406030204" pitchFamily="18" charset="0"/>
                          </a:rPr>
                          <m:t>𝑥</m:t>
                        </m:r>
                      </m:e>
                      <m:sup>
                        <m:r>
                          <a:rPr lang="en-US" sz="4000">
                            <a:solidFill>
                              <a:prstClr val="black"/>
                            </a:solidFill>
                            <a:latin typeface="Cambria Math" panose="02040503050406030204" pitchFamily="18" charset="0"/>
                          </a:rPr>
                          <m:t>2</m:t>
                        </m:r>
                      </m:sup>
                    </m:sSup>
                    <m:r>
                      <a:rPr lang="en-US" sz="4000">
                        <a:solidFill>
                          <a:prstClr val="black"/>
                        </a:solidFill>
                        <a:latin typeface="Cambria Math" panose="02040503050406030204" pitchFamily="18" charset="0"/>
                      </a:rPr>
                      <m:t>+</m:t>
                    </m:r>
                    <m:r>
                      <a:rPr lang="en-US" sz="4000">
                        <a:solidFill>
                          <a:prstClr val="black"/>
                        </a:solidFill>
                        <a:latin typeface="Cambria Math" panose="02040503050406030204" pitchFamily="18" charset="0"/>
                      </a:rPr>
                      <m:t>5</m:t>
                    </m:r>
                    <m:r>
                      <a:rPr lang="en-US" sz="4000" i="1">
                        <a:solidFill>
                          <a:prstClr val="black"/>
                        </a:solidFill>
                        <a:latin typeface="Cambria Math" panose="02040503050406030204" pitchFamily="18" charset="0"/>
                      </a:rPr>
                      <m:t>𝑥</m:t>
                    </m:r>
                    <m:r>
                      <a:rPr lang="en-US" sz="4000" i="1">
                        <a:solidFill>
                          <a:prstClr val="black"/>
                        </a:solidFill>
                        <a:latin typeface="Cambria Math" panose="02040503050406030204" pitchFamily="18" charset="0"/>
                      </a:rPr>
                      <m:t>−</m:t>
                    </m:r>
                    <m:r>
                      <a:rPr lang="en-US" sz="4000">
                        <a:solidFill>
                          <a:prstClr val="black"/>
                        </a:solidFill>
                        <a:latin typeface="Cambria Math" panose="02040503050406030204" pitchFamily="18" charset="0"/>
                      </a:rPr>
                      <m:t>2</m:t>
                    </m:r>
                    <m:r>
                      <a:rPr lang="en-US" sz="4000" b="0" i="0" smtClean="0">
                        <a:solidFill>
                          <a:prstClr val="black"/>
                        </a:solidFill>
                        <a:latin typeface="Cambria Math" panose="02040503050406030204" pitchFamily="18" charset="0"/>
                      </a:rPr>
                      <m:t> </m:t>
                    </m:r>
                  </m:oMath>
                </a14:m>
                <a:r>
                  <a:rPr lang="en-US" sz="4000" dirty="0" smtClean="0">
                    <a:solidFill>
                      <a:prstClr val="black"/>
                    </a:solidFill>
                    <a:latin typeface="Arial" panose="020B0604020202020204" pitchFamily="34" charset="0"/>
                    <a:cs typeface="Arial" panose="020B0604020202020204" pitchFamily="34" charset="0"/>
                  </a:rPr>
                  <a:t>và</a:t>
                </a:r>
                <a:r>
                  <a:rPr lang="en-US" sz="4000" dirty="0" smtClean="0">
                    <a:solidFill>
                      <a:prstClr val="black"/>
                    </a:solidFill>
                  </a:rPr>
                  <a:t> </a:t>
                </a:r>
                <a14:m>
                  <m:oMath xmlns:m="http://schemas.openxmlformats.org/officeDocument/2006/math">
                    <m:r>
                      <a:rPr lang="en-US" sz="4000" i="1">
                        <a:solidFill>
                          <a:prstClr val="black"/>
                        </a:solidFill>
                        <a:latin typeface="Cambria Math" panose="02040503050406030204" pitchFamily="18" charset="0"/>
                      </a:rPr>
                      <m:t>𝑄</m:t>
                    </m:r>
                    <m:d>
                      <m:dPr>
                        <m:ctrlPr>
                          <a:rPr lang="en-US" sz="4000" i="1">
                            <a:solidFill>
                              <a:prstClr val="black"/>
                            </a:solidFill>
                            <a:latin typeface="Cambria Math" panose="02040503050406030204" pitchFamily="18" charset="0"/>
                          </a:rPr>
                        </m:ctrlPr>
                      </m:dPr>
                      <m:e>
                        <m:r>
                          <a:rPr lang="en-US" sz="4000" i="1">
                            <a:solidFill>
                              <a:prstClr val="black"/>
                            </a:solidFill>
                            <a:latin typeface="Cambria Math" panose="02040503050406030204" pitchFamily="18" charset="0"/>
                          </a:rPr>
                          <m:t>𝑥</m:t>
                        </m:r>
                      </m:e>
                    </m:d>
                    <m:r>
                      <a:rPr lang="en-US" sz="4000" i="1">
                        <a:solidFill>
                          <a:prstClr val="black"/>
                        </a:solidFill>
                        <a:latin typeface="Cambria Math" panose="02040503050406030204" pitchFamily="18" charset="0"/>
                      </a:rPr>
                      <m:t>=−</m:t>
                    </m:r>
                    <m:r>
                      <a:rPr lang="en-US" sz="4000" i="1">
                        <a:solidFill>
                          <a:prstClr val="black"/>
                        </a:solidFill>
                        <a:latin typeface="Cambria Math" panose="02040503050406030204" pitchFamily="18" charset="0"/>
                      </a:rPr>
                      <m:t>9</m:t>
                    </m:r>
                    <m:sSup>
                      <m:sSupPr>
                        <m:ctrlPr>
                          <a:rPr lang="en-US" sz="4000" i="1">
                            <a:solidFill>
                              <a:prstClr val="black"/>
                            </a:solidFill>
                            <a:latin typeface="Cambria Math" panose="02040503050406030204" pitchFamily="18" charset="0"/>
                          </a:rPr>
                        </m:ctrlPr>
                      </m:sSupPr>
                      <m:e>
                        <m:r>
                          <a:rPr lang="en-US" sz="4000" i="1">
                            <a:solidFill>
                              <a:prstClr val="black"/>
                            </a:solidFill>
                            <a:latin typeface="Cambria Math" panose="02040503050406030204" pitchFamily="18" charset="0"/>
                          </a:rPr>
                          <m:t>𝑥</m:t>
                        </m:r>
                      </m:e>
                      <m:sup>
                        <m:r>
                          <a:rPr lang="en-US" sz="4000">
                            <a:solidFill>
                              <a:prstClr val="black"/>
                            </a:solidFill>
                            <a:latin typeface="Cambria Math" panose="02040503050406030204" pitchFamily="18" charset="0"/>
                          </a:rPr>
                          <m:t>3</m:t>
                        </m:r>
                      </m:sup>
                    </m:sSup>
                    <m:r>
                      <a:rPr lang="en-US" sz="4000">
                        <a:solidFill>
                          <a:prstClr val="black"/>
                        </a:solidFill>
                        <a:latin typeface="Cambria Math" panose="02040503050406030204" pitchFamily="18" charset="0"/>
                      </a:rPr>
                      <m:t>+</m:t>
                    </m:r>
                    <m:r>
                      <a:rPr lang="en-US" sz="4000" i="1">
                        <a:solidFill>
                          <a:prstClr val="black"/>
                        </a:solidFill>
                        <a:latin typeface="Cambria Math" panose="02040503050406030204" pitchFamily="18" charset="0"/>
                      </a:rPr>
                      <m:t>6</m:t>
                    </m:r>
                    <m:sSup>
                      <m:sSupPr>
                        <m:ctrlPr>
                          <a:rPr lang="en-US" sz="4000" i="1">
                            <a:solidFill>
                              <a:prstClr val="black"/>
                            </a:solidFill>
                            <a:latin typeface="Cambria Math" panose="02040503050406030204" pitchFamily="18" charset="0"/>
                          </a:rPr>
                        </m:ctrlPr>
                      </m:sSupPr>
                      <m:e>
                        <m:r>
                          <a:rPr lang="en-US" sz="4000" i="1">
                            <a:solidFill>
                              <a:prstClr val="black"/>
                            </a:solidFill>
                            <a:latin typeface="Cambria Math" panose="02040503050406030204" pitchFamily="18" charset="0"/>
                          </a:rPr>
                          <m:t>𝑥</m:t>
                        </m:r>
                      </m:e>
                      <m:sup>
                        <m:r>
                          <a:rPr lang="en-US" sz="4000">
                            <a:solidFill>
                              <a:prstClr val="black"/>
                            </a:solidFill>
                            <a:latin typeface="Cambria Math" panose="02040503050406030204" pitchFamily="18" charset="0"/>
                          </a:rPr>
                          <m:t>2</m:t>
                        </m:r>
                      </m:sup>
                    </m:sSup>
                    <m:r>
                      <a:rPr lang="en-US" sz="4000">
                        <a:solidFill>
                          <a:prstClr val="black"/>
                        </a:solidFill>
                        <a:latin typeface="Cambria Math" panose="02040503050406030204" pitchFamily="18" charset="0"/>
                      </a:rPr>
                      <m:t>+</m:t>
                    </m:r>
                    <m:r>
                      <a:rPr lang="en-US" sz="4000" i="1">
                        <a:solidFill>
                          <a:prstClr val="black"/>
                        </a:solidFill>
                        <a:latin typeface="Cambria Math" panose="02040503050406030204" pitchFamily="18" charset="0"/>
                      </a:rPr>
                      <m:t>2</m:t>
                    </m:r>
                    <m:r>
                      <a:rPr lang="en-US" sz="4000" i="1">
                        <a:solidFill>
                          <a:prstClr val="black"/>
                        </a:solidFill>
                        <a:latin typeface="Cambria Math" panose="02040503050406030204" pitchFamily="18" charset="0"/>
                      </a:rPr>
                      <m:t>𝑥</m:t>
                    </m:r>
                    <m:r>
                      <a:rPr lang="en-US" sz="4000">
                        <a:solidFill>
                          <a:prstClr val="black"/>
                        </a:solidFill>
                        <a:latin typeface="Cambria Math" panose="02040503050406030204" pitchFamily="18" charset="0"/>
                      </a:rPr>
                      <m:t>+</m:t>
                    </m:r>
                    <m:r>
                      <a:rPr lang="en-US" sz="4000">
                        <a:solidFill>
                          <a:prstClr val="black"/>
                        </a:solidFill>
                        <a:latin typeface="Cambria Math" panose="02040503050406030204" pitchFamily="18" charset="0"/>
                      </a:rPr>
                      <m:t>3</m:t>
                    </m:r>
                  </m:oMath>
                </a14:m>
                <a:endParaRPr lang="en-US" sz="4000" dirty="0">
                  <a:solidFill>
                    <a:prstClr val="black"/>
                  </a:solidFill>
                  <a:latin typeface="Arial" panose="020B0604020202020204" pitchFamily="34" charset="0"/>
                  <a:cs typeface="Arial" panose="020B0604020202020204" pitchFamily="34" charset="0"/>
                </a:endParaRPr>
              </a:p>
            </p:txBody>
          </p:sp>
        </mc:Choice>
        <mc:Fallback>
          <p:sp>
            <p:nvSpPr>
              <p:cNvPr id="3" name="Rectangle 2"/>
              <p:cNvSpPr>
                <a:spLocks noRot="1" noChangeAspect="1" noMove="1" noResize="1" noEditPoints="1" noAdjustHandles="1" noChangeArrowheads="1" noChangeShapeType="1" noTextEdit="1"/>
              </p:cNvSpPr>
              <p:nvPr/>
            </p:nvSpPr>
            <p:spPr>
              <a:xfrm>
                <a:off x="2241132" y="1971469"/>
                <a:ext cx="14111678" cy="1015663"/>
              </a:xfrm>
              <a:prstGeom prst="rect">
                <a:avLst/>
              </a:prstGeom>
              <a:blipFill rotWithShape="1">
                <a:blip r:embed="rId8"/>
                <a:stretch>
                  <a:fillRect l="-2" t="-42" r="2" b="9"/>
                </a:stretch>
              </a:blipFill>
            </p:spPr>
            <p:txBody>
              <a:bodyPr/>
              <a:lstStyle/>
              <a:p>
                <a:r>
                  <a:rPr lang="en-US" altLang="en-US">
                    <a:noFill/>
                  </a:rPr>
                  <a:t> </a:t>
                </a:r>
              </a:p>
            </p:txBody>
          </p:sp>
        </mc:Fallback>
      </mc:AlternateContent>
      <p:sp>
        <p:nvSpPr>
          <p:cNvPr id="14" name="Oval Callout 13"/>
          <p:cNvSpPr/>
          <p:nvPr/>
        </p:nvSpPr>
        <p:spPr>
          <a:xfrm>
            <a:off x="8286749" y="3558632"/>
            <a:ext cx="1714500" cy="79468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1528009" y="4778933"/>
            <a:ext cx="7844592" cy="750975"/>
          </a:xfrm>
          <a:prstGeom prst="rect">
            <a:avLst/>
          </a:prstGeom>
        </p:spPr>
        <p:txBody>
          <a:bodyPr wrap="square">
            <a:spAutoFit/>
          </a:bodyPr>
          <a:lstStyle/>
          <a:p>
            <a:pPr>
              <a:lnSpc>
                <a:spcPct val="107000"/>
              </a:lnSpc>
              <a:spcAft>
                <a:spcPts val="800"/>
              </a:spcAft>
            </a:pPr>
            <a:r>
              <a:rPr lang="nl-NL" sz="4000" b="1" u="sng" dirty="0" smtClean="0">
                <a:latin typeface="Arial" panose="020B0604020202020204" pitchFamily="34" charset="0"/>
                <a:ea typeface="Calibri" panose="020F0502020204030204" pitchFamily="34" charset="0"/>
                <a:cs typeface="Arial" panose="020B0604020202020204" pitchFamily="34" charset="0"/>
              </a:rPr>
              <a:t>Cách 1: Tính theo hàng ngang</a:t>
            </a:r>
            <a:endParaRPr lang="en-US" sz="4000" b="1" u="sng" dirty="0">
              <a:effectLst/>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0" name="Rectangle 9"/>
              <p:cNvSpPr/>
              <p:nvPr/>
            </p:nvSpPr>
            <p:spPr>
              <a:xfrm>
                <a:off x="2426568" y="5777847"/>
                <a:ext cx="15149362" cy="853567"/>
              </a:xfrm>
              <a:prstGeom prst="rect">
                <a:avLst/>
              </a:prstGeom>
            </p:spPr>
            <p:txBody>
              <a:bodyPr wrap="square">
                <a:spAutoFit/>
              </a:bodyPr>
              <a:lstStyle/>
              <a:p>
                <a:pPr lvl="0">
                  <a:lnSpc>
                    <a:spcPct val="107000"/>
                  </a:lnSpc>
                  <a:spcAft>
                    <a:spcPts val="800"/>
                  </a:spcAft>
                </a:pP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P(x) - Q(x) </a:t>
                </a: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8</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5</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e>
                    </m:d>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9</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oMath>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0" name="Rectangle 9"/>
              <p:cNvSpPr>
                <a:spLocks noRot="1" noChangeAspect="1" noMove="1" noResize="1" noEditPoints="1" noAdjustHandles="1" noChangeArrowheads="1" noChangeShapeType="1" noTextEdit="1"/>
              </p:cNvSpPr>
              <p:nvPr/>
            </p:nvSpPr>
            <p:spPr>
              <a:xfrm>
                <a:off x="2426568" y="5777847"/>
                <a:ext cx="15149362" cy="853567"/>
              </a:xfrm>
              <a:prstGeom prst="rect">
                <a:avLst/>
              </a:prstGeom>
              <a:blipFill rotWithShape="1">
                <a:blip r:embed="rId9"/>
                <a:stretch>
                  <a:fillRect l="-2" t="-72" r="3" b="1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4549943" y="6734098"/>
                <a:ext cx="10690057" cy="750975"/>
              </a:xfrm>
              <a:prstGeom prst="rect">
                <a:avLst/>
              </a:prstGeom>
            </p:spPr>
            <p:txBody>
              <a:bodyPr wrap="square">
                <a:spAutoFit/>
              </a:bodyPr>
              <a:lstStyle/>
              <a:p>
                <a:pPr lvl="0">
                  <a:lnSpc>
                    <a:spcPct val="107000"/>
                  </a:lnSpc>
                  <a:spcAft>
                    <a:spcPts val="800"/>
                  </a:spcAft>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8</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5</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9</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oMath>
                  </m:oMathPara>
                </a14:m>
                <a:br>
                  <a:rPr lang="en-US" sz="4000" i="1" dirty="0">
                    <a:solidFill>
                      <a:prstClr val="black"/>
                    </a:solidFill>
                    <a:latin typeface="Cambria Math" panose="02040503050406030204" pitchFamily="18" charset="0"/>
                    <a:ea typeface="Calibri" panose="020F0502020204030204" pitchFamily="34" charset="0"/>
                    <a:cs typeface="Arial" panose="020B0604020202020204" pitchFamily="34" charset="0"/>
                  </a:rPr>
                </a:b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4549943" y="6734098"/>
                <a:ext cx="10690057" cy="750975"/>
              </a:xfrm>
              <a:prstGeom prst="rect">
                <a:avLst/>
              </a:prstGeom>
              <a:blipFill rotWithShape="1">
                <a:blip r:embed="rId10"/>
                <a:stretch>
                  <a:fillRect l="-2" t="-74" b="-7791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3718241" y="7658100"/>
                <a:ext cx="14417359" cy="750975"/>
              </a:xfrm>
              <a:prstGeom prst="rect">
                <a:avLst/>
              </a:prstGeom>
            </p:spPr>
            <p:txBody>
              <a:bodyPr wrap="square">
                <a:spAutoFit/>
              </a:bodyPr>
              <a:lstStyle/>
              <a:p>
                <a:pPr lvl="0">
                  <a:lnSpc>
                    <a:spcPct val="107000"/>
                  </a:lnSpc>
                  <a:spcAft>
                    <a:spcPts val="800"/>
                  </a:spcAft>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9</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8</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5</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m:oMathPara>
                </a14:m>
                <a:br>
                  <a:rPr lang="en-US" sz="4000" i="1" dirty="0">
                    <a:solidFill>
                      <a:prstClr val="black"/>
                    </a:solidFill>
                    <a:latin typeface="Cambria Math" panose="02040503050406030204" pitchFamily="18" charset="0"/>
                    <a:ea typeface="Calibri" panose="020F0502020204030204" pitchFamily="34" charset="0"/>
                    <a:cs typeface="Arial" panose="020B0604020202020204" pitchFamily="34" charset="0"/>
                  </a:rPr>
                </a:b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5" name="Rectangle 14"/>
              <p:cNvSpPr>
                <a:spLocks noRot="1" noChangeAspect="1" noMove="1" noResize="1" noEditPoints="1" noAdjustHandles="1" noChangeArrowheads="1" noChangeShapeType="1" noTextEdit="1"/>
              </p:cNvSpPr>
              <p:nvPr/>
            </p:nvSpPr>
            <p:spPr>
              <a:xfrm>
                <a:off x="3718241" y="7658100"/>
                <a:ext cx="14417359" cy="750975"/>
              </a:xfrm>
              <a:prstGeom prst="rect">
                <a:avLst/>
              </a:prstGeom>
              <a:blipFill rotWithShape="1">
                <a:blip r:embed="rId11"/>
                <a:stretch>
                  <a:fillRect l="-2" b="-7782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4876800" y="8655465"/>
                <a:ext cx="5469446" cy="853567"/>
              </a:xfrm>
              <a:prstGeom prst="rect">
                <a:avLst/>
              </a:prstGeom>
            </p:spPr>
            <p:txBody>
              <a:bodyPr wrap="none">
                <a:spAutoFit/>
              </a:bodyPr>
              <a:lstStyle/>
              <a:p>
                <a:pPr lvl="0">
                  <a:lnSpc>
                    <a:spcPct val="107000"/>
                  </a:lnSpc>
                  <a:spcAft>
                    <a:spcPts val="800"/>
                  </a:spcAft>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15</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5</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6" name="Rectangle 15"/>
              <p:cNvSpPr>
                <a:spLocks noRot="1" noChangeAspect="1" noMove="1" noResize="1" noEditPoints="1" noAdjustHandles="1" noChangeArrowheads="1" noChangeShapeType="1" noTextEdit="1"/>
              </p:cNvSpPr>
              <p:nvPr/>
            </p:nvSpPr>
            <p:spPr>
              <a:xfrm>
                <a:off x="4876800" y="8655465"/>
                <a:ext cx="5469446" cy="853567"/>
              </a:xfrm>
              <a:prstGeom prst="rect">
                <a:avLst/>
              </a:prstGeom>
              <a:blipFill rotWithShape="1">
                <a:blip r:embed="rId12"/>
                <a:stretch>
                  <a:fillRect t="-49" r="3" b="63"/>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sh dir="r"/>
      </p:transition>
    </mc:Choice>
    <mc:Fallback>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6" grpId="0"/>
      <p:bldP spid="3" grpId="0"/>
      <p:bldP spid="14" grpId="0" animBg="1"/>
      <p:bldP spid="9" grpId="0"/>
      <p:bldP spid="10" grpId="0"/>
      <p:bldP spid="12"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200" y="571500"/>
            <a:ext cx="17373599" cy="907536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197272" y="8038465"/>
            <a:ext cx="1631199" cy="1768239"/>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087294" y="7867798"/>
            <a:ext cx="1490734" cy="2250165"/>
          </a:xfrm>
          <a:prstGeom prst="rect">
            <a:avLst/>
          </a:prstGeom>
        </p:spPr>
      </p:pic>
      <p:pic>
        <p:nvPicPr>
          <p:cNvPr id="1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471109" y="132207"/>
            <a:ext cx="1861626" cy="1240308"/>
          </a:xfrm>
          <a:prstGeom prst="rect">
            <a:avLst/>
          </a:prstGeom>
        </p:spPr>
      </p:pic>
      <p:pic>
        <p:nvPicPr>
          <p:cNvPr id="25"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9241" y="148085"/>
            <a:ext cx="1274705" cy="1297410"/>
          </a:xfrm>
          <a:prstGeom prst="rect">
            <a:avLst/>
          </a:prstGeom>
        </p:spPr>
      </p:pic>
      <p:sp>
        <p:nvSpPr>
          <p:cNvPr id="30" name="Rectangle 29"/>
          <p:cNvSpPr/>
          <p:nvPr/>
        </p:nvSpPr>
        <p:spPr>
          <a:xfrm>
            <a:off x="1304785" y="876300"/>
            <a:ext cx="4741161" cy="124649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defRPr/>
            </a:pPr>
            <a:r>
              <a:rPr kumimoji="0" lang="nl-NL" sz="5000" b="1" i="0" u="none" strike="noStrike" kern="1200" cap="none" spc="0" normalizeH="0" baseline="0" noProof="0" dirty="0" smtClean="0">
                <a:ln w="0"/>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LUYỆN TẬP 4</a:t>
            </a:r>
            <a:endParaRPr kumimoji="0" lang="en-US" sz="5000" b="1" i="0" u="none" strike="noStrike" kern="1200" cap="none" spc="0" normalizeH="0" baseline="0" noProof="0" dirty="0">
              <a:ln w="0"/>
              <a:solidFill>
                <a:srgbClr val="FF0000"/>
              </a:solidFill>
              <a:effectLst/>
              <a:uLnTx/>
              <a:uFillTx/>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6045946" y="997404"/>
                <a:ext cx="13994654" cy="9015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nl-NL"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Tính hiệu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𝑃</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𝑄</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bằng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cách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đó</a:t>
                </a:r>
                <a:r>
                  <a:rPr kumimoji="0" lang="en-US" sz="4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mc:Choice>
        <mc:Fallback>
          <p:sp>
            <p:nvSpPr>
              <p:cNvPr id="6" name="Rectangle 5"/>
              <p:cNvSpPr>
                <a:spLocks noRot="1" noChangeAspect="1" noMove="1" noResize="1" noEditPoints="1" noAdjustHandles="1" noChangeArrowheads="1" noChangeShapeType="1" noTextEdit="1"/>
              </p:cNvSpPr>
              <p:nvPr/>
            </p:nvSpPr>
            <p:spPr>
              <a:xfrm>
                <a:off x="6045946" y="997404"/>
                <a:ext cx="13994654" cy="901593"/>
              </a:xfrm>
              <a:prstGeom prst="rect">
                <a:avLst/>
              </a:prstGeom>
              <a:blipFill rotWithShape="1">
                <a:blip r:embed="rId7"/>
                <a:stretch>
                  <a:fillRect l="-1" t="-50" b="-644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2241132" y="1971469"/>
                <a:ext cx="14111678" cy="101566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14:m>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6</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3</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8</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5</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4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r>
                  <a:rPr kumimoji="0" lang="en-US" sz="4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và</a:t>
                </a:r>
                <a: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𝑄</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9</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3</m:t>
                        </m:r>
                      </m:sup>
                    </m:s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6</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3</m:t>
                    </m:r>
                  </m:oMath>
                </a14:m>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mc:Choice>
        <mc:Fallback>
          <p:sp>
            <p:nvSpPr>
              <p:cNvPr id="3" name="Rectangle 2"/>
              <p:cNvSpPr>
                <a:spLocks noRot="1" noChangeAspect="1" noMove="1" noResize="1" noEditPoints="1" noAdjustHandles="1" noChangeArrowheads="1" noChangeShapeType="1" noTextEdit="1"/>
              </p:cNvSpPr>
              <p:nvPr/>
            </p:nvSpPr>
            <p:spPr>
              <a:xfrm>
                <a:off x="2241132" y="1971469"/>
                <a:ext cx="14111678" cy="1015663"/>
              </a:xfrm>
              <a:prstGeom prst="rect">
                <a:avLst/>
              </a:prstGeom>
              <a:blipFill rotWithShape="1">
                <a:blip r:embed="rId8"/>
                <a:stretch>
                  <a:fillRect l="-2" t="-42" r="2" b="9"/>
                </a:stretch>
              </a:blipFill>
            </p:spPr>
            <p:txBody>
              <a:bodyPr/>
              <a:lstStyle/>
              <a:p>
                <a:r>
                  <a:rPr lang="en-US" altLang="en-US">
                    <a:noFill/>
                  </a:rPr>
                  <a:t> </a:t>
                </a:r>
              </a:p>
            </p:txBody>
          </p:sp>
        </mc:Fallback>
      </mc:AlternateContent>
      <p:sp>
        <p:nvSpPr>
          <p:cNvPr id="14" name="Oval Callout 13"/>
          <p:cNvSpPr/>
          <p:nvPr/>
        </p:nvSpPr>
        <p:spPr>
          <a:xfrm>
            <a:off x="8286749" y="3558632"/>
            <a:ext cx="1714500" cy="79468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1528009" y="4778933"/>
            <a:ext cx="7844592" cy="703078"/>
          </a:xfrm>
          <a:prstGeom prst="rect">
            <a:avLst/>
          </a:prstGeom>
        </p:spPr>
        <p:txBody>
          <a:bodyPr wrap="square">
            <a:spAutoFit/>
          </a:bodyPr>
          <a:lstStyle/>
          <a:p>
            <a:pPr lvl="0">
              <a:lnSpc>
                <a:spcPct val="107000"/>
              </a:lnSpc>
              <a:spcAft>
                <a:spcPts val="800"/>
              </a:spcAft>
            </a:pPr>
            <a:r>
              <a:rPr lang="nl-NL" sz="4000" b="1" u="sng" dirty="0">
                <a:solidFill>
                  <a:prstClr val="black"/>
                </a:solidFill>
                <a:latin typeface="Arial" panose="020B0604020202020204" pitchFamily="34" charset="0"/>
                <a:ea typeface="Calibri" panose="020F0502020204030204" pitchFamily="34" charset="0"/>
                <a:cs typeface="Arial" panose="020B0604020202020204" pitchFamily="34" charset="0"/>
              </a:rPr>
              <a:t>Cách 2: Tính theo hàng dọc</a:t>
            </a:r>
            <a:endParaRPr kumimoji="0" lang="en-US" sz="4000" b="1" i="0" u="sng"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17" name="Group 16"/>
          <p:cNvGrpSpPr/>
          <p:nvPr/>
        </p:nvGrpSpPr>
        <p:grpSpPr>
          <a:xfrm>
            <a:off x="2299620" y="5997289"/>
            <a:ext cx="13306300" cy="5419775"/>
            <a:chOff x="-549847" y="1369877"/>
            <a:chExt cx="6462784" cy="2235825"/>
          </a:xfrm>
        </p:grpSpPr>
        <p:grpSp>
          <p:nvGrpSpPr>
            <p:cNvPr id="18" name="Group 17"/>
            <p:cNvGrpSpPr/>
            <p:nvPr/>
          </p:nvGrpSpPr>
          <p:grpSpPr>
            <a:xfrm>
              <a:off x="-549847" y="1369877"/>
              <a:ext cx="6462784" cy="2235825"/>
              <a:chOff x="1910050" y="1331423"/>
              <a:chExt cx="6462784" cy="2235825"/>
            </a:xfrm>
          </p:grpSpPr>
          <mc:AlternateContent xmlns:mc="http://schemas.openxmlformats.org/markup-compatibility/2006">
            <mc:Choice xmlns:a14="http://schemas.microsoft.com/office/drawing/2010/main" Requires="a14">
              <p:sp>
                <p:nvSpPr>
                  <p:cNvPr id="20" name="TextBox 19"/>
                  <p:cNvSpPr txBox="1"/>
                  <p:nvPr/>
                </p:nvSpPr>
                <p:spPr>
                  <a:xfrm>
                    <a:off x="2278232" y="1331423"/>
                    <a:ext cx="6094602" cy="1248419"/>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sz="3800" b="0" i="1" smtClean="0">
                              <a:effectLst/>
                              <a:latin typeface="Cambria Math" panose="02040503050406030204" pitchFamily="18" charset="0"/>
                            </a:rPr>
                            <m:t>𝑃</m:t>
                          </m:r>
                          <m:d>
                            <m:dPr>
                              <m:ctrlPr>
                                <a:rPr lang="en-US" sz="3800" b="0" i="1" smtClean="0">
                                  <a:effectLst/>
                                  <a:latin typeface="Cambria Math" panose="02040503050406030204" pitchFamily="18" charset="0"/>
                                </a:rPr>
                              </m:ctrlPr>
                            </m:dPr>
                            <m:e>
                              <m:r>
                                <a:rPr lang="en-US" sz="3800" b="0" i="1" smtClean="0">
                                  <a:effectLst/>
                                  <a:latin typeface="Cambria Math" panose="02040503050406030204" pitchFamily="18" charset="0"/>
                                </a:rPr>
                                <m:t>𝑥</m:t>
                              </m:r>
                            </m:e>
                          </m:d>
                          <m:r>
                            <a:rPr lang="en-US" sz="3800" b="0" i="1" smtClean="0">
                              <a:effectLst/>
                              <a:latin typeface="Cambria Math" panose="02040503050406030204" pitchFamily="18" charset="0"/>
                            </a:rPr>
                            <m:t>=   </m:t>
                          </m:r>
                          <m:r>
                            <a:rPr lang="en-US" sz="3800" b="0" i="1" smtClean="0">
                              <a:effectLst/>
                              <a:latin typeface="Cambria Math" panose="02040503050406030204" pitchFamily="18" charset="0"/>
                            </a:rPr>
                            <m:t>6</m:t>
                          </m:r>
                          <m:sSup>
                            <m:sSupPr>
                              <m:ctrlPr>
                                <a:rPr lang="en-US" sz="3800" b="0" i="1" smtClean="0">
                                  <a:effectLst/>
                                  <a:latin typeface="Cambria Math" panose="02040503050406030204" pitchFamily="18" charset="0"/>
                                </a:rPr>
                              </m:ctrlPr>
                            </m:sSupPr>
                            <m:e>
                              <m:r>
                                <a:rPr lang="en-US" sz="3800" b="0" i="1" smtClean="0">
                                  <a:effectLst/>
                                  <a:latin typeface="Cambria Math" panose="02040503050406030204" pitchFamily="18" charset="0"/>
                                </a:rPr>
                                <m:t>𝑥</m:t>
                              </m:r>
                            </m:e>
                            <m:sup>
                              <m:r>
                                <a:rPr lang="en-US" sz="3800" b="0" i="1" smtClean="0">
                                  <a:effectLst/>
                                  <a:latin typeface="Cambria Math" panose="02040503050406030204" pitchFamily="18" charset="0"/>
                                </a:rPr>
                                <m:t>3</m:t>
                              </m:r>
                            </m:sup>
                          </m:sSup>
                          <m:r>
                            <a:rPr lang="en-US" sz="3800" b="0" i="1" smtClean="0">
                              <a:effectLst/>
                              <a:latin typeface="Cambria Math" panose="02040503050406030204" pitchFamily="18" charset="0"/>
                            </a:rPr>
                            <m:t>+</m:t>
                          </m:r>
                          <m:sSup>
                            <m:sSupPr>
                              <m:ctrlPr>
                                <a:rPr lang="en-US" sz="3800" i="1" smtClean="0">
                                  <a:effectLst/>
                                  <a:latin typeface="Cambria Math" panose="02040503050406030204" pitchFamily="18" charset="0"/>
                                </a:rPr>
                              </m:ctrlPr>
                            </m:sSupPr>
                            <m:e>
                              <m:r>
                                <a:rPr lang="en-US" sz="3800" b="0" i="1" smtClean="0">
                                  <a:effectLst/>
                                  <a:latin typeface="Cambria Math" panose="02040503050406030204" pitchFamily="18" charset="0"/>
                                </a:rPr>
                                <m:t>8</m:t>
                              </m:r>
                              <m:r>
                                <a:rPr lang="en-US" sz="3800" i="1">
                                  <a:effectLst/>
                                  <a:latin typeface="Cambria Math" panose="02040503050406030204" pitchFamily="18" charset="0"/>
                                  <a:ea typeface="Calibri" panose="020F0502020204030204" pitchFamily="34" charset="0"/>
                                  <a:cs typeface="Times New Roman" panose="02020603050405020304" pitchFamily="18" charset="0"/>
                                </a:rPr>
                                <m:t>𝑥</m:t>
                              </m:r>
                            </m:e>
                            <m:sup>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2</m:t>
                              </m:r>
                            </m:sup>
                          </m:sSup>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5</m:t>
                          </m:r>
                          <m:r>
                            <a:rPr lang="en-US" sz="3800" b="0" i="1"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3800" b="0" i="0" smtClean="0">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3800" dirty="0">
                      <a:latin typeface="Arial" panose="020B0604020202020204" pitchFamily="34" charset="0"/>
                      <a:cs typeface="Arial" panose="020B0604020202020204" pitchFamily="34" charset="0"/>
                    </a:endParaRPr>
                  </a:p>
                </p:txBody>
              </p:sp>
            </mc:Choice>
            <mc:Fallback>
              <p:sp>
                <p:nvSpPr>
                  <p:cNvPr id="20" name="TextBox 19"/>
                  <p:cNvSpPr txBox="1">
                    <a:spLocks noRot="1" noChangeAspect="1" noMove="1" noResize="1" noEditPoints="1" noAdjustHandles="1" noChangeArrowheads="1" noChangeShapeType="1" noTextEdit="1"/>
                  </p:cNvSpPr>
                  <p:nvPr/>
                </p:nvSpPr>
                <p:spPr>
                  <a:xfrm>
                    <a:off x="2278232" y="1331423"/>
                    <a:ext cx="6094602" cy="1248419"/>
                  </a:xfrm>
                  <a:prstGeom prst="rect">
                    <a:avLst/>
                  </a:prstGeom>
                  <a:blipFill rotWithShape="1">
                    <a:blip r:embed="rId9"/>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1" name="TextBox 20"/>
                  <p:cNvSpPr txBox="1"/>
                  <p:nvPr/>
                </p:nvSpPr>
                <p:spPr>
                  <a:xfrm>
                    <a:off x="2278232" y="1825126"/>
                    <a:ext cx="6094602" cy="1248419"/>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m:rPr>
                              <m:sty m:val="p"/>
                            </m:rPr>
                            <a:rPr lang="en-US" sz="3800" i="1" smtClean="0">
                              <a:solidFill>
                                <a:schemeClr val="tx1"/>
                              </a:solidFill>
                              <a:latin typeface="Cambria Math" panose="02040503050406030204" pitchFamily="18" charset="0"/>
                            </a:rPr>
                            <m:t>Q</m:t>
                          </m:r>
                          <m:d>
                            <m:dPr>
                              <m:ctrlPr>
                                <a:rPr lang="en-US" sz="3800" b="0" i="1" smtClean="0">
                                  <a:solidFill>
                                    <a:schemeClr val="tx1"/>
                                  </a:solidFill>
                                  <a:latin typeface="Cambria Math" panose="02040503050406030204" pitchFamily="18" charset="0"/>
                                </a:rPr>
                              </m:ctrlPr>
                            </m:dPr>
                            <m:e>
                              <m:r>
                                <a:rPr lang="en-US" sz="3800" b="0" i="1" smtClean="0">
                                  <a:solidFill>
                                    <a:schemeClr val="tx1"/>
                                  </a:solidFill>
                                  <a:latin typeface="Cambria Math" panose="02040503050406030204" pitchFamily="18" charset="0"/>
                                </a:rPr>
                                <m:t>𝑥</m:t>
                              </m:r>
                            </m:e>
                          </m:d>
                          <m:r>
                            <a:rPr lang="en-US" sz="3800" b="0" i="1" smtClean="0">
                              <a:solidFill>
                                <a:schemeClr val="tx1"/>
                              </a:solidFill>
                              <a:latin typeface="Cambria Math" panose="02040503050406030204" pitchFamily="18" charset="0"/>
                            </a:rPr>
                            <m:t>=−</m:t>
                          </m:r>
                          <m:r>
                            <a:rPr lang="en-US" sz="3800" b="0" i="1" smtClean="0">
                              <a:solidFill>
                                <a:schemeClr val="tx1"/>
                              </a:solidFill>
                              <a:latin typeface="Cambria Math" panose="02040503050406030204" pitchFamily="18" charset="0"/>
                            </a:rPr>
                            <m:t>9</m:t>
                          </m:r>
                          <m:sSup>
                            <m:sSupPr>
                              <m:ctrlPr>
                                <a:rPr lang="en-US" sz="3800" i="1" smtClean="0">
                                  <a:solidFill>
                                    <a:srgbClr val="836967"/>
                                  </a:solidFill>
                                  <a:latin typeface="Cambria Math" panose="02040503050406030204" pitchFamily="18" charset="0"/>
                                </a:rPr>
                              </m:ctrlPr>
                            </m:sSupPr>
                            <m:e>
                              <m:r>
                                <a:rPr lang="en-US" sz="3800" i="1">
                                  <a:latin typeface="Cambria Math" panose="02040503050406030204" pitchFamily="18" charset="0"/>
                                </a:rPr>
                                <m:t>𝑥</m:t>
                              </m:r>
                            </m:e>
                            <m:sup>
                              <m:r>
                                <a:rPr lang="en-US" sz="3800" b="0" i="0" smtClean="0">
                                  <a:latin typeface="Cambria Math" panose="02040503050406030204" pitchFamily="18" charset="0"/>
                                </a:rPr>
                                <m:t>3</m:t>
                              </m:r>
                            </m:sup>
                          </m:sSup>
                          <m:r>
                            <a:rPr lang="en-US" sz="3800" b="0" i="0" smtClean="0">
                              <a:latin typeface="Cambria Math" panose="02040503050406030204" pitchFamily="18" charset="0"/>
                            </a:rPr>
                            <m:t>+</m:t>
                          </m:r>
                          <m:r>
                            <a:rPr lang="en-US" sz="3800" b="0" i="1" smtClean="0">
                              <a:latin typeface="Cambria Math" panose="02040503050406030204" pitchFamily="18" charset="0"/>
                            </a:rPr>
                            <m:t>6</m:t>
                          </m:r>
                          <m:sSup>
                            <m:sSupPr>
                              <m:ctrlPr>
                                <a:rPr lang="en-US" sz="3800" i="1">
                                  <a:solidFill>
                                    <a:srgbClr val="836967"/>
                                  </a:solidFill>
                                  <a:latin typeface="Cambria Math" panose="02040503050406030204" pitchFamily="18" charset="0"/>
                                </a:rPr>
                              </m:ctrlPr>
                            </m:sSupPr>
                            <m:e>
                              <m:r>
                                <a:rPr lang="en-US" sz="3800" i="1">
                                  <a:latin typeface="Cambria Math" panose="02040503050406030204" pitchFamily="18" charset="0"/>
                                </a:rPr>
                                <m:t>𝑥</m:t>
                              </m:r>
                            </m:e>
                            <m:sup>
                              <m:r>
                                <a:rPr lang="en-US" sz="3800" i="0">
                                  <a:latin typeface="Cambria Math" panose="02040503050406030204" pitchFamily="18" charset="0"/>
                                </a:rPr>
                                <m:t>2</m:t>
                              </m:r>
                            </m:sup>
                          </m:sSup>
                          <m:r>
                            <a:rPr lang="en-US" sz="3800" b="0" i="0" smtClean="0">
                              <a:latin typeface="Cambria Math" panose="02040503050406030204" pitchFamily="18" charset="0"/>
                            </a:rPr>
                            <m:t>+</m:t>
                          </m:r>
                          <m:r>
                            <a:rPr lang="en-US" sz="3800" b="0" i="1" smtClean="0">
                              <a:latin typeface="Cambria Math" panose="02040503050406030204" pitchFamily="18" charset="0"/>
                            </a:rPr>
                            <m:t>2</m:t>
                          </m:r>
                          <m:r>
                            <a:rPr lang="en-US" sz="3800" i="1">
                              <a:latin typeface="Cambria Math" panose="02040503050406030204" pitchFamily="18" charset="0"/>
                            </a:rPr>
                            <m:t>𝑥</m:t>
                          </m:r>
                          <m:r>
                            <a:rPr lang="en-US" sz="3800" b="0" i="0" smtClean="0">
                              <a:latin typeface="Cambria Math" panose="02040503050406030204" pitchFamily="18" charset="0"/>
                            </a:rPr>
                            <m:t>+</m:t>
                          </m:r>
                          <m:r>
                            <a:rPr lang="en-US" sz="3800" b="0" i="0" smtClean="0">
                              <a:latin typeface="Cambria Math" panose="02040503050406030204" pitchFamily="18" charset="0"/>
                            </a:rPr>
                            <m:t>3</m:t>
                          </m:r>
                        </m:oMath>
                      </m:oMathPara>
                    </a14:m>
                    <a:endParaRPr lang="en-US" sz="3800" dirty="0">
                      <a:latin typeface="Arial" panose="020B0604020202020204" pitchFamily="34" charset="0"/>
                      <a:cs typeface="Arial" panose="020B0604020202020204" pitchFamily="34" charset="0"/>
                    </a:endParaRPr>
                  </a:p>
                </p:txBody>
              </p:sp>
            </mc:Choice>
            <mc:Fallback>
              <p:sp>
                <p:nvSpPr>
                  <p:cNvPr id="21" name="TextBox 20"/>
                  <p:cNvSpPr txBox="1">
                    <a:spLocks noRot="1" noChangeAspect="1" noMove="1" noResize="1" noEditPoints="1" noAdjustHandles="1" noChangeArrowheads="1" noChangeShapeType="1" noTextEdit="1"/>
                  </p:cNvSpPr>
                  <p:nvPr/>
                </p:nvSpPr>
                <p:spPr>
                  <a:xfrm>
                    <a:off x="2278232" y="1825126"/>
                    <a:ext cx="6094602" cy="1248419"/>
                  </a:xfrm>
                  <a:prstGeom prst="rect">
                    <a:avLst/>
                  </a:prstGeom>
                  <a:blipFill rotWithShape="1">
                    <a:blip r:embed="rId10"/>
                  </a:blipFill>
                </p:spPr>
                <p:txBody>
                  <a:bodyPr/>
                  <a:lstStyle/>
                  <a:p>
                    <a:r>
                      <a:rPr lang="en-US" altLang="en-US">
                        <a:noFill/>
                      </a:rPr>
                      <a:t> </a:t>
                    </a:r>
                  </a:p>
                </p:txBody>
              </p:sp>
            </mc:Fallback>
          </mc:AlternateContent>
          <p:cxnSp>
            <p:nvCxnSpPr>
              <p:cNvPr id="22" name="Straight Connector 21"/>
              <p:cNvCxnSpPr/>
              <p:nvPr/>
            </p:nvCxnSpPr>
            <p:spPr>
              <a:xfrm>
                <a:off x="3186214" y="2244221"/>
                <a:ext cx="3703302"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3" name="TextBox 22"/>
                  <p:cNvSpPr txBox="1"/>
                  <p:nvPr/>
                </p:nvSpPr>
                <p:spPr>
                  <a:xfrm>
                    <a:off x="1910050" y="2318829"/>
                    <a:ext cx="6094602" cy="1248419"/>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sz="3800" b="0" i="1" smtClean="0">
                              <a:latin typeface="Cambria Math" panose="02040503050406030204" pitchFamily="18" charset="0"/>
                            </a:rPr>
                            <m:t>𝑃</m:t>
                          </m:r>
                          <m:d>
                            <m:dPr>
                              <m:ctrlPr>
                                <a:rPr lang="en-US" sz="3800" b="0" i="1" smtClean="0">
                                  <a:latin typeface="Cambria Math" panose="02040503050406030204" pitchFamily="18" charset="0"/>
                                </a:rPr>
                              </m:ctrlPr>
                            </m:dPr>
                            <m:e>
                              <m:r>
                                <a:rPr lang="en-US" sz="3800" b="0" i="1" smtClean="0">
                                  <a:latin typeface="Cambria Math" panose="02040503050406030204" pitchFamily="18" charset="0"/>
                                </a:rPr>
                                <m:t>𝑥</m:t>
                              </m:r>
                            </m:e>
                          </m:d>
                          <m:r>
                            <a:rPr lang="en-US" sz="3800" b="0" i="1" smtClean="0">
                              <a:latin typeface="Cambria Math" panose="02040503050406030204" pitchFamily="18" charset="0"/>
                            </a:rPr>
                            <m:t>−</m:t>
                          </m:r>
                          <m:r>
                            <a:rPr lang="en-US" sz="3800" i="1" smtClean="0">
                              <a:latin typeface="Cambria Math" panose="02040503050406030204" pitchFamily="18" charset="0"/>
                            </a:rPr>
                            <m:t>𝑄</m:t>
                          </m:r>
                          <m:d>
                            <m:dPr>
                              <m:ctrlPr>
                                <a:rPr lang="en-US" sz="3800" i="1">
                                  <a:latin typeface="Cambria Math" panose="02040503050406030204" pitchFamily="18" charset="0"/>
                                </a:rPr>
                              </m:ctrlPr>
                            </m:dPr>
                            <m:e>
                              <m:r>
                                <a:rPr lang="en-US" sz="3800" i="1">
                                  <a:latin typeface="Cambria Math" panose="02040503050406030204" pitchFamily="18" charset="0"/>
                                </a:rPr>
                                <m:t>𝑥</m:t>
                              </m:r>
                            </m:e>
                          </m:d>
                          <m:r>
                            <a:rPr lang="en-US" sz="3800" i="0">
                              <a:latin typeface="Cambria Math" panose="02040503050406030204" pitchFamily="18" charset="0"/>
                            </a:rPr>
                            <m:t>=</m:t>
                          </m:r>
                          <m:r>
                            <a:rPr lang="en-US" sz="3800" b="0" i="0" smtClean="0">
                              <a:latin typeface="Cambria Math" panose="02040503050406030204" pitchFamily="18" charset="0"/>
                            </a:rPr>
                            <m:t> </m:t>
                          </m:r>
                          <m:r>
                            <a:rPr lang="en-US" sz="3800" b="0" i="1" smtClean="0">
                              <a:latin typeface="Cambria Math" panose="02040503050406030204" pitchFamily="18" charset="0"/>
                            </a:rPr>
                            <m:t>15</m:t>
                          </m:r>
                          <m:sSup>
                            <m:sSupPr>
                              <m:ctrlPr>
                                <a:rPr lang="en-US" sz="3800" b="0" i="1" smtClean="0">
                                  <a:latin typeface="Cambria Math" panose="02040503050406030204" pitchFamily="18" charset="0"/>
                                </a:rPr>
                              </m:ctrlPr>
                            </m:sSupPr>
                            <m:e>
                              <m:r>
                                <a:rPr lang="en-US" sz="3800" b="0" i="1" smtClean="0">
                                  <a:latin typeface="Cambria Math" panose="02040503050406030204" pitchFamily="18" charset="0"/>
                                </a:rPr>
                                <m:t>𝑥</m:t>
                              </m:r>
                            </m:e>
                            <m:sup>
                              <m:r>
                                <a:rPr lang="en-US" sz="3800" b="0" i="1" smtClean="0">
                                  <a:latin typeface="Cambria Math" panose="02040503050406030204" pitchFamily="18" charset="0"/>
                                </a:rPr>
                                <m:t>3</m:t>
                              </m:r>
                            </m:sup>
                          </m:sSup>
                          <m:r>
                            <a:rPr lang="en-US" sz="3800" b="0" i="0" smtClean="0">
                              <a:latin typeface="Cambria Math" panose="02040503050406030204" pitchFamily="18" charset="0"/>
                            </a:rPr>
                            <m:t>+</m:t>
                          </m:r>
                          <m:r>
                            <a:rPr lang="en-US" sz="3800" b="0" i="0" smtClean="0">
                              <a:latin typeface="Cambria Math" panose="02040503050406030204" pitchFamily="18" charset="0"/>
                            </a:rPr>
                            <m:t>2</m:t>
                          </m:r>
                          <m:sSup>
                            <m:sSupPr>
                              <m:ctrlPr>
                                <a:rPr lang="en-US" sz="3800" i="1" smtClean="0">
                                  <a:solidFill>
                                    <a:srgbClr val="836967"/>
                                  </a:solidFill>
                                  <a:latin typeface="Cambria Math" panose="02040503050406030204" pitchFamily="18" charset="0"/>
                                </a:rPr>
                              </m:ctrlPr>
                            </m:sSupPr>
                            <m:e>
                              <m:r>
                                <a:rPr lang="en-US" sz="3800" i="1">
                                  <a:latin typeface="Cambria Math" panose="02040503050406030204" pitchFamily="18" charset="0"/>
                                </a:rPr>
                                <m:t>𝑥</m:t>
                              </m:r>
                            </m:e>
                            <m:sup>
                              <m:r>
                                <a:rPr lang="en-US" sz="3800" i="0">
                                  <a:latin typeface="Cambria Math" panose="02040503050406030204" pitchFamily="18" charset="0"/>
                                </a:rPr>
                                <m:t>2</m:t>
                              </m:r>
                            </m:sup>
                          </m:sSup>
                          <m:r>
                            <a:rPr lang="en-US" sz="3800" b="0" i="1" smtClean="0">
                              <a:latin typeface="Cambria Math" panose="02040503050406030204" pitchFamily="18" charset="0"/>
                            </a:rPr>
                            <m:t>+</m:t>
                          </m:r>
                          <m:r>
                            <a:rPr lang="en-US" sz="3800" b="0" i="1" smtClean="0">
                              <a:latin typeface="Cambria Math" panose="02040503050406030204" pitchFamily="18" charset="0"/>
                            </a:rPr>
                            <m:t>3</m:t>
                          </m:r>
                          <m:r>
                            <a:rPr lang="en-US" sz="3800" i="1">
                              <a:latin typeface="Cambria Math" panose="02040503050406030204" pitchFamily="18" charset="0"/>
                            </a:rPr>
                            <m:t>𝑥</m:t>
                          </m:r>
                          <m:r>
                            <a:rPr lang="en-US" sz="3800" b="0" i="0" smtClean="0">
                              <a:latin typeface="Cambria Math" panose="02040503050406030204" pitchFamily="18" charset="0"/>
                            </a:rPr>
                            <m:t>−</m:t>
                          </m:r>
                          <m:r>
                            <a:rPr lang="en-US" sz="3800" b="0" i="0" smtClean="0">
                              <a:latin typeface="Cambria Math" panose="02040503050406030204" pitchFamily="18" charset="0"/>
                            </a:rPr>
                            <m:t>5</m:t>
                          </m:r>
                        </m:oMath>
                      </m:oMathPara>
                    </a14:m>
                    <a:endParaRPr lang="en-US" sz="3800">
                      <a:latin typeface="Arial" panose="020B0604020202020204" pitchFamily="34" charset="0"/>
                      <a:cs typeface="Arial" panose="020B0604020202020204" pitchFamily="34" charset="0"/>
                    </a:endParaRPr>
                  </a:p>
                </p:txBody>
              </p:sp>
            </mc:Choice>
            <mc:Fallback>
              <p:sp>
                <p:nvSpPr>
                  <p:cNvPr id="23" name="TextBox 22"/>
                  <p:cNvSpPr txBox="1">
                    <a:spLocks noRot="1" noChangeAspect="1" noMove="1" noResize="1" noEditPoints="1" noAdjustHandles="1" noChangeArrowheads="1" noChangeShapeType="1" noTextEdit="1"/>
                  </p:cNvSpPr>
                  <p:nvPr/>
                </p:nvSpPr>
                <p:spPr>
                  <a:xfrm>
                    <a:off x="1910050" y="2318829"/>
                    <a:ext cx="6094602" cy="1248419"/>
                  </a:xfrm>
                  <a:prstGeom prst="rect">
                    <a:avLst/>
                  </a:prstGeom>
                  <a:blipFill rotWithShape="1">
                    <a:blip r:embed="rId11"/>
                  </a:blipFill>
                </p:spPr>
                <p:txBody>
                  <a:bodyPr/>
                  <a:lstStyle/>
                  <a:p>
                    <a:r>
                      <a:rPr lang="en-US" altLang="en-US">
                        <a:noFill/>
                      </a:rPr>
                      <a:t> </a:t>
                    </a:r>
                  </a:p>
                </p:txBody>
              </p:sp>
            </mc:Fallback>
          </mc:AlternateContent>
        </p:grpSp>
        <p:sp>
          <p:nvSpPr>
            <p:cNvPr id="19" name="TextBox 18"/>
            <p:cNvSpPr txBox="1"/>
            <p:nvPr/>
          </p:nvSpPr>
          <p:spPr>
            <a:xfrm>
              <a:off x="1041166" y="1588954"/>
              <a:ext cx="508001" cy="677108"/>
            </a:xfrm>
            <a:prstGeom prst="rect">
              <a:avLst/>
            </a:prstGeom>
            <a:noFill/>
          </p:spPr>
          <p:txBody>
            <a:bodyPr wrap="square" rtlCol="0">
              <a:spAutoFit/>
            </a:bodyPr>
            <a:lstStyle/>
            <a:p>
              <a:r>
                <a:rPr lang="en-US" sz="3800">
                  <a:latin typeface="Arial" panose="020B0604020202020204" pitchFamily="34" charset="0"/>
                  <a:cs typeface="Arial" panose="020B0604020202020204" pitchFamily="34" charset="0"/>
                </a:rPr>
                <a:t>_</a:t>
              </a:r>
              <a:endParaRPr lang="en-US" sz="3800">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942341" y="495300"/>
            <a:ext cx="16403317" cy="92964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189864" y="8017396"/>
            <a:ext cx="1490734" cy="2250165"/>
          </a:xfrm>
          <a:prstGeom prst="rect">
            <a:avLst/>
          </a:prstGeom>
        </p:spPr>
      </p:pic>
      <p:sp>
        <p:nvSpPr>
          <p:cNvPr id="9" name="Rectangle 8"/>
          <p:cNvSpPr/>
          <p:nvPr/>
        </p:nvSpPr>
        <p:spPr>
          <a:xfrm>
            <a:off x="6248400" y="3550756"/>
            <a:ext cx="6154712" cy="1592744"/>
          </a:xfrm>
          <a:prstGeom prst="rect">
            <a:avLst/>
          </a:prstGeom>
        </p:spPr>
        <p:txBody>
          <a:bodyPr wrap="square">
            <a:spAutoFit/>
          </a:bodyPr>
          <a:lstStyle/>
          <a:p>
            <a:pPr algn="ctr">
              <a:lnSpc>
                <a:spcPct val="150000"/>
              </a:lnSpc>
              <a:spcBef>
                <a:spcPts val="600"/>
              </a:spcBef>
              <a:spcAft>
                <a:spcPts val="1000"/>
              </a:spcAft>
            </a:pPr>
            <a:r>
              <a:rPr lang="en-US" sz="6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LUYỆN TẬP</a:t>
            </a:r>
            <a:endParaRPr lang="en-US" sz="6500" b="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10" name="Picture 9"/>
          <p:cNvPicPr>
            <a:picLocks noChangeAspect="1"/>
          </p:cNvPicPr>
          <p:nvPr/>
        </p:nvPicPr>
        <p:blipFill>
          <a:blip/>
          <a:srcRect/>
          <a:stretch>
            <a:fillRect/>
          </a:stretch>
        </p:blipFill>
        <p:spPr>
          <a:xfrm>
            <a:off x="5046687" y="6667501"/>
            <a:ext cx="8194623" cy="3124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785137">
            <a:off x="709181" y="7951238"/>
            <a:ext cx="1974206" cy="2140061"/>
          </a:xfrm>
          <a:prstGeom prst="rect">
            <a:avLst/>
          </a:prstGeom>
        </p:spPr>
      </p:pic>
      <p:sp>
        <p:nvSpPr>
          <p:cNvPr id="17" name="Pentagon 16"/>
          <p:cNvSpPr/>
          <p:nvPr/>
        </p:nvSpPr>
        <p:spPr>
          <a:xfrm>
            <a:off x="762000" y="518159"/>
            <a:ext cx="2672080" cy="1447800"/>
          </a:xfrm>
          <a:prstGeom prst="homePlate">
            <a:avLst/>
          </a:prstGeom>
          <a:solidFill>
            <a:srgbClr val="EF9F5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b="1">
              <a:solidFill>
                <a:prstClr val="white"/>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blinds dir="vert"/>
      </p:transition>
    </mc:Choice>
    <mc:Fallback>
      <p:transition spd="med">
        <p:blinds dir="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304800" y="133845"/>
            <a:ext cx="17617873" cy="10001763"/>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341216" y="9066128"/>
            <a:ext cx="1556518" cy="103703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821249" y="8384855"/>
            <a:ext cx="1178057" cy="1778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884310">
            <a:off x="354926" y="321279"/>
            <a:ext cx="1281917" cy="1389612"/>
          </a:xfrm>
          <a:prstGeom prst="rect">
            <a:avLst/>
          </a:prstGeom>
        </p:spPr>
      </p:pic>
      <p:sp>
        <p:nvSpPr>
          <p:cNvPr id="20" name="Oval Callout 19"/>
          <p:cNvSpPr/>
          <p:nvPr/>
        </p:nvSpPr>
        <p:spPr>
          <a:xfrm>
            <a:off x="8256486" y="4020880"/>
            <a:ext cx="1714500" cy="81782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6"/>
          <p:cNvGrpSpPr/>
          <p:nvPr/>
        </p:nvGrpSpPr>
        <p:grpSpPr>
          <a:xfrm>
            <a:off x="1147330" y="878209"/>
            <a:ext cx="15921470" cy="2893691"/>
            <a:chOff x="1826581" y="342900"/>
            <a:chExt cx="15921470" cy="2893691"/>
          </a:xfrm>
        </p:grpSpPr>
        <p:grpSp>
          <p:nvGrpSpPr>
            <p:cNvPr id="14" name="Group 13"/>
            <p:cNvGrpSpPr/>
            <p:nvPr/>
          </p:nvGrpSpPr>
          <p:grpSpPr>
            <a:xfrm>
              <a:off x="1875057" y="342900"/>
              <a:ext cx="2544543" cy="989887"/>
              <a:chOff x="381000" y="60396"/>
              <a:chExt cx="5562600" cy="1271590"/>
            </a:xfrm>
          </p:grpSpPr>
          <p:sp>
            <p:nvSpPr>
              <p:cNvPr id="17" name="Rectangle 16"/>
              <p:cNvSpPr/>
              <p:nvPr/>
            </p:nvSpPr>
            <p:spPr>
              <a:xfrm>
                <a:off x="381000" y="265185"/>
                <a:ext cx="5562600" cy="1066801"/>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1706280" y="60396"/>
                <a:ext cx="3080282" cy="901593"/>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000" b="1" i="0" u="none" strike="noStrike" kern="1200" cap="none" spc="0" normalizeH="0" baseline="0" noProof="0" dirty="0" err="1"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1</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3" name="Rectangle 2"/>
                <p:cNvSpPr/>
                <p:nvPr/>
              </p:nvSpPr>
              <p:spPr>
                <a:xfrm>
                  <a:off x="1826581" y="374269"/>
                  <a:ext cx="15921470" cy="2862322"/>
                </a:xfrm>
                <a:prstGeom prst="rect">
                  <a:avLst/>
                </a:prstGeom>
              </p:spPr>
              <p:txBody>
                <a:bodyPr wrap="square">
                  <a:spAutoFit/>
                </a:bodyPr>
                <a:lstStyle/>
                <a:p>
                  <a:pPr marL="30480" marR="30480" algn="just">
                    <a:lnSpc>
                      <a:spcPct val="150000"/>
                    </a:lnSpc>
                  </a:pPr>
                  <a:r>
                    <a:rPr lang="en-US" sz="4000" dirty="0" smtClean="0">
                      <a:solidFill>
                        <a:srgbClr val="000000"/>
                      </a:solidFill>
                      <a:latin typeface="Arial" panose="020B0604020202020204" pitchFamily="34" charset="0"/>
                      <a:ea typeface="Times New Roman" panose="02020603050405020304" pitchFamily="18" charset="0"/>
                    </a:rPr>
                    <a:t>                   Cho </a:t>
                  </a:r>
                  <a:r>
                    <a:rPr lang="en-US" sz="4000" dirty="0" err="1" smtClean="0">
                      <a:solidFill>
                        <a:srgbClr val="000000"/>
                      </a:solidFill>
                      <a:latin typeface="Arial" panose="020B0604020202020204" pitchFamily="34" charset="0"/>
                      <a:ea typeface="Times New Roman" panose="02020603050405020304" pitchFamily="18" charset="0"/>
                    </a:rPr>
                    <a:t>hai</a:t>
                  </a:r>
                  <a:r>
                    <a:rPr lang="en-US" sz="4000" dirty="0" smtClean="0">
                      <a:solidFill>
                        <a:srgbClr val="000000"/>
                      </a:solidFill>
                      <a:latin typeface="Arial" panose="020B0604020202020204" pitchFamily="34" charset="0"/>
                      <a:ea typeface="Times New Roman" panose="02020603050405020304" pitchFamily="18" charset="0"/>
                    </a:rPr>
                    <a:t> </a:t>
                  </a:r>
                  <a:r>
                    <a:rPr lang="en-US" sz="4000" dirty="0" err="1" smtClean="0">
                      <a:solidFill>
                        <a:srgbClr val="000000"/>
                      </a:solidFill>
                      <a:latin typeface="Arial" panose="020B0604020202020204" pitchFamily="34" charset="0"/>
                      <a:ea typeface="Times New Roman" panose="02020603050405020304" pitchFamily="18" charset="0"/>
                    </a:rPr>
                    <a:t>đa</a:t>
                  </a:r>
                  <a:r>
                    <a:rPr lang="en-US" sz="4000" dirty="0" smtClean="0">
                      <a:solidFill>
                        <a:srgbClr val="000000"/>
                      </a:solidFill>
                      <a:latin typeface="Arial" panose="020B0604020202020204" pitchFamily="34" charset="0"/>
                      <a:ea typeface="Times New Roman" panose="02020603050405020304" pitchFamily="18" charset="0"/>
                    </a:rPr>
                    <a:t> </a:t>
                  </a:r>
                  <a:r>
                    <a:rPr lang="en-US" sz="4000" dirty="0" err="1" smtClean="0">
                      <a:solidFill>
                        <a:srgbClr val="000000"/>
                      </a:solidFill>
                      <a:latin typeface="Arial" panose="020B0604020202020204" pitchFamily="34" charset="0"/>
                      <a:ea typeface="Times New Roman" panose="02020603050405020304" pitchFamily="18" charset="0"/>
                    </a:rPr>
                    <a:t>thức</a:t>
                  </a:r>
                  <a:r>
                    <a:rPr lang="en-US" sz="4000" dirty="0" smtClean="0">
                      <a:solidFill>
                        <a:srgbClr val="000000"/>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𝑅</m:t>
                      </m:r>
                      <m:d>
                        <m:d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5</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oMath>
                  </a14:m>
                  <a:r>
                    <a:rPr lang="en-US" sz="4000" dirty="0" smtClean="0">
                      <a:solidFill>
                        <a:srgbClr val="000000"/>
                      </a:solidFill>
                      <a:effectLst/>
                      <a:latin typeface="Arial" panose="020B0604020202020204" pitchFamily="34" charset="0"/>
                      <a:ea typeface="Times New Roman" panose="02020603050405020304" pitchFamily="18" charset="0"/>
                    </a:rPr>
                    <a:t> </a:t>
                  </a:r>
                  <a:r>
                    <a:rPr lang="en-US" sz="4000" dirty="0" err="1">
                      <a:solidFill>
                        <a:srgbClr val="000000"/>
                      </a:solidFill>
                      <a:effectLst/>
                      <a:latin typeface="Arial" panose="020B0604020202020204" pitchFamily="34" charset="0"/>
                      <a:ea typeface="Times New Roman" panose="02020603050405020304" pitchFamily="18" charset="0"/>
                    </a:rPr>
                    <a:t>và</a:t>
                  </a:r>
                  <a:r>
                    <a:rPr lang="en-US" sz="4000" dirty="0">
                      <a:solidFill>
                        <a:srgbClr val="000000"/>
                      </a:solidFill>
                      <a:effectLst/>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𝑆</m:t>
                      </m:r>
                      <m:d>
                        <m:d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p>
                        <m:sSup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3</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000000"/>
                      </a:solidFill>
                      <a:effectLst/>
                      <a:latin typeface="Arial" panose="020B0604020202020204" pitchFamily="34" charset="0"/>
                      <a:ea typeface="Times New Roman" panose="02020603050405020304" pitchFamily="18" charset="0"/>
                    </a:rPr>
                    <a:t> </a:t>
                  </a:r>
                  <a:r>
                    <a:rPr lang="en-US" sz="4000" dirty="0" err="1">
                      <a:solidFill>
                        <a:srgbClr val="000000"/>
                      </a:solidFill>
                      <a:effectLst/>
                      <a:latin typeface="Arial" panose="020B0604020202020204" pitchFamily="34" charset="0"/>
                      <a:ea typeface="Times New Roman" panose="02020603050405020304" pitchFamily="18" charset="0"/>
                    </a:rPr>
                    <a:t>Tính</a:t>
                  </a:r>
                  <a:r>
                    <a:rPr lang="en-US" sz="4000" dirty="0">
                      <a:solidFill>
                        <a:srgbClr val="000000"/>
                      </a:solidFill>
                      <a:effectLst/>
                      <a:latin typeface="Arial" panose="020B0604020202020204" pitchFamily="34" charset="0"/>
                      <a:ea typeface="Times New Roman" panose="02020603050405020304" pitchFamily="18" charset="0"/>
                    </a:rPr>
                    <a:t>:</a:t>
                  </a:r>
                  <a:endParaRPr lang="en-US" sz="4000" dirty="0">
                    <a:effectLst/>
                    <a:latin typeface="Times New Roman" panose="02020603050405020304" pitchFamily="18" charset="0"/>
                    <a:ea typeface="Times New Roman" panose="02020603050405020304" pitchFamily="18" charset="0"/>
                  </a:endParaRPr>
                </a:p>
                <a:p>
                  <a:pPr marL="30480" marR="30480" algn="just">
                    <a:lnSpc>
                      <a:spcPct val="150000"/>
                    </a:lnSpc>
                  </a:pPr>
                  <a:r>
                    <a:rPr lang="en-US" sz="4000" dirty="0" smtClean="0">
                      <a:solidFill>
                        <a:srgbClr val="000000"/>
                      </a:solidFill>
                      <a:effectLst/>
                      <a:latin typeface="Arial" panose="020B0604020202020204" pitchFamily="34" charset="0"/>
                      <a:ea typeface="Times New Roman" panose="02020603050405020304" pitchFamily="18" charset="0"/>
                    </a:rPr>
                    <a:t>		     a</a:t>
                  </a:r>
                  <a:r>
                    <a:rPr lang="en-US" sz="4000" dirty="0">
                      <a:solidFill>
                        <a:srgbClr val="000000"/>
                      </a:solidFill>
                      <a:effectLst/>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𝑅</m:t>
                      </m:r>
                      <m:d>
                        <m:d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𝑆</m:t>
                      </m:r>
                      <m:d>
                        <m:d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smtClean="0">
                      <a:solidFill>
                        <a:srgbClr val="000000"/>
                      </a:solidFill>
                      <a:effectLst/>
                      <a:latin typeface="Arial" panose="020B0604020202020204" pitchFamily="34" charset="0"/>
                      <a:ea typeface="Times New Roman" panose="02020603050405020304" pitchFamily="18" charset="0"/>
                    </a:rPr>
                    <a:t>				b</a:t>
                  </a:r>
                  <a:r>
                    <a:rPr lang="en-US" sz="4000" dirty="0">
                      <a:solidFill>
                        <a:srgbClr val="000000"/>
                      </a:solidFill>
                      <a:effectLst/>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𝑅</m:t>
                      </m:r>
                      <m:d>
                        <m:d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𝑆</m:t>
                      </m:r>
                      <m:d>
                        <m:dPr>
                          <m:ctrlP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effectLst/>
                    <a:latin typeface="Times New Roman" panose="02020603050405020304" pitchFamily="18" charset="0"/>
                    <a:ea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826581" y="374269"/>
                  <a:ext cx="15921470" cy="2862322"/>
                </a:xfrm>
                <a:prstGeom prst="rect">
                  <a:avLst/>
                </a:prstGeom>
                <a:blipFill rotWithShape="1">
                  <a:blip r:embed="rId5"/>
                </a:blipFill>
              </p:spPr>
              <p:txBody>
                <a:bodyPr/>
                <a:lstStyle/>
                <a:p>
                  <a:r>
                    <a:rPr lang="en-US" altLang="en-US">
                      <a:noFill/>
                    </a:rPr>
                    <a:t> </a:t>
                  </a:r>
                </a:p>
              </p:txBody>
            </p:sp>
          </mc:Fallback>
        </mc:AlternateContent>
      </p:grpSp>
      <mc:AlternateContent xmlns:mc="http://schemas.openxmlformats.org/markup-compatibility/2006">
        <mc:Choice xmlns:a14="http://schemas.microsoft.com/office/drawing/2010/main" Requires="a14">
          <p:sp>
            <p:nvSpPr>
              <p:cNvPr id="9" name="Rectangle 8"/>
              <p:cNvSpPr/>
              <p:nvPr/>
            </p:nvSpPr>
            <p:spPr>
              <a:xfrm>
                <a:off x="762000" y="5226414"/>
                <a:ext cx="16164059" cy="1015663"/>
              </a:xfrm>
              <a:prstGeom prst="rect">
                <a:avLst/>
              </a:prstGeom>
            </p:spPr>
            <p:txBody>
              <a:bodyPr wrap="square">
                <a:spAutoFit/>
              </a:bodyPr>
              <a:lstStyle/>
              <a:p>
                <a:pPr>
                  <a:lnSpc>
                    <a:spcPct val="150000"/>
                  </a:lnSpc>
                </a:pPr>
                <a:r>
                  <a:rPr lang="en-US" sz="4000" dirty="0" smtClean="0">
                    <a:solidFill>
                      <a:srgbClr val="333333"/>
                    </a:solidFill>
                    <a:latin typeface="Arial" panose="020B0604020202020204" pitchFamily="34" charset="0"/>
                    <a:ea typeface="Times New Roman" panose="02020603050405020304" pitchFamily="18" charset="0"/>
                  </a:rPr>
                  <a:t>a)</a:t>
                </a:r>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Times New Roman" panose="02020603050405020304" pitchFamily="18" charset="0"/>
                        <a:cs typeface="Arial" panose="020B0604020202020204" pitchFamily="34" charset="0"/>
                      </a:rPr>
                      <m:t>𝑅</m:t>
                    </m:r>
                    <m:d>
                      <m:d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𝑆</m:t>
                    </m:r>
                    <m:d>
                      <m:d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d>
                    <m:r>
                      <a:rPr lang="en-US" sz="4000" i="1">
                        <a:effectLst/>
                        <a:latin typeface="Cambria Math" panose="02040503050406030204" pitchFamily="18" charset="0"/>
                        <a:ea typeface="Times New Roman" panose="02020603050405020304" pitchFamily="18" charset="0"/>
                        <a:cs typeface="Arial" panose="020B0604020202020204" pitchFamily="34" charset="0"/>
                      </a:rPr>
                      <m:t>=</m:t>
                    </m:r>
                    <m:d>
                      <m:d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dPr>
                      <m:e>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4</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3</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5</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1</m:t>
                        </m:r>
                      </m:e>
                    </m:d>
                    <m:r>
                      <a:rPr lang="en-US" sz="4000" i="1">
                        <a:effectLst/>
                        <a:latin typeface="Cambria Math" panose="02040503050406030204" pitchFamily="18" charset="0"/>
                        <a:ea typeface="Times New Roman" panose="02020603050405020304" pitchFamily="18" charset="0"/>
                        <a:cs typeface="Arial" panose="020B0604020202020204" pitchFamily="34" charset="0"/>
                      </a:rPr>
                      <m:t>+</m:t>
                    </m:r>
                    <m:d>
                      <m:d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4</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3</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2</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3</m:t>
                        </m:r>
                      </m:e>
                    </m:d>
                  </m:oMath>
                </a14:m>
                <a:endParaRPr lang="en-US" sz="4000" dirty="0">
                  <a:effectLst/>
                  <a:latin typeface="Times New Roman" panose="02020603050405020304" pitchFamily="18" charset="0"/>
                  <a:ea typeface="Times New Roman" panose="02020603050405020304" pitchFamily="18" charset="0"/>
                </a:endParaRPr>
              </a:p>
            </p:txBody>
          </p:sp>
        </mc:Choice>
        <mc:Fallback>
          <p:sp>
            <p:nvSpPr>
              <p:cNvPr id="9" name="Rectangle 8"/>
              <p:cNvSpPr>
                <a:spLocks noRot="1" noChangeAspect="1" noMove="1" noResize="1" noEditPoints="1" noAdjustHandles="1" noChangeArrowheads="1" noChangeShapeType="1" noTextEdit="1"/>
              </p:cNvSpPr>
              <p:nvPr/>
            </p:nvSpPr>
            <p:spPr>
              <a:xfrm>
                <a:off x="762000" y="5226414"/>
                <a:ext cx="16164059" cy="1015663"/>
              </a:xfrm>
              <a:prstGeom prst="rect">
                <a:avLst/>
              </a:prstGeom>
              <a:blipFill rotWithShape="1">
                <a:blip r:embed="rId6"/>
                <a:stretch>
                  <a:fillRect t="-36" r="1" b="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3749237" y="6261437"/>
                <a:ext cx="12110022" cy="1015663"/>
              </a:xfrm>
              <a:prstGeom prst="rect">
                <a:avLst/>
              </a:prstGeom>
            </p:spPr>
            <p:txBody>
              <a:bodyPr wrap="square">
                <a:spAutoFit/>
              </a:bodyPr>
              <a:lstStyle/>
              <a:p>
                <a:pPr lvl="0">
                  <a:lnSpc>
                    <a:spcPct val="150000"/>
                  </a:lnSpc>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oMath>
                  </m:oMathPara>
                </a14:m>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3749237" y="6261437"/>
                <a:ext cx="12110022" cy="1015663"/>
              </a:xfrm>
              <a:prstGeom prst="rect">
                <a:avLst/>
              </a:prstGeom>
              <a:blipFill rotWithShape="1">
                <a:blip r:embed="rId7"/>
                <a:stretch>
                  <a:fillRect l="-2" t="-33" r="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3923933" y="7328237"/>
                <a:ext cx="13807873" cy="1015663"/>
              </a:xfrm>
              <a:prstGeom prst="rect">
                <a:avLst/>
              </a:prstGeom>
            </p:spPr>
            <p:txBody>
              <a:bodyPr wrap="square">
                <a:spAutoFit/>
              </a:bodyPr>
              <a:lstStyle/>
              <a:p>
                <a:pPr lvl="0">
                  <a:lnSpc>
                    <a:spcPct val="150000"/>
                  </a:lnSpc>
                </a:pPr>
                <a14:m>
                  <m:oMathPara xmlns:m="http://schemas.openxmlformats.org/officeDocument/2006/math">
                    <m:oMathParaPr>
                      <m:jc m:val="centerGroup"/>
                    </m:oMathParaPr>
                    <m:oMath xmlns:m="http://schemas.openxmlformats.org/officeDocument/2006/math">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r>
                        <a:rPr lang="en-US" sz="4000" i="1"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m:oMathPara>
                </a14:m>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3923933" y="7328237"/>
                <a:ext cx="13807873" cy="1015663"/>
              </a:xfrm>
              <a:prstGeom prst="rect">
                <a:avLst/>
              </a:prstGeom>
              <a:blipFill rotWithShape="1">
                <a:blip r:embed="rId8"/>
                <a:stretch>
                  <a:fillRect l="-2" t="-3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4048259" y="8471237"/>
                <a:ext cx="7002110" cy="1015663"/>
              </a:xfrm>
              <a:prstGeom prst="rect">
                <a:avLst/>
              </a:prstGeom>
            </p:spPr>
            <p:txBody>
              <a:bodyPr wrap="none">
                <a:spAutoFit/>
              </a:bodyPr>
              <a:lstStyle/>
              <a:p>
                <a:pPr lvl="0">
                  <a:lnSpc>
                    <a:spcPct val="150000"/>
                  </a:lnSpc>
                </a:pPr>
                <a14:m>
                  <m:oMath xmlns:m="http://schemas.openxmlformats.org/officeDocument/2006/math">
                    <m:r>
                      <a:rPr lang="en-US" sz="4000" i="1" dirty="0" smtClean="0">
                        <a:solidFill>
                          <a:srgbClr val="333333"/>
                        </a:solidFill>
                        <a:latin typeface="Cambria Math" panose="02040503050406030204" pitchFamily="18" charset="0"/>
                        <a:ea typeface="Times New Roman" panose="02020603050405020304" pitchFamily="18" charset="0"/>
                      </a:rPr>
                      <m:t>=</m:t>
                    </m:r>
                  </m:oMath>
                </a14:m>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7</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oMath>
                </a14:m>
                <a:r>
                  <a:rPr lang="en-US" sz="4000" dirty="0">
                    <a:solidFill>
                      <a:srgbClr val="333333"/>
                    </a:solidFill>
                    <a:latin typeface="Arial" panose="020B0604020202020204" pitchFamily="34" charset="0"/>
                    <a:ea typeface="Times New Roman" panose="02020603050405020304" pitchFamily="18" charset="0"/>
                  </a:rPr>
                  <a:t> </a:t>
                </a: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4048259" y="8471237"/>
                <a:ext cx="7002110" cy="1015663"/>
              </a:xfrm>
              <a:prstGeom prst="rect">
                <a:avLst/>
              </a:prstGeom>
              <a:blipFill rotWithShape="1">
                <a:blip r:embed="rId9"/>
                <a:stretch>
                  <a:fillRect l="-2" t="-33" r="1"/>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sh dir="u"/>
      </p:transition>
    </mc:Choice>
    <mc:Fallback>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 grpId="0"/>
      <p:bldP spid="10" grpId="0"/>
      <p:bldP spid="1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304800" y="133845"/>
            <a:ext cx="17617873" cy="10001763"/>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341216" y="9066128"/>
            <a:ext cx="1556518" cy="103703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821249" y="8384855"/>
            <a:ext cx="1178057" cy="1778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884310">
            <a:off x="354926" y="321279"/>
            <a:ext cx="1281917" cy="1389612"/>
          </a:xfrm>
          <a:prstGeom prst="rect">
            <a:avLst/>
          </a:prstGeom>
        </p:spPr>
      </p:pic>
      <p:sp>
        <p:nvSpPr>
          <p:cNvPr id="20" name="Oval Callout 19"/>
          <p:cNvSpPr/>
          <p:nvPr/>
        </p:nvSpPr>
        <p:spPr>
          <a:xfrm>
            <a:off x="8256486" y="4097080"/>
            <a:ext cx="1714500" cy="81782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6"/>
          <p:cNvGrpSpPr/>
          <p:nvPr/>
        </p:nvGrpSpPr>
        <p:grpSpPr>
          <a:xfrm>
            <a:off x="1285741" y="725809"/>
            <a:ext cx="15921470" cy="2893691"/>
            <a:chOff x="1826581" y="342900"/>
            <a:chExt cx="15921470" cy="2893691"/>
          </a:xfrm>
        </p:grpSpPr>
        <p:grpSp>
          <p:nvGrpSpPr>
            <p:cNvPr id="14" name="Group 13"/>
            <p:cNvGrpSpPr/>
            <p:nvPr/>
          </p:nvGrpSpPr>
          <p:grpSpPr>
            <a:xfrm>
              <a:off x="1875057" y="342900"/>
              <a:ext cx="2544543" cy="989887"/>
              <a:chOff x="381000" y="60396"/>
              <a:chExt cx="5562600" cy="1271590"/>
            </a:xfrm>
          </p:grpSpPr>
          <p:sp>
            <p:nvSpPr>
              <p:cNvPr id="17" name="Rectangle 16"/>
              <p:cNvSpPr/>
              <p:nvPr/>
            </p:nvSpPr>
            <p:spPr>
              <a:xfrm>
                <a:off x="381000" y="265185"/>
                <a:ext cx="5562600" cy="1066801"/>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1706280" y="60396"/>
                <a:ext cx="3080282" cy="901593"/>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000" b="1" i="0" u="none" strike="noStrike" kern="1200" cap="none" spc="0" normalizeH="0" baseline="0" noProof="0" dirty="0" err="1"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1</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3" name="Rectangle 2"/>
                <p:cNvSpPr/>
                <p:nvPr/>
              </p:nvSpPr>
              <p:spPr>
                <a:xfrm>
                  <a:off x="1826581" y="374269"/>
                  <a:ext cx="15921470" cy="2862322"/>
                </a:xfrm>
                <a:prstGeom prst="rect">
                  <a:avLst/>
                </a:prstGeom>
              </p:spPr>
              <p:txBody>
                <a:bodyPr wrap="square">
                  <a:spAutoFit/>
                </a:bodyPr>
                <a:lstStyle/>
                <a:p>
                  <a:pPr marL="30480" marR="30480" lvl="0" indent="0" algn="just" defTabSz="914400" rtl="0" eaLnBrk="1" fontAlgn="auto" latinLnBrk="0" hangingPunct="1">
                    <a:lnSpc>
                      <a:spcPct val="150000"/>
                    </a:lnSpc>
                    <a:spcBef>
                      <a:spcPts val="0"/>
                    </a:spcBef>
                    <a:spcAft>
                      <a:spcPts val="0"/>
                    </a:spcAft>
                    <a:buClrTx/>
                    <a:buSzTx/>
                    <a:buFontTx/>
                    <a:buNone/>
                    <a:defRPr/>
                  </a:pP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Cho </a:t>
                  </a:r>
                  <a:r>
                    <a:rPr kumimoji="0" lang="en-US" sz="4000" b="0" i="0" u="none" strike="noStrike" kern="1200" cap="none" spc="0" normalizeH="0" baseline="0" noProof="0" dirty="0" err="1" smtClean="0">
                      <a:ln>
                        <a:noFill/>
                      </a:ln>
                      <a:solidFill>
                        <a:srgbClr val="000000"/>
                      </a:solidFill>
                      <a:effectLst/>
                      <a:uLnTx/>
                      <a:uFillTx/>
                      <a:latin typeface="Arial" panose="020B0604020202020204" pitchFamily="34" charset="0"/>
                      <a:ea typeface="Times New Roman" panose="02020603050405020304" pitchFamily="18" charset="0"/>
                      <a:cs typeface="+mn-cs"/>
                    </a:rPr>
                    <a:t>hai</a:t>
                  </a: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a:t>
                  </a:r>
                  <a:r>
                    <a:rPr kumimoji="0" lang="en-US" sz="4000" b="0" i="0" u="none" strike="noStrike" kern="1200" cap="none" spc="0" normalizeH="0" baseline="0" noProof="0" dirty="0" err="1" smtClean="0">
                      <a:ln>
                        <a:noFill/>
                      </a:ln>
                      <a:solidFill>
                        <a:srgbClr val="000000"/>
                      </a:solidFill>
                      <a:effectLst/>
                      <a:uLnTx/>
                      <a:uFillTx/>
                      <a:latin typeface="Arial" panose="020B0604020202020204" pitchFamily="34" charset="0"/>
                      <a:ea typeface="Times New Roman" panose="02020603050405020304" pitchFamily="18" charset="0"/>
                      <a:cs typeface="+mn-cs"/>
                    </a:rPr>
                    <a:t>đa</a:t>
                  </a: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a:t>
                  </a:r>
                  <a:r>
                    <a:rPr kumimoji="0" lang="en-US" sz="4000" b="0" i="0" u="none" strike="noStrike" kern="1200" cap="none" spc="0" normalizeH="0" baseline="0" noProof="0" dirty="0" err="1" smtClean="0">
                      <a:ln>
                        <a:noFill/>
                      </a:ln>
                      <a:solidFill>
                        <a:srgbClr val="000000"/>
                      </a:solidFill>
                      <a:effectLst/>
                      <a:uLnTx/>
                      <a:uFillTx/>
                      <a:latin typeface="Arial" panose="020B0604020202020204" pitchFamily="34" charset="0"/>
                      <a:ea typeface="Times New Roman" panose="02020603050405020304" pitchFamily="18" charset="0"/>
                      <a:cs typeface="+mn-cs"/>
                    </a:rPr>
                    <a:t>thức</a:t>
                  </a: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a:t>
                  </a: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𝑅</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6</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2</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2</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5</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1</m:t>
                      </m:r>
                    </m:oMath>
                  </a14:m>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mn-cs"/>
                    </a:rPr>
                    <a:t>và</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𝑆</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2</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mn-cs"/>
                    </a:rPr>
                    <a:t>Tính</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t>
                  </a:r>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0480" marR="30480" lvl="0" indent="0" algn="just" defTabSz="914400" rtl="0" eaLnBrk="1" fontAlgn="auto" latinLnBrk="0" hangingPunct="1">
                    <a:lnSpc>
                      <a:spcPct val="150000"/>
                    </a:lnSpc>
                    <a:spcBef>
                      <a:spcPts val="0"/>
                    </a:spcBef>
                    <a:spcAft>
                      <a:spcPts val="0"/>
                    </a:spcAft>
                    <a:buClrTx/>
                    <a:buSzTx/>
                    <a:buFontTx/>
                    <a:buNone/>
                    <a:defRPr/>
                  </a:pP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a</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𝑅</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𝑆</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mn-cs"/>
                    </a:rPr>
                    <a:t>				b</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𝑅</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𝑆</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mc:Choice>
          <mc:Fallback>
            <p:sp>
              <p:nvSpPr>
                <p:cNvPr id="3" name="Rectangle 2"/>
                <p:cNvSpPr>
                  <a:spLocks noRot="1" noChangeAspect="1" noMove="1" noResize="1" noEditPoints="1" noAdjustHandles="1" noChangeArrowheads="1" noChangeShapeType="1" noTextEdit="1"/>
                </p:cNvSpPr>
                <p:nvPr/>
              </p:nvSpPr>
              <p:spPr>
                <a:xfrm>
                  <a:off x="1826581" y="374269"/>
                  <a:ext cx="15921470" cy="2862322"/>
                </a:xfrm>
                <a:prstGeom prst="rect">
                  <a:avLst/>
                </a:prstGeom>
                <a:blipFill rotWithShape="1">
                  <a:blip r:embed="rId5"/>
                </a:blipFill>
              </p:spPr>
              <p:txBody>
                <a:bodyPr/>
                <a:lstStyle/>
                <a:p>
                  <a:r>
                    <a:rPr lang="en-US" altLang="en-US">
                      <a:noFill/>
                    </a:rPr>
                    <a:t> </a:t>
                  </a:r>
                </a:p>
              </p:txBody>
            </p:sp>
          </mc:Fallback>
        </mc:AlternateContent>
      </p:grpSp>
      <mc:AlternateContent xmlns:mc="http://schemas.openxmlformats.org/markup-compatibility/2006">
        <mc:Choice xmlns:a14="http://schemas.microsoft.com/office/drawing/2010/main" Requires="a14">
          <p:sp>
            <p:nvSpPr>
              <p:cNvPr id="9" name="Rectangle 8"/>
              <p:cNvSpPr/>
              <p:nvPr/>
            </p:nvSpPr>
            <p:spPr>
              <a:xfrm>
                <a:off x="457200" y="5295900"/>
                <a:ext cx="16962884" cy="90140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sz="4000" b="0" i="0" u="none" strike="noStrike" kern="1200" cap="none" spc="0" normalizeH="0" baseline="0" noProof="0" dirty="0" smtClean="0">
                    <a:ln>
                      <a:noFill/>
                    </a:ln>
                    <a:solidFill>
                      <a:srgbClr val="333333"/>
                    </a:solidFill>
                    <a:effectLst/>
                    <a:uLnTx/>
                    <a:uFillTx/>
                    <a:latin typeface="Arial" panose="020B0604020202020204" pitchFamily="34" charset="0"/>
                    <a:ea typeface="Times New Roman" panose="02020603050405020304" pitchFamily="18" charset="0"/>
                    <a:cs typeface="+mn-cs"/>
                  </a:rPr>
                  <a:t>b)</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mn-cs"/>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𝑅</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𝑆</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6</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2</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2</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5</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1</m:t>
                        </m:r>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2</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3</m:t>
                        </m:r>
                      </m:e>
                    </m:d>
                  </m:oMath>
                </a14:m>
                <a:endPar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endParaRPr>
              </a:p>
            </p:txBody>
          </p:sp>
        </mc:Choice>
        <mc:Fallback>
          <p:sp>
            <p:nvSpPr>
              <p:cNvPr id="9" name="Rectangle 8"/>
              <p:cNvSpPr>
                <a:spLocks noRot="1" noChangeAspect="1" noMove="1" noResize="1" noEditPoints="1" noAdjustHandles="1" noChangeArrowheads="1" noChangeShapeType="1" noTextEdit="1"/>
              </p:cNvSpPr>
              <p:nvPr/>
            </p:nvSpPr>
            <p:spPr>
              <a:xfrm>
                <a:off x="457200" y="5295900"/>
                <a:ext cx="16962884" cy="901401"/>
              </a:xfrm>
              <a:prstGeom prst="rect">
                <a:avLst/>
              </a:prstGeom>
              <a:blipFill rotWithShape="1">
                <a:blip r:embed="rId6"/>
                <a:stretch>
                  <a:fillRect r="1" b="-6585"/>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3626417" y="6362700"/>
                <a:ext cx="11980144" cy="1015663"/>
              </a:xfrm>
              <a:prstGeom prst="rect">
                <a:avLst/>
              </a:prstGeom>
            </p:spPr>
            <p:txBody>
              <a:bodyPr wrap="square">
                <a:spAutoFit/>
              </a:bodyPr>
              <a:lstStyle/>
              <a:p>
                <a:pPr lvl="0">
                  <a:lnSpc>
                    <a:spcPct val="150000"/>
                  </a:lnSpc>
                  <a:defRPr/>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oMath>
                  </m:oMathPara>
                </a14:m>
                <a:b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a:b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3626417" y="6362700"/>
                <a:ext cx="11980144" cy="1015663"/>
              </a:xfrm>
              <a:prstGeom prst="rect">
                <a:avLst/>
              </a:prstGeom>
              <a:blipFill rotWithShape="1">
                <a:blip r:embed="rId7"/>
                <a:stretch>
                  <a:fillRect l="-5" r="1" b="-8274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3610359" y="7462763"/>
                <a:ext cx="14494057" cy="1015663"/>
              </a:xfrm>
              <a:prstGeom prst="rect">
                <a:avLst/>
              </a:prstGeom>
            </p:spPr>
            <p:txBody>
              <a:bodyPr wrap="square">
                <a:spAutoFit/>
              </a:bodyPr>
              <a:lstStyle/>
              <a:p>
                <a:pPr lvl="0">
                  <a:lnSpc>
                    <a:spcPct val="150000"/>
                  </a:lnSpc>
                  <a:defRPr/>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m:oMathPara>
                </a14:m>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3610359" y="7462763"/>
                <a:ext cx="14494057" cy="1015663"/>
              </a:xfrm>
              <a:prstGeom prst="rect">
                <a:avLst/>
              </a:prstGeom>
              <a:blipFill rotWithShape="1">
                <a:blip r:embed="rId8"/>
                <a:stretch>
                  <a:fillRect l="-3" t="-24" r="4" b="5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3884376" y="8562826"/>
                <a:ext cx="7285841" cy="1015663"/>
              </a:xfrm>
              <a:prstGeom prst="rect">
                <a:avLst/>
              </a:prstGeom>
            </p:spPr>
            <p:txBody>
              <a:bodyPr wrap="none">
                <a:spAutoFit/>
              </a:bodyPr>
              <a:lstStyle/>
              <a:p>
                <a:pPr lvl="0">
                  <a:lnSpc>
                    <a:spcPct val="150000"/>
                  </a:lnSpc>
                  <a:defRPr/>
                </a:pPr>
                <a14:m>
                  <m:oMath xmlns:m="http://schemas.openxmlformats.org/officeDocument/2006/math">
                    <m:r>
                      <a:rPr lang="en-US" sz="4000" i="1" dirty="0">
                        <a:solidFill>
                          <a:srgbClr val="333333"/>
                        </a:solidFill>
                        <a:latin typeface="Cambria Math" panose="02040503050406030204" pitchFamily="18" charset="0"/>
                        <a:ea typeface="Times New Roman" panose="02020603050405020304" pitchFamily="18" charset="0"/>
                      </a:rPr>
                      <m:t>=</m:t>
                    </m:r>
                  </m:oMath>
                </a14:m>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9</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14</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7</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oMath>
                </a14:m>
                <a:r>
                  <a:rPr lang="en-US" sz="4000" dirty="0">
                    <a:solidFill>
                      <a:srgbClr val="333333"/>
                    </a:solidFill>
                    <a:latin typeface="Arial" panose="020B0604020202020204" pitchFamily="34" charset="0"/>
                    <a:ea typeface="Times New Roman" panose="02020603050405020304" pitchFamily="18" charset="0"/>
                  </a:rPr>
                  <a:t> </a:t>
                </a: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3884376" y="8562826"/>
                <a:ext cx="7285841" cy="1015663"/>
              </a:xfrm>
              <a:prstGeom prst="rect">
                <a:avLst/>
              </a:prstGeom>
              <a:blipFill rotWithShape="1">
                <a:blip r:embed="rId9"/>
                <a:stretch>
                  <a:fillRect l="-1" t="-48" r="8" b="15"/>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10"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736783">
            <a:off x="16475906" y="343746"/>
            <a:ext cx="1715472" cy="1142933"/>
          </a:xfrm>
          <a:prstGeom prst="rect">
            <a:avLst/>
          </a:prstGeom>
        </p:spPr>
      </p:pic>
      <p:pic>
        <p:nvPicPr>
          <p:cNvPr id="1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3337674">
            <a:off x="16713817" y="9258518"/>
            <a:ext cx="909044" cy="1372142"/>
          </a:xfrm>
          <a:prstGeom prst="rect">
            <a:avLst/>
          </a:prstGeom>
        </p:spPr>
      </p:pic>
      <p:pic>
        <p:nvPicPr>
          <p:cNvPr id="1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884310">
            <a:off x="39556" y="8665179"/>
            <a:ext cx="1281917" cy="1389612"/>
          </a:xfrm>
          <a:prstGeom prst="rect">
            <a:avLst/>
          </a:prstGeom>
        </p:spPr>
      </p:pic>
      <p:grpSp>
        <p:nvGrpSpPr>
          <p:cNvPr id="4" name="Group 3"/>
          <p:cNvGrpSpPr/>
          <p:nvPr/>
        </p:nvGrpSpPr>
        <p:grpSpPr>
          <a:xfrm>
            <a:off x="685800" y="651223"/>
            <a:ext cx="16992600" cy="2053877"/>
            <a:chOff x="685800" y="571500"/>
            <a:chExt cx="16992600" cy="2053877"/>
          </a:xfrm>
        </p:grpSpPr>
        <p:grpSp>
          <p:nvGrpSpPr>
            <p:cNvPr id="12" name="Group 11"/>
            <p:cNvGrpSpPr/>
            <p:nvPr/>
          </p:nvGrpSpPr>
          <p:grpSpPr>
            <a:xfrm>
              <a:off x="716609" y="571500"/>
              <a:ext cx="2548023" cy="998076"/>
              <a:chOff x="381000" y="102321"/>
              <a:chExt cx="5562600" cy="1154979"/>
            </a:xfrm>
          </p:grpSpPr>
          <p:sp>
            <p:nvSpPr>
              <p:cNvPr id="15" name="Rectangle 14"/>
              <p:cNvSpPr/>
              <p:nvPr/>
            </p:nvSpPr>
            <p:spPr>
              <a:xfrm>
                <a:off x="381000" y="190500"/>
                <a:ext cx="5562600" cy="10668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1662637" y="102321"/>
                <a:ext cx="3080282" cy="901593"/>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000" b="1" i="0" u="none" strike="noStrike" kern="1200" cap="none" spc="0" normalizeH="0" baseline="0" noProof="0" dirty="0" err="1"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2</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2" name="Rectangle 1"/>
                <p:cNvSpPr/>
                <p:nvPr/>
              </p:nvSpPr>
              <p:spPr>
                <a:xfrm>
                  <a:off x="685800" y="1866900"/>
                  <a:ext cx="16992600" cy="758477"/>
                </a:xfrm>
                <a:prstGeom prst="rect">
                  <a:avLst/>
                </a:prstGeom>
              </p:spPr>
              <p:txBody>
                <a:bodyPr wrap="square">
                  <a:spAutoFit/>
                </a:bodyPr>
                <a:lstStyle/>
                <a:p>
                  <a:pPr>
                    <a:lnSpc>
                      <a:spcPct val="107000"/>
                    </a:lnSpc>
                    <a:spcBef>
                      <a:spcPts val="600"/>
                    </a:spcBef>
                    <a:spcAft>
                      <a:spcPts val="800"/>
                    </a:spcAft>
                  </a:pPr>
                  <a14:m>
                    <m:oMath xmlns:m="http://schemas.openxmlformats.org/officeDocument/2006/math">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𝐴</m:t>
                      </m:r>
                      <m:d>
                        <m:d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d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d>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8</m:t>
                      </m:r>
                      <m:sSup>
                        <m:sSup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6</m:t>
                      </m:r>
                      <m:sSup>
                        <m:sSup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4</m:t>
                          </m:r>
                        </m:sup>
                      </m:s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5</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1</m:t>
                      </m:r>
                    </m:oMath>
                  </a14:m>
                  <a:r>
                    <a:rPr lang="en-US" sz="4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và</a:t>
                  </a:r>
                  <a:r>
                    <a:rPr lang="en-US" sz="4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𝐵</m:t>
                      </m:r>
                      <m:d>
                        <m:d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d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d>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8</m:t>
                      </m:r>
                      <m:sSup>
                        <m:sSup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8</m:t>
                      </m:r>
                      <m:sSup>
                        <m:sSupPr>
                          <m:ctrlP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e>
                        <m: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2</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𝑥</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 − </m:t>
                      </m:r>
                      <m:r>
                        <a:rPr lang="en-US" sz="40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3</m:t>
                      </m:r>
                    </m:oMath>
                  </a14:m>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685800" y="1866900"/>
                  <a:ext cx="16992600" cy="758477"/>
                </a:xfrm>
                <a:prstGeom prst="rect">
                  <a:avLst/>
                </a:prstGeom>
                <a:blipFill rotWithShape="1">
                  <a:blip r:embed="rId4"/>
                </a:blipFill>
              </p:spPr>
              <p:txBody>
                <a:bodyPr/>
                <a:lstStyle/>
                <a:p>
                  <a:r>
                    <a:rPr lang="en-US" altLang="en-US">
                      <a:noFill/>
                    </a:rPr>
                    <a:t> </a:t>
                  </a:r>
                </a:p>
              </p:txBody>
            </p:sp>
          </mc:Fallback>
        </mc:AlternateContent>
        <p:sp>
          <p:nvSpPr>
            <p:cNvPr id="3" name="Rectangle 2"/>
            <p:cNvSpPr/>
            <p:nvPr/>
          </p:nvSpPr>
          <p:spPr>
            <a:xfrm>
              <a:off x="3505200" y="723900"/>
              <a:ext cx="11277600" cy="750975"/>
            </a:xfrm>
            <a:prstGeom prst="rect">
              <a:avLst/>
            </a:prstGeom>
          </p:spPr>
          <p:txBody>
            <a:bodyPr wrap="square">
              <a:spAutoFit/>
            </a:bodyPr>
            <a:lstStyle/>
            <a:p>
              <a:pPr lvl="0">
                <a:lnSpc>
                  <a:spcPct val="107000"/>
                </a:lnSpc>
                <a:spcBef>
                  <a:spcPts val="600"/>
                </a:spcBef>
                <a:spcAft>
                  <a:spcPts val="800"/>
                </a:spcAft>
              </a:pP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Xác</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định</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bậc</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đa</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thức</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tổng</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hiệu</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8" name="Rectangle 7"/>
              <p:cNvSpPr/>
              <p:nvPr/>
            </p:nvSpPr>
            <p:spPr>
              <a:xfrm>
                <a:off x="152400" y="4279976"/>
                <a:ext cx="16997886" cy="911724"/>
              </a:xfrm>
              <a:prstGeom prst="rect">
                <a:avLst/>
              </a:prstGeom>
            </p:spPr>
            <p:txBody>
              <a:bodyPr wrap="square">
                <a:spAutoFit/>
              </a:bodyPr>
              <a:lstStyle/>
              <a:p>
                <a:pPr marL="571500" indent="-571500">
                  <a:lnSpc>
                    <a:spcPct val="150000"/>
                  </a:lnSpc>
                  <a:buFont typeface="Arial" panose="020B0604020202020204" pitchFamily="34" charset="0"/>
                  <a:buChar char="•"/>
                </a:pPr>
                <a14:m>
                  <m:oMath xmlns:m="http://schemas.openxmlformats.org/officeDocument/2006/math">
                    <m:r>
                      <a:rPr lang="en-US" sz="4000" i="1" smtClean="0">
                        <a:latin typeface="Cambria Math" panose="02040503050406030204" pitchFamily="18" charset="0"/>
                        <a:ea typeface="Times New Roman" panose="02020603050405020304" pitchFamily="18" charset="0"/>
                        <a:cs typeface="Arial" panose="020B0604020202020204" pitchFamily="34" charset="0"/>
                      </a:rPr>
                      <m:t>𝐴</m:t>
                    </m:r>
                    <m:r>
                      <a:rPr lang="en-US" sz="4000" i="1" smtClean="0">
                        <a:latin typeface="Cambria Math" panose="02040503050406030204" pitchFamily="18" charset="0"/>
                        <a:ea typeface="Times New Roman" panose="02020603050405020304" pitchFamily="18" charset="0"/>
                        <a:cs typeface="Arial" panose="020B0604020202020204" pitchFamily="34" charset="0"/>
                      </a:rPr>
                      <m:t>(</m:t>
                    </m:r>
                    <m:r>
                      <a:rPr lang="en-US" sz="4000" i="1" smtClean="0">
                        <a:latin typeface="Cambria Math" panose="02040503050406030204" pitchFamily="18" charset="0"/>
                        <a:ea typeface="Times New Roman" panose="02020603050405020304" pitchFamily="18" charset="0"/>
                        <a:cs typeface="Arial" panose="020B0604020202020204" pitchFamily="34" charset="0"/>
                      </a:rPr>
                      <m:t>𝑥</m:t>
                    </m:r>
                    <m:r>
                      <a:rPr lang="en-US" sz="4000" i="1" smtClean="0">
                        <a:latin typeface="Cambria Math" panose="02040503050406030204" pitchFamily="18" charset="0"/>
                        <a:ea typeface="Times New Roman" panose="02020603050405020304" pitchFamily="18" charset="0"/>
                        <a:cs typeface="Arial" panose="020B0604020202020204" pitchFamily="34" charset="0"/>
                      </a:rPr>
                      <m:t>)+</m:t>
                    </m:r>
                    <m:r>
                      <a:rPr lang="en-US" sz="4000" i="1" smtClean="0">
                        <a:latin typeface="Cambria Math" panose="02040503050406030204" pitchFamily="18" charset="0"/>
                        <a:ea typeface="Times New Roman" panose="02020603050405020304" pitchFamily="18" charset="0"/>
                        <a:cs typeface="Arial" panose="020B0604020202020204" pitchFamily="34" charset="0"/>
                      </a:rPr>
                      <m:t>𝐵</m:t>
                    </m:r>
                    <m:r>
                      <a:rPr lang="en-US" sz="4000" i="1" smtClean="0">
                        <a:latin typeface="Cambria Math" panose="02040503050406030204" pitchFamily="18" charset="0"/>
                        <a:ea typeface="Times New Roman" panose="02020603050405020304" pitchFamily="18" charset="0"/>
                        <a:cs typeface="Arial" panose="020B0604020202020204" pitchFamily="34" charset="0"/>
                      </a:rPr>
                      <m:t>(</m:t>
                    </m:r>
                    <m:r>
                      <a:rPr lang="en-US" sz="4000" i="1" smtClean="0">
                        <a:latin typeface="Cambria Math" panose="02040503050406030204" pitchFamily="18" charset="0"/>
                        <a:ea typeface="Times New Roman" panose="02020603050405020304" pitchFamily="18" charset="0"/>
                        <a:cs typeface="Arial" panose="020B0604020202020204" pitchFamily="34" charset="0"/>
                      </a:rPr>
                      <m:t>𝑥</m:t>
                    </m:r>
                    <m:r>
                      <a:rPr lang="en-US" sz="4000" i="1" smtClean="0">
                        <a:latin typeface="Cambria Math" panose="02040503050406030204" pitchFamily="18" charset="0"/>
                        <a:ea typeface="Times New Roman" panose="02020603050405020304" pitchFamily="18" charset="0"/>
                        <a:cs typeface="Arial" panose="020B0604020202020204" pitchFamily="34" charset="0"/>
                      </a:rPr>
                      <m:t>)=(−</m:t>
                    </m:r>
                    <m:r>
                      <a:rPr lang="en-US" sz="4000" i="1" smtClean="0">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5</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4</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5</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1</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5</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effectLst/>
                            <a:latin typeface="Cambria Math" panose="02040503050406030204" pitchFamily="18" charset="0"/>
                            <a:ea typeface="Times New Roman" panose="02020603050405020304" pitchFamily="18" charset="0"/>
                            <a:cs typeface="Arial" panose="020B0604020202020204" pitchFamily="34" charset="0"/>
                          </a:rPr>
                        </m:ctrlPr>
                      </m:sSupPr>
                      <m:e>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e>
                      <m:sup>
                        <m:r>
                          <a:rPr lang="en-US" sz="4000" i="1">
                            <a:effectLst/>
                            <a:latin typeface="Cambria Math" panose="02040503050406030204" pitchFamily="18" charset="0"/>
                            <a:ea typeface="Times New Roman" panose="02020603050405020304" pitchFamily="18" charset="0"/>
                            <a:cs typeface="Arial" panose="020B0604020202020204" pitchFamily="34" charset="0"/>
                          </a:rPr>
                          <m:t>3</m:t>
                        </m:r>
                      </m:sup>
                    </m:sSup>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2</m:t>
                    </m:r>
                    <m:r>
                      <a:rPr lang="en-US" sz="4000" i="1">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3</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effectLst/>
                  <a:latin typeface="Times New Roman" panose="02020603050405020304" pitchFamily="18" charset="0"/>
                  <a:ea typeface="Times New Roman" panose="02020603050405020304" pitchFamily="18" charset="0"/>
                </a:endParaRPr>
              </a:p>
            </p:txBody>
          </p:sp>
        </mc:Choice>
        <mc:Fallback>
          <p:sp>
            <p:nvSpPr>
              <p:cNvPr id="8" name="Rectangle 7"/>
              <p:cNvSpPr>
                <a:spLocks noRot="1" noChangeAspect="1" noMove="1" noResize="1" noEditPoints="1" noAdjustHandles="1" noChangeArrowheads="1" noChangeShapeType="1" noTextEdit="1"/>
              </p:cNvSpPr>
              <p:nvPr/>
            </p:nvSpPr>
            <p:spPr>
              <a:xfrm>
                <a:off x="152400" y="4279976"/>
                <a:ext cx="16997886" cy="911724"/>
              </a:xfrm>
              <a:prstGeom prst="rect">
                <a:avLst/>
              </a:prstGeom>
              <a:blipFill rotWithShape="1">
                <a:blip r:embed="rId5"/>
                <a:stretch>
                  <a:fillRect t="-8" r="1" b="-4534"/>
                </a:stretch>
              </a:blipFill>
            </p:spPr>
            <p:txBody>
              <a:bodyPr/>
              <a:lstStyle/>
              <a:p>
                <a:r>
                  <a:rPr lang="en-US" altLang="en-US">
                    <a:noFill/>
                  </a:rPr>
                  <a:t> </a:t>
                </a:r>
              </a:p>
            </p:txBody>
          </p:sp>
        </mc:Fallback>
      </mc:AlternateContent>
      <p:sp>
        <p:nvSpPr>
          <p:cNvPr id="21" name="Oval Callout 20"/>
          <p:cNvSpPr/>
          <p:nvPr/>
        </p:nvSpPr>
        <p:spPr>
          <a:xfrm>
            <a:off x="8286750" y="3106733"/>
            <a:ext cx="1714500" cy="81782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10" name="Rectangle 9"/>
              <p:cNvSpPr/>
              <p:nvPr/>
            </p:nvSpPr>
            <p:spPr>
              <a:xfrm>
                <a:off x="3429000" y="5430478"/>
                <a:ext cx="11963400" cy="1026243"/>
              </a:xfrm>
              <a:prstGeom prst="rect">
                <a:avLst/>
              </a:prstGeom>
            </p:spPr>
            <p:txBody>
              <a:bodyPr wrap="square">
                <a:spAutoFit/>
              </a:bodyPr>
              <a:lstStyle/>
              <a:p>
                <a:pPr lvl="0">
                  <a:lnSpc>
                    <a:spcPct val="150000"/>
                  </a:lnSpc>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oMath>
                  </m:oMathPara>
                </a14:m>
                <a:b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a:b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3429000" y="5430478"/>
                <a:ext cx="11963400" cy="1026243"/>
              </a:xfrm>
              <a:prstGeom prst="rect">
                <a:avLst/>
              </a:prstGeom>
              <a:blipFill rotWithShape="1">
                <a:blip r:embed="rId6"/>
                <a:stretch>
                  <a:fillRect t="-58" b="-82106"/>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3584928" y="6595178"/>
                <a:ext cx="14626872" cy="1026178"/>
              </a:xfrm>
              <a:prstGeom prst="rect">
                <a:avLst/>
              </a:prstGeom>
            </p:spPr>
            <p:txBody>
              <a:bodyPr wrap="square">
                <a:spAutoFit/>
              </a:bodyPr>
              <a:lstStyle/>
              <a:p>
                <a:pPr lvl="0">
                  <a:lnSpc>
                    <a:spcPct val="150000"/>
                  </a:lnSpc>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m:oMathPara>
                </a14:m>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3584928" y="6595178"/>
                <a:ext cx="14626872" cy="1026178"/>
              </a:xfrm>
              <a:prstGeom prst="rect">
                <a:avLst/>
              </a:prstGeom>
              <a:blipFill rotWithShape="1">
                <a:blip r:embed="rId7"/>
                <a:stretch>
                  <a:fillRect l="-2" t="-7" b="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3584928" y="7723957"/>
                <a:ext cx="12417072" cy="1015663"/>
              </a:xfrm>
              <a:prstGeom prst="rect">
                <a:avLst/>
              </a:prstGeom>
            </p:spPr>
            <p:txBody>
              <a:bodyPr wrap="square">
                <a:spAutoFit/>
              </a:bodyPr>
              <a:lstStyle/>
              <a:p>
                <a:pPr lvl="0">
                  <a:lnSpc>
                    <a:spcPct val="150000"/>
                  </a:lnSpc>
                </a:pPr>
                <a14:m>
                  <m:oMath xmlns:m="http://schemas.openxmlformats.org/officeDocument/2006/math">
                    <m:r>
                      <a:rPr lang="en-US" sz="4000" i="1" dirty="0" smtClean="0">
                        <a:solidFill>
                          <a:srgbClr val="333333"/>
                        </a:solidFill>
                        <a:latin typeface="Cambria Math" panose="02040503050406030204" pitchFamily="18" charset="0"/>
                        <a:ea typeface="Times New Roman" panose="02020603050405020304" pitchFamily="18" charset="0"/>
                      </a:rPr>
                      <m:t>=</m:t>
                    </m:r>
                  </m:oMath>
                </a14:m>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oMath>
                </a14:m>
                <a:endPar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3584928" y="7723957"/>
                <a:ext cx="12417072" cy="1015663"/>
              </a:xfrm>
              <a:prstGeom prst="rect">
                <a:avLst/>
              </a:prstGeom>
              <a:blipFill rotWithShape="1">
                <a:blip r:embed="rId8"/>
                <a:stretch>
                  <a:fillRect l="-3" t="-45" b="1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2" name="Rectangle 21"/>
              <p:cNvSpPr/>
              <p:nvPr/>
            </p:nvSpPr>
            <p:spPr>
              <a:xfrm>
                <a:off x="2362200" y="8724900"/>
                <a:ext cx="12725400" cy="1015663"/>
              </a:xfrm>
              <a:prstGeom prst="rect">
                <a:avLst/>
              </a:prstGeom>
            </p:spPr>
            <p:txBody>
              <a:bodyPr wrap="square">
                <a:spAutoFit/>
              </a:bodyPr>
              <a:lstStyle/>
              <a:p>
                <a:pPr lvl="0">
                  <a:lnSpc>
                    <a:spcPct val="150000"/>
                  </a:lnSpc>
                </a:pPr>
                <a14:m>
                  <m:oMath xmlns:m="http://schemas.openxmlformats.org/officeDocument/2006/math">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Bậc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của</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đa</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thức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tổng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của</a:t>
                </a:r>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dirty="0" smtClean="0">
                        <a:solidFill>
                          <a:srgbClr val="333333"/>
                        </a:solidFill>
                        <a:latin typeface="Cambria Math" panose="02040503050406030204" pitchFamily="18" charset="0"/>
                        <a:ea typeface="Times New Roman" panose="02020603050405020304" pitchFamily="18" charset="0"/>
                      </a:rPr>
                      <m:t>𝐴</m:t>
                    </m:r>
                    <m:r>
                      <a:rPr lang="en-US" sz="4000" i="1" dirty="0" smtClean="0">
                        <a:solidFill>
                          <a:srgbClr val="333333"/>
                        </a:solidFill>
                        <a:latin typeface="Cambria Math" panose="02040503050406030204" pitchFamily="18" charset="0"/>
                        <a:ea typeface="Times New Roman" panose="02020603050405020304" pitchFamily="18" charset="0"/>
                      </a:rPr>
                      <m:t>(</m:t>
                    </m:r>
                    <m:r>
                      <a:rPr lang="en-US" sz="4000" i="1" dirty="0" smtClean="0">
                        <a:solidFill>
                          <a:srgbClr val="333333"/>
                        </a:solidFill>
                        <a:latin typeface="Cambria Math" panose="02040503050406030204" pitchFamily="18" charset="0"/>
                        <a:ea typeface="Times New Roman" panose="02020603050405020304" pitchFamily="18" charset="0"/>
                      </a:rPr>
                      <m:t>𝑥</m:t>
                    </m:r>
                    <m:r>
                      <a:rPr lang="en-US" sz="4000" i="1" dirty="0" smtClean="0">
                        <a:solidFill>
                          <a:srgbClr val="333333"/>
                        </a:solidFill>
                        <a:latin typeface="Cambria Math" panose="02040503050406030204" pitchFamily="18" charset="0"/>
                        <a:ea typeface="Times New Roman" panose="02020603050405020304" pitchFamily="18" charset="0"/>
                      </a:rPr>
                      <m:t>)+ </m:t>
                    </m:r>
                    <m:r>
                      <a:rPr lang="en-US" sz="4000" i="1" dirty="0" smtClean="0">
                        <a:solidFill>
                          <a:srgbClr val="333333"/>
                        </a:solidFill>
                        <a:latin typeface="Cambria Math" panose="02040503050406030204" pitchFamily="18" charset="0"/>
                        <a:ea typeface="Times New Roman" panose="02020603050405020304" pitchFamily="18" charset="0"/>
                      </a:rPr>
                      <m:t>𝐵</m:t>
                    </m:r>
                    <m:r>
                      <a:rPr lang="en-US" sz="4000" i="1" dirty="0" smtClean="0">
                        <a:solidFill>
                          <a:srgbClr val="333333"/>
                        </a:solidFill>
                        <a:latin typeface="Cambria Math" panose="02040503050406030204" pitchFamily="18" charset="0"/>
                        <a:ea typeface="Times New Roman" panose="02020603050405020304" pitchFamily="18" charset="0"/>
                      </a:rPr>
                      <m:t>(</m:t>
                    </m:r>
                    <m:r>
                      <a:rPr lang="en-US" sz="4000" i="1" dirty="0" smtClean="0">
                        <a:solidFill>
                          <a:srgbClr val="333333"/>
                        </a:solidFill>
                        <a:latin typeface="Cambria Math" panose="02040503050406030204" pitchFamily="18" charset="0"/>
                        <a:ea typeface="Times New Roman" panose="02020603050405020304" pitchFamily="18" charset="0"/>
                      </a:rPr>
                      <m:t>𝑥</m:t>
                    </m:r>
                    <m:r>
                      <a:rPr lang="en-US" sz="4000" i="1" dirty="0" smtClean="0">
                        <a:solidFill>
                          <a:srgbClr val="333333"/>
                        </a:solidFill>
                        <a:latin typeface="Cambria Math" panose="02040503050406030204" pitchFamily="18" charset="0"/>
                        <a:ea typeface="Times New Roman" panose="02020603050405020304" pitchFamily="18" charset="0"/>
                      </a:rPr>
                      <m:t>) </m:t>
                    </m:r>
                  </m:oMath>
                </a14:m>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r>
                  <a:rPr lang="en-US" sz="4000" dirty="0" smtClean="0">
                    <a:solidFill>
                      <a:srgbClr val="333333"/>
                    </a:solidFill>
                    <a:latin typeface="Arial" panose="020B0604020202020204" pitchFamily="34" charset="0"/>
                    <a:ea typeface="Times New Roman" panose="02020603050405020304" pitchFamily="18" charset="0"/>
                  </a:rPr>
                  <a:t>4</a:t>
                </a: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22" name="Rectangle 21"/>
              <p:cNvSpPr>
                <a:spLocks noRot="1" noChangeAspect="1" noMove="1" noResize="1" noEditPoints="1" noAdjustHandles="1" noChangeArrowheads="1" noChangeShapeType="1" noTextEdit="1"/>
              </p:cNvSpPr>
              <p:nvPr/>
            </p:nvSpPr>
            <p:spPr>
              <a:xfrm>
                <a:off x="2362200" y="8724900"/>
                <a:ext cx="12725400" cy="1015663"/>
              </a:xfrm>
              <a:prstGeom prst="rect">
                <a:avLst/>
              </a:prstGeom>
              <a:blipFill rotWithShape="1">
                <a:blip r:embed="rId9"/>
                <a:stretch>
                  <a:fillRect b="29"/>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ll/>
      </p:transition>
    </mc:Choice>
    <mc:Fallback>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animBg="1"/>
      <p:bldP spid="10" grpId="0"/>
      <p:bldP spid="11" grpId="0"/>
      <p:bldP spid="13" grpId="0"/>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736783">
            <a:off x="16475906" y="343746"/>
            <a:ext cx="1715472" cy="1142933"/>
          </a:xfrm>
          <a:prstGeom prst="rect">
            <a:avLst/>
          </a:prstGeom>
        </p:spPr>
      </p:pic>
      <p:pic>
        <p:nvPicPr>
          <p:cNvPr id="1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3337674">
            <a:off x="16713817" y="9258518"/>
            <a:ext cx="909044" cy="1372142"/>
          </a:xfrm>
          <a:prstGeom prst="rect">
            <a:avLst/>
          </a:prstGeom>
        </p:spPr>
      </p:pic>
      <p:pic>
        <p:nvPicPr>
          <p:cNvPr id="1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884310">
            <a:off x="39556" y="8665179"/>
            <a:ext cx="1281917" cy="1389612"/>
          </a:xfrm>
          <a:prstGeom prst="rect">
            <a:avLst/>
          </a:prstGeom>
        </p:spPr>
      </p:pic>
      <p:grpSp>
        <p:nvGrpSpPr>
          <p:cNvPr id="4" name="Group 3"/>
          <p:cNvGrpSpPr/>
          <p:nvPr/>
        </p:nvGrpSpPr>
        <p:grpSpPr>
          <a:xfrm>
            <a:off x="685800" y="651223"/>
            <a:ext cx="16992600" cy="2053877"/>
            <a:chOff x="685800" y="571500"/>
            <a:chExt cx="16992600" cy="2053877"/>
          </a:xfrm>
        </p:grpSpPr>
        <p:grpSp>
          <p:nvGrpSpPr>
            <p:cNvPr id="12" name="Group 11"/>
            <p:cNvGrpSpPr/>
            <p:nvPr/>
          </p:nvGrpSpPr>
          <p:grpSpPr>
            <a:xfrm>
              <a:off x="716609" y="571500"/>
              <a:ext cx="2548023" cy="998076"/>
              <a:chOff x="381000" y="102321"/>
              <a:chExt cx="5562600" cy="1154979"/>
            </a:xfrm>
          </p:grpSpPr>
          <p:sp>
            <p:nvSpPr>
              <p:cNvPr id="15" name="Rectangle 14"/>
              <p:cNvSpPr/>
              <p:nvPr/>
            </p:nvSpPr>
            <p:spPr>
              <a:xfrm>
                <a:off x="381000" y="190500"/>
                <a:ext cx="5562600" cy="10668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1662637" y="102321"/>
                <a:ext cx="3080282" cy="901593"/>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000" b="1" i="0" u="none" strike="noStrike" kern="1200" cap="none" spc="0" normalizeH="0" baseline="0" noProof="0" dirty="0" err="1"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a:t>
                </a:r>
                <a:r>
                  <a:rPr kumimoji="0" lang="en-US" sz="40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2</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2" name="Rectangle 1"/>
                <p:cNvSpPr/>
                <p:nvPr/>
              </p:nvSpPr>
              <p:spPr>
                <a:xfrm>
                  <a:off x="685800" y="1866900"/>
                  <a:ext cx="16992600" cy="758477"/>
                </a:xfrm>
                <a:prstGeom prst="rect">
                  <a:avLst/>
                </a:prstGeom>
              </p:spPr>
              <p:txBody>
                <a:bodyPr wrap="square">
                  <a:spAutoFit/>
                </a:bodyPr>
                <a:lstStyle/>
                <a:p>
                  <a:pPr marL="0" marR="0" lvl="0" indent="0" algn="l" defTabSz="914400" rtl="0" eaLnBrk="1" fontAlgn="auto" latinLnBrk="0" hangingPunct="1">
                    <a:lnSpc>
                      <a:spcPct val="107000"/>
                    </a:lnSpc>
                    <a:spcBef>
                      <a:spcPts val="600"/>
                    </a:spcBef>
                    <a:spcAft>
                      <a:spcPts val="800"/>
                    </a:spcAft>
                    <a:buClrTx/>
                    <a:buSzTx/>
                    <a:buFontTx/>
                    <a:buNone/>
                    <a:defRPr/>
                  </a:pP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𝐴</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8</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5</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6</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2</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2</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5</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1</m:t>
                      </m:r>
                    </m:oMath>
                  </a14:m>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và</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𝐵</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8</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5</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8</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3</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2</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rPr>
                        <m:t>3</m:t>
                      </m:r>
                    </m:oMath>
                  </a14:m>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685800" y="1866900"/>
                  <a:ext cx="16992600" cy="758477"/>
                </a:xfrm>
                <a:prstGeom prst="rect">
                  <a:avLst/>
                </a:prstGeom>
                <a:blipFill rotWithShape="1">
                  <a:blip r:embed="rId4"/>
                </a:blipFill>
              </p:spPr>
              <p:txBody>
                <a:bodyPr/>
                <a:lstStyle/>
                <a:p>
                  <a:r>
                    <a:rPr lang="en-US" altLang="en-US">
                      <a:noFill/>
                    </a:rPr>
                    <a:t> </a:t>
                  </a:r>
                </a:p>
              </p:txBody>
            </p:sp>
          </mc:Fallback>
        </mc:AlternateContent>
        <p:sp>
          <p:nvSpPr>
            <p:cNvPr id="3" name="Rectangle 2"/>
            <p:cNvSpPr/>
            <p:nvPr/>
          </p:nvSpPr>
          <p:spPr>
            <a:xfrm>
              <a:off x="3505200" y="723900"/>
              <a:ext cx="11277600" cy="750975"/>
            </a:xfrm>
            <a:prstGeom prst="rect">
              <a:avLst/>
            </a:prstGeom>
          </p:spPr>
          <p:txBody>
            <a:bodyPr wrap="square">
              <a:spAutoFit/>
            </a:bodyPr>
            <a:lstStyle/>
            <a:p>
              <a:pPr marL="0" marR="0" lvl="0" indent="0" algn="l" defTabSz="914400" rtl="0" eaLnBrk="1" fontAlgn="auto" latinLnBrk="0" hangingPunct="1">
                <a:lnSpc>
                  <a:spcPct val="107000"/>
                </a:lnSpc>
                <a:spcBef>
                  <a:spcPts val="600"/>
                </a:spcBef>
                <a:spcAft>
                  <a:spcPts val="800"/>
                </a:spcAft>
                <a:buClrTx/>
                <a:buSzTx/>
                <a:buFontTx/>
                <a:buNone/>
                <a:defRPr/>
              </a:pP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Xác</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định</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bậc</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của</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hai</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đa</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thức</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là</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tổng</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hiệu</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của</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8" name="Rectangle 7"/>
              <p:cNvSpPr/>
              <p:nvPr/>
            </p:nvSpPr>
            <p:spPr>
              <a:xfrm>
                <a:off x="152400" y="4152900"/>
                <a:ext cx="16997886" cy="911724"/>
              </a:xfrm>
              <a:prstGeom prst="rect">
                <a:avLst/>
              </a:prstGeom>
            </p:spPr>
            <p:txBody>
              <a:bodyPr wrap="square">
                <a:spAutoFit/>
              </a:bodyPr>
              <a:lstStyle/>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𝐴</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𝐵</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5</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6</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2</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2</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5</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1</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5</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8</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2</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3</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endPar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mc:Choice>
        <mc:Fallback>
          <p:sp>
            <p:nvSpPr>
              <p:cNvPr id="8" name="Rectangle 7"/>
              <p:cNvSpPr>
                <a:spLocks noRot="1" noChangeAspect="1" noMove="1" noResize="1" noEditPoints="1" noAdjustHandles="1" noChangeArrowheads="1" noChangeShapeType="1" noTextEdit="1"/>
              </p:cNvSpPr>
              <p:nvPr/>
            </p:nvSpPr>
            <p:spPr>
              <a:xfrm>
                <a:off x="152400" y="4152900"/>
                <a:ext cx="16997886" cy="911724"/>
              </a:xfrm>
              <a:prstGeom prst="rect">
                <a:avLst/>
              </a:prstGeom>
              <a:blipFill rotWithShape="1">
                <a:blip r:embed="rId5"/>
                <a:stretch>
                  <a:fillRect r="1" b="-4542"/>
                </a:stretch>
              </a:blipFill>
            </p:spPr>
            <p:txBody>
              <a:bodyPr/>
              <a:lstStyle/>
              <a:p>
                <a:r>
                  <a:rPr lang="en-US" altLang="en-US">
                    <a:noFill/>
                  </a:rPr>
                  <a:t> </a:t>
                </a:r>
              </a:p>
            </p:txBody>
          </p:sp>
        </mc:Fallback>
      </mc:AlternateContent>
      <p:sp>
        <p:nvSpPr>
          <p:cNvPr id="21" name="Oval Callout 20"/>
          <p:cNvSpPr/>
          <p:nvPr/>
        </p:nvSpPr>
        <p:spPr>
          <a:xfrm>
            <a:off x="8286750" y="3106733"/>
            <a:ext cx="1714500" cy="817820"/>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5" name="Rectangle 4"/>
              <p:cNvSpPr/>
              <p:nvPr/>
            </p:nvSpPr>
            <p:spPr>
              <a:xfrm>
                <a:off x="3412958" y="5238929"/>
                <a:ext cx="12039600" cy="1026178"/>
              </a:xfrm>
              <a:prstGeom prst="rect">
                <a:avLst/>
              </a:prstGeom>
            </p:spPr>
            <p:txBody>
              <a:bodyPr wrap="square">
                <a:spAutoFit/>
              </a:bodyPr>
              <a:lstStyle/>
              <a:p>
                <a:pPr lvl="0">
                  <a:lnSpc>
                    <a:spcPct val="150000"/>
                  </a:lnSpc>
                  <a:defRPr/>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oMath>
                  </m:oMathPara>
                </a14:m>
                <a:br>
                  <a:rPr lang="en-US" sz="4000" dirty="0">
                    <a:solidFill>
                      <a:prstClr val="black"/>
                    </a:solidFill>
                    <a:latin typeface="Cambria Math" panose="02040503050406030204" pitchFamily="18" charset="0"/>
                    <a:ea typeface="Times New Roman" panose="02020603050405020304" pitchFamily="18" charset="0"/>
                  </a:rPr>
                </a:b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3412958" y="5238929"/>
                <a:ext cx="12039600" cy="1026178"/>
              </a:xfrm>
              <a:prstGeom prst="rect">
                <a:avLst/>
              </a:prstGeom>
              <a:blipFill rotWithShape="1">
                <a:blip r:embed="rId6"/>
                <a:stretch>
                  <a:fillRect l="-4" t="-17" r="4" b="-82158"/>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6" name="Rectangle 5"/>
              <p:cNvSpPr/>
              <p:nvPr/>
            </p:nvSpPr>
            <p:spPr>
              <a:xfrm>
                <a:off x="3254906" y="6394274"/>
                <a:ext cx="15261694" cy="1026178"/>
              </a:xfrm>
              <a:prstGeom prst="rect">
                <a:avLst/>
              </a:prstGeom>
            </p:spPr>
            <p:txBody>
              <a:bodyPr wrap="square">
                <a:spAutoFit/>
              </a:bodyPr>
              <a:lstStyle/>
              <a:p>
                <a:pPr lvl="0">
                  <a:lnSpc>
                    <a:spcPct val="150000"/>
                  </a:lnSpc>
                  <a:defRPr/>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m:oMathPara>
                </a14:m>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6" name="Rectangle 5"/>
              <p:cNvSpPr>
                <a:spLocks noRot="1" noChangeAspect="1" noMove="1" noResize="1" noEditPoints="1" noAdjustHandles="1" noChangeArrowheads="1" noChangeShapeType="1" noTextEdit="1"/>
              </p:cNvSpPr>
              <p:nvPr/>
            </p:nvSpPr>
            <p:spPr>
              <a:xfrm>
                <a:off x="3254906" y="6394274"/>
                <a:ext cx="15261694" cy="1026178"/>
              </a:xfrm>
              <a:prstGeom prst="rect">
                <a:avLst/>
              </a:prstGeom>
              <a:blipFill rotWithShape="1">
                <a:blip r:embed="rId7"/>
                <a:stretch>
                  <a:fillRect l="-3" t="-45" b="46"/>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3581400" y="7471590"/>
                <a:ext cx="11658600" cy="1026178"/>
              </a:xfrm>
              <a:prstGeom prst="rect">
                <a:avLst/>
              </a:prstGeom>
            </p:spPr>
            <p:txBody>
              <a:bodyPr wrap="square">
                <a:spAutoFit/>
              </a:bodyPr>
              <a:lstStyle/>
              <a:p>
                <a:pPr lvl="0">
                  <a:lnSpc>
                    <a:spcPct val="150000"/>
                  </a:lnSpc>
                  <a:defRPr/>
                </a:pPr>
                <a14:m>
                  <m:oMath xmlns:m="http://schemas.openxmlformats.org/officeDocument/2006/math">
                    <m:r>
                      <a:rPr lang="en-US" sz="4000" i="1" dirty="0">
                        <a:solidFill>
                          <a:srgbClr val="333333"/>
                        </a:solidFill>
                        <a:latin typeface="Cambria Math" panose="02040503050406030204" pitchFamily="18" charset="0"/>
                        <a:ea typeface="Times New Roman" panose="02020603050405020304" pitchFamily="18" charset="0"/>
                      </a:rPr>
                      <m:t>=</m:t>
                    </m:r>
                  </m:oMath>
                </a14:m>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5</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6</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3</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Sup>
                      <m:sSup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p>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7</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oMath>
                </a14:m>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7" name="Rectangle 6"/>
              <p:cNvSpPr>
                <a:spLocks noRot="1" noChangeAspect="1" noMove="1" noResize="1" noEditPoints="1" noAdjustHandles="1" noChangeArrowheads="1" noChangeShapeType="1" noTextEdit="1"/>
              </p:cNvSpPr>
              <p:nvPr/>
            </p:nvSpPr>
            <p:spPr>
              <a:xfrm>
                <a:off x="3581400" y="7471590"/>
                <a:ext cx="11658600" cy="1026178"/>
              </a:xfrm>
              <a:prstGeom prst="rect">
                <a:avLst/>
              </a:prstGeom>
              <a:blipFill rotWithShape="1">
                <a:blip r:embed="rId8"/>
                <a:stretch>
                  <a:fillRect t="-18" b="19"/>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3230843" y="8623637"/>
                <a:ext cx="11265568" cy="1015663"/>
              </a:xfrm>
              <a:prstGeom prst="rect">
                <a:avLst/>
              </a:prstGeom>
            </p:spPr>
            <p:txBody>
              <a:bodyPr wrap="square">
                <a:spAutoFit/>
              </a:bodyPr>
              <a:lstStyle/>
              <a:p>
                <a:pPr lvl="0">
                  <a:lnSpc>
                    <a:spcPct val="150000"/>
                  </a:lnSpc>
                  <a:defRPr/>
                </a:pPr>
                <a14:m>
                  <m:oMath xmlns:m="http://schemas.openxmlformats.org/officeDocument/2006/math">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Bậc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của</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đa</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thức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hiệu</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của</a:t>
                </a:r>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dirty="0" smtClean="0">
                        <a:solidFill>
                          <a:srgbClr val="333333"/>
                        </a:solidFill>
                        <a:latin typeface="Cambria Math" panose="02040503050406030204" pitchFamily="18" charset="0"/>
                        <a:ea typeface="Times New Roman" panose="02020603050405020304" pitchFamily="18" charset="0"/>
                      </a:rPr>
                      <m:t>𝐴</m:t>
                    </m:r>
                    <m:r>
                      <a:rPr lang="en-US" sz="4000" i="1" dirty="0" smtClean="0">
                        <a:solidFill>
                          <a:srgbClr val="333333"/>
                        </a:solidFill>
                        <a:latin typeface="Cambria Math" panose="02040503050406030204" pitchFamily="18" charset="0"/>
                        <a:ea typeface="Times New Roman" panose="02020603050405020304" pitchFamily="18" charset="0"/>
                      </a:rPr>
                      <m:t>(</m:t>
                    </m:r>
                    <m:r>
                      <a:rPr lang="en-US" sz="4000" i="1" dirty="0" smtClean="0">
                        <a:solidFill>
                          <a:srgbClr val="333333"/>
                        </a:solidFill>
                        <a:latin typeface="Cambria Math" panose="02040503050406030204" pitchFamily="18" charset="0"/>
                        <a:ea typeface="Times New Roman" panose="02020603050405020304" pitchFamily="18" charset="0"/>
                      </a:rPr>
                      <m:t>𝑥</m:t>
                    </m:r>
                    <m:r>
                      <a:rPr lang="en-US" sz="4000" i="1" dirty="0" smtClean="0">
                        <a:solidFill>
                          <a:srgbClr val="333333"/>
                        </a:solidFill>
                        <a:latin typeface="Cambria Math" panose="02040503050406030204" pitchFamily="18" charset="0"/>
                        <a:ea typeface="Times New Roman" panose="02020603050405020304" pitchFamily="18" charset="0"/>
                      </a:rPr>
                      <m:t>) – </m:t>
                    </m:r>
                    <m:r>
                      <a:rPr lang="en-US" sz="4000" i="1" dirty="0" smtClean="0">
                        <a:solidFill>
                          <a:srgbClr val="333333"/>
                        </a:solidFill>
                        <a:latin typeface="Cambria Math" panose="02040503050406030204" pitchFamily="18" charset="0"/>
                        <a:ea typeface="Times New Roman" panose="02020603050405020304" pitchFamily="18" charset="0"/>
                      </a:rPr>
                      <m:t>𝐵</m:t>
                    </m:r>
                    <m:r>
                      <a:rPr lang="en-US" sz="4000" i="1" dirty="0" smtClean="0">
                        <a:solidFill>
                          <a:srgbClr val="333333"/>
                        </a:solidFill>
                        <a:latin typeface="Cambria Math" panose="02040503050406030204" pitchFamily="18" charset="0"/>
                        <a:ea typeface="Times New Roman" panose="02020603050405020304" pitchFamily="18" charset="0"/>
                      </a:rPr>
                      <m:t>(</m:t>
                    </m:r>
                    <m:r>
                      <a:rPr lang="en-US" sz="4000" i="1" dirty="0" smtClean="0">
                        <a:solidFill>
                          <a:srgbClr val="333333"/>
                        </a:solidFill>
                        <a:latin typeface="Cambria Math" panose="02040503050406030204" pitchFamily="18" charset="0"/>
                        <a:ea typeface="Times New Roman" panose="02020603050405020304" pitchFamily="18" charset="0"/>
                      </a:rPr>
                      <m:t>𝑥</m:t>
                    </m:r>
                    <m:r>
                      <a:rPr lang="en-US" sz="4000" i="1" dirty="0" smtClean="0">
                        <a:solidFill>
                          <a:srgbClr val="333333"/>
                        </a:solidFill>
                        <a:latin typeface="Cambria Math" panose="02040503050406030204" pitchFamily="18" charset="0"/>
                        <a:ea typeface="Times New Roman" panose="02020603050405020304" pitchFamily="18" charset="0"/>
                      </a:rPr>
                      <m:t>) </m:t>
                    </m:r>
                  </m:oMath>
                </a14:m>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5.</a:t>
                </a: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9" name="Rectangle 8"/>
              <p:cNvSpPr>
                <a:spLocks noRot="1" noChangeAspect="1" noMove="1" noResize="1" noEditPoints="1" noAdjustHandles="1" noChangeArrowheads="1" noChangeShapeType="1" noTextEdit="1"/>
              </p:cNvSpPr>
              <p:nvPr/>
            </p:nvSpPr>
            <p:spPr>
              <a:xfrm>
                <a:off x="3230843" y="8623637"/>
                <a:ext cx="11265568" cy="1015663"/>
              </a:xfrm>
              <a:prstGeom prst="rect">
                <a:avLst/>
              </a:prstGeom>
              <a:blipFill rotWithShape="1">
                <a:blip r:embed="rId9"/>
                <a:stretch>
                  <a:fillRect l="-5" t="-33" r="6"/>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6" grpId="0"/>
      <p:bldP spid="7"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09600" y="571500"/>
            <a:ext cx="17068799" cy="89916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4449493">
            <a:off x="1312614" y="8450180"/>
            <a:ext cx="1178057" cy="1778200"/>
          </a:xfrm>
          <a:prstGeom prst="rect">
            <a:avLst/>
          </a:prstGeom>
        </p:spPr>
      </p:pic>
      <p:pic>
        <p:nvPicPr>
          <p:cNvPr id="1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884310">
            <a:off x="781583" y="551569"/>
            <a:ext cx="1281917" cy="1389612"/>
          </a:xfrm>
          <a:prstGeom prst="rect">
            <a:avLst/>
          </a:prstGeom>
        </p:spPr>
      </p:pic>
      <p:pic>
        <p:nvPicPr>
          <p:cNvPr id="18" name="Picture 6"/>
          <p:cNvPicPr>
            <a:picLocks noChangeAspect="1"/>
          </p:cNvPicPr>
          <p:nvPr/>
        </p:nvPicPr>
        <p:blipFill rotWithShape="1">
          <a:blip r:embed="rId4"/>
          <a:srcRect t="30236"/>
          <a:stretch>
            <a:fillRect/>
          </a:stretch>
        </p:blipFill>
        <p:spPr>
          <a:xfrm>
            <a:off x="14859000" y="7440821"/>
            <a:ext cx="2436812" cy="2456582"/>
          </a:xfrm>
          <a:prstGeom prst="rect">
            <a:avLst/>
          </a:prstGeom>
        </p:spPr>
      </p:pic>
      <p:grpSp>
        <p:nvGrpSpPr>
          <p:cNvPr id="10" name="Group 9"/>
          <p:cNvGrpSpPr/>
          <p:nvPr/>
        </p:nvGrpSpPr>
        <p:grpSpPr>
          <a:xfrm>
            <a:off x="6781799" y="1138674"/>
            <a:ext cx="4724400" cy="1034716"/>
            <a:chOff x="-1986443" y="102321"/>
            <a:chExt cx="9806618" cy="1197379"/>
          </a:xfrm>
        </p:grpSpPr>
        <p:sp>
          <p:nvSpPr>
            <p:cNvPr id="12" name="Rectangle 11"/>
            <p:cNvSpPr/>
            <p:nvPr/>
          </p:nvSpPr>
          <p:spPr>
            <a:xfrm>
              <a:off x="-1986443" y="232900"/>
              <a:ext cx="9648447" cy="10668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a:off x="-1320017" y="102321"/>
              <a:ext cx="9140192" cy="1136971"/>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4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a:t>
              </a:r>
              <a:r>
                <a:rPr kumimoji="0" lang="en-US" sz="4400" b="1" i="0" u="none" strike="noStrike" kern="1200" cap="none" spc="0" normalizeH="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TẬP THÊM</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6" name="Rectangle 5"/>
              <p:cNvSpPr/>
              <p:nvPr/>
            </p:nvSpPr>
            <p:spPr>
              <a:xfrm>
                <a:off x="1384442" y="2490506"/>
                <a:ext cx="15442914" cy="5091394"/>
              </a:xfrm>
              <a:prstGeom prst="rect">
                <a:avLst/>
              </a:prstGeom>
            </p:spPr>
            <p:txBody>
              <a:bodyPr wrap="square">
                <a:spAutoFit/>
              </a:bodyPr>
              <a:lstStyle/>
              <a:p>
                <a:pPr>
                  <a:lnSpc>
                    <a:spcPct val="150000"/>
                  </a:lnSpc>
                </a:pPr>
                <a:r>
                  <a:rPr lang="fr-FR" sz="4000"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Câu</a:t>
                </a:r>
                <a:r>
                  <a:rPr lang="fr-FR" sz="40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 1.</a:t>
                </a:r>
                <a:r>
                  <a:rPr lang="fr-FR" sz="4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dirty="0">
                    <a:effectLst/>
                    <a:latin typeface="Arial" panose="020B0604020202020204" pitchFamily="34" charset="0"/>
                    <a:ea typeface="Calibri" panose="020F0502020204030204" pitchFamily="34" charset="0"/>
                    <a:cs typeface="Times New Roman" panose="02020603050405020304" pitchFamily="18" charset="0"/>
                  </a:rPr>
                  <a:t>Cho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hai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14:m>
                  <m:oMathPara xmlns:m="http://schemas.openxmlformats.org/officeDocument/2006/math">
                    <m:oMathParaPr>
                      <m:jc m:val="centerGroup"/>
                    </m:oMathParaPr>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𝑀</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7</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r>
                        <m:rPr>
                          <m:nor/>
                        </m:rPr>
                        <a:rPr lang="en-US" sz="4000" i="1">
                          <a:effectLst/>
                          <a:latin typeface="Arial" panose="020B0604020202020204" pitchFamily="34" charset="0"/>
                          <a:ea typeface="Calibri" panose="020F0502020204030204" pitchFamily="34" charset="0"/>
                          <a:cs typeface="Times New Roman" panose="02020603050405020304" pitchFamily="18" charset="0"/>
                        </a:rPr>
                        <m:t> </m:t>
                      </m:r>
                      <m:r>
                        <m:rPr>
                          <m:nor/>
                        </m:rPr>
                        <a:rPr lang="en-US" sz="4000">
                          <a:effectLst/>
                          <a:latin typeface="Arial" panose="020B0604020202020204" pitchFamily="34" charset="0"/>
                          <a:ea typeface="Calibri" panose="020F0502020204030204" pitchFamily="34" charset="0"/>
                          <a:cs typeface="Times New Roman" panose="02020603050405020304" pitchFamily="18" charset="0"/>
                        </a:rPr>
                        <m:t>v</m:t>
                      </m:r>
                      <m:r>
                        <m:rPr>
                          <m:nor/>
                        </m:rPr>
                        <a:rPr lang="en-US" sz="4000">
                          <a:effectLst/>
                          <a:latin typeface="Arial" panose="020B0604020202020204" pitchFamily="34" charset="0"/>
                          <a:ea typeface="Calibri" panose="020F0502020204030204" pitchFamily="34" charset="0"/>
                          <a:cs typeface="Times New Roman" panose="02020603050405020304" pitchFamily="18" charset="0"/>
                        </a:rPr>
                        <m:t>à</m:t>
                      </m:r>
                      <m:r>
                        <m:rPr>
                          <m:nor/>
                        </m:rPr>
                        <a:rPr lang="en-US" sz="4000" i="1">
                          <a:effectLst/>
                          <a:latin typeface="Arial" panose="020B0604020202020204" pitchFamily="34" charset="0"/>
                          <a:ea typeface="Calibri" panose="020F0502020204030204" pitchFamily="34" charset="0"/>
                          <a:cs typeface="Times New Roman" panose="02020603050405020304" pitchFamily="18" charset="0"/>
                        </a:rPr>
                        <m:t> </m:t>
                      </m:r>
                      <m:r>
                        <a:rPr lang="en-US" sz="4000" i="1">
                          <a:effectLst/>
                          <a:latin typeface="Cambria Math" panose="02040503050406030204" pitchFamily="18" charset="0"/>
                          <a:ea typeface="Calibri" panose="020F0502020204030204" pitchFamily="34" charset="0"/>
                          <a:cs typeface="Arial" panose="020B0604020202020204" pitchFamily="34" charset="0"/>
                        </a:rPr>
                        <m:t>𝑁</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r>
                        <a:rPr lang="en-US" sz="4000">
                          <a:effectLst/>
                          <a:latin typeface="Cambria Math" panose="02040503050406030204" pitchFamily="18" charset="0"/>
                          <a:ea typeface="Calibri" panose="020F0502020204030204" pitchFamily="34" charset="0"/>
                          <a:cs typeface="Arial" panose="020B0604020202020204" pitchFamily="34" charset="0"/>
                        </a:rPr>
                        <m:t>.</m:t>
                      </m:r>
                    </m:oMath>
                  </m:oMathPara>
                </a14:m>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4000" dirty="0">
                    <a:effectLst/>
                    <a:latin typeface="Arial" panose="020B0604020202020204" pitchFamily="34" charset="0"/>
                    <a:ea typeface="Calibri" panose="020F0502020204030204" pitchFamily="34" charset="0"/>
                    <a:cs typeface="Times New Roman" panose="02020603050405020304" pitchFamily="18" charset="0"/>
                  </a:rPr>
                  <a:t>a)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Tính</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𝑀</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𝑁</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𝑀</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𝑁</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theo</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cột</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dọc</a:t>
                </a:r>
                <a:r>
                  <a:rPr lang="en-US" sz="4000" dirty="0">
                    <a:effectLst/>
                    <a:latin typeface="Arial" panose="020B0604020202020204" pitchFamily="34" charset="0"/>
                    <a:ea typeface="Calibri" panose="020F0502020204030204" pitchFamily="34" charset="0"/>
                    <a:cs typeface="Times New Roman" panose="02020603050405020304" pitchFamily="18" charset="0"/>
                  </a:rPr>
                  <a:t>.</a:t>
                </a:r>
                <a:br>
                  <a:rPr lang="en-US" sz="4000" dirty="0">
                    <a:effectLst/>
                    <a:latin typeface="Arial" panose="020B0604020202020204" pitchFamily="34" charset="0"/>
                    <a:ea typeface="Calibri" panose="020F0502020204030204" pitchFamily="34" charset="0"/>
                    <a:cs typeface="Times New Roman" panose="02020603050405020304" pitchFamily="18" charset="0"/>
                  </a:rPr>
                </a:br>
                <a:r>
                  <a:rPr lang="en-US" sz="4000" dirty="0">
                    <a:effectLst/>
                    <a:latin typeface="Arial" panose="020B0604020202020204" pitchFamily="34" charset="0"/>
                    <a:ea typeface="Calibri" panose="020F0502020204030204" pitchFamily="34" charset="0"/>
                    <a:cs typeface="Times New Roman" panose="02020603050405020304" pitchFamily="18" charset="0"/>
                  </a:rPr>
                  <a:t>b)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0</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có</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là</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nghiệm</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của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𝑀</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𝑁</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hay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không</a:t>
                </a:r>
                <a:r>
                  <a:rPr lang="en-US" sz="4000" dirty="0">
                    <a:effectLst/>
                    <a:latin typeface="Arial" panose="020B0604020202020204" pitchFamily="34" charset="0"/>
                    <a:ea typeface="Calibri" panose="020F0502020204030204" pitchFamily="34" charset="0"/>
                    <a:cs typeface="Times New Roman" panose="02020603050405020304" pitchFamily="18" charset="0"/>
                  </a:rPr>
                  <a:t>?</a:t>
                </a:r>
                <a:br>
                  <a:rPr lang="en-US" sz="4000" dirty="0">
                    <a:effectLst/>
                    <a:latin typeface="Arial" panose="020B0604020202020204" pitchFamily="34" charset="0"/>
                    <a:ea typeface="Calibri" panose="020F0502020204030204" pitchFamily="34" charset="0"/>
                    <a:cs typeface="Times New Roman" panose="02020603050405020304" pitchFamily="18" charset="0"/>
                  </a:rPr>
                </a:br>
                <a:r>
                  <a:rPr lang="en-US" sz="4000" dirty="0">
                    <a:effectLst/>
                    <a:latin typeface="Arial" panose="020B0604020202020204" pitchFamily="34" charset="0"/>
                    <a:ea typeface="Calibri" panose="020F0502020204030204" pitchFamily="34" charset="0"/>
                    <a:cs typeface="Times New Roman" panose="02020603050405020304" pitchFamily="18" charset="0"/>
                  </a:rPr>
                  <a:t>c)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Tính</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giá</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trị</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của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biểu</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𝑀</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𝑁</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tại</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a:effectLst/>
                            <a:latin typeface="Cambria Math" panose="02040503050406030204" pitchFamily="18" charset="0"/>
                            <a:ea typeface="Calibri" panose="020F0502020204030204" pitchFamily="34" charset="0"/>
                            <a:cs typeface="Arial" panose="020B0604020202020204" pitchFamily="34" charset="0"/>
                          </a:rPr>
                          <m:t>3</m:t>
                        </m:r>
                      </m:num>
                      <m:den>
                        <m:r>
                          <a:rPr lang="en-US" sz="4000">
                            <a:effectLst/>
                            <a:latin typeface="Cambria Math" panose="02040503050406030204" pitchFamily="18" charset="0"/>
                            <a:ea typeface="Calibri" panose="020F0502020204030204" pitchFamily="34" charset="0"/>
                            <a:cs typeface="Arial" panose="020B0604020202020204" pitchFamily="34" charset="0"/>
                          </a:rPr>
                          <m:t>2</m:t>
                        </m:r>
                      </m:den>
                    </m:f>
                  </m:oMath>
                </a14:m>
                <a:r>
                  <a:rPr lang="en-US" sz="4000" dirty="0" smtClean="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Rectangle 5"/>
              <p:cNvSpPr>
                <a:spLocks noRot="1" noChangeAspect="1" noMove="1" noResize="1" noEditPoints="1" noAdjustHandles="1" noChangeArrowheads="1" noChangeShapeType="1" noTextEdit="1"/>
              </p:cNvSpPr>
              <p:nvPr/>
            </p:nvSpPr>
            <p:spPr>
              <a:xfrm>
                <a:off x="1384442" y="2490506"/>
                <a:ext cx="15442914" cy="5091394"/>
              </a:xfrm>
              <a:prstGeom prst="rect">
                <a:avLst/>
              </a:prstGeom>
              <a:blipFill rotWithShape="1">
                <a:blip r:embed="rId5"/>
                <a:stretch>
                  <a:fillRect l="-1" t="-1" r="3"/>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09600" y="532392"/>
            <a:ext cx="17068799" cy="92964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5728143">
            <a:off x="637972" y="8061962"/>
            <a:ext cx="1178057" cy="1778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884310">
            <a:off x="189411" y="167515"/>
            <a:ext cx="1281917" cy="1389612"/>
          </a:xfrm>
          <a:prstGeom prst="rect">
            <a:avLst/>
          </a:prstGeom>
        </p:spPr>
      </p:pic>
      <p:sp>
        <p:nvSpPr>
          <p:cNvPr id="12" name="Oval Callout 11"/>
          <p:cNvSpPr/>
          <p:nvPr/>
        </p:nvSpPr>
        <p:spPr>
          <a:xfrm>
            <a:off x="8286749" y="282710"/>
            <a:ext cx="1714500" cy="745989"/>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5" name="Rectangle 4"/>
              <p:cNvSpPr/>
              <p:nvPr/>
            </p:nvSpPr>
            <p:spPr>
              <a:xfrm>
                <a:off x="1447800" y="1789336"/>
                <a:ext cx="16556764" cy="3188565"/>
              </a:xfrm>
              <a:prstGeom prst="rect">
                <a:avLst/>
              </a:prstGeom>
            </p:spPr>
            <p:txBody>
              <a:bodyPr wrap="square">
                <a:spAutoFit/>
              </a:bodyPr>
              <a:lstStyle/>
              <a:p>
                <a:pPr>
                  <a:lnSpc>
                    <a:spcPct val="107000"/>
                  </a:lnSpc>
                  <a:spcBef>
                    <a:spcPts val="600"/>
                  </a:spcBef>
                  <a:spcAft>
                    <a:spcPts val="800"/>
                  </a:spcAft>
                </a:pPr>
                <a:r>
                  <a:rPr lang="fr-FR" sz="4000" dirty="0" smtClean="0">
                    <a:solidFill>
                      <a:srgbClr val="000000"/>
                    </a:solidFill>
                    <a:latin typeface="Arial" panose="020B0604020202020204" pitchFamily="34" charset="0"/>
                    <a:ea typeface="Calibri" panose="020F0502020204030204" pitchFamily="34" charset="0"/>
                    <a:cs typeface="Arial" panose="020B0604020202020204" pitchFamily="34" charset="0"/>
                  </a:rPr>
                  <a:t>a)</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600"/>
                  </a:spcBef>
                  <a:spcAft>
                    <a:spcPts val="800"/>
                  </a:spcAft>
                </a:pPr>
                <a:r>
                  <a:rPr lang="en-US" sz="4000" dirty="0" smtClean="0">
                    <a:effectLst/>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𝑁</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d>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b="0" i="1" smtClean="0">
                        <a:effectLst/>
                        <a:latin typeface="Cambria Math" panose="02040503050406030204" pitchFamily="18" charset="0"/>
                        <a:ea typeface="Calibri" panose="020F0502020204030204" pitchFamily="34" charset="0"/>
                        <a:cs typeface="Arial" panose="020B0604020202020204" pitchFamily="34" charset="0"/>
                      </a:rPr>
                      <m:t>   </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b="0" i="1" smtClean="0">
                        <a:effectLst/>
                        <a:latin typeface="Cambria Math" panose="02040503050406030204" pitchFamily="18" charset="0"/>
                        <a:ea typeface="Calibri" panose="020F0502020204030204" pitchFamily="34" charset="0"/>
                        <a:cs typeface="Arial" panose="020B0604020202020204" pitchFamily="34" charset="0"/>
                      </a:rPr>
                      <m:t>  </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600"/>
                  </a:spcBef>
                  <a:spcAft>
                    <a:spcPts val="800"/>
                  </a:spcAft>
                </a:pPr>
                <a:r>
                  <a:rPr lang="en-US" sz="4000" dirty="0" smtClean="0">
                    <a:effectLst/>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𝑀</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d>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𝑁</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d>
                    <m:r>
                      <a:rPr lang="en-US" sz="4000" b="0" i="1" smtClean="0">
                        <a:effectLst/>
                        <a:latin typeface="Cambria Math" panose="02040503050406030204" pitchFamily="18" charset="0"/>
                        <a:ea typeface="Calibri" panose="020F0502020204030204" pitchFamily="34" charset="0"/>
                        <a:cs typeface="Arial" panose="020B0604020202020204" pitchFamily="34" charset="0"/>
                      </a:rPr>
                      <m:t> </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6</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1200"/>
                  </a:spcAft>
                </a:pP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p:sp>
            <p:nvSpPr>
              <p:cNvPr id="5" name="Rectangle 4"/>
              <p:cNvSpPr>
                <a:spLocks noRot="1" noChangeAspect="1" noMove="1" noResize="1" noEditPoints="1" noAdjustHandles="1" noChangeArrowheads="1" noChangeShapeType="1" noTextEdit="1"/>
              </p:cNvSpPr>
              <p:nvPr/>
            </p:nvSpPr>
            <p:spPr>
              <a:xfrm>
                <a:off x="1447800" y="1789336"/>
                <a:ext cx="16556764" cy="3188565"/>
              </a:xfrm>
              <a:prstGeom prst="rect">
                <a:avLst/>
              </a:prstGeom>
              <a:blipFill rotWithShape="1">
                <a:blip r:embed="rId5"/>
                <a:stretch>
                  <a:fillRect t="-17" r="2" b="4"/>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6934200" y="2074992"/>
                <a:ext cx="533400" cy="707886"/>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m:oMathPara>
                </a14:m>
                <a:endParaRPr lang="en-US" dirty="0"/>
              </a:p>
            </p:txBody>
          </p:sp>
        </mc:Choice>
        <mc:Fallback>
          <p:sp>
            <p:nvSpPr>
              <p:cNvPr id="13" name="Rectangle 12"/>
              <p:cNvSpPr>
                <a:spLocks noRot="1" noChangeAspect="1" noMove="1" noResize="1" noEditPoints="1" noAdjustHandles="1" noChangeArrowheads="1" noChangeShapeType="1" noTextEdit="1"/>
              </p:cNvSpPr>
              <p:nvPr/>
            </p:nvSpPr>
            <p:spPr>
              <a:xfrm>
                <a:off x="6934200" y="2074992"/>
                <a:ext cx="533400" cy="707886"/>
              </a:xfrm>
              <a:prstGeom prst="rect">
                <a:avLst/>
              </a:prstGeom>
              <a:blipFill rotWithShape="1">
                <a:blip r:embed="rId6"/>
                <a:stretch>
                  <a:fillRect t="-63" b="44"/>
                </a:stretch>
              </a:blipFill>
            </p:spPr>
            <p:txBody>
              <a:bodyPr/>
              <a:lstStyle/>
              <a:p>
                <a:r>
                  <a:rPr lang="en-US" altLang="en-US">
                    <a:noFill/>
                  </a:rPr>
                  <a:t> </a:t>
                </a:r>
              </a:p>
            </p:txBody>
          </p:sp>
        </mc:Fallback>
      </mc:AlternateContent>
      <p:cxnSp>
        <p:nvCxnSpPr>
          <p:cNvPr id="15" name="Straight Connector 14"/>
          <p:cNvCxnSpPr/>
          <p:nvPr/>
        </p:nvCxnSpPr>
        <p:spPr>
          <a:xfrm>
            <a:off x="5810249" y="3390900"/>
            <a:ext cx="8382000"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7" name="Rectangle 16"/>
              <p:cNvSpPr/>
              <p:nvPr/>
            </p:nvSpPr>
            <p:spPr>
              <a:xfrm>
                <a:off x="7572513" y="1690768"/>
                <a:ext cx="6431183" cy="853567"/>
              </a:xfrm>
              <a:prstGeom prst="rect">
                <a:avLst/>
              </a:prstGeom>
            </p:spPr>
            <p:txBody>
              <a:bodyPr wrap="none">
                <a:spAutoFit/>
              </a:bodyPr>
              <a:lstStyle/>
              <a:p>
                <a:pPr lvl="0">
                  <a:lnSpc>
                    <a:spcPct val="107000"/>
                  </a:lnSpc>
                  <a:spcBef>
                    <a:spcPts val="600"/>
                  </a:spcBef>
                  <a:spcAft>
                    <a:spcPts val="800"/>
                  </a:spcAft>
                </a:pPr>
                <a14:m>
                  <m:oMathPara xmlns:m="http://schemas.openxmlformats.org/officeDocument/2006/math">
                    <m:oMathParaPr>
                      <m:jc m:val="centerGroup"/>
                    </m:oMathParaPr>
                    <m:oMath xmlns:m="http://schemas.openxmlformats.org/officeDocument/2006/math">
                      <m:r>
                        <a:rPr lang="en-US" sz="4000" i="1" smtClean="0">
                          <a:solidFill>
                            <a:prstClr val="black"/>
                          </a:solidFill>
                          <a:latin typeface="Cambria Math" panose="02040503050406030204" pitchFamily="18" charset="0"/>
                          <a:ea typeface="Calibri" panose="020F0502020204030204" pitchFamily="34" charset="0"/>
                          <a:cs typeface="Arial" panose="020B0604020202020204" pitchFamily="34" charset="0"/>
                        </a:rPr>
                        <m:t>𝑀</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b="0" i="1"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7</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7" name="Rectangle 16"/>
              <p:cNvSpPr>
                <a:spLocks noRot="1" noChangeAspect="1" noMove="1" noResize="1" noEditPoints="1" noAdjustHandles="1" noChangeArrowheads="1" noChangeShapeType="1" noTextEdit="1"/>
              </p:cNvSpPr>
              <p:nvPr/>
            </p:nvSpPr>
            <p:spPr>
              <a:xfrm>
                <a:off x="7572513" y="1690768"/>
                <a:ext cx="6431183" cy="853567"/>
              </a:xfrm>
              <a:prstGeom prst="rect">
                <a:avLst/>
              </a:prstGeom>
              <a:blipFill rotWithShape="1">
                <a:blip r:embed="rId7"/>
                <a:stretch>
                  <a:fillRect l="-2" t="-47" r="1" b="62"/>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2529759" y="5811449"/>
                <a:ext cx="1508841" cy="1409617"/>
              </a:xfrm>
              <a:prstGeom prst="rect">
                <a:avLst/>
              </a:prstGeom>
            </p:spPr>
            <p:txBody>
              <a:bodyPr wrap="square">
                <a:spAutoFit/>
              </a:bodyPr>
              <a:lstStyle/>
              <a:p>
                <a:pPr lvl="0">
                  <a:lnSpc>
                    <a:spcPct val="107000"/>
                  </a:lnSpc>
                  <a:spcAft>
                    <a:spcPts val="1200"/>
                  </a:spcAft>
                </a:pPr>
                <a:r>
                  <a:rPr lang="en-US" sz="4000" dirty="0" smtClean="0">
                    <a:solidFill>
                      <a:prstClr val="black"/>
                    </a:solidFill>
                    <a:latin typeface="Arial" panose="020B0604020202020204" pitchFamily="34" charset="0"/>
                    <a:ea typeface="Calibri" panose="020F0502020204030204" pitchFamily="34" charset="0"/>
                    <a:cs typeface="Arial" panose="020B0604020202020204" pitchFamily="34" charset="0"/>
                  </a:rPr>
                  <a:t>Hiệu</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a:t>
                </a: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               </m:t>
                    </m:r>
                  </m:oMath>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8" name="Rectangle 17"/>
              <p:cNvSpPr>
                <a:spLocks noRot="1" noChangeAspect="1" noMove="1" noResize="1" noEditPoints="1" noAdjustHandles="1" noChangeArrowheads="1" noChangeShapeType="1" noTextEdit="1"/>
              </p:cNvSpPr>
              <p:nvPr/>
            </p:nvSpPr>
            <p:spPr>
              <a:xfrm>
                <a:off x="2529759" y="5811449"/>
                <a:ext cx="1508841" cy="1409617"/>
              </a:xfrm>
              <a:prstGeom prst="rect">
                <a:avLst/>
              </a:prstGeom>
              <a:blipFill rotWithShape="1">
                <a:blip r:embed="rId8"/>
                <a:stretch>
                  <a:fillRect l="-37" t="-40" r="-17129" b="34"/>
                </a:stretch>
              </a:blipFill>
            </p:spPr>
            <p:txBody>
              <a:bodyPr/>
              <a:lstStyle/>
              <a:p>
                <a:r>
                  <a:rPr lang="en-US" altLang="en-US">
                    <a:noFill/>
                  </a:rPr>
                  <a:t> </a:t>
                </a:r>
              </a:p>
            </p:txBody>
          </p:sp>
        </mc:Fallback>
      </mc:AlternateContent>
      <p:sp>
        <p:nvSpPr>
          <p:cNvPr id="19" name="Rectangle 18"/>
          <p:cNvSpPr/>
          <p:nvPr/>
        </p:nvSpPr>
        <p:spPr>
          <a:xfrm>
            <a:off x="2412116" y="1841257"/>
            <a:ext cx="1495922" cy="703078"/>
          </a:xfrm>
          <a:prstGeom prst="rect">
            <a:avLst/>
          </a:prstGeom>
        </p:spPr>
        <p:txBody>
          <a:bodyPr wrap="none">
            <a:spAutoFit/>
          </a:bodyPr>
          <a:lstStyle/>
          <a:p>
            <a:pPr lvl="0">
              <a:lnSpc>
                <a:spcPct val="107000"/>
              </a:lnSpc>
              <a:spcAft>
                <a:spcPts val="1200"/>
              </a:spcAft>
            </a:pPr>
            <a:r>
              <a:rPr lang="en-US" sz="4000" dirty="0" err="1" smtClean="0">
                <a:solidFill>
                  <a:prstClr val="black"/>
                </a:solidFill>
                <a:latin typeface="Arial" panose="020B0604020202020204" pitchFamily="34" charset="0"/>
                <a:ea typeface="Calibri" panose="020F0502020204030204" pitchFamily="34" charset="0"/>
                <a:cs typeface="Arial" panose="020B0604020202020204" pitchFamily="34" charset="0"/>
              </a:rPr>
              <a:t>Tổng</a:t>
            </a:r>
            <a:r>
              <a:rPr lang="en-US" sz="40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21" name="Rectangle 20"/>
              <p:cNvSpPr/>
              <p:nvPr/>
            </p:nvSpPr>
            <p:spPr>
              <a:xfrm>
                <a:off x="6171086" y="5905500"/>
                <a:ext cx="9144000" cy="853567"/>
              </a:xfrm>
              <a:prstGeom prst="rect">
                <a:avLst/>
              </a:prstGeom>
            </p:spPr>
            <p:txBody>
              <a:bodyPr>
                <a:spAutoFit/>
              </a:bodyPr>
              <a:lstStyle/>
              <a:p>
                <a:pPr lvl="0">
                  <a:lnSpc>
                    <a:spcPct val="107000"/>
                  </a:lnSpc>
                  <a:spcBef>
                    <a:spcPts val="600"/>
                  </a:spcBef>
                  <a:spcAft>
                    <a:spcPts val="800"/>
                  </a:spcAft>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𝑀</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7</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21" name="Rectangle 20"/>
              <p:cNvSpPr>
                <a:spLocks noRot="1" noChangeAspect="1" noMove="1" noResize="1" noEditPoints="1" noAdjustHandles="1" noChangeArrowheads="1" noChangeShapeType="1" noTextEdit="1"/>
              </p:cNvSpPr>
              <p:nvPr/>
            </p:nvSpPr>
            <p:spPr>
              <a:xfrm>
                <a:off x="6171086" y="5905500"/>
                <a:ext cx="9144000" cy="853567"/>
              </a:xfrm>
              <a:prstGeom prst="rect">
                <a:avLst/>
              </a:prstGeom>
              <a:blipFill rotWithShape="1">
                <a:blip r:embed="rId9"/>
                <a:stretch>
                  <a:fillRect l="-2" r="2" b="15"/>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2" name="Rectangle 21"/>
              <p:cNvSpPr/>
              <p:nvPr/>
            </p:nvSpPr>
            <p:spPr>
              <a:xfrm>
                <a:off x="6542901" y="6431799"/>
                <a:ext cx="795410" cy="70788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 −</m:t>
                      </m:r>
                    </m:oMath>
                  </m:oMathPara>
                </a14:m>
                <a:endParaRPr lang="en-US" dirty="0"/>
              </a:p>
            </p:txBody>
          </p:sp>
        </mc:Choice>
        <mc:Fallback>
          <p:sp>
            <p:nvSpPr>
              <p:cNvPr id="22" name="Rectangle 21"/>
              <p:cNvSpPr>
                <a:spLocks noRot="1" noChangeAspect="1" noMove="1" noResize="1" noEditPoints="1" noAdjustHandles="1" noChangeArrowheads="1" noChangeShapeType="1" noTextEdit="1"/>
              </p:cNvSpPr>
              <p:nvPr/>
            </p:nvSpPr>
            <p:spPr>
              <a:xfrm>
                <a:off x="6542901" y="6431799"/>
                <a:ext cx="795410" cy="707886"/>
              </a:xfrm>
              <a:prstGeom prst="rect">
                <a:avLst/>
              </a:prstGeom>
              <a:blipFill rotWithShape="1">
                <a:blip r:embed="rId10"/>
                <a:stretch>
                  <a:fillRect l="-62" t="-73" r="32" b="54"/>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3" name="Rectangle 22"/>
              <p:cNvSpPr/>
              <p:nvPr/>
            </p:nvSpPr>
            <p:spPr>
              <a:xfrm>
                <a:off x="4880700" y="8267978"/>
                <a:ext cx="9144000" cy="853567"/>
              </a:xfrm>
              <a:prstGeom prst="rect">
                <a:avLst/>
              </a:prstGeom>
            </p:spPr>
            <p:txBody>
              <a:bodyPr>
                <a:spAutoFit/>
              </a:bodyPr>
              <a:lstStyle/>
              <a:p>
                <a:pPr lvl="0">
                  <a:lnSpc>
                    <a:spcPct val="107000"/>
                  </a:lnSpc>
                  <a:spcBef>
                    <a:spcPts val="600"/>
                  </a:spcBef>
                  <a:spcAft>
                    <a:spcPts val="800"/>
                  </a:spcAft>
                </a:pPr>
                <a14:m>
                  <m:oMathPara xmlns:m="http://schemas.openxmlformats.org/officeDocument/2006/math">
                    <m:oMathParaPr>
                      <m:jc m:val="centerGroup"/>
                    </m:oMathParaPr>
                    <m:oMath xmlns:m="http://schemas.openxmlformats.org/officeDocument/2006/math">
                      <m:r>
                        <a:rPr lang="en-US" sz="4000" i="1" smtClean="0">
                          <a:solidFill>
                            <a:prstClr val="black"/>
                          </a:solidFill>
                          <a:latin typeface="Cambria Math" panose="02040503050406030204" pitchFamily="18" charset="0"/>
                          <a:ea typeface="Calibri" panose="020F0502020204030204" pitchFamily="34" charset="0"/>
                          <a:cs typeface="Arial" panose="020B0604020202020204" pitchFamily="34" charset="0"/>
                        </a:rPr>
                        <m:t>𝑀</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𝑁</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b="0" i="0"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8</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23" name="Rectangle 22"/>
              <p:cNvSpPr>
                <a:spLocks noRot="1" noChangeAspect="1" noMove="1" noResize="1" noEditPoints="1" noAdjustHandles="1" noChangeArrowheads="1" noChangeShapeType="1" noTextEdit="1"/>
              </p:cNvSpPr>
              <p:nvPr/>
            </p:nvSpPr>
            <p:spPr>
              <a:xfrm>
                <a:off x="4880700" y="8267978"/>
                <a:ext cx="9144000" cy="853567"/>
              </a:xfrm>
              <a:prstGeom prst="rect">
                <a:avLst/>
              </a:prstGeom>
              <a:blipFill rotWithShape="1">
                <a:blip r:embed="rId11"/>
                <a:stretch>
                  <a:fillRect l="-1" t="-33" r="1" b="47"/>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4" name="Rectangle 23"/>
              <p:cNvSpPr/>
              <p:nvPr/>
            </p:nvSpPr>
            <p:spPr>
              <a:xfrm>
                <a:off x="7684058" y="7142490"/>
                <a:ext cx="6086538" cy="853567"/>
              </a:xfrm>
              <a:prstGeom prst="rect">
                <a:avLst/>
              </a:prstGeom>
            </p:spPr>
            <p:txBody>
              <a:bodyPr wrap="none">
                <a:spAutoFit/>
              </a:bodyPr>
              <a:lstStyle/>
              <a:p>
                <a:pPr lvl="0">
                  <a:lnSpc>
                    <a:spcPct val="107000"/>
                  </a:lnSpc>
                  <a:spcBef>
                    <a:spcPts val="600"/>
                  </a:spcBef>
                  <a:spcAft>
                    <a:spcPts val="800"/>
                  </a:spcAft>
                </a:pPr>
                <a14:m>
                  <m:oMathPara xmlns:m="http://schemas.openxmlformats.org/officeDocument/2006/math">
                    <m:oMathParaPr>
                      <m:jc m:val="centerGroup"/>
                    </m:oMathParaPr>
                    <m:oMath xmlns:m="http://schemas.openxmlformats.org/officeDocument/2006/math">
                      <m:r>
                        <a:rPr lang="en-US" sz="4000" i="1" smtClean="0">
                          <a:solidFill>
                            <a:prstClr val="black"/>
                          </a:solidFill>
                          <a:latin typeface="Cambria Math" panose="02040503050406030204" pitchFamily="18" charset="0"/>
                          <a:ea typeface="Calibri" panose="020F0502020204030204" pitchFamily="34" charset="0"/>
                          <a:cs typeface="Arial" panose="020B0604020202020204" pitchFamily="34" charset="0"/>
                        </a:rPr>
                        <m:t>𝑁</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d>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b="0" i="1"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24" name="Rectangle 23"/>
              <p:cNvSpPr>
                <a:spLocks noRot="1" noChangeAspect="1" noMove="1" noResize="1" noEditPoints="1" noAdjustHandles="1" noChangeArrowheads="1" noChangeShapeType="1" noTextEdit="1"/>
              </p:cNvSpPr>
              <p:nvPr/>
            </p:nvSpPr>
            <p:spPr>
              <a:xfrm>
                <a:off x="7684058" y="7142490"/>
                <a:ext cx="6086538" cy="853567"/>
              </a:xfrm>
              <a:prstGeom prst="rect">
                <a:avLst/>
              </a:prstGeom>
              <a:blipFill rotWithShape="1">
                <a:blip r:embed="rId12"/>
                <a:stretch>
                  <a:fillRect l="-9" t="-1" r="10" b="16"/>
                </a:stretch>
              </a:blipFill>
            </p:spPr>
            <p:txBody>
              <a:bodyPr/>
              <a:lstStyle/>
              <a:p>
                <a:r>
                  <a:rPr lang="en-US" altLang="en-US">
                    <a:noFill/>
                  </a:rPr>
                  <a:t> </a:t>
                </a:r>
              </a:p>
            </p:txBody>
          </p:sp>
        </mc:Fallback>
      </mc:AlternateContent>
      <p:cxnSp>
        <p:nvCxnSpPr>
          <p:cNvPr id="30" name="Straight Connector 29"/>
          <p:cNvCxnSpPr/>
          <p:nvPr/>
        </p:nvCxnSpPr>
        <p:spPr>
          <a:xfrm>
            <a:off x="6940606" y="7996057"/>
            <a:ext cx="7007894" cy="0"/>
          </a:xfrm>
          <a:prstGeom prst="line">
            <a:avLst/>
          </a:prstGeom>
        </p:spPr>
        <p:style>
          <a:lnRef idx="1">
            <a:schemeClr val="dk1"/>
          </a:lnRef>
          <a:fillRef idx="0">
            <a:schemeClr val="dk1"/>
          </a:fillRef>
          <a:effectRef idx="0">
            <a:schemeClr val="dk1"/>
          </a:effectRef>
          <a:fontRef idx="minor">
            <a:schemeClr val="tx1"/>
          </a:fontRef>
        </p:style>
      </p:cxnSp>
      <p:pic>
        <p:nvPicPr>
          <p:cNvPr id="32" name="Picture 3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3127107">
            <a:off x="15417681" y="6557705"/>
            <a:ext cx="3700633" cy="37006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13" grpId="0"/>
      <p:bldP spid="17" grpId="0"/>
      <p:bldP spid="18" grpId="0"/>
      <p:bldP spid="19" grpId="0"/>
      <p:bldP spid="21" grpId="0"/>
      <p:bldP spid="22" grpId="0"/>
      <p:bldP spid="23" grpId="0"/>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09600" y="532392"/>
            <a:ext cx="17068799" cy="92964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464833" y="8240254"/>
            <a:ext cx="1178057" cy="1778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21283951">
            <a:off x="649155" y="8498578"/>
            <a:ext cx="1281917" cy="1389612"/>
          </a:xfrm>
          <a:prstGeom prst="rect">
            <a:avLst/>
          </a:prstGeom>
        </p:spPr>
      </p:pic>
      <p:sp>
        <p:nvSpPr>
          <p:cNvPr id="12" name="Oval Callout 11"/>
          <p:cNvSpPr/>
          <p:nvPr/>
        </p:nvSpPr>
        <p:spPr>
          <a:xfrm>
            <a:off x="8286749" y="282710"/>
            <a:ext cx="1714500" cy="745989"/>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5" name="Rectangle 4"/>
              <p:cNvSpPr/>
              <p:nvPr/>
            </p:nvSpPr>
            <p:spPr>
              <a:xfrm>
                <a:off x="1715422" y="1555701"/>
                <a:ext cx="14520322" cy="1015663"/>
              </a:xfrm>
              <a:prstGeom prst="rect">
                <a:avLst/>
              </a:prstGeom>
            </p:spPr>
            <p:txBody>
              <a:bodyPr wrap="square">
                <a:spAutoFit/>
              </a:bodyPr>
              <a:lstStyle/>
              <a:p>
                <a:pPr>
                  <a:lnSpc>
                    <a:spcPct val="150000"/>
                  </a:lnSpc>
                </a:pPr>
                <a:r>
                  <a:rPr lang="en-US" sz="4000" dirty="0" smtClean="0">
                    <a:effectLst/>
                    <a:latin typeface="Arial" panose="020B0604020202020204" pitchFamily="34" charset="0"/>
                    <a:ea typeface="Calibri" panose="020F0502020204030204" pitchFamily="34" charset="0"/>
                    <a:cs typeface="Arial" panose="020B0604020202020204" pitchFamily="34" charset="0"/>
                  </a:rPr>
                  <a:t>b</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Gọi</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𝑀</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𝑁</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Suy</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ra</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4</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6</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r>
                  <a:rPr lang="en-US" sz="4000" dirty="0" smtClean="0">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p:sp>
            <p:nvSpPr>
              <p:cNvPr id="5" name="Rectangle 4"/>
              <p:cNvSpPr>
                <a:spLocks noRot="1" noChangeAspect="1" noMove="1" noResize="1" noEditPoints="1" noAdjustHandles="1" noChangeArrowheads="1" noChangeShapeType="1" noTextEdit="1"/>
              </p:cNvSpPr>
              <p:nvPr/>
            </p:nvSpPr>
            <p:spPr>
              <a:xfrm>
                <a:off x="1715422" y="1555701"/>
                <a:ext cx="14520322" cy="1015663"/>
              </a:xfrm>
              <a:prstGeom prst="rect">
                <a:avLst/>
              </a:prstGeom>
              <a:blipFill rotWithShape="1">
                <a:blip r:embed="rId5"/>
                <a:stretch>
                  <a:fillRect l="-2" t="-58" b="25"/>
                </a:stretch>
              </a:blipFill>
            </p:spPr>
            <p:txBody>
              <a:bodyPr/>
              <a:lstStyle/>
              <a:p>
                <a:r>
                  <a:rPr lang="en-US" altLang="en-US">
                    <a:noFill/>
                  </a:rPr>
                  <a:t> </a:t>
                </a:r>
              </a:p>
            </p:txBody>
          </p:sp>
        </mc:Fallback>
      </mc:AlternateContent>
      <p:sp>
        <p:nvSpPr>
          <p:cNvPr id="3" name="Rectangle 2"/>
          <p:cNvSpPr/>
          <p:nvPr/>
        </p:nvSpPr>
        <p:spPr>
          <a:xfrm>
            <a:off x="2302042" y="2596823"/>
            <a:ext cx="1888958" cy="1015663"/>
          </a:xfrm>
          <a:prstGeom prst="rect">
            <a:avLst/>
          </a:prstGeom>
        </p:spPr>
        <p:txBody>
          <a:bodyPr wrap="square">
            <a:spAutoFit/>
          </a:bodyPr>
          <a:lstStyle/>
          <a:p>
            <a:pPr lvl="0">
              <a:lnSpc>
                <a:spcPct val="150000"/>
              </a:lnSpc>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Ta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có</a:t>
            </a:r>
            <a:r>
              <a:rPr lang="en-US" sz="40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angle 6"/>
              <p:cNvSpPr/>
              <p:nvPr/>
            </p:nvSpPr>
            <p:spPr>
              <a:xfrm>
                <a:off x="1806545" y="6985107"/>
                <a:ext cx="16100455" cy="901593"/>
              </a:xfrm>
              <a:prstGeom prst="rect">
                <a:avLst/>
              </a:prstGeom>
            </p:spPr>
            <p:txBody>
              <a:bodyPr wrap="square">
                <a:spAutoFit/>
              </a:bodyPr>
              <a:lstStyle/>
              <a:p>
                <a:pPr lvl="0">
                  <a:lnSpc>
                    <a:spcPct val="150000"/>
                  </a:lnSpc>
                </a:pPr>
                <a:r>
                  <a:rPr lang="en-US" sz="4000" dirty="0" smtClean="0">
                    <a:solidFill>
                      <a:prstClr val="black"/>
                    </a:solidFill>
                    <a:latin typeface="Arial" panose="020B0604020202020204" pitchFamily="34" charset="0"/>
                    <a:ea typeface="Calibri" panose="020F0502020204030204" pitchFamily="34" charset="0"/>
                    <a:cs typeface="Arial" panose="020B0604020202020204" pitchFamily="34" charset="0"/>
                  </a:rPr>
                  <a:t>Do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đó</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không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nghiệm</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thức</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𝑀</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𝑁</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7" name="Rectangle 6"/>
              <p:cNvSpPr>
                <a:spLocks noRot="1" noChangeAspect="1" noMove="1" noResize="1" noEditPoints="1" noAdjustHandles="1" noChangeArrowheads="1" noChangeShapeType="1" noTextEdit="1"/>
              </p:cNvSpPr>
              <p:nvPr/>
            </p:nvSpPr>
            <p:spPr>
              <a:xfrm>
                <a:off x="1806545" y="6985107"/>
                <a:ext cx="16100455" cy="901593"/>
              </a:xfrm>
              <a:prstGeom prst="rect">
                <a:avLst/>
              </a:prstGeom>
              <a:blipFill rotWithShape="1">
                <a:blip r:embed="rId6"/>
                <a:stretch>
                  <a:fillRect l="-4" t="-12" b="-648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949091" y="5091337"/>
                <a:ext cx="16779357" cy="707886"/>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US" sz="4000" i="1" smtClean="0">
                          <a:solidFill>
                            <a:prstClr val="black"/>
                          </a:solidFill>
                          <a:latin typeface="Cambria Math" panose="02040503050406030204" pitchFamily="18" charset="0"/>
                          <a:ea typeface="Calibri" panose="020F0502020204030204" pitchFamily="34" charset="0"/>
                          <a:cs typeface="Arial" panose="020B0604020202020204" pitchFamily="34" charset="0"/>
                        </a:rPr>
                        <m:t>𝑃</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6</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oMath>
                  </m:oMathPara>
                </a14:m>
                <a:endParaRPr lang="en-US" sz="4000" dirty="0" smtClean="0">
                  <a:solidFill>
                    <a:prstClr val="black"/>
                  </a:solidFill>
                  <a:latin typeface="Cambria Math" panose="02040503050406030204" pitchFamily="18" charset="0"/>
                  <a:ea typeface="Calibri" panose="020F0502020204030204" pitchFamily="34" charset="0"/>
                  <a:cs typeface="Arial" panose="020B0604020202020204" pitchFamily="34" charset="0"/>
                </a:endParaRPr>
              </a:p>
            </p:txBody>
          </p:sp>
        </mc:Choice>
        <mc:Fallback>
          <p:sp>
            <p:nvSpPr>
              <p:cNvPr id="9" name="Rectangle 8"/>
              <p:cNvSpPr>
                <a:spLocks noRot="1" noChangeAspect="1" noMove="1" noResize="1" noEditPoints="1" noAdjustHandles="1" noChangeArrowheads="1" noChangeShapeType="1" noTextEdit="1"/>
              </p:cNvSpPr>
              <p:nvPr/>
            </p:nvSpPr>
            <p:spPr>
              <a:xfrm>
                <a:off x="-949091" y="5091337"/>
                <a:ext cx="16779357" cy="707886"/>
              </a:xfrm>
              <a:prstGeom prst="rect">
                <a:avLst/>
              </a:prstGeom>
              <a:blipFill rotWithShape="1">
                <a:blip r:embed="rId7"/>
                <a:stretch>
                  <a:fillRect l="2" t="-77" r="2" b="57"/>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1662367" y="3993486"/>
                <a:ext cx="14191962" cy="119378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m>
                        <m:mPr>
                          <m:mcs>
                            <m:mc>
                              <m:mcPr>
                                <m:count m:val="2"/>
                                <m:mcJc m:val="center"/>
                              </m:mcPr>
                            </m:mc>
                          </m:mcs>
                          <m:plcHide m:val="on"/>
                          <m:ctrlPr>
                            <a:rPr lang="en-US" sz="4000" i="1" smtClean="0">
                              <a:solidFill>
                                <a:prstClr val="black"/>
                              </a:solidFill>
                              <a:latin typeface="Cambria Math" panose="02040503050406030204" pitchFamily="18" charset="0"/>
                              <a:ea typeface="Calibri" panose="020F0502020204030204" pitchFamily="34" charset="0"/>
                              <a:cs typeface="Arial" panose="020B0604020202020204" pitchFamily="34" charset="0"/>
                            </a:rPr>
                          </m:ctrlPr>
                        </m:mPr>
                        <m:mr>
                          <m:e/>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𝑃</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e>
                            </m:d>
                            <m:r>
                              <a:rPr lang="en-US" sz="4000" b="0" i="1">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b="0" i="1"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6</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e>
                        </m:mr>
                        <m:mr>
                          <m:e/>
                          <m:e/>
                        </m:mr>
                      </m:m>
                    </m:oMath>
                  </m:oMathPara>
                </a14:m>
                <a:endParaRPr lang="en-US" dirty="0"/>
              </a:p>
            </p:txBody>
          </p:sp>
        </mc:Choice>
        <mc:Fallback>
          <p:sp>
            <p:nvSpPr>
              <p:cNvPr id="10" name="Rectangle 9"/>
              <p:cNvSpPr>
                <a:spLocks noRot="1" noChangeAspect="1" noMove="1" noResize="1" noEditPoints="1" noAdjustHandles="1" noChangeArrowheads="1" noChangeShapeType="1" noTextEdit="1"/>
              </p:cNvSpPr>
              <p:nvPr/>
            </p:nvSpPr>
            <p:spPr>
              <a:xfrm>
                <a:off x="1662367" y="3993486"/>
                <a:ext cx="14191962" cy="1193788"/>
              </a:xfrm>
              <a:prstGeom prst="rect">
                <a:avLst/>
              </a:prstGeom>
              <a:blipFill rotWithShape="1">
                <a:blip r:embed="rId8"/>
                <a:stretch>
                  <a:fillRect l="-4" t="-51" r="2" b="5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3962400" y="6123306"/>
                <a:ext cx="6747552" cy="707886"/>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6</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14</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0</m:t>
                      </m:r>
                    </m:oMath>
                  </m:oMathPara>
                </a14:m>
                <a:endParaRPr lang="en-US" dirty="0">
                  <a:solidFill>
                    <a:prstClr val="black"/>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3962400" y="6123306"/>
                <a:ext cx="6747552" cy="707886"/>
              </a:xfrm>
              <a:prstGeom prst="rect">
                <a:avLst/>
              </a:prstGeom>
              <a:blipFill rotWithShape="1">
                <a:blip r:embed="rId9"/>
                <a:stretch>
                  <a:fillRect r="1" b="70"/>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7" grpId="0"/>
      <p:bldP spid="9" grpId="0"/>
      <p:bldP spid="10"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09600" y="532392"/>
            <a:ext cx="17068799" cy="92964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464833" y="8240254"/>
            <a:ext cx="1178057" cy="1778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21379717">
            <a:off x="429607" y="8514870"/>
            <a:ext cx="1281917" cy="1389612"/>
          </a:xfrm>
          <a:prstGeom prst="rect">
            <a:avLst/>
          </a:prstGeom>
        </p:spPr>
      </p:pic>
      <p:sp>
        <p:nvSpPr>
          <p:cNvPr id="12" name="Oval Callout 11"/>
          <p:cNvSpPr/>
          <p:nvPr/>
        </p:nvSpPr>
        <p:spPr>
          <a:xfrm>
            <a:off x="8286749" y="282710"/>
            <a:ext cx="1714500" cy="745989"/>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5" name="Rectangle 4"/>
              <p:cNvSpPr/>
              <p:nvPr/>
            </p:nvSpPr>
            <p:spPr>
              <a:xfrm>
                <a:off x="1426436" y="1485900"/>
                <a:ext cx="16556764" cy="3487493"/>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1200"/>
                  </a:spcAft>
                  <a:buClrTx/>
                  <a:buSzTx/>
                  <a:buFontTx/>
                  <a:buNone/>
                  <a:defRPr/>
                </a:pPr>
                <a:r>
                  <a:rPr kumimoji="0" lang="en-US" sz="40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Ta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1200"/>
                  </a:spcAft>
                  <a:buClrTx/>
                  <a:buSzTx/>
                  <a:buFontTx/>
                  <a:buNone/>
                  <a:defRPr/>
                </a:pPr>
                <a14:m>
                  <m:oMathPara xmlns:m="http://schemas.openxmlformats.org/officeDocument/2006/math">
                    <m:oMathParaPr>
                      <m:jc m:val="centerGroup"/>
                    </m:oMathParaPr>
                    <m:oMath xmlns:m="http://schemas.openxmlformats.org/officeDocument/2006/math">
                      <m:m>
                        <m:mPr>
                          <m:mcs>
                            <m:mc>
                              <m:mcPr>
                                <m:count m:val="2"/>
                                <m:mcJc m:val="center"/>
                              </m:mcPr>
                            </m:mc>
                          </m:mcs>
                          <m:plcHide m:val="on"/>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mPr>
                        <m:m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𝑃</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f>
                                  <m:f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fPr>
                                  <m:num>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num>
                                  <m:den>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den>
                                </m:f>
                              </m:e>
                            </m:d>
                          </m:e>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 </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f>
                                      <m:f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fPr>
                                      <m:num>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num>
                                      <m:den>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den>
                                    </m:f>
                                  </m:e>
                                </m:d>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4</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f>
                                      <m:f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fPr>
                                      <m:num>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num>
                                      <m:den>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den>
                                    </m:f>
                                  </m:e>
                                </m:d>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sup>
                            </m:s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6</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d>
                              <m:d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d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f>
                                  <m:f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fPr>
                                  <m:num>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num>
                                  <m:den>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den>
                                </m:f>
                              </m:e>
                            </m:d>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e>
                        </m:mr>
                        <m:mr>
                          <m:e/>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 </m:t>
                            </m:r>
                          </m:e>
                        </m:mr>
                        <m:mr>
                          <m:e/>
                          <m:e/>
                        </m:mr>
                      </m:m>
                    </m:oMath>
                  </m:oMathPara>
                </a14:m>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mc:Choice>
        <mc:Fallback>
          <p:sp>
            <p:nvSpPr>
              <p:cNvPr id="5" name="Rectangle 4"/>
              <p:cNvSpPr>
                <a:spLocks noRot="1" noChangeAspect="1" noMove="1" noResize="1" noEditPoints="1" noAdjustHandles="1" noChangeArrowheads="1" noChangeShapeType="1" noTextEdit="1"/>
              </p:cNvSpPr>
              <p:nvPr/>
            </p:nvSpPr>
            <p:spPr>
              <a:xfrm>
                <a:off x="1426436" y="1485900"/>
                <a:ext cx="16556764" cy="3487493"/>
              </a:xfrm>
              <a:prstGeom prst="rect">
                <a:avLst/>
              </a:prstGeom>
              <a:blipFill rotWithShape="1">
                <a:blip r:embed="rId5"/>
                <a:stretch>
                  <a:fillRect l="-1" b="2"/>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3886200" y="4379317"/>
                <a:ext cx="11811000" cy="1475404"/>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d>
                        <m:d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d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27</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8</m:t>
                              </m:r>
                            </m:den>
                          </m:f>
                        </m:e>
                      </m:d>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9</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9</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oMath>
                  </m:oMathPara>
                </a14:m>
                <a:endParaRPr lang="en-US" dirty="0"/>
              </a:p>
            </p:txBody>
          </p:sp>
        </mc:Choice>
        <mc:Fallback>
          <p:sp>
            <p:nvSpPr>
              <p:cNvPr id="3" name="Rectangle 2"/>
              <p:cNvSpPr>
                <a:spLocks noRot="1" noChangeAspect="1" noMove="1" noResize="1" noEditPoints="1" noAdjustHandles="1" noChangeArrowheads="1" noChangeShapeType="1" noTextEdit="1"/>
              </p:cNvSpPr>
              <p:nvPr/>
            </p:nvSpPr>
            <p:spPr>
              <a:xfrm>
                <a:off x="3886200" y="4379317"/>
                <a:ext cx="11811000" cy="1475404"/>
              </a:xfrm>
              <a:prstGeom prst="rect">
                <a:avLst/>
              </a:prstGeom>
              <a:blipFill rotWithShape="1">
                <a:blip r:embed="rId6"/>
                <a:stretch>
                  <a:fillRect t="-24" b="1"/>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6019800" y="7784872"/>
                <a:ext cx="7405104" cy="124482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27</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36</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36</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8</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107</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oMath>
                  </m:oMathPara>
                </a14:m>
                <a:endParaRPr lang="en-US" dirty="0"/>
              </a:p>
            </p:txBody>
          </p:sp>
        </mc:Choice>
        <mc:Fallback>
          <p:sp>
            <p:nvSpPr>
              <p:cNvPr id="7" name="Rectangle 6"/>
              <p:cNvSpPr>
                <a:spLocks noRot="1" noChangeAspect="1" noMove="1" noResize="1" noEditPoints="1" noAdjustHandles="1" noChangeArrowheads="1" noChangeShapeType="1" noTextEdit="1"/>
              </p:cNvSpPr>
              <p:nvPr/>
            </p:nvSpPr>
            <p:spPr>
              <a:xfrm>
                <a:off x="6019800" y="7784872"/>
                <a:ext cx="7405104" cy="1244828"/>
              </a:xfrm>
              <a:prstGeom prst="rect">
                <a:avLst/>
              </a:prstGeom>
              <a:blipFill rotWithShape="1">
                <a:blip r:embed="rId7"/>
                <a:stretch>
                  <a:fillRect t="-33" r="5"/>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6248400" y="6133893"/>
                <a:ext cx="4546309" cy="1244828"/>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27</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9</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9</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oMath>
                  </m:oMathPara>
                </a14:m>
                <a:endParaRPr lang="en-US" dirty="0">
                  <a:solidFill>
                    <a:prstClr val="black"/>
                  </a:solidFill>
                </a:endParaRPr>
              </a:p>
            </p:txBody>
          </p:sp>
        </mc:Choice>
        <mc:Fallback>
          <p:sp>
            <p:nvSpPr>
              <p:cNvPr id="10" name="Rectangle 9"/>
              <p:cNvSpPr>
                <a:spLocks noRot="1" noChangeAspect="1" noMove="1" noResize="1" noEditPoints="1" noAdjustHandles="1" noChangeArrowheads="1" noChangeShapeType="1" noTextEdit="1"/>
              </p:cNvSpPr>
              <p:nvPr/>
            </p:nvSpPr>
            <p:spPr>
              <a:xfrm>
                <a:off x="6248400" y="6133893"/>
                <a:ext cx="4546309" cy="1244828"/>
              </a:xfrm>
              <a:prstGeom prst="rect">
                <a:avLst/>
              </a:prstGeom>
              <a:blipFill rotWithShape="1">
                <a:blip r:embed="rId8"/>
                <a:stretch>
                  <a:fillRect t="-34" r="8" b="2"/>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7"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850317">
            <a:off x="17571123" y="9135834"/>
            <a:ext cx="715507" cy="1080011"/>
          </a:xfrm>
          <a:prstGeom prst="rect">
            <a:avLst/>
          </a:prstGeom>
        </p:spPr>
      </p:pic>
      <p:pic>
        <p:nvPicPr>
          <p:cNvPr id="1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884310">
            <a:off x="17287917" y="2116545"/>
            <a:ext cx="1281917" cy="1389612"/>
          </a:xfrm>
          <a:prstGeom prst="rect">
            <a:avLst/>
          </a:prstGeom>
        </p:spPr>
      </p:pic>
      <mc:AlternateContent xmlns:mc="http://schemas.openxmlformats.org/markup-compatibility/2006">
        <mc:Choice xmlns:a14="http://schemas.microsoft.com/office/drawing/2010/main" Requires="a14">
          <p:sp>
            <p:nvSpPr>
              <p:cNvPr id="2" name="Rectangle 1"/>
              <p:cNvSpPr/>
              <p:nvPr/>
            </p:nvSpPr>
            <p:spPr>
              <a:xfrm>
                <a:off x="1570227" y="1509173"/>
                <a:ext cx="15316200" cy="3253327"/>
              </a:xfrm>
              <a:prstGeom prst="rect">
                <a:avLst/>
              </a:prstGeom>
            </p:spPr>
            <p:txBody>
              <a:bodyPr wrap="square">
                <a:spAutoFit/>
              </a:bodyPr>
              <a:lstStyle/>
              <a:p>
                <a:pPr>
                  <a:lnSpc>
                    <a:spcPct val="150000"/>
                  </a:lnSpc>
                </a:pPr>
                <a:r>
                  <a:rPr lang="fr-FR" sz="4000" b="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000" b="1" dirty="0">
                    <a:solidFill>
                      <a:srgbClr val="000000"/>
                    </a:solidFill>
                    <a:latin typeface="Arial" panose="020B0604020202020204" pitchFamily="34" charset="0"/>
                    <a:ea typeface="Calibri" panose="020F0502020204030204" pitchFamily="34" charset="0"/>
                    <a:cs typeface="Arial" panose="020B0604020202020204" pitchFamily="34" charset="0"/>
                  </a:rPr>
                  <a:t> 2. </a:t>
                </a:r>
                <a:r>
                  <a:rPr lang="en-US" sz="4000" dirty="0">
                    <a:effectLst/>
                    <a:latin typeface="Arial" panose="020B0604020202020204" pitchFamily="34" charset="0"/>
                    <a:ea typeface="Calibri" panose="020F0502020204030204" pitchFamily="34" charset="0"/>
                    <a:cs typeface="Arial" panose="020B0604020202020204" pitchFamily="34" charset="0"/>
                  </a:rPr>
                  <a:t>Cho </a:t>
                </a:r>
                <a:r>
                  <a:rPr lang="en-US" sz="4000" dirty="0" err="1">
                    <a:effectLst/>
                    <a:latin typeface="Arial" panose="020B0604020202020204" pitchFamily="34" charset="0"/>
                    <a:ea typeface="Calibri" panose="020F0502020204030204" pitchFamily="34" charset="0"/>
                    <a:cs typeface="Arial" panose="020B0604020202020204" pitchFamily="34" charset="0"/>
                  </a:rPr>
                  <a:t>đa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thức</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7</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a:effectLst/>
                            <a:latin typeface="Cambria Math" panose="02040503050406030204" pitchFamily="18" charset="0"/>
                            <a:ea typeface="Calibri" panose="020F0502020204030204" pitchFamily="34" charset="0"/>
                            <a:cs typeface="Arial" panose="020B0604020202020204" pitchFamily="34" charset="0"/>
                          </a:rPr>
                          <m:t>1</m:t>
                        </m:r>
                      </m:num>
                      <m:den>
                        <m:r>
                          <a:rPr lang="en-US" sz="4000">
                            <a:effectLst/>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pPr>
                <a:r>
                  <a:rPr lang="en-US" sz="4000" dirty="0">
                    <a:effectLst/>
                    <a:latin typeface="Arial" panose="020B0604020202020204" pitchFamily="34" charset="0"/>
                    <a:ea typeface="Calibri" panose="020F0502020204030204" pitchFamily="34" charset="0"/>
                    <a:cs typeface="Arial" panose="020B0604020202020204" pitchFamily="34" charset="0"/>
                  </a:rPr>
                  <a:t>a) </a:t>
                </a:r>
                <a:r>
                  <a:rPr lang="en-US" sz="4000" dirty="0" err="1">
                    <a:effectLst/>
                    <a:latin typeface="Arial" panose="020B0604020202020204" pitchFamily="34" charset="0"/>
                    <a:ea typeface="Calibri" panose="020F0502020204030204" pitchFamily="34" charset="0"/>
                    <a:cs typeface="Arial" panose="020B0604020202020204" pitchFamily="34" charset="0"/>
                  </a:rPr>
                  <a:t>Tìm</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thức</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sao</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cho</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r>
                  <a:rPr lang="en-US" sz="4000" dirty="0">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pPr>
                <a:r>
                  <a:rPr lang="en-US" sz="4000" dirty="0">
                    <a:effectLst/>
                    <a:latin typeface="Arial" panose="020B0604020202020204" pitchFamily="34" charset="0"/>
                    <a:ea typeface="Calibri" panose="020F0502020204030204" pitchFamily="34" charset="0"/>
                    <a:cs typeface="Arial" panose="020B0604020202020204" pitchFamily="34" charset="0"/>
                  </a:rPr>
                  <a:t>b) </a:t>
                </a:r>
                <a:r>
                  <a:rPr lang="en-US" sz="4000" dirty="0" err="1">
                    <a:effectLst/>
                    <a:latin typeface="Arial" panose="020B0604020202020204" pitchFamily="34" charset="0"/>
                    <a:ea typeface="Calibri" panose="020F0502020204030204" pitchFamily="34" charset="0"/>
                    <a:cs typeface="Arial" panose="020B0604020202020204" pitchFamily="34" charset="0"/>
                  </a:rPr>
                  <a:t>Tìm</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thức</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𝑅</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sao</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cho</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𝑅</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r>
                  <a:rPr lang="en-US" sz="4000" dirty="0">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1570227" y="1509173"/>
                <a:ext cx="15316200" cy="3253327"/>
              </a:xfrm>
              <a:prstGeom prst="rect">
                <a:avLst/>
              </a:prstGeom>
              <a:blipFill rotWithShape="1">
                <a:blip r:embed="rId3"/>
                <a:stretch>
                  <a:fillRect l="-3" t="-13" r="3"/>
                </a:stretch>
              </a:blipFill>
            </p:spPr>
            <p:txBody>
              <a:bodyPr/>
              <a:lstStyle/>
              <a:p>
                <a:r>
                  <a:rPr lang="en-US" altLang="en-US">
                    <a:noFill/>
                  </a:rPr>
                  <a:t> </a:t>
                </a:r>
              </a:p>
            </p:txBody>
          </p:sp>
        </mc:Fallback>
      </mc:AlternateContent>
      <p:sp>
        <p:nvSpPr>
          <p:cNvPr id="17" name="Oval Callout 16"/>
          <p:cNvSpPr/>
          <p:nvPr/>
        </p:nvSpPr>
        <p:spPr>
          <a:xfrm>
            <a:off x="8454744" y="5083311"/>
            <a:ext cx="1714500" cy="745989"/>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6" name="Rectangle 5"/>
              <p:cNvSpPr/>
              <p:nvPr/>
            </p:nvSpPr>
            <p:spPr>
              <a:xfrm>
                <a:off x="533400" y="6057900"/>
                <a:ext cx="17299848" cy="4065985"/>
              </a:xfrm>
              <a:prstGeom prst="rect">
                <a:avLst/>
              </a:prstGeom>
            </p:spPr>
            <p:txBody>
              <a:bodyPr wrap="square">
                <a:spAutoFit/>
              </a:bodyPr>
              <a:lstStyle/>
              <a:p>
                <a:pPr>
                  <a:lnSpc>
                    <a:spcPct val="107000"/>
                  </a:lnSpc>
                  <a:spcAft>
                    <a:spcPts val="1200"/>
                  </a:spcAft>
                </a:pPr>
                <a:r>
                  <a:rPr lang="en-US" sz="4000" dirty="0">
                    <a:latin typeface="Arial" panose="020B0604020202020204" pitchFamily="34" charset="0"/>
                    <a:ea typeface="Calibri" panose="020F0502020204030204" pitchFamily="34" charset="0"/>
                    <a:cs typeface="Times New Roman" panose="02020603050405020304" pitchFamily="18" charset="0"/>
                  </a:rPr>
                  <a:t>a) Ta </a:t>
                </a:r>
                <a:r>
                  <a:rPr lang="en-US" sz="4000" dirty="0" err="1">
                    <a:latin typeface="Arial" panose="020B0604020202020204" pitchFamily="34" charset="0"/>
                    <a:ea typeface="Calibri" panose="020F0502020204030204" pitchFamily="34" charset="0"/>
                    <a:cs typeface="Times New Roman" panose="02020603050405020304" pitchFamily="18" charset="0"/>
                  </a:rPr>
                  <a:t>có</a:t>
                </a:r>
                <a:r>
                  <a:rPr lang="en-US" sz="4000"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Suy</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ra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7</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a:effectLst/>
                                <a:latin typeface="Cambria Math" panose="02040503050406030204" pitchFamily="18" charset="0"/>
                                <a:ea typeface="Calibri" panose="020F0502020204030204" pitchFamily="34" charset="0"/>
                                <a:cs typeface="Arial" panose="020B0604020202020204" pitchFamily="34" charset="0"/>
                              </a:rPr>
                              <m:t>1</m:t>
                            </m:r>
                          </m:num>
                          <m:den>
                            <m:r>
                              <a:rPr lang="en-US" sz="4000">
                                <a:effectLst/>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e>
                    </m:d>
                  </m:oMath>
                </a14:m>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4000" dirty="0" smtClean="0">
                    <a:effectLst/>
                    <a:ea typeface="Calibri" panose="020F0502020204030204" pitchFamily="34" charset="0"/>
                    <a:cs typeface="Arial" panose="020B0604020202020204" pitchFamily="34" charset="0"/>
                  </a:rPr>
                  <a:t>                              </a:t>
                </a:r>
                <a14:m>
                  <m:oMath xmlns:m="http://schemas.openxmlformats.org/officeDocument/2006/math">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7</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a:effectLst/>
                            <a:latin typeface="Cambria Math" panose="02040503050406030204" pitchFamily="18" charset="0"/>
                            <a:ea typeface="Calibri" panose="020F0502020204030204" pitchFamily="34" charset="0"/>
                            <a:cs typeface="Arial" panose="020B0604020202020204" pitchFamily="34" charset="0"/>
                          </a:rPr>
                          <m:t>1</m:t>
                        </m:r>
                      </m:num>
                      <m:den>
                        <m:r>
                          <a:rPr lang="en-US" sz="4000">
                            <a:effectLst/>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7</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a:effectLst/>
                            <a:latin typeface="Cambria Math" panose="02040503050406030204" pitchFamily="18" charset="0"/>
                            <a:ea typeface="Calibri" panose="020F0502020204030204" pitchFamily="34" charset="0"/>
                            <a:cs typeface="Arial" panose="020B0604020202020204" pitchFamily="34" charset="0"/>
                          </a:rPr>
                          <m:t>1</m:t>
                        </m:r>
                      </m:num>
                      <m:den>
                        <m:r>
                          <a:rPr lang="en-US" sz="4000">
                            <a:effectLst/>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4000" dirty="0" err="1">
                    <a:effectLst/>
                    <a:latin typeface="Arial" panose="020B0604020202020204" pitchFamily="34" charset="0"/>
                    <a:ea typeface="Calibri" panose="020F0502020204030204" pitchFamily="34" charset="0"/>
                    <a:cs typeface="Times New Roman" panose="02020603050405020304" pitchFamily="18" charset="0"/>
                  </a:rPr>
                  <a:t>Vậy</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7</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5</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a:effectLst/>
                            <a:latin typeface="Cambria Math" panose="02040503050406030204" pitchFamily="18" charset="0"/>
                            <a:ea typeface="Calibri" panose="020F0502020204030204" pitchFamily="34" charset="0"/>
                            <a:cs typeface="Arial" panose="020B0604020202020204" pitchFamily="34" charset="0"/>
                          </a:rPr>
                          <m:t>1</m:t>
                        </m:r>
                      </m:num>
                      <m:den>
                        <m:r>
                          <a:rPr lang="en-US" sz="4000">
                            <a:effectLst/>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3</m:t>
                        </m:r>
                      </m:sup>
                    </m:sSup>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r>
                  <a:rPr lang="en-US" sz="4000" dirty="0" smtClean="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Rectangle 5"/>
              <p:cNvSpPr>
                <a:spLocks noRot="1" noChangeAspect="1" noMove="1" noResize="1" noEditPoints="1" noAdjustHandles="1" noChangeArrowheads="1" noChangeShapeType="1" noTextEdit="1"/>
              </p:cNvSpPr>
              <p:nvPr/>
            </p:nvSpPr>
            <p:spPr>
              <a:xfrm>
                <a:off x="533400" y="6057900"/>
                <a:ext cx="17299848" cy="4065985"/>
              </a:xfrm>
              <a:prstGeom prst="rect">
                <a:avLst/>
              </a:prstGeom>
              <a:blipFill rotWithShape="1">
                <a:blip r:embed="rId4"/>
                <a:stretch>
                  <a:fillRect r="3" b="2"/>
                </a:stretch>
              </a:blipFill>
            </p:spPr>
            <p:txBody>
              <a:bodyPr/>
              <a:lstStyle/>
              <a:p>
                <a:r>
                  <a:rPr lang="en-US" altLang="en-US">
                    <a:noFill/>
                  </a:rPr>
                  <a:t> </a:t>
                </a:r>
              </a:p>
            </p:txBody>
          </p:sp>
        </mc:Fallback>
      </mc:AlternateContent>
      <p:pic>
        <p:nvPicPr>
          <p:cNvPr id="18"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45588" y="317119"/>
            <a:ext cx="1474960" cy="1016381"/>
          </a:xfrm>
          <a:prstGeom prst="rect">
            <a:avLst/>
          </a:prstGeom>
        </p:spPr>
      </p:pic>
      <p:grpSp>
        <p:nvGrpSpPr>
          <p:cNvPr id="19" name="Group 18"/>
          <p:cNvGrpSpPr/>
          <p:nvPr/>
        </p:nvGrpSpPr>
        <p:grpSpPr>
          <a:xfrm>
            <a:off x="6949794" y="295989"/>
            <a:ext cx="4724400" cy="1034716"/>
            <a:chOff x="-1986443" y="102321"/>
            <a:chExt cx="9806618" cy="1197379"/>
          </a:xfrm>
        </p:grpSpPr>
        <p:sp>
          <p:nvSpPr>
            <p:cNvPr id="20" name="Rectangle 19"/>
            <p:cNvSpPr/>
            <p:nvPr/>
          </p:nvSpPr>
          <p:spPr>
            <a:xfrm>
              <a:off x="-1986443" y="232900"/>
              <a:ext cx="9648447" cy="10668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1320017" y="102321"/>
              <a:ext cx="9140192" cy="1136971"/>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4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 TẬP THÊM</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wipe(down)">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850317">
            <a:off x="17571123" y="9135834"/>
            <a:ext cx="715507" cy="1080011"/>
          </a:xfrm>
          <a:prstGeom prst="rect">
            <a:avLst/>
          </a:prstGeom>
        </p:spPr>
      </p:pic>
      <p:pic>
        <p:nvPicPr>
          <p:cNvPr id="1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884310">
            <a:off x="17287917" y="2116545"/>
            <a:ext cx="1281917" cy="1389612"/>
          </a:xfrm>
          <a:prstGeom prst="rect">
            <a:avLst/>
          </a:prstGeom>
        </p:spPr>
      </p:pic>
      <p:grpSp>
        <p:nvGrpSpPr>
          <p:cNvPr id="14" name="Group 13"/>
          <p:cNvGrpSpPr/>
          <p:nvPr/>
        </p:nvGrpSpPr>
        <p:grpSpPr>
          <a:xfrm>
            <a:off x="6949794" y="334376"/>
            <a:ext cx="4724400" cy="1034716"/>
            <a:chOff x="-1986443" y="102321"/>
            <a:chExt cx="9806618" cy="1197379"/>
          </a:xfrm>
        </p:grpSpPr>
        <p:sp>
          <p:nvSpPr>
            <p:cNvPr id="15" name="Rectangle 14"/>
            <p:cNvSpPr/>
            <p:nvPr/>
          </p:nvSpPr>
          <p:spPr>
            <a:xfrm>
              <a:off x="-1986443" y="232900"/>
              <a:ext cx="9648447" cy="10668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1320017" y="102321"/>
              <a:ext cx="9140192" cy="1136971"/>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4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 TẬP THÊM</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2" name="Rectangle 1"/>
              <p:cNvSpPr/>
              <p:nvPr/>
            </p:nvSpPr>
            <p:spPr>
              <a:xfrm>
                <a:off x="1570227" y="1509173"/>
                <a:ext cx="15316200" cy="325332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fr-FR" sz="4000" b="1"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Câu</a:t>
                </a:r>
                <a:r>
                  <a:rPr kumimoji="0" lang="fr-FR" sz="4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2.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Cho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đa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thức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𝐹</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7</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f>
                      <m:f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fPr>
                      <m:num>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1</m:t>
                        </m:r>
                      </m:num>
                      <m:den>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den>
                    </m:f>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sup>
                    </m:s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1</m:t>
                    </m:r>
                  </m:oMath>
                </a14:m>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Tìm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đa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thức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𝑄</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sao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cho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𝐹</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𝑄</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5</m:t>
                        </m:r>
                      </m:sup>
                    </m:sSup>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sSup>
                      <m:sSupPr>
                        <m:ctrlP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ctrlPr>
                      </m:sSupPr>
                      <m:e>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e>
                      <m: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3</m:t>
                        </m:r>
                      </m:sup>
                    </m:sSup>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Tìm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đa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thức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𝑅</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sao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cho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𝐹</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𝑅</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𝑥</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m:t>
                    </m:r>
                    <m:r>
                      <a:rPr kumimoji="0" lang="en-US" sz="4000" b="0" i="0"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rPr>
                      <m:t>2</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1570227" y="1509173"/>
                <a:ext cx="15316200" cy="3253327"/>
              </a:xfrm>
              <a:prstGeom prst="rect">
                <a:avLst/>
              </a:prstGeom>
              <a:blipFill rotWithShape="1">
                <a:blip r:embed="rId3"/>
                <a:stretch>
                  <a:fillRect l="-3" t="-13" r="3"/>
                </a:stretch>
              </a:blipFill>
            </p:spPr>
            <p:txBody>
              <a:bodyPr/>
              <a:lstStyle/>
              <a:p>
                <a:r>
                  <a:rPr lang="en-US" altLang="en-US">
                    <a:noFill/>
                  </a:rPr>
                  <a:t> </a:t>
                </a:r>
              </a:p>
            </p:txBody>
          </p:sp>
        </mc:Fallback>
      </mc:AlternateContent>
      <p:sp>
        <p:nvSpPr>
          <p:cNvPr id="17" name="Oval Callout 16"/>
          <p:cNvSpPr/>
          <p:nvPr/>
        </p:nvSpPr>
        <p:spPr>
          <a:xfrm>
            <a:off x="8454744" y="5083311"/>
            <a:ext cx="1714500" cy="745989"/>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6" name="Rectangle 5"/>
              <p:cNvSpPr/>
              <p:nvPr/>
            </p:nvSpPr>
            <p:spPr>
              <a:xfrm>
                <a:off x="1582259" y="6181060"/>
                <a:ext cx="17299848" cy="1839606"/>
              </a:xfrm>
              <a:prstGeom prst="rect">
                <a:avLst/>
              </a:prstGeom>
            </p:spPr>
            <p:txBody>
              <a:bodyPr wrap="square">
                <a:spAutoFit/>
              </a:bodyPr>
              <a:lstStyle/>
              <a:p>
                <a:pPr>
                  <a:lnSpc>
                    <a:spcPct val="150000"/>
                  </a:lnSpc>
                </a:pPr>
                <a:r>
                  <a:rPr lang="en-US" sz="4000" dirty="0">
                    <a:latin typeface="Arial" panose="020B0604020202020204" pitchFamily="34" charset="0"/>
                    <a:ea typeface="Calibri" panose="020F0502020204030204" pitchFamily="34" charset="0"/>
                    <a:cs typeface="Times New Roman" panose="02020603050405020304" pitchFamily="18" charset="0"/>
                  </a:rPr>
                  <a:t>b) Ta </a:t>
                </a:r>
                <a:r>
                  <a:rPr lang="en-US" sz="4000" dirty="0" err="1">
                    <a:latin typeface="Arial" panose="020B0604020202020204" pitchFamily="34" charset="0"/>
                    <a:ea typeface="Calibri" panose="020F0502020204030204" pitchFamily="34" charset="0"/>
                    <a:cs typeface="Times New Roman" panose="02020603050405020304" pitchFamily="18" charset="0"/>
                  </a:rPr>
                  <a:t>có</a:t>
                </a:r>
                <a:r>
                  <a:rPr lang="en-US" sz="4000" dirty="0">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𝑅</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effectLst/>
                    <a:latin typeface="Arial" panose="020B0604020202020204" pitchFamily="34" charset="0"/>
                    <a:ea typeface="Calibri" panose="020F0502020204030204" pitchFamily="34" charset="0"/>
                    <a:cs typeface="Times New Roman" panose="02020603050405020304" pitchFamily="18" charset="0"/>
                  </a:rPr>
                  <a:t>Suy</a:t>
                </a:r>
                <a:r>
                  <a:rPr lang="en-US" sz="4000" dirty="0" smtClean="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ra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𝑅</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𝐹</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oMath>
                </a14:m>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Rectangle 5"/>
              <p:cNvSpPr>
                <a:spLocks noRot="1" noChangeAspect="1" noMove="1" noResize="1" noEditPoints="1" noAdjustHandles="1" noChangeArrowheads="1" noChangeShapeType="1" noTextEdit="1"/>
              </p:cNvSpPr>
              <p:nvPr/>
            </p:nvSpPr>
            <p:spPr>
              <a:xfrm>
                <a:off x="1582259" y="6181060"/>
                <a:ext cx="17299848" cy="1839606"/>
              </a:xfrm>
              <a:prstGeom prst="rect">
                <a:avLst/>
              </a:prstGeom>
              <a:blipFill rotWithShape="1">
                <a:blip r:embed="rId4"/>
                <a:stretch>
                  <a:fillRect l="-3" t="-33" r="2" b="-1865"/>
                </a:stretch>
              </a:blipFill>
            </p:spPr>
            <p:txBody>
              <a:bodyPr/>
              <a:lstStyle/>
              <a:p>
                <a:r>
                  <a:rPr lang="en-US" altLang="en-US">
                    <a:noFill/>
                  </a:rPr>
                  <a:t> </a:t>
                </a:r>
              </a:p>
            </p:txBody>
          </p:sp>
        </mc:Fallback>
      </mc:AlternateContent>
      <p:pic>
        <p:nvPicPr>
          <p:cNvPr id="18"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45588" y="317119"/>
            <a:ext cx="1474960" cy="1016381"/>
          </a:xfrm>
          <a:prstGeom prst="rect">
            <a:avLst/>
          </a:prstGeom>
        </p:spPr>
      </p:pic>
      <mc:AlternateContent xmlns:mc="http://schemas.openxmlformats.org/markup-compatibility/2006">
        <mc:Choice xmlns:a14="http://schemas.microsoft.com/office/drawing/2010/main" Requires="a14">
          <p:sp>
            <p:nvSpPr>
              <p:cNvPr id="3" name="Rectangle 2"/>
              <p:cNvSpPr/>
              <p:nvPr/>
            </p:nvSpPr>
            <p:spPr>
              <a:xfrm>
                <a:off x="7667927" y="8312321"/>
                <a:ext cx="4676473" cy="1479379"/>
              </a:xfrm>
              <a:prstGeom prst="rect">
                <a:avLst/>
              </a:prstGeom>
            </p:spPr>
            <p:txBody>
              <a:bodyPr wrap="none">
                <a:spAutoFit/>
              </a:bodyPr>
              <a:lstStyle/>
              <a:p>
                <a:pPr lvl="0">
                  <a:lnSpc>
                    <a:spcPct val="107000"/>
                  </a:lnSpc>
                  <a:spcAft>
                    <a:spcPts val="1200"/>
                  </a:spcAft>
                </a:pPr>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7</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oMath>
                  </m:oMathPara>
                </a14:m>
                <a:endPar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7667927" y="8312321"/>
                <a:ext cx="4676473" cy="1479379"/>
              </a:xfrm>
              <a:prstGeom prst="rect">
                <a:avLst/>
              </a:prstGeom>
              <a:blipFill rotWithShape="1">
                <a:blip r:embed="rId7"/>
                <a:stretch>
                  <a:fillRect l="-6" t="-12"/>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7624524" y="6909142"/>
                <a:ext cx="5571332" cy="1479379"/>
              </a:xfrm>
              <a:prstGeom prst="rect">
                <a:avLst/>
              </a:prstGeom>
            </p:spPr>
            <p:txBody>
              <a:bodyPr wrap="none">
                <a:spAutoFit/>
              </a:bodyPr>
              <a:lstStyle/>
              <a:p>
                <a:pPr lvl="0">
                  <a:lnSpc>
                    <a:spcPct val="107000"/>
                  </a:lnSpc>
                  <a:spcAft>
                    <a:spcPts val="1200"/>
                  </a:spcAft>
                </a:pPr>
                <a14:m>
                  <m:oMathPara xmlns:m="http://schemas.openxmlformats.org/officeDocument/2006/math">
                    <m:oMathParaPr>
                      <m:jc m:val="centerGroup"/>
                    </m:oMathParaPr>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7</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3</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oMath>
                  </m:oMathPara>
                </a14:m>
                <a:endPar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7624524" y="6909142"/>
                <a:ext cx="5571332" cy="1479379"/>
              </a:xfrm>
              <a:prstGeom prst="rect">
                <a:avLst/>
              </a:prstGeom>
              <a:blipFill rotWithShape="1">
                <a:blip r:embed="rId8"/>
                <a:stretch>
                  <a:fillRect l="-1" t="-23" r="10" b="12"/>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457199" y="770694"/>
            <a:ext cx="17373599" cy="907536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785137">
            <a:off x="15991362" y="8090361"/>
            <a:ext cx="1631199" cy="1768239"/>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6961931">
            <a:off x="380303" y="8029188"/>
            <a:ext cx="1098610" cy="1658279"/>
          </a:xfrm>
          <a:prstGeom prst="rect">
            <a:avLst/>
          </a:prstGeom>
        </p:spPr>
      </p:pic>
      <p:pic>
        <p:nvPicPr>
          <p:cNvPr id="1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736783">
            <a:off x="16471108" y="331401"/>
            <a:ext cx="1861626" cy="1240308"/>
          </a:xfrm>
          <a:prstGeom prst="rect">
            <a:avLst/>
          </a:prstGeom>
        </p:spPr>
      </p:pic>
      <p:pic>
        <p:nvPicPr>
          <p:cNvPr id="25"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9240" y="347279"/>
            <a:ext cx="1274705" cy="1297410"/>
          </a:xfrm>
          <a:prstGeom prst="rect">
            <a:avLst/>
          </a:prstGeom>
        </p:spPr>
      </p:pic>
      <p:sp>
        <p:nvSpPr>
          <p:cNvPr id="14" name="Oval Callout 13"/>
          <p:cNvSpPr/>
          <p:nvPr/>
        </p:nvSpPr>
        <p:spPr>
          <a:xfrm>
            <a:off x="8416643" y="3558752"/>
            <a:ext cx="1714500" cy="822748"/>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2" name="Group 21"/>
          <p:cNvGrpSpPr/>
          <p:nvPr/>
        </p:nvGrpSpPr>
        <p:grpSpPr>
          <a:xfrm>
            <a:off x="6949793" y="495183"/>
            <a:ext cx="4724400" cy="1034716"/>
            <a:chOff x="-1986443" y="102321"/>
            <a:chExt cx="9806618" cy="1197379"/>
          </a:xfrm>
        </p:grpSpPr>
        <p:sp>
          <p:nvSpPr>
            <p:cNvPr id="23" name="Rectangle 22"/>
            <p:cNvSpPr/>
            <p:nvPr/>
          </p:nvSpPr>
          <p:spPr>
            <a:xfrm>
              <a:off x="-1986443" y="232900"/>
              <a:ext cx="9648447" cy="10668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1320017" y="102321"/>
              <a:ext cx="9140192" cy="1136971"/>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4400" b="1" i="0" u="none" strike="noStrike" kern="1200" cap="none" spc="0" normalizeH="0" baseline="0" noProof="0" dirty="0" smtClean="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BÀI TẬP THÊM</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6" name="Rectangle 5"/>
              <p:cNvSpPr/>
              <p:nvPr/>
            </p:nvSpPr>
            <p:spPr>
              <a:xfrm>
                <a:off x="1371600" y="1779894"/>
                <a:ext cx="15448724" cy="1839606"/>
              </a:xfrm>
              <a:prstGeom prst="rect">
                <a:avLst/>
              </a:prstGeom>
            </p:spPr>
            <p:txBody>
              <a:bodyPr wrap="square">
                <a:spAutoFit/>
              </a:bodyPr>
              <a:lstStyle/>
              <a:p>
                <a:pPr>
                  <a:lnSpc>
                    <a:spcPct val="150000"/>
                  </a:lnSpc>
                </a:pPr>
                <a:r>
                  <a:rPr lang="fr-FR" sz="4000"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Câu</a:t>
                </a:r>
                <a:r>
                  <a:rPr lang="fr-FR" sz="40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 3.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Tìm</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các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đa</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thức</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và</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biết</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en-US" sz="4000" dirty="0" err="1">
                    <a:effectLst/>
                    <a:latin typeface="Arial" panose="020B0604020202020204" pitchFamily="34" charset="0"/>
                    <a:ea typeface="Calibri" panose="020F0502020204030204" pitchFamily="34" charset="0"/>
                    <a:cs typeface="Times New Roman" panose="02020603050405020304" pitchFamily="18" charset="0"/>
                  </a:rPr>
                  <a:t>và</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𝑥</m:t>
                    </m:r>
                  </m:oMath>
                </a14:m>
                <a:r>
                  <a:rPr lang="en-US" sz="4000" dirty="0">
                    <a:effectLst/>
                    <a:latin typeface="Arial" panose="020B0604020202020204" pitchFamily="34"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Rectangle 5"/>
              <p:cNvSpPr>
                <a:spLocks noRot="1" noChangeAspect="1" noMove="1" noResize="1" noEditPoints="1" noAdjustHandles="1" noChangeArrowheads="1" noChangeShapeType="1" noTextEdit="1"/>
              </p:cNvSpPr>
              <p:nvPr/>
            </p:nvSpPr>
            <p:spPr>
              <a:xfrm>
                <a:off x="1371600" y="1779894"/>
                <a:ext cx="15448724" cy="1839606"/>
              </a:xfrm>
              <a:prstGeom prst="rect">
                <a:avLst/>
              </a:prstGeom>
              <a:blipFill rotWithShape="1">
                <a:blip r:embed="rId7"/>
                <a:stretch>
                  <a:fillRect t="-34" r="3" b="-3970"/>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2590800" y="4762500"/>
                <a:ext cx="15773400" cy="901401"/>
              </a:xfrm>
              <a:prstGeom prst="rect">
                <a:avLst/>
              </a:prstGeom>
            </p:spPr>
            <p:txBody>
              <a:bodyPr wrap="square">
                <a:spAutoFit/>
              </a:bodyPr>
              <a:lstStyle/>
              <a:p>
                <a:pPr>
                  <a:lnSpc>
                    <a:spcPct val="150000"/>
                  </a:lnSpc>
                </a:pPr>
                <a:r>
                  <a:rPr lang="en-US" sz="4000" dirty="0">
                    <a:latin typeface="Arial" panose="020B0604020202020204" pitchFamily="34" charset="0"/>
                    <a:ea typeface="Calibri" panose="020F0502020204030204" pitchFamily="34" charset="0"/>
                    <a:cs typeface="Arial" panose="020B0604020202020204" pitchFamily="34" charset="0"/>
                  </a:rPr>
                  <a:t>Ta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𝑃</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𝑄</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d>
                      <m:dPr>
                        <m:ctrlPr>
                          <a:rPr lang="en-US" sz="4000" i="1">
                            <a:effectLst/>
                            <a:latin typeface="Cambria Math" panose="02040503050406030204" pitchFamily="18" charset="0"/>
                            <a:ea typeface="Calibri" panose="020F0502020204030204" pitchFamily="34" charset="0"/>
                            <a:cs typeface="Arial" panose="020B0604020202020204" pitchFamily="34" charset="0"/>
                          </a:rPr>
                        </m:ctrlPr>
                      </m:dPr>
                      <m:e>
                        <m:sSup>
                          <m:sSupPr>
                            <m:ctrlPr>
                              <a:rPr lang="en-US" sz="4000" i="1">
                                <a:effectLst/>
                                <a:latin typeface="Cambria Math" panose="02040503050406030204" pitchFamily="18" charset="0"/>
                                <a:ea typeface="Calibri" panose="020F0502020204030204" pitchFamily="34" charset="0"/>
                                <a:cs typeface="Arial" panose="020B0604020202020204" pitchFamily="34" charset="0"/>
                              </a:rPr>
                            </m:ctrlPr>
                          </m:sSupPr>
                          <m:e>
                            <m:r>
                              <a:rPr lang="en-US" sz="4000" i="1">
                                <a:effectLst/>
                                <a:latin typeface="Cambria Math" panose="02040503050406030204" pitchFamily="18" charset="0"/>
                                <a:ea typeface="Calibri" panose="020F0502020204030204" pitchFamily="34" charset="0"/>
                                <a:cs typeface="Arial" panose="020B0604020202020204" pitchFamily="34" charset="0"/>
                              </a:rPr>
                              <m:t>𝑥</m:t>
                            </m:r>
                          </m:e>
                          <m:sup>
                            <m:r>
                              <a:rPr lang="en-US" sz="4000">
                                <a:effectLst/>
                                <a:latin typeface="Cambria Math" panose="02040503050406030204" pitchFamily="18" charset="0"/>
                                <a:ea typeface="Calibri" panose="020F0502020204030204" pitchFamily="34" charset="0"/>
                                <a:cs typeface="Arial" panose="020B0604020202020204" pitchFamily="34" charset="0"/>
                              </a:rPr>
                              <m:t>2</m:t>
                            </m:r>
                          </m:sup>
                        </m:sSup>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1</m:t>
                        </m:r>
                      </m:e>
                    </m:d>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a:effectLst/>
                        <a:latin typeface="Cambria Math" panose="02040503050406030204" pitchFamily="18" charset="0"/>
                        <a:ea typeface="Calibri" panose="020F0502020204030204" pitchFamily="34" charset="0"/>
                        <a:cs typeface="Arial" panose="020B0604020202020204" pitchFamily="34" charset="0"/>
                      </a:rPr>
                      <m:t>2</m:t>
                    </m:r>
                    <m:r>
                      <a:rPr lang="en-US" sz="4000" i="1">
                        <a:effectLst/>
                        <a:latin typeface="Cambria Math" panose="02040503050406030204" pitchFamily="18" charset="0"/>
                        <a:ea typeface="Calibri" panose="020F0502020204030204" pitchFamily="34" charset="0"/>
                        <a:cs typeface="Arial" panose="020B0604020202020204" pitchFamily="34" charset="0"/>
                      </a:rPr>
                      <m:t>𝑥</m:t>
                    </m:r>
                  </m:oMath>
                </a14:m>
                <a:r>
                  <a:rPr lang="en-US" sz="4000" dirty="0">
                    <a:effectLst/>
                    <a:latin typeface="Arial" panose="020B0604020202020204" pitchFamily="34" charset="0"/>
                    <a:ea typeface="Calibri" panose="020F0502020204030204" pitchFamily="34" charset="0"/>
                    <a:cs typeface="Arial" panose="020B0604020202020204" pitchFamily="34" charset="0"/>
                  </a:rPr>
                  <a:t>. </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p:sp>
            <p:nvSpPr>
              <p:cNvPr id="7" name="Rectangle 6"/>
              <p:cNvSpPr>
                <a:spLocks noRot="1" noChangeAspect="1" noMove="1" noResize="1" noEditPoints="1" noAdjustHandles="1" noChangeArrowheads="1" noChangeShapeType="1" noTextEdit="1"/>
              </p:cNvSpPr>
              <p:nvPr/>
            </p:nvSpPr>
            <p:spPr>
              <a:xfrm>
                <a:off x="2590800" y="4762500"/>
                <a:ext cx="15773400" cy="901401"/>
              </a:xfrm>
              <a:prstGeom prst="rect">
                <a:avLst/>
              </a:prstGeom>
              <a:blipFill rotWithShape="1">
                <a:blip r:embed="rId8"/>
                <a:stretch>
                  <a:fillRect b="-11023"/>
                </a:stretch>
              </a:blipFill>
            </p:spPr>
            <p:txBody>
              <a:bodyPr/>
              <a:lstStyle/>
              <a:p>
                <a:r>
                  <a:rPr lang="en-US" altLang="en-US">
                    <a:noFill/>
                  </a:rPr>
                  <a:t> </a:t>
                </a:r>
              </a:p>
            </p:txBody>
          </p:sp>
        </mc:Fallback>
      </mc:AlternateContent>
      <p:sp>
        <p:nvSpPr>
          <p:cNvPr id="9" name="Rectangle 8"/>
          <p:cNvSpPr/>
          <p:nvPr/>
        </p:nvSpPr>
        <p:spPr>
          <a:xfrm>
            <a:off x="3065570" y="8340550"/>
            <a:ext cx="989748" cy="1015663"/>
          </a:xfrm>
          <a:prstGeom prst="rect">
            <a:avLst/>
          </a:prstGeom>
        </p:spPr>
        <p:txBody>
          <a:bodyPr wrap="square">
            <a:spAutoFit/>
          </a:bodyPr>
          <a:lstStyle/>
          <a:p>
            <a:pPr lvl="0">
              <a:lnSpc>
                <a:spcPct val="150000"/>
              </a:lnSpc>
            </a:pPr>
            <a:r>
              <a:rPr lang="en-US" sz="4000" dirty="0" err="1" smtClean="0">
                <a:solidFill>
                  <a:prstClr val="black"/>
                </a:solidFill>
                <a:latin typeface="Arial" panose="020B0604020202020204" pitchFamily="34" charset="0"/>
                <a:ea typeface="Calibri" panose="020F0502020204030204" pitchFamily="34" charset="0"/>
                <a:cs typeface="Arial" panose="020B0604020202020204" pitchFamily="34" charset="0"/>
              </a:rPr>
              <a:t>và</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0" name="Rectangle 9"/>
          <p:cNvSpPr/>
          <p:nvPr/>
        </p:nvSpPr>
        <p:spPr>
          <a:xfrm>
            <a:off x="2579124" y="7223922"/>
            <a:ext cx="1553630" cy="901593"/>
          </a:xfrm>
          <a:prstGeom prst="rect">
            <a:avLst/>
          </a:prstGeom>
        </p:spPr>
        <p:txBody>
          <a:bodyPr wrap="none">
            <a:spAutoFit/>
          </a:bodyPr>
          <a:lstStyle/>
          <a:p>
            <a:pPr lvl="0">
              <a:lnSpc>
                <a:spcPct val="150000"/>
              </a:lnSpc>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Do </a:t>
            </a:r>
            <a:r>
              <a:rPr lang="en-US" sz="4000" dirty="0" err="1" smtClean="0">
                <a:solidFill>
                  <a:prstClr val="black"/>
                </a:solidFill>
                <a:latin typeface="Arial" panose="020B0604020202020204" pitchFamily="34" charset="0"/>
                <a:ea typeface="Calibri" panose="020F0502020204030204" pitchFamily="34" charset="0"/>
                <a:cs typeface="Arial" panose="020B0604020202020204" pitchFamily="34" charset="0"/>
              </a:rPr>
              <a:t>đó</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2" name="Rectangle 11"/>
              <p:cNvSpPr/>
              <p:nvPr/>
            </p:nvSpPr>
            <p:spPr>
              <a:xfrm>
                <a:off x="4132754" y="6675224"/>
                <a:ext cx="4741170" cy="1821076"/>
              </a:xfrm>
              <a:prstGeom prst="rect">
                <a:avLst/>
              </a:prstGeom>
            </p:spPr>
            <p:txBody>
              <a:bodyPr wrap="none">
                <a:spAutoFit/>
              </a:bodyPr>
              <a:lstStyle/>
              <a:p>
                <a:pPr lvl="0">
                  <a:lnSpc>
                    <a:spcPct val="150000"/>
                  </a:lnSpc>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𝑃</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4132754" y="6675224"/>
                <a:ext cx="4741170" cy="1821076"/>
              </a:xfrm>
              <a:prstGeom prst="rect">
                <a:avLst/>
              </a:prstGeom>
              <a:blipFill rotWithShape="1">
                <a:blip r:embed="rId9"/>
                <a:stretch>
                  <a:fillRect l="-4" t="-6" r="9"/>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2579124" y="5879746"/>
                <a:ext cx="6564874" cy="1015663"/>
              </a:xfrm>
              <a:prstGeom prst="rect">
                <a:avLst/>
              </a:prstGeom>
            </p:spPr>
            <p:txBody>
              <a:bodyPr wrap="none">
                <a:spAutoFit/>
              </a:bodyPr>
              <a:lstStyle/>
              <a:p>
                <a:pPr lvl="0">
                  <a:lnSpc>
                    <a:spcPct val="150000"/>
                  </a:lnSpc>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Suy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ra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𝑃</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2579124" y="5879746"/>
                <a:ext cx="6564874" cy="1015663"/>
              </a:xfrm>
              <a:prstGeom prst="rect">
                <a:avLst/>
              </a:prstGeom>
              <a:blipFill rotWithShape="1">
                <a:blip r:embed="rId10"/>
                <a:stretch>
                  <a:fillRect l="-6" t="-28" r="10" b="57"/>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6" name="Rectangle 25"/>
              <p:cNvSpPr/>
              <p:nvPr/>
            </p:nvSpPr>
            <p:spPr>
              <a:xfrm>
                <a:off x="4055319" y="7793922"/>
                <a:ext cx="7667805" cy="1821076"/>
              </a:xfrm>
              <a:prstGeom prst="rect">
                <a:avLst/>
              </a:prstGeom>
            </p:spPr>
            <p:txBody>
              <a:bodyPr wrap="none">
                <a:spAutoFit/>
              </a:bodyPr>
              <a:lstStyle/>
              <a:p>
                <a:pPr lvl="0">
                  <a:lnSpc>
                    <a:spcPct val="150000"/>
                  </a:lnSpc>
                </a:pPr>
                <a14:m>
                  <m:oMathPara xmlns:m="http://schemas.openxmlformats.org/officeDocument/2006/math">
                    <m:oMathParaPr>
                      <m:jc m:val="centerGroup"/>
                    </m:oMathParaPr>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𝑄</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𝑃</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sSup>
                        <m:sSup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e>
                        <m:sup>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p>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p:sp>
            <p:nvSpPr>
              <p:cNvPr id="26" name="Rectangle 25"/>
              <p:cNvSpPr>
                <a:spLocks noRot="1" noChangeAspect="1" noMove="1" noResize="1" noEditPoints="1" noAdjustHandles="1" noChangeArrowheads="1" noChangeShapeType="1" noTextEdit="1"/>
              </p:cNvSpPr>
              <p:nvPr/>
            </p:nvSpPr>
            <p:spPr>
              <a:xfrm>
                <a:off x="4055319" y="7793922"/>
                <a:ext cx="7667805" cy="1821076"/>
              </a:xfrm>
              <a:prstGeom prst="rect">
                <a:avLst/>
              </a:prstGeom>
              <a:blipFill rotWithShape="1">
                <a:blip r:embed="rId11"/>
                <a:stretch>
                  <a:fillRect l="-3" t="-31" r="5" b="25"/>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sh dir="r"/>
      </p:transition>
    </mc:Choice>
    <mc:Fallback>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p:bldP spid="7" grpId="0"/>
      <p:bldP spid="9" grpId="0"/>
      <p:bldP spid="10" grpId="0"/>
      <p:bldP spid="12" grpId="0"/>
      <p:bldP spid="13" grpId="0"/>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DAB9"/>
        </a:solidFill>
        <a:effectLst/>
      </p:bgPr>
    </p:bg>
    <p:spTree>
      <p:nvGrpSpPr>
        <p:cNvPr id="1" name=""/>
        <p:cNvGrpSpPr/>
        <p:nvPr/>
      </p:nvGrpSpPr>
      <p:grpSpPr>
        <a:xfrm>
          <a:off x="0" y="0"/>
          <a:ext cx="0" cy="0"/>
          <a:chOff x="0" y="0"/>
          <a:chExt cx="0" cy="0"/>
        </a:xfrm>
      </p:grpSpPr>
      <p:grpSp>
        <p:nvGrpSpPr>
          <p:cNvPr id="4" name="Group 4"/>
          <p:cNvGrpSpPr/>
          <p:nvPr/>
        </p:nvGrpSpPr>
        <p:grpSpPr>
          <a:xfrm>
            <a:off x="762000" y="1638300"/>
            <a:ext cx="16687800" cy="8915400"/>
            <a:chOff x="0" y="0"/>
            <a:chExt cx="6038063" cy="6076340"/>
          </a:xfrm>
        </p:grpSpPr>
        <p:sp>
          <p:nvSpPr>
            <p:cNvPr id="5" name="Freeform 5"/>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6" name="Freeform 6"/>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9" name="Group 8"/>
          <p:cNvGrpSpPr/>
          <p:nvPr/>
        </p:nvGrpSpPr>
        <p:grpSpPr>
          <a:xfrm>
            <a:off x="5562600" y="264142"/>
            <a:ext cx="7541291" cy="1108694"/>
            <a:chOff x="6019800" y="377206"/>
            <a:chExt cx="9206251" cy="1108694"/>
          </a:xfrm>
        </p:grpSpPr>
        <p:grpSp>
          <p:nvGrpSpPr>
            <p:cNvPr id="10" name="Group 4"/>
            <p:cNvGrpSpPr/>
            <p:nvPr/>
          </p:nvGrpSpPr>
          <p:grpSpPr>
            <a:xfrm>
              <a:off x="6019800" y="377206"/>
              <a:ext cx="9113229" cy="1108694"/>
              <a:chOff x="0" y="0"/>
              <a:chExt cx="8836922" cy="6076340"/>
            </a:xfrm>
          </p:grpSpPr>
          <p:sp>
            <p:nvSpPr>
              <p:cNvPr id="12" name="Freeform 5"/>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13" name="Freeform 6"/>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11" name="TextBox 10"/>
            <p:cNvSpPr txBox="1"/>
            <p:nvPr/>
          </p:nvSpPr>
          <p:spPr>
            <a:xfrm>
              <a:off x="6466228" y="560084"/>
              <a:ext cx="8759823"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rPr>
                <a:t>BÀI TẬP TRẮC NGHIỆM</a:t>
              </a:r>
              <a:endPar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endParaRPr>
            </a:p>
          </p:txBody>
        </p:sp>
      </p:grpSp>
      <p:sp>
        <p:nvSpPr>
          <p:cNvPr id="8" name="Oval 7"/>
          <p:cNvSpPr/>
          <p:nvPr/>
        </p:nvSpPr>
        <p:spPr>
          <a:xfrm>
            <a:off x="2667000" y="7886700"/>
            <a:ext cx="990600" cy="9318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1582400" y="7069653"/>
            <a:ext cx="3825846" cy="3255447"/>
          </a:xfrm>
          <a:prstGeom prst="rect">
            <a:avLst/>
          </a:prstGeom>
        </p:spPr>
      </p:pic>
      <mc:AlternateContent xmlns:mc="http://schemas.openxmlformats.org/markup-compatibility/2006">
        <mc:Choice xmlns:a14="http://schemas.microsoft.com/office/drawing/2010/main" Requires="a14">
          <p:sp>
            <p:nvSpPr>
              <p:cNvPr id="16" name="Rectangle 15"/>
              <p:cNvSpPr/>
              <p:nvPr/>
            </p:nvSpPr>
            <p:spPr>
              <a:xfrm>
                <a:off x="1129723" y="2525553"/>
                <a:ext cx="15952350" cy="1015663"/>
              </a:xfrm>
              <a:prstGeom prst="rect">
                <a:avLst/>
              </a:prstGeom>
            </p:spPr>
            <p:txBody>
              <a:bodyPr wrap="square">
                <a:spAutoFit/>
              </a:bodyPr>
              <a:lstStyle/>
              <a:p>
                <a:pPr>
                  <a:lnSpc>
                    <a:spcPct val="150000"/>
                  </a:lnSpc>
                </a:pPr>
                <a:r>
                  <a:rPr lang="en-US" sz="4000" b="1" dirty="0" err="1">
                    <a:latin typeface="Arial" panose="020B0604020202020204" pitchFamily="34" charset="0"/>
                    <a:ea typeface="Times New Roman" panose="02020603050405020304" pitchFamily="18" charset="0"/>
                  </a:rPr>
                  <a:t>Câu</a:t>
                </a:r>
                <a:r>
                  <a:rPr lang="en-US" sz="4000" b="1" dirty="0">
                    <a:latin typeface="Arial" panose="020B0604020202020204" pitchFamily="34" charset="0"/>
                    <a:ea typeface="Times New Roman" panose="02020603050405020304" pitchFamily="18" charset="0"/>
                  </a:rPr>
                  <a:t> 1:</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Tìm</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hai</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đa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thức</a:t>
                </a:r>
                <a:r>
                  <a:rPr lang="en-US" sz="4000" dirty="0">
                    <a:latin typeface="Arial" panose="020B0604020202020204" pitchFamily="34" charset="0"/>
                    <a:ea typeface="Times New Roman" panose="02020603050405020304" pitchFamily="18" charset="0"/>
                  </a:rPr>
                  <a:t> P(x) </a:t>
                </a:r>
                <a:r>
                  <a:rPr lang="en-US" sz="4000" dirty="0" err="1">
                    <a:latin typeface="Arial" panose="020B0604020202020204" pitchFamily="34" charset="0"/>
                    <a:ea typeface="Times New Roman" panose="02020603050405020304" pitchFamily="18" charset="0"/>
                  </a:rPr>
                  <a:t>và</a:t>
                </a:r>
                <a:r>
                  <a:rPr lang="en-US" sz="4000" dirty="0">
                    <a:latin typeface="Arial" panose="020B0604020202020204" pitchFamily="34" charset="0"/>
                    <a:ea typeface="Times New Roman" panose="02020603050405020304" pitchFamily="18" charset="0"/>
                  </a:rPr>
                  <a:t> Q(x) </a:t>
                </a:r>
                <a:r>
                  <a:rPr lang="en-US" sz="4000" dirty="0" err="1">
                    <a:latin typeface="Arial" panose="020B0604020202020204" pitchFamily="34" charset="0"/>
                    <a:ea typeface="Times New Roman" panose="02020603050405020304" pitchFamily="18" charset="0"/>
                  </a:rPr>
                  <a:t>sao</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cho</a:t>
                </a:r>
                <a:r>
                  <a:rPr lang="en-US" sz="4000" dirty="0">
                    <a:latin typeface="Arial" panose="020B0604020202020204" pitchFamily="34" charset="0"/>
                    <a:ea typeface="Times New Roman" panose="02020603050405020304" pitchFamily="18" charset="0"/>
                  </a:rPr>
                  <a:t> </a:t>
                </a:r>
                <a14:m>
                  <m:oMath xmlns:m="http://schemas.openxmlformats.org/officeDocument/2006/math">
                    <m:r>
                      <a:rPr lang="en-US" sz="4000" i="1" dirty="0" smtClean="0">
                        <a:latin typeface="Cambria Math" panose="02040503050406030204" pitchFamily="18" charset="0"/>
                        <a:ea typeface="Times New Roman" panose="02020603050405020304" pitchFamily="18" charset="0"/>
                      </a:rPr>
                      <m:t>𝑃</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 + </m:t>
                    </m:r>
                    <m:r>
                      <a:rPr lang="en-US" sz="4000" i="1" dirty="0" smtClean="0">
                        <a:latin typeface="Cambria Math" panose="02040503050406030204" pitchFamily="18" charset="0"/>
                        <a:ea typeface="Times New Roman" panose="02020603050405020304" pitchFamily="18" charset="0"/>
                      </a:rPr>
                      <m:t>𝑄</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 = </m:t>
                    </m:r>
                    <m:r>
                      <a:rPr lang="en-US" sz="4000" i="1" dirty="0" smtClean="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1</m:t>
                    </m:r>
                  </m:oMath>
                </a14:m>
                <a:endParaRPr lang="en-US" sz="3600" dirty="0">
                  <a:effectLst/>
                  <a:latin typeface="Times New Roman" panose="02020603050405020304" pitchFamily="18" charset="0"/>
                  <a:ea typeface="Times New Roman" panose="02020603050405020304" pitchFamily="18" charset="0"/>
                </a:endParaRPr>
              </a:p>
            </p:txBody>
          </p:sp>
        </mc:Choice>
        <mc:Fallback>
          <p:sp>
            <p:nvSpPr>
              <p:cNvPr id="16" name="Rectangle 15"/>
              <p:cNvSpPr>
                <a:spLocks noRot="1" noChangeAspect="1" noMove="1" noResize="1" noEditPoints="1" noAdjustHandles="1" noChangeArrowheads="1" noChangeShapeType="1" noTextEdit="1"/>
              </p:cNvSpPr>
              <p:nvPr/>
            </p:nvSpPr>
            <p:spPr>
              <a:xfrm>
                <a:off x="1129723" y="2525553"/>
                <a:ext cx="15952350" cy="1015663"/>
              </a:xfrm>
              <a:prstGeom prst="rect">
                <a:avLst/>
              </a:prstGeom>
              <a:blipFill rotWithShape="1">
                <a:blip r:embed="rId3"/>
                <a:stretch>
                  <a:fillRect t="-8018" r="4" b="45"/>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2" name="Rectangle 1"/>
              <p:cNvSpPr/>
              <p:nvPr/>
            </p:nvSpPr>
            <p:spPr>
              <a:xfrm>
                <a:off x="2971800" y="3848100"/>
                <a:ext cx="9144000" cy="5016758"/>
              </a:xfrm>
              <a:prstGeom prst="rect">
                <a:avLst/>
              </a:prstGeom>
              <a:ln>
                <a:noFill/>
              </a:ln>
            </p:spPr>
            <p:txBody>
              <a:bodyPr>
                <a:spAutoFit/>
              </a:bodyPr>
              <a:lstStyle/>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A.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m:t>
                    </m:r>
                    <m:r>
                      <a:rPr lang="en-US" sz="4000" i="1" dirty="0">
                        <a:latin typeface="Cambria Math" panose="02040503050406030204" pitchFamily="18" charset="0"/>
                        <a:ea typeface="Times New Roman" panose="02020603050405020304" pitchFamily="18" charset="0"/>
                        <a:cs typeface="Arial" panose="020B0604020202020204" pitchFamily="34" charset="0"/>
                      </a:rPr>
                      <m:t>𝑄</m:t>
                    </m:r>
                    <m:r>
                      <a:rPr lang="en-US" sz="4000" i="1" dirty="0">
                        <a:latin typeface="Cambria Math" panose="02040503050406030204" pitchFamily="18" charset="0"/>
                        <a:ea typeface="Times New Roman" panose="02020603050405020304" pitchFamily="18" charset="0"/>
                        <a:cs typeface="Arial" panose="020B0604020202020204" pitchFamily="34" charset="0"/>
                      </a:rPr>
                      <m:t>(</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B.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m:t>
                    </m:r>
                    <m:r>
                      <a:rPr lang="en-US" sz="4000" i="1" dirty="0">
                        <a:latin typeface="Cambria Math" panose="02040503050406030204" pitchFamily="18" charset="0"/>
                        <a:ea typeface="Times New Roman" panose="02020603050405020304" pitchFamily="18" charset="0"/>
                        <a:cs typeface="Arial" panose="020B0604020202020204" pitchFamily="34" charset="0"/>
                      </a:rPr>
                      <m:t>𝑄</m:t>
                    </m:r>
                    <m:r>
                      <a:rPr lang="en-US" sz="4000" i="1" dirty="0">
                        <a:latin typeface="Cambria Math" panose="02040503050406030204" pitchFamily="18" charset="0"/>
                        <a:ea typeface="Times New Roman" panose="02020603050405020304" pitchFamily="18" charset="0"/>
                        <a:cs typeface="Arial" panose="020B0604020202020204" pitchFamily="34" charset="0"/>
                      </a:rPr>
                      <m:t>(</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C.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m:t>
                    </m:r>
                    <m:r>
                      <a:rPr lang="en-US" sz="4000" i="1" dirty="0">
                        <a:latin typeface="Cambria Math" panose="02040503050406030204" pitchFamily="18" charset="0"/>
                        <a:ea typeface="Times New Roman" panose="02020603050405020304" pitchFamily="18" charset="0"/>
                        <a:cs typeface="Arial" panose="020B0604020202020204" pitchFamily="34" charset="0"/>
                      </a:rPr>
                      <m:t>𝑄</m:t>
                    </m:r>
                    <m:r>
                      <a:rPr lang="en-US" sz="4000" i="1" dirty="0">
                        <a:latin typeface="Cambria Math" panose="02040503050406030204" pitchFamily="18" charset="0"/>
                        <a:ea typeface="Times New Roman" panose="02020603050405020304" pitchFamily="18" charset="0"/>
                        <a:cs typeface="Arial" panose="020B0604020202020204" pitchFamily="34" charset="0"/>
                      </a:rPr>
                      <m:t>(</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D. </a:t>
                </a:r>
                <a14:m>
                  <m:oMath xmlns:m="http://schemas.openxmlformats.org/officeDocument/2006/math">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𝑄</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1</m:t>
                    </m:r>
                  </m:oMath>
                </a14:m>
                <a:endParaRPr lang="en-US" sz="4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2971800" y="3848100"/>
                <a:ext cx="9144000" cy="5016758"/>
              </a:xfrm>
              <a:prstGeom prst="rect">
                <a:avLst/>
              </a:prstGeom>
              <a:blipFill rotWithShape="1">
                <a:blip r:embed="rId4"/>
                <a:stretch>
                  <a:fillRect t="-1620" b="5"/>
                </a:stretch>
              </a:blipFill>
              <a:ln>
                <a:noFill/>
              </a:ln>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ll dir="d"/>
      </p:transition>
    </mc:Choice>
    <mc:Fallback>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DAB9"/>
        </a:solidFill>
        <a:effectLst/>
      </p:bgPr>
    </p:bg>
    <p:spTree>
      <p:nvGrpSpPr>
        <p:cNvPr id="1" name=""/>
        <p:cNvGrpSpPr/>
        <p:nvPr/>
      </p:nvGrpSpPr>
      <p:grpSpPr>
        <a:xfrm>
          <a:off x="0" y="0"/>
          <a:ext cx="0" cy="0"/>
          <a:chOff x="0" y="0"/>
          <a:chExt cx="0" cy="0"/>
        </a:xfrm>
      </p:grpSpPr>
      <p:grpSp>
        <p:nvGrpSpPr>
          <p:cNvPr id="4" name="Group 4"/>
          <p:cNvGrpSpPr/>
          <p:nvPr/>
        </p:nvGrpSpPr>
        <p:grpSpPr>
          <a:xfrm>
            <a:off x="762000" y="1638300"/>
            <a:ext cx="16687800" cy="8915400"/>
            <a:chOff x="0" y="0"/>
            <a:chExt cx="6038063" cy="6076340"/>
          </a:xfrm>
        </p:grpSpPr>
        <p:sp>
          <p:nvSpPr>
            <p:cNvPr id="5" name="Freeform 5"/>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6" name="Freeform 6"/>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9" name="Group 8"/>
          <p:cNvGrpSpPr/>
          <p:nvPr/>
        </p:nvGrpSpPr>
        <p:grpSpPr>
          <a:xfrm>
            <a:off x="5562600" y="264142"/>
            <a:ext cx="7541291" cy="1108694"/>
            <a:chOff x="6019800" y="377206"/>
            <a:chExt cx="9206251" cy="1108694"/>
          </a:xfrm>
        </p:grpSpPr>
        <p:grpSp>
          <p:nvGrpSpPr>
            <p:cNvPr id="10" name="Group 4"/>
            <p:cNvGrpSpPr/>
            <p:nvPr/>
          </p:nvGrpSpPr>
          <p:grpSpPr>
            <a:xfrm>
              <a:off x="6019800" y="377206"/>
              <a:ext cx="9113229" cy="1108694"/>
              <a:chOff x="0" y="0"/>
              <a:chExt cx="8836922" cy="6076340"/>
            </a:xfrm>
          </p:grpSpPr>
          <p:sp>
            <p:nvSpPr>
              <p:cNvPr id="12" name="Freeform 5"/>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13" name="Freeform 6"/>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11" name="TextBox 10"/>
            <p:cNvSpPr txBox="1"/>
            <p:nvPr/>
          </p:nvSpPr>
          <p:spPr>
            <a:xfrm>
              <a:off x="6466228" y="560084"/>
              <a:ext cx="8759823"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rPr>
                <a:t>BÀI TẬP TRẮC NGHIỆM</a:t>
              </a:r>
              <a:endPar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endParaRPr>
            </a:p>
          </p:txBody>
        </p:sp>
      </p:grpSp>
      <mc:AlternateContent xmlns:mc="http://schemas.openxmlformats.org/markup-compatibility/2006">
        <mc:Choice xmlns:a14="http://schemas.microsoft.com/office/drawing/2010/main" Requires="a14">
          <p:sp>
            <p:nvSpPr>
              <p:cNvPr id="3" name="Rectangle 2"/>
              <p:cNvSpPr/>
              <p:nvPr/>
            </p:nvSpPr>
            <p:spPr>
              <a:xfrm>
                <a:off x="1371600" y="2095500"/>
                <a:ext cx="15316201" cy="2751074"/>
              </a:xfrm>
              <a:prstGeom prst="rect">
                <a:avLst/>
              </a:prstGeom>
            </p:spPr>
            <p:txBody>
              <a:bodyPr wrap="square">
                <a:spAutoFit/>
              </a:bodyPr>
              <a:lstStyle/>
              <a:p>
                <a:pPr algn="just">
                  <a:lnSpc>
                    <a:spcPct val="150000"/>
                  </a:lnSpc>
                </a:pPr>
                <a:r>
                  <a:rPr lang="en-US" sz="4000" b="1" dirty="0" err="1">
                    <a:latin typeface="Arial" panose="020B0604020202020204" pitchFamily="34" charset="0"/>
                    <a:ea typeface="Times New Roman" panose="02020603050405020304" pitchFamily="18" charset="0"/>
                  </a:rPr>
                  <a:t>Câu</a:t>
                </a:r>
                <a:r>
                  <a:rPr lang="en-US" sz="4000" b="1" dirty="0">
                    <a:latin typeface="Arial" panose="020B0604020202020204" pitchFamily="34" charset="0"/>
                    <a:ea typeface="Times New Roman" panose="02020603050405020304" pitchFamily="18" charset="0"/>
                  </a:rPr>
                  <a:t> 2:</a:t>
                </a:r>
                <a:r>
                  <a:rPr lang="en-US" sz="4000" dirty="0">
                    <a:latin typeface="Arial" panose="020B0604020202020204" pitchFamily="34" charset="0"/>
                    <a:ea typeface="Times New Roman" panose="02020603050405020304" pitchFamily="18" charset="0"/>
                  </a:rPr>
                  <a:t> Cho </a:t>
                </a:r>
                <a14:m>
                  <m:oMath xmlns:m="http://schemas.openxmlformats.org/officeDocument/2006/math">
                    <m:r>
                      <a:rPr lang="en-US" sz="4000" i="1" dirty="0" smtClean="0">
                        <a:latin typeface="Cambria Math" panose="02040503050406030204" pitchFamily="18" charset="0"/>
                        <a:ea typeface="Times New Roman" panose="02020603050405020304" pitchFamily="18" charset="0"/>
                      </a:rPr>
                      <m:t>𝐴</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5</m:t>
                    </m:r>
                    <m:r>
                      <a:rPr lang="en-US" sz="4000" i="1" dirty="0">
                        <a:latin typeface="Cambria Math" panose="02040503050406030204" pitchFamily="18" charset="0"/>
                        <a:ea typeface="Times New Roman" panose="02020603050405020304" pitchFamily="18" charset="0"/>
                      </a:rPr>
                      <m:t>−</m:t>
                    </m:r>
                    <m:r>
                      <a:rPr lang="en-US" sz="4000" i="1" dirty="0">
                        <a:latin typeface="Cambria Math" panose="02040503050406030204" pitchFamily="18" charset="0"/>
                        <a:ea typeface="Times New Roman" panose="02020603050405020304" pitchFamily="18" charset="0"/>
                      </a:rPr>
                      <m:t>3</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4</m:t>
                    </m:r>
                    <m:r>
                      <a:rPr lang="en-US" sz="4000" i="1" dirty="0">
                        <a:latin typeface="Cambria Math" panose="02040503050406030204" pitchFamily="18" charset="0"/>
                        <a:ea typeface="Times New Roman" panose="02020603050405020304" pitchFamily="18" charset="0"/>
                      </a:rPr>
                      <m:t>+</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m:t>
                    </m:r>
                    <m:r>
                      <a:rPr lang="en-US" sz="4000" i="1" dirty="0">
                        <a:latin typeface="Cambria Math" panose="02040503050406030204" pitchFamily="18" charset="0"/>
                        <a:ea typeface="Times New Roman" panose="02020603050405020304" pitchFamily="18" charset="0"/>
                      </a:rPr>
                      <m:t>5</m:t>
                    </m:r>
                  </m:oMath>
                </a14:m>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và</a:t>
                </a:r>
                <a:r>
                  <a:rPr lang="en-US" sz="4000" dirty="0">
                    <a:latin typeface="Arial" panose="020B0604020202020204" pitchFamily="34" charset="0"/>
                    <a:ea typeface="Times New Roman" panose="02020603050405020304" pitchFamily="18" charset="0"/>
                  </a:rPr>
                  <a:t> </a:t>
                </a:r>
                <a14:m>
                  <m:oMath xmlns:m="http://schemas.openxmlformats.org/officeDocument/2006/math">
                    <m:r>
                      <a:rPr lang="en-US" sz="4000" i="1" dirty="0" smtClean="0">
                        <a:latin typeface="Cambria Math" panose="02040503050406030204" pitchFamily="18" charset="0"/>
                        <a:ea typeface="Times New Roman" panose="02020603050405020304" pitchFamily="18" charset="0"/>
                      </a:rPr>
                      <m:t>𝐵</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2</m:t>
                    </m:r>
                    <m:r>
                      <a:rPr lang="en-US" sz="4000" i="1" dirty="0" smtClean="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4</m:t>
                    </m:r>
                    <m:r>
                      <a:rPr lang="en-US" sz="4000" i="1" dirty="0">
                        <a:latin typeface="Cambria Math" panose="02040503050406030204" pitchFamily="18" charset="0"/>
                        <a:ea typeface="Times New Roman" panose="02020603050405020304" pitchFamily="18" charset="0"/>
                      </a:rPr>
                      <m:t>+</m:t>
                    </m:r>
                    <m:r>
                      <a:rPr lang="en-US" sz="4000" i="1" dirty="0">
                        <a:latin typeface="Cambria Math" panose="02040503050406030204" pitchFamily="18" charset="0"/>
                        <a:ea typeface="Times New Roman" panose="02020603050405020304" pitchFamily="18" charset="0"/>
                      </a:rPr>
                      <m:t>7</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3</m:t>
                    </m:r>
                    <m:r>
                      <a:rPr lang="en-US" sz="4000" i="1" dirty="0">
                        <a:latin typeface="Cambria Math" panose="02040503050406030204" pitchFamily="18" charset="0"/>
                        <a:ea typeface="Times New Roman" panose="02020603050405020304" pitchFamily="18" charset="0"/>
                      </a:rPr>
                      <m:t>−</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m:t>
                    </m:r>
                    <m:r>
                      <a:rPr lang="en-US" sz="4000" i="1" dirty="0">
                        <a:latin typeface="Cambria Math" panose="02040503050406030204" pitchFamily="18" charset="0"/>
                        <a:ea typeface="Times New Roman" panose="02020603050405020304" pitchFamily="18" charset="0"/>
                      </a:rPr>
                      <m:t>6</m:t>
                    </m:r>
                  </m:oMath>
                </a14:m>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Tìm</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hiệu</a:t>
                </a:r>
                <a:r>
                  <a:rPr lang="en-US" sz="4000" dirty="0">
                    <a:latin typeface="Arial" panose="020B0604020202020204" pitchFamily="34" charset="0"/>
                    <a:ea typeface="Times New Roman" panose="02020603050405020304" pitchFamily="18" charset="0"/>
                  </a:rPr>
                  <a:t> </a:t>
                </a:r>
                <a14:m>
                  <m:oMath xmlns:m="http://schemas.openxmlformats.org/officeDocument/2006/math">
                    <m:r>
                      <a:rPr lang="en-US" sz="4000" i="1" dirty="0" smtClean="0">
                        <a:latin typeface="Cambria Math" panose="02040503050406030204" pitchFamily="18" charset="0"/>
                        <a:ea typeface="Times New Roman" panose="02020603050405020304" pitchFamily="18" charset="0"/>
                      </a:rPr>
                      <m:t>𝐴</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 − </m:t>
                    </m:r>
                    <m:r>
                      <a:rPr lang="en-US" sz="4000" i="1" dirty="0" smtClean="0">
                        <a:latin typeface="Cambria Math" panose="02040503050406030204" pitchFamily="18" charset="0"/>
                        <a:ea typeface="Times New Roman" panose="02020603050405020304" pitchFamily="18" charset="0"/>
                      </a:rPr>
                      <m:t>𝐵</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 </m:t>
                    </m:r>
                  </m:oMath>
                </a14:m>
                <a:r>
                  <a:rPr lang="en-US" sz="4000" dirty="0" err="1">
                    <a:latin typeface="Arial" panose="020B0604020202020204" pitchFamily="34" charset="0"/>
                    <a:ea typeface="Times New Roman" panose="02020603050405020304" pitchFamily="18" charset="0"/>
                  </a:rPr>
                  <a:t>rồi</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sắp</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xếp</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kết</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quả</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theo</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lũy</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thừa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tăng</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dần</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của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biến</a:t>
                </a:r>
                <a:r>
                  <a:rPr lang="en-US" sz="4000" dirty="0">
                    <a:latin typeface="Arial" panose="020B0604020202020204" pitchFamily="34" charset="0"/>
                    <a:ea typeface="Times New Roman" panose="02020603050405020304" pitchFamily="18" charset="0"/>
                  </a:rPr>
                  <a:t> ta </a:t>
                </a:r>
                <a:r>
                  <a:rPr lang="en-US" sz="4000" dirty="0" err="1">
                    <a:latin typeface="Arial" panose="020B0604020202020204" pitchFamily="34" charset="0"/>
                    <a:ea typeface="Times New Roman" panose="02020603050405020304" pitchFamily="18" charset="0"/>
                  </a:rPr>
                  <a:t>được</a:t>
                </a:r>
                <a:r>
                  <a:rPr lang="en-US" sz="4000" dirty="0">
                    <a:latin typeface="Arial" panose="020B0604020202020204" pitchFamily="34" charset="0"/>
                    <a:ea typeface="Times New Roman" panose="02020603050405020304" pitchFamily="18" charset="0"/>
                  </a:rPr>
                  <a:t>:</a:t>
                </a:r>
                <a:endParaRPr lang="en-US" sz="3600" dirty="0">
                  <a:effectLst/>
                  <a:latin typeface="Times New Roman" panose="02020603050405020304" pitchFamily="18" charset="0"/>
                  <a:ea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371600" y="2095500"/>
                <a:ext cx="15316201" cy="2751074"/>
              </a:xfrm>
              <a:prstGeom prst="rect">
                <a:avLst/>
              </a:prstGeom>
              <a:blipFill rotWithShape="1">
                <a:blip r:embed="rId1"/>
                <a:stretch>
                  <a:fillRect t="-2954" b="9"/>
                </a:stretch>
              </a:blipFill>
            </p:spPr>
            <p:txBody>
              <a:bodyPr/>
              <a:lstStyle/>
              <a:p>
                <a:r>
                  <a:rPr lang="en-US" altLang="en-US">
                    <a:noFill/>
                  </a:rPr>
                  <a:t> </a:t>
                </a:r>
              </a:p>
            </p:txBody>
          </p:sp>
        </mc:Fallback>
      </mc:AlternateContent>
      <p:sp>
        <p:nvSpPr>
          <p:cNvPr id="15" name="Oval 14"/>
          <p:cNvSpPr/>
          <p:nvPr/>
        </p:nvSpPr>
        <p:spPr>
          <a:xfrm>
            <a:off x="2743200" y="6515100"/>
            <a:ext cx="990600" cy="914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192000" y="6515100"/>
            <a:ext cx="3679112" cy="3130590"/>
          </a:xfrm>
          <a:prstGeom prst="rect">
            <a:avLst/>
          </a:prstGeom>
        </p:spPr>
      </p:pic>
      <mc:AlternateContent xmlns:mc="http://schemas.openxmlformats.org/markup-compatibility/2006">
        <mc:Choice xmlns:a14="http://schemas.microsoft.com/office/drawing/2010/main" Requires="a14">
          <p:sp>
            <p:nvSpPr>
              <p:cNvPr id="2" name="Rectangle 1"/>
              <p:cNvSpPr/>
              <p:nvPr/>
            </p:nvSpPr>
            <p:spPr>
              <a:xfrm>
                <a:off x="3048000" y="4914900"/>
                <a:ext cx="9144000" cy="4825745"/>
              </a:xfrm>
              <a:prstGeom prst="rect">
                <a:avLst/>
              </a:prstGeom>
            </p:spPr>
            <p:txBody>
              <a:bodyPr>
                <a:spAutoFit/>
              </a:bodyPr>
              <a:lstStyle/>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A.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11</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2</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7</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3</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5</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4</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5</m:t>
                    </m:r>
                  </m:oMath>
                </a14:m>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B. </a:t>
                </a:r>
                <a14:m>
                  <m:oMath xmlns:m="http://schemas.openxmlformats.org/officeDocument/2006/math">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11</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7</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3</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5</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4</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5</m:t>
                    </m:r>
                  </m:oMath>
                </a14:m>
                <a:endParaRPr lang="en-US" sz="40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C.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5</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5</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4</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7</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3</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11</m:t>
                    </m:r>
                  </m:oMath>
                </a14:m>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D.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5</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5</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4</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7</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3</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11</m:t>
                    </m:r>
                  </m:oMath>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2" name="Rectangle 1"/>
              <p:cNvSpPr>
                <a:spLocks noRot="1" noChangeAspect="1" noMove="1" noResize="1" noEditPoints="1" noAdjustHandles="1" noChangeArrowheads="1" noChangeShapeType="1" noTextEdit="1"/>
              </p:cNvSpPr>
              <p:nvPr/>
            </p:nvSpPr>
            <p:spPr>
              <a:xfrm>
                <a:off x="3048000" y="4914900"/>
                <a:ext cx="9144000" cy="4825745"/>
              </a:xfrm>
              <a:prstGeom prst="rect">
                <a:avLst/>
              </a:prstGeom>
              <a:blipFill rotWithShape="1">
                <a:blip r:embed="rId4"/>
                <a:stretch>
                  <a:fillRect t="-1684" b="8"/>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ll dir="d"/>
      </p:transition>
    </mc:Choice>
    <mc:Fallback>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DAB9"/>
        </a:solidFill>
        <a:effectLst/>
      </p:bgPr>
    </p:bg>
    <p:spTree>
      <p:nvGrpSpPr>
        <p:cNvPr id="1" name=""/>
        <p:cNvGrpSpPr/>
        <p:nvPr/>
      </p:nvGrpSpPr>
      <p:grpSpPr>
        <a:xfrm>
          <a:off x="0" y="0"/>
          <a:ext cx="0" cy="0"/>
          <a:chOff x="0" y="0"/>
          <a:chExt cx="0" cy="0"/>
        </a:xfrm>
      </p:grpSpPr>
      <p:grpSp>
        <p:nvGrpSpPr>
          <p:cNvPr id="4" name="Group 4"/>
          <p:cNvGrpSpPr/>
          <p:nvPr/>
        </p:nvGrpSpPr>
        <p:grpSpPr>
          <a:xfrm>
            <a:off x="762000" y="1638300"/>
            <a:ext cx="16687800" cy="8915400"/>
            <a:chOff x="0" y="0"/>
            <a:chExt cx="6038063" cy="6076340"/>
          </a:xfrm>
        </p:grpSpPr>
        <p:sp>
          <p:nvSpPr>
            <p:cNvPr id="5" name="Freeform 5"/>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6" name="Freeform 6"/>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9" name="Group 8"/>
          <p:cNvGrpSpPr/>
          <p:nvPr/>
        </p:nvGrpSpPr>
        <p:grpSpPr>
          <a:xfrm>
            <a:off x="5562600" y="264142"/>
            <a:ext cx="7541291" cy="1108694"/>
            <a:chOff x="6019800" y="377206"/>
            <a:chExt cx="9206251" cy="1108694"/>
          </a:xfrm>
        </p:grpSpPr>
        <p:grpSp>
          <p:nvGrpSpPr>
            <p:cNvPr id="10" name="Group 4"/>
            <p:cNvGrpSpPr/>
            <p:nvPr/>
          </p:nvGrpSpPr>
          <p:grpSpPr>
            <a:xfrm>
              <a:off x="6019800" y="377206"/>
              <a:ext cx="9113229" cy="1108694"/>
              <a:chOff x="0" y="0"/>
              <a:chExt cx="8836922" cy="6076340"/>
            </a:xfrm>
          </p:grpSpPr>
          <p:sp>
            <p:nvSpPr>
              <p:cNvPr id="12" name="Freeform 5"/>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13" name="Freeform 6"/>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11" name="TextBox 10"/>
            <p:cNvSpPr txBox="1"/>
            <p:nvPr/>
          </p:nvSpPr>
          <p:spPr>
            <a:xfrm>
              <a:off x="6466228" y="560084"/>
              <a:ext cx="8759823"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rPr>
                <a:t>BÀI TẬP TRẮC NGHIỆM</a:t>
              </a:r>
              <a:endPar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endParaRPr>
            </a:p>
          </p:txBody>
        </p:sp>
      </p:grpSp>
      <mc:AlternateContent xmlns:mc="http://schemas.openxmlformats.org/markup-compatibility/2006">
        <mc:Choice xmlns:a14="http://schemas.microsoft.com/office/drawing/2010/main" Requires="a14">
          <p:sp>
            <p:nvSpPr>
              <p:cNvPr id="3" name="Rectangle 2"/>
              <p:cNvSpPr/>
              <p:nvPr/>
            </p:nvSpPr>
            <p:spPr>
              <a:xfrm>
                <a:off x="1676400" y="2095500"/>
                <a:ext cx="12420600" cy="2862322"/>
              </a:xfrm>
              <a:prstGeom prst="rect">
                <a:avLst/>
              </a:prstGeom>
            </p:spPr>
            <p:txBody>
              <a:bodyPr wrap="square">
                <a:spAutoFit/>
              </a:bodyPr>
              <a:lstStyle/>
              <a:p>
                <a:pPr algn="just">
                  <a:lnSpc>
                    <a:spcPct val="150000"/>
                  </a:lnSpc>
                </a:pPr>
                <a:r>
                  <a:rPr lang="en-US" sz="4000" b="1" dirty="0" smtClean="0">
                    <a:latin typeface="Arial" panose="020B0604020202020204" pitchFamily="34" charset="0"/>
                    <a:ea typeface="Times New Roman" panose="02020603050405020304" pitchFamily="18" charset="0"/>
                  </a:rPr>
                  <a:t>Câu</a:t>
                </a:r>
                <a:r>
                  <a:rPr lang="en-US" sz="4000" b="1" dirty="0">
                    <a:latin typeface="Arial" panose="020B0604020202020204" pitchFamily="34" charset="0"/>
                    <a:ea typeface="Times New Roman" panose="02020603050405020304" pitchFamily="18" charset="0"/>
                  </a:rPr>
                  <a:t> 3:</a:t>
                </a:r>
                <a:r>
                  <a:rPr lang="en-US" sz="4000" dirty="0">
                    <a:latin typeface="Arial" panose="020B0604020202020204" pitchFamily="34" charset="0"/>
                    <a:ea typeface="Times New Roman" panose="02020603050405020304" pitchFamily="18" charset="0"/>
                  </a:rPr>
                  <a:t> Cho </a:t>
                </a:r>
                <a14:m>
                  <m:oMath xmlns:m="http://schemas.openxmlformats.org/officeDocument/2006/math">
                    <m:r>
                      <a:rPr lang="en-US" sz="4000" i="1" dirty="0" smtClean="0">
                        <a:latin typeface="Cambria Math" panose="02040503050406030204" pitchFamily="18" charset="0"/>
                        <a:ea typeface="Times New Roman" panose="02020603050405020304" pitchFamily="18" charset="0"/>
                      </a:rPr>
                      <m:t>𝑃</m:t>
                    </m:r>
                    <m:r>
                      <a:rPr lang="en-US" sz="4000" i="1" dirty="0" smtClean="0">
                        <a:latin typeface="Cambria Math" panose="02040503050406030204" pitchFamily="18" charset="0"/>
                        <a:ea typeface="Times New Roman" panose="02020603050405020304" pitchFamily="18" charset="0"/>
                      </a:rPr>
                      <m:t>(</m:t>
                    </m:r>
                    <m:r>
                      <a:rPr lang="en-US" sz="4000" i="1" dirty="0" smtClean="0">
                        <a:latin typeface="Cambria Math" panose="02040503050406030204" pitchFamily="18" charset="0"/>
                        <a:ea typeface="Times New Roman" panose="02020603050405020304" pitchFamily="18" charset="0"/>
                      </a:rPr>
                      <m:t>𝑥</m:t>
                    </m:r>
                    <m:r>
                      <a:rPr lang="en-US" sz="4000" i="1" dirty="0" smtClean="0">
                        <a:latin typeface="Cambria Math" panose="02040503050406030204" pitchFamily="18" charset="0"/>
                        <a:ea typeface="Times New Roman" panose="02020603050405020304" pitchFamily="18" charset="0"/>
                      </a:rPr>
                      <m:t>) = </m:t>
                    </m:r>
                    <m:r>
                      <a:rPr lang="en-US" sz="4000" i="1" dirty="0" smtClean="0">
                        <a:latin typeface="Cambria Math" panose="02040503050406030204" pitchFamily="18" charset="0"/>
                        <a:ea typeface="Times New Roman" panose="02020603050405020304" pitchFamily="18" charset="0"/>
                      </a:rPr>
                      <m:t>5</m:t>
                    </m:r>
                    <m:r>
                      <a:rPr lang="en-US" sz="4000" i="1" dirty="0" smtClean="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4</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4</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3</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3</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𝑥</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1</m:t>
                    </m:r>
                  </m:oMath>
                </a14:m>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và</a:t>
                </a:r>
                <a:r>
                  <a:rPr lang="en-US" sz="4000" dirty="0">
                    <a:latin typeface="Arial" panose="020B0604020202020204" pitchFamily="34" charset="0"/>
                    <a:ea typeface="Times New Roman" panose="02020603050405020304" pitchFamily="18" charset="0"/>
                  </a:rPr>
                  <a:t> </a:t>
                </a:r>
                <a14:m>
                  <m:oMath xmlns:m="http://schemas.openxmlformats.org/officeDocument/2006/math">
                    <m:r>
                      <a:rPr lang="en-US" sz="4000" i="1" dirty="0" smtClean="0">
                        <a:latin typeface="Cambria Math" panose="02040503050406030204" pitchFamily="18" charset="0"/>
                        <a:ea typeface="Times New Roman" panose="02020603050405020304" pitchFamily="18" charset="0"/>
                      </a:rPr>
                      <m:t>𝑄</m:t>
                    </m:r>
                    <m:d>
                      <m:dPr>
                        <m:ctrlPr>
                          <a:rPr lang="en-US" sz="4000" i="1" dirty="0" smtClean="0">
                            <a:latin typeface="Cambria Math" panose="02040503050406030204" pitchFamily="18" charset="0"/>
                            <a:ea typeface="Times New Roman" panose="02020603050405020304" pitchFamily="18" charset="0"/>
                          </a:rPr>
                        </m:ctrlPr>
                      </m:dPr>
                      <m:e>
                        <m:r>
                          <a:rPr lang="en-US" sz="4000" i="1" dirty="0" smtClean="0">
                            <a:latin typeface="Cambria Math" panose="02040503050406030204" pitchFamily="18" charset="0"/>
                            <a:ea typeface="Times New Roman" panose="02020603050405020304" pitchFamily="18" charset="0"/>
                          </a:rPr>
                          <m:t>𝑥</m:t>
                        </m:r>
                      </m:e>
                    </m:d>
                    <m:r>
                      <a:rPr lang="en-US" sz="4000" i="1" dirty="0" smtClean="0">
                        <a:latin typeface="Cambria Math" panose="02040503050406030204" pitchFamily="18" charset="0"/>
                        <a:ea typeface="Times New Roman" panose="02020603050405020304" pitchFamily="18" charset="0"/>
                      </a:rPr>
                      <m:t>= −</m:t>
                    </m:r>
                    <m:r>
                      <a:rPr lang="en-US" sz="4000" i="1" dirty="0" smtClean="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4</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3</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3</m:t>
                    </m:r>
                    <m:r>
                      <a:rPr lang="en-US" sz="4000" i="1" dirty="0">
                        <a:latin typeface="Cambria Math" panose="02040503050406030204" pitchFamily="18" charset="0"/>
                        <a:ea typeface="Times New Roman" panose="02020603050405020304" pitchFamily="18" charset="0"/>
                      </a:rPr>
                      <m:t>𝑥</m:t>
                    </m:r>
                    <m:r>
                      <a:rPr lang="en-US" sz="4000" i="1" baseline="30000" dirty="0">
                        <a:latin typeface="Cambria Math" panose="02040503050406030204" pitchFamily="18" charset="0"/>
                        <a:ea typeface="Times New Roman" panose="02020603050405020304" pitchFamily="18" charset="0"/>
                      </a:rPr>
                      <m:t>2</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4</m:t>
                    </m:r>
                    <m:r>
                      <a:rPr lang="en-US" sz="4000" i="1" dirty="0">
                        <a:latin typeface="Cambria Math" panose="02040503050406030204" pitchFamily="18" charset="0"/>
                        <a:ea typeface="Times New Roman" panose="02020603050405020304" pitchFamily="18" charset="0"/>
                      </a:rPr>
                      <m:t>𝑥</m:t>
                    </m:r>
                    <m:r>
                      <a:rPr lang="en-US" sz="4000" i="1" dirty="0">
                        <a:latin typeface="Cambria Math" panose="02040503050406030204" pitchFamily="18" charset="0"/>
                        <a:ea typeface="Times New Roman" panose="02020603050405020304" pitchFamily="18" charset="0"/>
                      </a:rPr>
                      <m:t> − </m:t>
                    </m:r>
                    <m:r>
                      <a:rPr lang="en-US" sz="4000" i="1" dirty="0">
                        <a:latin typeface="Cambria Math" panose="02040503050406030204" pitchFamily="18" charset="0"/>
                        <a:ea typeface="Times New Roman" panose="02020603050405020304" pitchFamily="18" charset="0"/>
                      </a:rPr>
                      <m:t>5</m:t>
                    </m:r>
                    <m:r>
                      <a:rPr lang="en-US" sz="4000" b="0" i="0" dirty="0" smtClean="0">
                        <a:latin typeface="Cambria Math" panose="02040503050406030204" pitchFamily="18" charset="0"/>
                        <a:ea typeface="Times New Roman" panose="02020603050405020304" pitchFamily="18" charset="0"/>
                      </a:rPr>
                      <m:t>.</m:t>
                    </m:r>
                  </m:oMath>
                </a14:m>
                <a:r>
                  <a:rPr lang="en-US" sz="4000" dirty="0" smtClean="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Tính</a:t>
                </a:r>
                <a:r>
                  <a:rPr lang="en-US" sz="4000" dirty="0">
                    <a:latin typeface="Arial" panose="020B0604020202020204" pitchFamily="34" charset="0"/>
                    <a:ea typeface="Times New Roman" panose="02020603050405020304" pitchFamily="18" charset="0"/>
                  </a:rPr>
                  <a:t> P(x) + Q(x) </a:t>
                </a:r>
                <a:r>
                  <a:rPr lang="en-US" sz="4000" dirty="0" err="1">
                    <a:latin typeface="Arial" panose="020B0604020202020204" pitchFamily="34" charset="0"/>
                    <a:ea typeface="Times New Roman" panose="02020603050405020304" pitchFamily="18" charset="0"/>
                  </a:rPr>
                  <a:t>rồi</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tìm</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bậc</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của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đa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thức</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thu</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được</a:t>
                </a:r>
                <a:endParaRPr lang="en-US" sz="4000" dirty="0">
                  <a:effectLst/>
                  <a:latin typeface="Times New Roman" panose="02020603050405020304" pitchFamily="18" charset="0"/>
                  <a:ea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676400" y="2095500"/>
                <a:ext cx="12420600" cy="2862322"/>
              </a:xfrm>
              <a:prstGeom prst="rect">
                <a:avLst/>
              </a:prstGeom>
              <a:blipFill rotWithShape="1">
                <a:blip r:embed="rId1"/>
                <a:stretch>
                  <a:fillRect t="-2840" b="13"/>
                </a:stretch>
              </a:blipFill>
            </p:spPr>
            <p:txBody>
              <a:bodyPr/>
              <a:lstStyle/>
              <a:p>
                <a:r>
                  <a:rPr lang="en-US" altLang="en-US">
                    <a:noFill/>
                  </a:rPr>
                  <a:t> </a:t>
                </a:r>
              </a:p>
            </p:txBody>
          </p:sp>
        </mc:Fallback>
      </mc:AlternateContent>
      <p:sp>
        <p:nvSpPr>
          <p:cNvPr id="15" name="Oval 14"/>
          <p:cNvSpPr/>
          <p:nvPr/>
        </p:nvSpPr>
        <p:spPr>
          <a:xfrm>
            <a:off x="1524000" y="7505700"/>
            <a:ext cx="990600" cy="914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859000" y="1852460"/>
            <a:ext cx="3203903" cy="2726231"/>
          </a:xfrm>
          <a:prstGeom prst="rect">
            <a:avLst/>
          </a:prstGeom>
        </p:spPr>
      </p:pic>
      <mc:AlternateContent xmlns:mc="http://schemas.openxmlformats.org/markup-compatibility/2006">
        <mc:Choice xmlns:a14="http://schemas.microsoft.com/office/drawing/2010/main" Requires="a14">
          <p:sp>
            <p:nvSpPr>
              <p:cNvPr id="7" name="Rectangle 6"/>
              <p:cNvSpPr/>
              <p:nvPr/>
            </p:nvSpPr>
            <p:spPr>
              <a:xfrm>
                <a:off x="1696453" y="4714320"/>
                <a:ext cx="13944597" cy="5016758"/>
              </a:xfrm>
              <a:prstGeom prst="rect">
                <a:avLst/>
              </a:prstGeom>
            </p:spPr>
            <p:txBody>
              <a:bodyPr wrap="square">
                <a:spAutoFit/>
              </a:bodyPr>
              <a:lstStyle/>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A.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𝑄</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6</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3</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 </m:t>
                    </m:r>
                  </m:oMath>
                </a14:m>
                <a:r>
                  <a:rPr lang="en-US" sz="4000" dirty="0" err="1">
                    <a:latin typeface="Arial" panose="020B0604020202020204" pitchFamily="34" charset="0"/>
                    <a:ea typeface="Times New Roman" panose="02020603050405020304" pitchFamily="18" charset="0"/>
                    <a:cs typeface="Arial" panose="020B0604020202020204" pitchFamily="34" charset="0"/>
                  </a:rPr>
                  <a:t>có</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bậc</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là</a:t>
                </a:r>
                <a:r>
                  <a:rPr lang="en-US" sz="4000" dirty="0">
                    <a:latin typeface="Arial" panose="020B0604020202020204" pitchFamily="34" charset="0"/>
                    <a:ea typeface="Times New Roman" panose="02020603050405020304" pitchFamily="18" charset="0"/>
                    <a:cs typeface="Arial" panose="020B0604020202020204" pitchFamily="34" charset="0"/>
                  </a:rPr>
                  <a:t> 6</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B.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𝑄</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4</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4</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3</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2</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 </m:t>
                    </m:r>
                  </m:oMath>
                </a14:m>
                <a:r>
                  <a:rPr lang="en-US" sz="4000" dirty="0" err="1">
                    <a:latin typeface="Arial" panose="020B0604020202020204" pitchFamily="34" charset="0"/>
                    <a:ea typeface="Times New Roman" panose="02020603050405020304" pitchFamily="18" charset="0"/>
                    <a:cs typeface="Arial" panose="020B0604020202020204" pitchFamily="34" charset="0"/>
                  </a:rPr>
                  <a:t>có</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bậc</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là</a:t>
                </a:r>
                <a:r>
                  <a:rPr lang="en-US" sz="4000" dirty="0">
                    <a:latin typeface="Arial" panose="020B0604020202020204" pitchFamily="34" charset="0"/>
                    <a:ea typeface="Times New Roman" panose="02020603050405020304" pitchFamily="18" charset="0"/>
                    <a:cs typeface="Arial" panose="020B0604020202020204" pitchFamily="34" charset="0"/>
                  </a:rPr>
                  <a:t> 4</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 </a:t>
                </a:r>
                <a14:m>
                  <m:oMath xmlns:m="http://schemas.openxmlformats.org/officeDocument/2006/math">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𝑄</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4</m:t>
                    </m:r>
                    <m:r>
                      <a:rPr lang="en-US" sz="4000" i="1" dirty="0"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4</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6</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3</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6</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6</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schemeClr val="tx1"/>
                        </a:solidFill>
                        <a:latin typeface="Cambria Math" panose="02040503050406030204" pitchFamily="18" charset="0"/>
                        <a:ea typeface="Times New Roman" panose="02020603050405020304" pitchFamily="18" charset="0"/>
                        <a:cs typeface="Arial" panose="020B0604020202020204" pitchFamily="34" charset="0"/>
                      </a:rPr>
                      <m:t>6</m:t>
                    </m:r>
                  </m:oMath>
                </a14:m>
                <a:r>
                  <a:rPr lang="en-US" sz="40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tx1"/>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tx1"/>
                    </a:solidFill>
                    <a:latin typeface="Arial" panose="020B0604020202020204" pitchFamily="34" charset="0"/>
                    <a:ea typeface="Times New Roman" panose="02020603050405020304" pitchFamily="18" charset="0"/>
                    <a:cs typeface="Arial" panose="020B0604020202020204" pitchFamily="34" charset="0"/>
                  </a:rPr>
                  <a:t>bậc</a:t>
                </a:r>
                <a:r>
                  <a:rPr lang="en-US" sz="40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tx1"/>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chemeClr val="tx1"/>
                    </a:solidFill>
                    <a:latin typeface="Arial" panose="020B0604020202020204" pitchFamily="34" charset="0"/>
                    <a:ea typeface="Times New Roman" panose="02020603050405020304" pitchFamily="18" charset="0"/>
                    <a:cs typeface="Arial" panose="020B0604020202020204" pitchFamily="34" charset="0"/>
                  </a:rPr>
                  <a:t> 4</a:t>
                </a:r>
                <a:endParaRPr lang="en-US" sz="40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a:lnSpc>
                    <a:spcPct val="200000"/>
                  </a:lnSpc>
                </a:pPr>
                <a:r>
                  <a:rPr lang="en-US" sz="4000" dirty="0">
                    <a:latin typeface="Arial" panose="020B0604020202020204" pitchFamily="34" charset="0"/>
                    <a:ea typeface="Times New Roman" panose="02020603050405020304" pitchFamily="18" charset="0"/>
                    <a:cs typeface="Arial" panose="020B0604020202020204" pitchFamily="34" charset="0"/>
                  </a:rPr>
                  <a:t>D. </a:t>
                </a:r>
                <a14:m>
                  <m:oMath xmlns:m="http://schemas.openxmlformats.org/officeDocument/2006/math">
                    <m:r>
                      <a:rPr lang="en-US" sz="4000" i="1" dirty="0" smtClean="0">
                        <a:latin typeface="Cambria Math" panose="02040503050406030204" pitchFamily="18" charset="0"/>
                        <a:ea typeface="Times New Roman" panose="02020603050405020304" pitchFamily="18" charset="0"/>
                        <a:cs typeface="Arial" panose="020B0604020202020204" pitchFamily="34" charset="0"/>
                      </a:rPr>
                      <m:t>𝑃</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𝑄</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 = </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4</m:t>
                    </m:r>
                    <m:r>
                      <a:rPr lang="en-US" sz="4000" i="1" dirty="0" smtClean="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4</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baseline="30000" dirty="0">
                        <a:latin typeface="Cambria Math" panose="02040503050406030204" pitchFamily="18" charset="0"/>
                        <a:ea typeface="Times New Roman" panose="02020603050405020304" pitchFamily="18" charset="0"/>
                        <a:cs typeface="Arial" panose="020B0604020202020204" pitchFamily="34" charset="0"/>
                      </a:rPr>
                      <m:t>3</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𝑥</m:t>
                    </m:r>
                    <m:r>
                      <a:rPr lang="en-US" sz="4000" i="1" dirty="0">
                        <a:latin typeface="Cambria Math" panose="02040503050406030204" pitchFamily="18" charset="0"/>
                        <a:ea typeface="Times New Roman" panose="02020603050405020304" pitchFamily="18" charset="0"/>
                        <a:cs typeface="Arial" panose="020B0604020202020204" pitchFamily="34" charset="0"/>
                      </a:rPr>
                      <m:t> − </m:t>
                    </m:r>
                    <m:r>
                      <a:rPr lang="en-US" sz="4000" i="1" dirty="0">
                        <a:latin typeface="Cambria Math" panose="02040503050406030204" pitchFamily="18" charset="0"/>
                        <a:ea typeface="Times New Roman" panose="02020603050405020304" pitchFamily="18" charset="0"/>
                        <a:cs typeface="Arial" panose="020B0604020202020204" pitchFamily="34" charset="0"/>
                      </a:rPr>
                      <m:t>6</m:t>
                    </m:r>
                    <m:r>
                      <a:rPr lang="en-US" sz="4000" i="1" dirty="0">
                        <a:latin typeface="Cambria Math" panose="02040503050406030204" pitchFamily="18" charset="0"/>
                        <a:ea typeface="Times New Roman" panose="02020603050405020304" pitchFamily="18" charset="0"/>
                        <a:cs typeface="Arial" panose="020B0604020202020204" pitchFamily="34" charset="0"/>
                      </a:rPr>
                      <m:t> </m:t>
                    </m:r>
                  </m:oMath>
                </a14:m>
                <a:r>
                  <a:rPr lang="en-US" sz="4000" dirty="0" err="1">
                    <a:latin typeface="Arial" panose="020B0604020202020204" pitchFamily="34" charset="0"/>
                    <a:ea typeface="Times New Roman" panose="02020603050405020304" pitchFamily="18" charset="0"/>
                    <a:cs typeface="Arial" panose="020B0604020202020204" pitchFamily="34" charset="0"/>
                  </a:rPr>
                  <a:t>có</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bậc</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là</a:t>
                </a:r>
                <a:r>
                  <a:rPr lang="en-US" sz="4000" dirty="0">
                    <a:latin typeface="Arial" panose="020B0604020202020204" pitchFamily="34" charset="0"/>
                    <a:ea typeface="Times New Roman" panose="02020603050405020304" pitchFamily="18" charset="0"/>
                    <a:cs typeface="Arial" panose="020B0604020202020204" pitchFamily="34" charset="0"/>
                  </a:rPr>
                  <a:t> 4.</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7" name="Rectangle 6"/>
              <p:cNvSpPr>
                <a:spLocks noRot="1" noChangeAspect="1" noMove="1" noResize="1" noEditPoints="1" noAdjustHandles="1" noChangeArrowheads="1" noChangeShapeType="1" noTextEdit="1"/>
              </p:cNvSpPr>
              <p:nvPr/>
            </p:nvSpPr>
            <p:spPr>
              <a:xfrm>
                <a:off x="1696453" y="4714320"/>
                <a:ext cx="13944597" cy="5016758"/>
              </a:xfrm>
              <a:prstGeom prst="rect">
                <a:avLst/>
              </a:prstGeom>
              <a:blipFill rotWithShape="1">
                <a:blip r:embed="rId4"/>
                <a:stretch>
                  <a:fillRect l="-3" t="-1622" r="3" b="7"/>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pull dir="d"/>
      </p:transition>
    </mc:Choice>
    <mc:Fallback>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DAB9"/>
        </a:solidFill>
        <a:effectLst/>
      </p:bgPr>
    </p:bg>
    <p:spTree>
      <p:nvGrpSpPr>
        <p:cNvPr id="1" name=""/>
        <p:cNvGrpSpPr/>
        <p:nvPr/>
      </p:nvGrpSpPr>
      <p:grpSpPr>
        <a:xfrm>
          <a:off x="0" y="0"/>
          <a:ext cx="0" cy="0"/>
          <a:chOff x="0" y="0"/>
          <a:chExt cx="0" cy="0"/>
        </a:xfrm>
      </p:grpSpPr>
      <p:grpSp>
        <p:nvGrpSpPr>
          <p:cNvPr id="4" name="Group 4"/>
          <p:cNvGrpSpPr/>
          <p:nvPr/>
        </p:nvGrpSpPr>
        <p:grpSpPr>
          <a:xfrm>
            <a:off x="762000" y="1485900"/>
            <a:ext cx="16687800" cy="8915400"/>
            <a:chOff x="0" y="0"/>
            <a:chExt cx="6038063" cy="6076340"/>
          </a:xfrm>
        </p:grpSpPr>
        <p:sp>
          <p:nvSpPr>
            <p:cNvPr id="5" name="Freeform 5"/>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6" name="Freeform 6"/>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9" name="Group 8"/>
          <p:cNvGrpSpPr/>
          <p:nvPr/>
        </p:nvGrpSpPr>
        <p:grpSpPr>
          <a:xfrm>
            <a:off x="5562600" y="264142"/>
            <a:ext cx="7541291" cy="1108694"/>
            <a:chOff x="6019800" y="377206"/>
            <a:chExt cx="9206251" cy="1108694"/>
          </a:xfrm>
        </p:grpSpPr>
        <p:grpSp>
          <p:nvGrpSpPr>
            <p:cNvPr id="10" name="Group 4"/>
            <p:cNvGrpSpPr/>
            <p:nvPr/>
          </p:nvGrpSpPr>
          <p:grpSpPr>
            <a:xfrm>
              <a:off x="6019800" y="377206"/>
              <a:ext cx="9113229" cy="1108694"/>
              <a:chOff x="0" y="0"/>
              <a:chExt cx="8836922" cy="6076340"/>
            </a:xfrm>
          </p:grpSpPr>
          <p:sp>
            <p:nvSpPr>
              <p:cNvPr id="12" name="Freeform 5"/>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13" name="Freeform 6"/>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11" name="TextBox 10"/>
            <p:cNvSpPr txBox="1"/>
            <p:nvPr/>
          </p:nvSpPr>
          <p:spPr>
            <a:xfrm>
              <a:off x="6466228" y="560084"/>
              <a:ext cx="8759823"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rPr>
                <a:t>BÀI TẬP TRẮC NGHIỆM</a:t>
              </a:r>
              <a:endPar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endParaRPr>
            </a:p>
          </p:txBody>
        </p:sp>
      </p:grpSp>
      <p:sp>
        <p:nvSpPr>
          <p:cNvPr id="3" name="Rectangle 2"/>
          <p:cNvSpPr/>
          <p:nvPr/>
        </p:nvSpPr>
        <p:spPr>
          <a:xfrm>
            <a:off x="2667000" y="1985308"/>
            <a:ext cx="13686809" cy="1938992"/>
          </a:xfrm>
          <a:prstGeom prst="rect">
            <a:avLst/>
          </a:prstGeom>
        </p:spPr>
        <p:txBody>
          <a:bodyPr wrap="square">
            <a:spAutoFit/>
          </a:bodyPr>
          <a:lstStyle/>
          <a:p>
            <a:pPr algn="just">
              <a:lnSpc>
                <a:spcPct val="150000"/>
              </a:lnSpc>
            </a:pPr>
            <a:r>
              <a:rPr lang="en-US" sz="4000" b="1" dirty="0" err="1">
                <a:latin typeface="Arial" panose="020B0604020202020204" pitchFamily="34" charset="0"/>
                <a:ea typeface="Times New Roman" panose="02020603050405020304" pitchFamily="18" charset="0"/>
              </a:rPr>
              <a:t>Câu</a:t>
            </a:r>
            <a:r>
              <a:rPr lang="en-US" sz="4000" b="1" dirty="0">
                <a:latin typeface="Arial" panose="020B0604020202020204" pitchFamily="34" charset="0"/>
                <a:ea typeface="Times New Roman" panose="02020603050405020304" pitchFamily="18" charset="0"/>
              </a:rPr>
              <a:t> 4:</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Tìm</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đa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thức</a:t>
            </a:r>
            <a:r>
              <a:rPr lang="en-US" sz="4000" dirty="0">
                <a:latin typeface="Arial" panose="020B0604020202020204" pitchFamily="34" charset="0"/>
                <a:ea typeface="Times New Roman" panose="02020603050405020304" pitchFamily="18" charset="0"/>
              </a:rPr>
              <a:t> H(x) </a:t>
            </a:r>
            <a:r>
              <a:rPr lang="en-US" sz="4000" dirty="0" err="1">
                <a:latin typeface="Arial" panose="020B0604020202020204" pitchFamily="34" charset="0"/>
                <a:ea typeface="Times New Roman" panose="02020603050405020304" pitchFamily="18" charset="0"/>
              </a:rPr>
              <a:t>biết</a:t>
            </a:r>
            <a:r>
              <a:rPr lang="en-US" sz="4000" dirty="0">
                <a:latin typeface="Arial" panose="020B0604020202020204" pitchFamily="34" charset="0"/>
                <a:ea typeface="Times New Roman" panose="02020603050405020304" pitchFamily="18" charset="0"/>
              </a:rPr>
              <a:t> A(x) - H(x) = G(x) </a:t>
            </a:r>
            <a:r>
              <a:rPr lang="en-US" sz="4000" dirty="0" err="1">
                <a:latin typeface="Arial" panose="020B0604020202020204" pitchFamily="34" charset="0"/>
                <a:ea typeface="Times New Roman" panose="02020603050405020304" pitchFamily="18" charset="0"/>
              </a:rPr>
              <a:t>biết</a:t>
            </a:r>
            <a:r>
              <a:rPr lang="en-US" sz="4000" dirty="0">
                <a:latin typeface="Arial" panose="020B0604020202020204" pitchFamily="34" charset="0"/>
                <a:ea typeface="Times New Roman" panose="02020603050405020304" pitchFamily="18" charset="0"/>
              </a:rPr>
              <a:t>: </a:t>
            </a:r>
            <a:endParaRPr lang="en-US" sz="4000" dirty="0" smtClean="0">
              <a:latin typeface="Arial" panose="020B0604020202020204" pitchFamily="34" charset="0"/>
              <a:ea typeface="Times New Roman" panose="02020603050405020304" pitchFamily="18" charset="0"/>
            </a:endParaRPr>
          </a:p>
          <a:p>
            <a:pPr algn="ctr">
              <a:lnSpc>
                <a:spcPct val="150000"/>
              </a:lnSpc>
            </a:pPr>
            <a:r>
              <a:rPr lang="en-US" sz="4000" dirty="0" smtClean="0">
                <a:latin typeface="Arial" panose="020B0604020202020204" pitchFamily="34" charset="0"/>
                <a:ea typeface="Times New Roman" panose="02020603050405020304" pitchFamily="18" charset="0"/>
              </a:rPr>
              <a:t>A(x</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2</a:t>
            </a:r>
            <a:r>
              <a:rPr lang="en-US" sz="4000" dirty="0">
                <a:latin typeface="Arial" panose="020B0604020202020204" pitchFamily="34" charset="0"/>
                <a:ea typeface="Times New Roman" panose="02020603050405020304" pitchFamily="18" charset="0"/>
              </a:rPr>
              <a:t> + x + 1; </a:t>
            </a:r>
            <a:r>
              <a:rPr lang="en-US" sz="3600" dirty="0" smtClean="0">
                <a:latin typeface="Times New Roman" panose="02020603050405020304" pitchFamily="18" charset="0"/>
                <a:ea typeface="Times New Roman" panose="02020603050405020304" pitchFamily="18" charset="0"/>
              </a:rPr>
              <a:t> </a:t>
            </a:r>
            <a:r>
              <a:rPr lang="en-US" sz="4000" dirty="0" smtClean="0">
                <a:latin typeface="Arial" panose="020B0604020202020204" pitchFamily="34" charset="0"/>
                <a:ea typeface="Times New Roman" panose="02020603050405020304" pitchFamily="18" charset="0"/>
              </a:rPr>
              <a:t>G(x</a:t>
            </a:r>
            <a:r>
              <a:rPr lang="en-US" sz="4000" dirty="0">
                <a:latin typeface="Arial" panose="020B0604020202020204" pitchFamily="34" charset="0"/>
                <a:ea typeface="Times New Roman" panose="02020603050405020304" pitchFamily="18" charset="0"/>
              </a:rPr>
              <a:t>) = 4 - 2x</a:t>
            </a:r>
            <a:r>
              <a:rPr lang="en-US" sz="4000" baseline="30000" dirty="0">
                <a:latin typeface="Arial" panose="020B0604020202020204" pitchFamily="34" charset="0"/>
                <a:ea typeface="Times New Roman" panose="02020603050405020304" pitchFamily="18" charset="0"/>
              </a:rPr>
              <a:t>3</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4</a:t>
            </a:r>
            <a:r>
              <a:rPr lang="en-US" sz="4000" dirty="0">
                <a:latin typeface="Arial" panose="020B0604020202020204" pitchFamily="34" charset="0"/>
                <a:ea typeface="Times New Roman" panose="02020603050405020304" pitchFamily="18" charset="0"/>
              </a:rPr>
              <a:t> + 7x</a:t>
            </a:r>
            <a:r>
              <a:rPr lang="en-US" sz="4000" baseline="30000" dirty="0">
                <a:latin typeface="Arial" panose="020B0604020202020204" pitchFamily="34" charset="0"/>
                <a:ea typeface="Times New Roman" panose="02020603050405020304" pitchFamily="18" charset="0"/>
              </a:rPr>
              <a:t>5</a:t>
            </a:r>
            <a:endParaRPr lang="en-US" sz="3600" dirty="0">
              <a:effectLst/>
              <a:latin typeface="Times New Roman" panose="02020603050405020304" pitchFamily="18" charset="0"/>
              <a:ea typeface="Times New Roman" panose="02020603050405020304" pitchFamily="18" charset="0"/>
            </a:endParaRPr>
          </a:p>
        </p:txBody>
      </p:sp>
      <p:sp>
        <p:nvSpPr>
          <p:cNvPr id="15" name="Oval 14"/>
          <p:cNvSpPr/>
          <p:nvPr/>
        </p:nvSpPr>
        <p:spPr>
          <a:xfrm>
            <a:off x="4254357" y="4610100"/>
            <a:ext cx="990600" cy="914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4249400" y="7353300"/>
            <a:ext cx="2955191" cy="2514600"/>
          </a:xfrm>
          <a:prstGeom prst="rect">
            <a:avLst/>
          </a:prstGeom>
        </p:spPr>
      </p:pic>
      <p:sp>
        <p:nvSpPr>
          <p:cNvPr id="7" name="Rectangle 6"/>
          <p:cNvSpPr/>
          <p:nvPr/>
        </p:nvSpPr>
        <p:spPr>
          <a:xfrm>
            <a:off x="4572000" y="4229100"/>
            <a:ext cx="9144000" cy="5016758"/>
          </a:xfrm>
          <a:prstGeom prst="rect">
            <a:avLst/>
          </a:prstGeom>
        </p:spPr>
        <p:txBody>
          <a:bodyPr>
            <a:spAutoFit/>
          </a:bodyPr>
          <a:lstStyle/>
          <a:p>
            <a:pPr>
              <a:lnSpc>
                <a:spcPct val="200000"/>
              </a:lnSpc>
            </a:pPr>
            <a:r>
              <a:rPr lang="en-US" sz="4000" dirty="0">
                <a:latin typeface="Arial" panose="020B0604020202020204" pitchFamily="34" charset="0"/>
                <a:ea typeface="Times New Roman" panose="02020603050405020304" pitchFamily="18" charset="0"/>
              </a:rPr>
              <a:t>A. H(x) = -7x</a:t>
            </a:r>
            <a:r>
              <a:rPr lang="en-US" sz="4000" baseline="30000" dirty="0">
                <a:latin typeface="Arial" panose="020B0604020202020204" pitchFamily="34" charset="0"/>
                <a:ea typeface="Times New Roman" panose="02020603050405020304" pitchFamily="18" charset="0"/>
              </a:rPr>
              <a:t>5</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4</a:t>
            </a:r>
            <a:r>
              <a:rPr lang="en-US" sz="4000" dirty="0">
                <a:latin typeface="Arial" panose="020B0604020202020204" pitchFamily="34" charset="0"/>
                <a:ea typeface="Times New Roman" panose="02020603050405020304" pitchFamily="18" charset="0"/>
              </a:rPr>
              <a:t> + 2x</a:t>
            </a:r>
            <a:r>
              <a:rPr lang="en-US" sz="4000" baseline="30000" dirty="0">
                <a:latin typeface="Arial" panose="020B0604020202020204" pitchFamily="34" charset="0"/>
                <a:ea typeface="Times New Roman" panose="02020603050405020304" pitchFamily="18" charset="0"/>
              </a:rPr>
              <a:t>3</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2</a:t>
            </a:r>
            <a:r>
              <a:rPr lang="en-US" sz="4000" dirty="0">
                <a:latin typeface="Arial" panose="020B0604020202020204" pitchFamily="34" charset="0"/>
                <a:ea typeface="Times New Roman" panose="02020603050405020304" pitchFamily="18" charset="0"/>
              </a:rPr>
              <a:t> + x - 3</a:t>
            </a:r>
            <a:endParaRPr lang="en-US" sz="4000" dirty="0">
              <a:latin typeface="Times New Roman" panose="02020603050405020304" pitchFamily="18" charset="0"/>
              <a:ea typeface="Times New Roman" panose="02020603050405020304" pitchFamily="18" charset="0"/>
            </a:endParaRPr>
          </a:p>
          <a:p>
            <a:pPr>
              <a:lnSpc>
                <a:spcPct val="200000"/>
              </a:lnSpc>
            </a:pPr>
            <a:r>
              <a:rPr lang="en-US" sz="4000" dirty="0">
                <a:latin typeface="Arial" panose="020B0604020202020204" pitchFamily="34" charset="0"/>
                <a:ea typeface="Times New Roman" panose="02020603050405020304" pitchFamily="18" charset="0"/>
              </a:rPr>
              <a:t>B. H(x) = 7x</a:t>
            </a:r>
            <a:r>
              <a:rPr lang="en-US" sz="4000" baseline="30000" dirty="0">
                <a:latin typeface="Arial" panose="020B0604020202020204" pitchFamily="34" charset="0"/>
                <a:ea typeface="Times New Roman" panose="02020603050405020304" pitchFamily="18" charset="0"/>
              </a:rPr>
              <a:t>5</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4</a:t>
            </a:r>
            <a:r>
              <a:rPr lang="en-US" sz="4000" dirty="0">
                <a:latin typeface="Arial" panose="020B0604020202020204" pitchFamily="34" charset="0"/>
                <a:ea typeface="Times New Roman" panose="02020603050405020304" pitchFamily="18" charset="0"/>
              </a:rPr>
              <a:t> + 2x</a:t>
            </a:r>
            <a:r>
              <a:rPr lang="en-US" sz="4000" baseline="30000" dirty="0">
                <a:latin typeface="Arial" panose="020B0604020202020204" pitchFamily="34" charset="0"/>
                <a:ea typeface="Times New Roman" panose="02020603050405020304" pitchFamily="18" charset="0"/>
              </a:rPr>
              <a:t>3</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2</a:t>
            </a:r>
            <a:r>
              <a:rPr lang="en-US" sz="4000" dirty="0">
                <a:latin typeface="Arial" panose="020B0604020202020204" pitchFamily="34" charset="0"/>
                <a:ea typeface="Times New Roman" panose="02020603050405020304" pitchFamily="18" charset="0"/>
              </a:rPr>
              <a:t> + x + 3</a:t>
            </a:r>
            <a:endParaRPr lang="en-US" sz="4000" dirty="0">
              <a:latin typeface="Times New Roman" panose="02020603050405020304" pitchFamily="18" charset="0"/>
              <a:ea typeface="Times New Roman" panose="02020603050405020304" pitchFamily="18" charset="0"/>
            </a:endParaRPr>
          </a:p>
          <a:p>
            <a:pPr>
              <a:lnSpc>
                <a:spcPct val="200000"/>
              </a:lnSpc>
            </a:pPr>
            <a:r>
              <a:rPr lang="en-US" sz="4000" dirty="0">
                <a:latin typeface="Arial" panose="020B0604020202020204" pitchFamily="34" charset="0"/>
                <a:ea typeface="Times New Roman" panose="02020603050405020304" pitchFamily="18" charset="0"/>
              </a:rPr>
              <a:t>C. H(x) = -7x</a:t>
            </a:r>
            <a:r>
              <a:rPr lang="en-US" sz="4000" baseline="30000" dirty="0">
                <a:latin typeface="Arial" panose="020B0604020202020204" pitchFamily="34" charset="0"/>
                <a:ea typeface="Times New Roman" panose="02020603050405020304" pitchFamily="18" charset="0"/>
              </a:rPr>
              <a:t>5</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4</a:t>
            </a:r>
            <a:r>
              <a:rPr lang="en-US" sz="4000" dirty="0">
                <a:latin typeface="Arial" panose="020B0604020202020204" pitchFamily="34" charset="0"/>
                <a:ea typeface="Times New Roman" panose="02020603050405020304" pitchFamily="18" charset="0"/>
              </a:rPr>
              <a:t> + 2x</a:t>
            </a:r>
            <a:r>
              <a:rPr lang="en-US" sz="4000" baseline="30000" dirty="0">
                <a:latin typeface="Arial" panose="020B0604020202020204" pitchFamily="34" charset="0"/>
                <a:ea typeface="Times New Roman" panose="02020603050405020304" pitchFamily="18" charset="0"/>
              </a:rPr>
              <a:t>3</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2</a:t>
            </a:r>
            <a:r>
              <a:rPr lang="en-US" sz="4000" dirty="0">
                <a:latin typeface="Arial" panose="020B0604020202020204" pitchFamily="34" charset="0"/>
                <a:ea typeface="Times New Roman" panose="02020603050405020304" pitchFamily="18" charset="0"/>
              </a:rPr>
              <a:t> + x + 3</a:t>
            </a:r>
            <a:endParaRPr lang="en-US" sz="4000" dirty="0">
              <a:latin typeface="Times New Roman" panose="02020603050405020304" pitchFamily="18" charset="0"/>
              <a:ea typeface="Times New Roman" panose="02020603050405020304" pitchFamily="18" charset="0"/>
            </a:endParaRPr>
          </a:p>
          <a:p>
            <a:pPr>
              <a:lnSpc>
                <a:spcPct val="200000"/>
              </a:lnSpc>
            </a:pPr>
            <a:r>
              <a:rPr lang="en-US" sz="4000" dirty="0">
                <a:latin typeface="Arial" panose="020B0604020202020204" pitchFamily="34" charset="0"/>
                <a:ea typeface="Times New Roman" panose="02020603050405020304" pitchFamily="18" charset="0"/>
              </a:rPr>
              <a:t>D. H(x) = 7x</a:t>
            </a:r>
            <a:r>
              <a:rPr lang="en-US" sz="4000" baseline="30000" dirty="0">
                <a:latin typeface="Arial" panose="020B0604020202020204" pitchFamily="34" charset="0"/>
                <a:ea typeface="Times New Roman" panose="02020603050405020304" pitchFamily="18" charset="0"/>
              </a:rPr>
              <a:t>5</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4</a:t>
            </a:r>
            <a:r>
              <a:rPr lang="en-US" sz="4000" dirty="0">
                <a:latin typeface="Arial" panose="020B0604020202020204" pitchFamily="34" charset="0"/>
                <a:ea typeface="Times New Roman" panose="02020603050405020304" pitchFamily="18" charset="0"/>
              </a:rPr>
              <a:t> + 2x</a:t>
            </a:r>
            <a:r>
              <a:rPr lang="en-US" sz="4000" baseline="30000" dirty="0">
                <a:latin typeface="Arial" panose="020B0604020202020204" pitchFamily="34" charset="0"/>
                <a:ea typeface="Times New Roman" panose="02020603050405020304" pitchFamily="18" charset="0"/>
              </a:rPr>
              <a:t>3</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2</a:t>
            </a:r>
            <a:r>
              <a:rPr lang="en-US" sz="4000" dirty="0">
                <a:latin typeface="Arial" panose="020B0604020202020204" pitchFamily="34" charset="0"/>
                <a:ea typeface="Times New Roman" panose="02020603050405020304" pitchFamily="18" charset="0"/>
              </a:rPr>
              <a:t> + x + 3</a:t>
            </a:r>
            <a:endParaRPr lang="en-US" sz="4000" dirty="0">
              <a:effectLst/>
              <a:latin typeface="Times New Roman" panose="02020603050405020304" pitchFamily="18" charset="0"/>
              <a:ea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pull dir="d"/>
      </p:transition>
    </mc:Choice>
    <mc:Fallback>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DAB9"/>
        </a:solidFill>
        <a:effectLst/>
      </p:bgPr>
    </p:bg>
    <p:spTree>
      <p:nvGrpSpPr>
        <p:cNvPr id="1" name=""/>
        <p:cNvGrpSpPr/>
        <p:nvPr/>
      </p:nvGrpSpPr>
      <p:grpSpPr>
        <a:xfrm>
          <a:off x="0" y="0"/>
          <a:ext cx="0" cy="0"/>
          <a:chOff x="0" y="0"/>
          <a:chExt cx="0" cy="0"/>
        </a:xfrm>
      </p:grpSpPr>
      <p:grpSp>
        <p:nvGrpSpPr>
          <p:cNvPr id="4" name="Group 4"/>
          <p:cNvGrpSpPr/>
          <p:nvPr/>
        </p:nvGrpSpPr>
        <p:grpSpPr>
          <a:xfrm>
            <a:off x="762000" y="1638300"/>
            <a:ext cx="16687800" cy="8915400"/>
            <a:chOff x="0" y="0"/>
            <a:chExt cx="6038063" cy="6076340"/>
          </a:xfrm>
        </p:grpSpPr>
        <p:sp>
          <p:nvSpPr>
            <p:cNvPr id="5" name="Freeform 5"/>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6" name="Freeform 6"/>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9" name="Group 8"/>
          <p:cNvGrpSpPr/>
          <p:nvPr/>
        </p:nvGrpSpPr>
        <p:grpSpPr>
          <a:xfrm>
            <a:off x="5562600" y="264142"/>
            <a:ext cx="7541291" cy="1108694"/>
            <a:chOff x="6019800" y="377206"/>
            <a:chExt cx="9206251" cy="1108694"/>
          </a:xfrm>
        </p:grpSpPr>
        <p:grpSp>
          <p:nvGrpSpPr>
            <p:cNvPr id="10" name="Group 4"/>
            <p:cNvGrpSpPr/>
            <p:nvPr/>
          </p:nvGrpSpPr>
          <p:grpSpPr>
            <a:xfrm>
              <a:off x="6019800" y="377206"/>
              <a:ext cx="9113229" cy="1108694"/>
              <a:chOff x="0" y="0"/>
              <a:chExt cx="8836922" cy="6076340"/>
            </a:xfrm>
          </p:grpSpPr>
          <p:sp>
            <p:nvSpPr>
              <p:cNvPr id="12" name="Freeform 5"/>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13" name="Freeform 6"/>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11" name="TextBox 10"/>
            <p:cNvSpPr txBox="1"/>
            <p:nvPr/>
          </p:nvSpPr>
          <p:spPr>
            <a:xfrm>
              <a:off x="6466228" y="560084"/>
              <a:ext cx="8759823"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rPr>
                <a:t>BÀI TẬP TRẮC NGHIỆM</a:t>
              </a:r>
              <a:endParaRPr kumimoji="0" lang="en-US" sz="45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a:endParaRPr>
            </a:p>
          </p:txBody>
        </p:sp>
      </p:grpSp>
      <p:sp>
        <p:nvSpPr>
          <p:cNvPr id="3" name="Rectangle 2"/>
          <p:cNvSpPr/>
          <p:nvPr/>
        </p:nvSpPr>
        <p:spPr>
          <a:xfrm>
            <a:off x="1447798" y="2240306"/>
            <a:ext cx="15316200" cy="1938992"/>
          </a:xfrm>
          <a:prstGeom prst="rect">
            <a:avLst/>
          </a:prstGeom>
        </p:spPr>
        <p:txBody>
          <a:bodyPr wrap="square">
            <a:spAutoFit/>
          </a:bodyPr>
          <a:lstStyle/>
          <a:p>
            <a:pPr>
              <a:lnSpc>
                <a:spcPct val="150000"/>
              </a:lnSpc>
            </a:pPr>
            <a:r>
              <a:rPr lang="en-US" sz="4000" b="1" dirty="0" err="1">
                <a:latin typeface="Arial" panose="020B0604020202020204" pitchFamily="34" charset="0"/>
                <a:ea typeface="Times New Roman" panose="02020603050405020304" pitchFamily="18" charset="0"/>
              </a:rPr>
              <a:t>Câu</a:t>
            </a:r>
            <a:r>
              <a:rPr lang="en-US" sz="4000" b="1" dirty="0">
                <a:latin typeface="Arial" panose="020B0604020202020204" pitchFamily="34" charset="0"/>
                <a:ea typeface="Times New Roman" panose="02020603050405020304" pitchFamily="18" charset="0"/>
              </a:rPr>
              <a:t> 5:</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Tìm</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hệ</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số</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cao</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nhất</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của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đa</a:t>
            </a:r>
            <a:r>
              <a:rPr lang="en-US" sz="4000" dirty="0">
                <a:latin typeface="Arial" panose="020B0604020202020204" pitchFamily="34" charset="0"/>
                <a:ea typeface="Times New Roman" panose="02020603050405020304" pitchFamily="18" charset="0"/>
              </a:rPr>
              <a:t> </a:t>
            </a:r>
            <a:r>
              <a:rPr lang="en-US" sz="4000" dirty="0" err="1">
                <a:latin typeface="Arial" panose="020B0604020202020204" pitchFamily="34" charset="0"/>
                <a:ea typeface="Times New Roman" panose="02020603050405020304" pitchFamily="18" charset="0"/>
              </a:rPr>
              <a:t>thức</a:t>
            </a:r>
            <a:r>
              <a:rPr lang="en-US" sz="4000" dirty="0">
                <a:latin typeface="Arial" panose="020B0604020202020204" pitchFamily="34" charset="0"/>
                <a:ea typeface="Times New Roman" panose="02020603050405020304" pitchFamily="18" charset="0"/>
              </a:rPr>
              <a:t> K(x) </a:t>
            </a:r>
            <a:r>
              <a:rPr lang="en-US" sz="4000" dirty="0" err="1">
                <a:latin typeface="Arial" panose="020B0604020202020204" pitchFamily="34" charset="0"/>
                <a:ea typeface="Times New Roman" panose="02020603050405020304" pitchFamily="18" charset="0"/>
              </a:rPr>
              <a:t>biết</a:t>
            </a:r>
            <a:r>
              <a:rPr lang="en-US" sz="4000" dirty="0">
                <a:latin typeface="Arial" panose="020B0604020202020204" pitchFamily="34" charset="0"/>
                <a:ea typeface="Times New Roman" panose="02020603050405020304" pitchFamily="18" charset="0"/>
              </a:rPr>
              <a:t> A(x) + K(x) = G(x) </a:t>
            </a:r>
            <a:r>
              <a:rPr lang="en-US" sz="4000" dirty="0" err="1">
                <a:latin typeface="Arial" panose="020B0604020202020204" pitchFamily="34" charset="0"/>
                <a:ea typeface="Times New Roman" panose="02020603050405020304" pitchFamily="18" charset="0"/>
              </a:rPr>
              <a:t>và</a:t>
            </a:r>
            <a:r>
              <a:rPr lang="en-US" sz="4000" dirty="0">
                <a:latin typeface="Arial" panose="020B0604020202020204" pitchFamily="34" charset="0"/>
                <a:ea typeface="Times New Roman" panose="02020603050405020304" pitchFamily="18" charset="0"/>
              </a:rPr>
              <a:t> </a:t>
            </a:r>
            <a:r>
              <a:rPr lang="en-US" sz="4000" dirty="0" smtClean="0">
                <a:latin typeface="Arial" panose="020B0604020202020204" pitchFamily="34" charset="0"/>
                <a:ea typeface="Times New Roman" panose="02020603050405020304" pitchFamily="18" charset="0"/>
              </a:rPr>
              <a:t> A(x</a:t>
            </a:r>
            <a:r>
              <a:rPr lang="en-US" sz="4000" dirty="0">
                <a:latin typeface="Arial" panose="020B0604020202020204" pitchFamily="34" charset="0"/>
                <a:ea typeface="Times New Roman" panose="02020603050405020304" pitchFamily="18" charset="0"/>
              </a:rPr>
              <a:t>) = x</a:t>
            </a:r>
            <a:r>
              <a:rPr lang="en-US" sz="4000" baseline="30000" dirty="0">
                <a:latin typeface="Arial" panose="020B0604020202020204" pitchFamily="34" charset="0"/>
                <a:ea typeface="Times New Roman" panose="02020603050405020304" pitchFamily="18" charset="0"/>
              </a:rPr>
              <a:t>4</a:t>
            </a:r>
            <a:r>
              <a:rPr lang="en-US" sz="4000" dirty="0">
                <a:latin typeface="Arial" panose="020B0604020202020204" pitchFamily="34" charset="0"/>
                <a:ea typeface="Times New Roman" panose="02020603050405020304" pitchFamily="18" charset="0"/>
              </a:rPr>
              <a:t> - 4x</a:t>
            </a:r>
            <a:r>
              <a:rPr lang="en-US" sz="4000" baseline="30000" dirty="0">
                <a:latin typeface="Arial" panose="020B0604020202020204" pitchFamily="34" charset="0"/>
                <a:ea typeface="Times New Roman" panose="02020603050405020304" pitchFamily="18" charset="0"/>
              </a:rPr>
              <a:t>2</a:t>
            </a:r>
            <a:r>
              <a:rPr lang="en-US" sz="4000" dirty="0">
                <a:latin typeface="Arial" panose="020B0604020202020204" pitchFamily="34" charset="0"/>
                <a:ea typeface="Times New Roman" panose="02020603050405020304" pitchFamily="18" charset="0"/>
              </a:rPr>
              <a:t> + 6x</a:t>
            </a:r>
            <a:r>
              <a:rPr lang="en-US" sz="4000" baseline="30000" dirty="0">
                <a:latin typeface="Arial" panose="020B0604020202020204" pitchFamily="34" charset="0"/>
                <a:ea typeface="Times New Roman" panose="02020603050405020304" pitchFamily="18" charset="0"/>
              </a:rPr>
              <a:t>3</a:t>
            </a:r>
            <a:r>
              <a:rPr lang="en-US" sz="4000" dirty="0">
                <a:latin typeface="Arial" panose="020B0604020202020204" pitchFamily="34" charset="0"/>
                <a:ea typeface="Times New Roman" panose="02020603050405020304" pitchFamily="18" charset="0"/>
              </a:rPr>
              <a:t> + 2x - 1; G(x) = x + 3</a:t>
            </a:r>
            <a:endParaRPr lang="en-US" sz="3600" dirty="0">
              <a:effectLst/>
              <a:latin typeface="Times New Roman" panose="02020603050405020304" pitchFamily="18" charset="0"/>
              <a:ea typeface="Times New Roman" panose="02020603050405020304" pitchFamily="18" charset="0"/>
            </a:endParaRPr>
          </a:p>
        </p:txBody>
      </p:sp>
      <p:sp>
        <p:nvSpPr>
          <p:cNvPr id="15" name="Oval 14"/>
          <p:cNvSpPr/>
          <p:nvPr/>
        </p:nvSpPr>
        <p:spPr>
          <a:xfrm>
            <a:off x="5715000" y="4986419"/>
            <a:ext cx="990600" cy="914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p:cNvSpPr/>
          <p:nvPr/>
        </p:nvSpPr>
        <p:spPr>
          <a:xfrm>
            <a:off x="6019800" y="4448338"/>
            <a:ext cx="8229600" cy="2904962"/>
          </a:xfrm>
          <a:prstGeom prst="rect">
            <a:avLst/>
          </a:prstGeom>
        </p:spPr>
        <p:txBody>
          <a:bodyPr wrap="square">
            <a:spAutoFit/>
          </a:bodyPr>
          <a:lstStyle/>
          <a:p>
            <a:pPr>
              <a:lnSpc>
                <a:spcPct val="250000"/>
              </a:lnSpc>
            </a:pPr>
            <a:r>
              <a:rPr lang="en-US" sz="4000" dirty="0">
                <a:latin typeface="Arial" panose="020B0604020202020204" pitchFamily="34" charset="0"/>
                <a:ea typeface="Times New Roman" panose="02020603050405020304" pitchFamily="18" charset="0"/>
              </a:rPr>
              <a:t>A. -</a:t>
            </a:r>
            <a:r>
              <a:rPr lang="en-US" sz="4000" dirty="0" smtClean="0">
                <a:latin typeface="Arial" panose="020B0604020202020204" pitchFamily="34" charset="0"/>
                <a:ea typeface="Times New Roman" panose="02020603050405020304" pitchFamily="18" charset="0"/>
              </a:rPr>
              <a:t>1</a:t>
            </a:r>
            <a:r>
              <a:rPr lang="en-US" sz="4000" dirty="0" smtClean="0">
                <a:latin typeface="Times New Roman" panose="02020603050405020304" pitchFamily="18" charset="0"/>
                <a:ea typeface="Times New Roman" panose="02020603050405020304" pitchFamily="18" charset="0"/>
              </a:rPr>
              <a:t>				</a:t>
            </a:r>
            <a:r>
              <a:rPr lang="en-US" sz="4000" dirty="0" smtClean="0">
                <a:latin typeface="Arial" panose="020B0604020202020204" pitchFamily="34" charset="0"/>
                <a:ea typeface="Times New Roman" panose="02020603050405020304" pitchFamily="18" charset="0"/>
              </a:rPr>
              <a:t>B</a:t>
            </a:r>
            <a:r>
              <a:rPr lang="en-US" sz="4000" dirty="0">
                <a:latin typeface="Arial" panose="020B0604020202020204" pitchFamily="34" charset="0"/>
                <a:ea typeface="Times New Roman" panose="02020603050405020304" pitchFamily="18" charset="0"/>
              </a:rPr>
              <a:t>. 1</a:t>
            </a:r>
            <a:endParaRPr lang="en-US" sz="4000" dirty="0">
              <a:latin typeface="Times New Roman" panose="02020603050405020304" pitchFamily="18" charset="0"/>
              <a:ea typeface="Times New Roman" panose="02020603050405020304" pitchFamily="18" charset="0"/>
            </a:endParaRPr>
          </a:p>
          <a:p>
            <a:pPr>
              <a:lnSpc>
                <a:spcPct val="250000"/>
              </a:lnSpc>
            </a:pPr>
            <a:r>
              <a:rPr lang="en-US" sz="4000" dirty="0">
                <a:latin typeface="Arial" panose="020B0604020202020204" pitchFamily="34" charset="0"/>
                <a:ea typeface="Times New Roman" panose="02020603050405020304" pitchFamily="18" charset="0"/>
              </a:rPr>
              <a:t>C. </a:t>
            </a:r>
            <a:r>
              <a:rPr lang="en-US" sz="4000" dirty="0" smtClean="0">
                <a:latin typeface="Arial" panose="020B0604020202020204" pitchFamily="34" charset="0"/>
                <a:ea typeface="Times New Roman" panose="02020603050405020304" pitchFamily="18" charset="0"/>
              </a:rPr>
              <a:t>4</a:t>
            </a:r>
            <a:r>
              <a:rPr lang="en-US" sz="4000" dirty="0" smtClean="0">
                <a:latin typeface="Times New Roman" panose="02020603050405020304" pitchFamily="18" charset="0"/>
                <a:ea typeface="Times New Roman" panose="02020603050405020304" pitchFamily="18" charset="0"/>
              </a:rPr>
              <a:t>				</a:t>
            </a:r>
            <a:r>
              <a:rPr lang="en-US" sz="4000" dirty="0" smtClean="0">
                <a:latin typeface="Arial" panose="020B0604020202020204" pitchFamily="34" charset="0"/>
                <a:ea typeface="Times New Roman" panose="02020603050405020304" pitchFamily="18" charset="0"/>
              </a:rPr>
              <a:t>D</a:t>
            </a:r>
            <a:r>
              <a:rPr lang="en-US" sz="4000" dirty="0">
                <a:latin typeface="Arial" panose="020B0604020202020204" pitchFamily="34" charset="0"/>
                <a:ea typeface="Times New Roman" panose="02020603050405020304" pitchFamily="18" charset="0"/>
              </a:rPr>
              <a:t>. 6</a:t>
            </a:r>
            <a:endParaRPr lang="en-US" sz="4000" dirty="0">
              <a:effectLst/>
              <a:latin typeface="Times New Roman" panose="02020603050405020304" pitchFamily="18" charset="0"/>
              <a:ea typeface="Times New Roman" panose="02020603050405020304" pitchFamily="18" charset="0"/>
            </a:endParaRPr>
          </a:p>
        </p:txBody>
      </p:sp>
      <p:pic>
        <p:nvPicPr>
          <p:cNvPr id="1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3563600" y="7175335"/>
            <a:ext cx="2955191" cy="2514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pull dir="d"/>
      </p:transition>
    </mc:Choice>
    <mc:Fallback>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942341" y="495300"/>
            <a:ext cx="16403317" cy="92964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119157" y="351522"/>
            <a:ext cx="2397119" cy="1597080"/>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850317">
            <a:off x="16189864" y="8017396"/>
            <a:ext cx="1490734" cy="2250165"/>
          </a:xfrm>
          <a:prstGeom prst="rect">
            <a:avLst/>
          </a:prstGeom>
        </p:spPr>
      </p:pic>
      <p:sp>
        <p:nvSpPr>
          <p:cNvPr id="9" name="Rectangle 8"/>
          <p:cNvSpPr/>
          <p:nvPr/>
        </p:nvSpPr>
        <p:spPr>
          <a:xfrm>
            <a:off x="6096000" y="3550756"/>
            <a:ext cx="6154712" cy="1407373"/>
          </a:xfrm>
          <a:prstGeom prst="rect">
            <a:avLst/>
          </a:prstGeom>
        </p:spPr>
        <p:txBody>
          <a:bodyPr wrap="square">
            <a:spAutoFit/>
          </a:bodyPr>
          <a:lstStyle/>
          <a:p>
            <a:pPr algn="ctr">
              <a:lnSpc>
                <a:spcPct val="150000"/>
              </a:lnSpc>
              <a:spcBef>
                <a:spcPts val="600"/>
              </a:spcBef>
              <a:spcAft>
                <a:spcPts val="1000"/>
              </a:spcAft>
            </a:pPr>
            <a:r>
              <a:rPr lang="en-US" sz="6500" b="1" smtClean="0">
                <a:solidFill>
                  <a:prstClr val="black"/>
                </a:solidFill>
                <a:latin typeface="Arial" panose="020B0604020202020204" pitchFamily="34" charset="0"/>
                <a:ea typeface="Calibri" panose="020F0502020204030204" pitchFamily="34" charset="0"/>
                <a:cs typeface="Arial" panose="020B0604020202020204" pitchFamily="34" charset="0"/>
              </a:rPr>
              <a:t>VẬN DỤNG</a:t>
            </a:r>
            <a:endParaRPr lang="en-US" sz="6500" b="1">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10" name="Picture 9"/>
          <p:cNvPicPr>
            <a:picLocks noChangeAspect="1"/>
          </p:cNvPicPr>
          <p:nvPr/>
        </p:nvPicPr>
        <p:blipFill>
          <a:blip/>
          <a:srcRect/>
          <a:stretch>
            <a:fillRect/>
          </a:stretch>
        </p:blipFill>
        <p:spPr>
          <a:xfrm>
            <a:off x="5105400" y="6819901"/>
            <a:ext cx="8194623" cy="3124200"/>
          </a:xfrm>
          <a:prstGeom prst="rect">
            <a:avLst/>
          </a:prstGeom>
        </p:spPr>
      </p:pic>
      <p:pic>
        <p:nvPicPr>
          <p:cNvPr id="1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785137">
            <a:off x="709181" y="7951238"/>
            <a:ext cx="1974206" cy="2140061"/>
          </a:xfrm>
          <a:prstGeom prst="rect">
            <a:avLst/>
          </a:prstGeom>
        </p:spPr>
      </p:pic>
      <p:sp>
        <p:nvSpPr>
          <p:cNvPr id="12" name="Pentagon 11"/>
          <p:cNvSpPr/>
          <p:nvPr/>
        </p:nvSpPr>
        <p:spPr>
          <a:xfrm>
            <a:off x="762000" y="518159"/>
            <a:ext cx="2672080" cy="1447800"/>
          </a:xfrm>
          <a:prstGeom prst="homePlate">
            <a:avLst/>
          </a:prstGeom>
          <a:solidFill>
            <a:srgbClr val="EF9F5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b="1">
              <a:solidFill>
                <a:prstClr val="white"/>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blinds dir="vert"/>
      </p:transition>
    </mc:Choice>
    <mc:Fallback>
      <p:transition spd="med">
        <p:blinds dir="ver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381000" y="-171450"/>
            <a:ext cx="17602200" cy="1125855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20033624">
            <a:off x="16629722" y="9228669"/>
            <a:ext cx="1741705" cy="1160411"/>
          </a:xfrm>
          <a:prstGeom prst="rect">
            <a:avLst/>
          </a:prstGeom>
        </p:spPr>
      </p:pic>
      <p:pic>
        <p:nvPicPr>
          <p:cNvPr id="1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159425">
            <a:off x="-470993" y="736108"/>
            <a:ext cx="1220059" cy="1322558"/>
          </a:xfrm>
          <a:prstGeom prst="rect">
            <a:avLst/>
          </a:prstGeom>
        </p:spPr>
      </p:pic>
      <p:sp>
        <p:nvSpPr>
          <p:cNvPr id="7" name="Rectangle 1"/>
          <p:cNvSpPr>
            <a:spLocks noChangeArrowheads="1"/>
          </p:cNvSpPr>
          <p:nvPr/>
        </p:nvSpPr>
        <p:spPr bwMode="auto">
          <a:xfrm>
            <a:off x="1605011" y="273189"/>
            <a:ext cx="1518521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lvl="0" algn="just" eaLnBrk="0" fontAlgn="base" hangingPunct="0">
              <a:lnSpc>
                <a:spcPct val="150000"/>
              </a:lnSpc>
              <a:spcBef>
                <a:spcPct val="0"/>
              </a:spcBef>
              <a:spcAft>
                <a:spcPct val="0"/>
              </a:spcAft>
            </a:pPr>
            <a:r>
              <a:rPr kumimoji="0" lang="fr-FR" altLang="en-US" sz="4000" b="1"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Bài</a:t>
            </a:r>
            <a:r>
              <a:rPr kumimoji="0" lang="fr-FR" altLang="en-US" sz="40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3: </a:t>
            </a:r>
            <a:r>
              <a:rPr lang="vi-VN" altLang="en-US" sz="4000" dirty="0" smtClean="0">
                <a:ea typeface="Calibri" panose="020F0502020204030204" pitchFamily="34" charset="0"/>
                <a:cs typeface="Arial" panose="020B0604020202020204" pitchFamily="34" charset="0"/>
              </a:rPr>
              <a:t>Bác </a:t>
            </a:r>
            <a:r>
              <a:rPr lang="vi-VN" altLang="en-US" sz="4000" dirty="0">
                <a:ea typeface="Calibri" panose="020F0502020204030204" pitchFamily="34" charset="0"/>
                <a:cs typeface="Arial" panose="020B0604020202020204" pitchFamily="34" charset="0"/>
              </a:rPr>
              <a:t>Ngọc gửi ngân hàng thứ nhất 90 triệu đồng với kì hạn 1 năm, lãi suất x%/năm. Bác Ngọc gửi ngân hàng thứ hai 80 triệu đồng với kì hạn 1 năm, lãi suất (x + 1,5)%/năm. Hết kì hạn 1 năm, bác Ngọc có được cả gốc và lãi là bao nhiêu:</a:t>
            </a:r>
            <a:endParaRPr lang="vi-VN" altLang="en-US" sz="4000" dirty="0">
              <a:ea typeface="Calibri" panose="020F0502020204030204" pitchFamily="34" charset="0"/>
              <a:cs typeface="Arial" panose="020B0604020202020204" pitchFamily="34" charset="0"/>
            </a:endParaRPr>
          </a:p>
          <a:p>
            <a:pPr lvl="0" algn="just" eaLnBrk="0" fontAlgn="base" hangingPunct="0">
              <a:lnSpc>
                <a:spcPct val="150000"/>
              </a:lnSpc>
              <a:spcBef>
                <a:spcPct val="0"/>
              </a:spcBef>
              <a:spcAft>
                <a:spcPct val="0"/>
              </a:spcAft>
            </a:pPr>
            <a:r>
              <a:rPr lang="vi-VN" altLang="en-US" sz="4000" dirty="0">
                <a:ea typeface="Calibri" panose="020F0502020204030204" pitchFamily="34" charset="0"/>
                <a:cs typeface="Arial" panose="020B0604020202020204" pitchFamily="34" charset="0"/>
              </a:rPr>
              <a:t>a) Ở ngân hàng thứ hai?</a:t>
            </a:r>
            <a:endParaRPr lang="vi-VN" altLang="en-US" sz="4000" dirty="0">
              <a:ea typeface="Calibri" panose="020F0502020204030204" pitchFamily="34" charset="0"/>
              <a:cs typeface="Arial" panose="020B0604020202020204" pitchFamily="34" charset="0"/>
            </a:endParaRPr>
          </a:p>
          <a:p>
            <a:pPr lvl="0" algn="just" eaLnBrk="0" fontAlgn="base" hangingPunct="0">
              <a:lnSpc>
                <a:spcPct val="150000"/>
              </a:lnSpc>
              <a:spcBef>
                <a:spcPct val="0"/>
              </a:spcBef>
              <a:spcAft>
                <a:spcPct val="0"/>
              </a:spcAft>
            </a:pPr>
            <a:r>
              <a:rPr lang="vi-VN" altLang="en-US" sz="4000" dirty="0">
                <a:ea typeface="Calibri" panose="020F0502020204030204" pitchFamily="34" charset="0"/>
                <a:cs typeface="Arial" panose="020B0604020202020204" pitchFamily="34" charset="0"/>
              </a:rPr>
              <a:t>b) Ở cả hai ngân hàng</a:t>
            </a:r>
            <a:r>
              <a:rPr lang="vi-VN" altLang="en-US" sz="4000" dirty="0" smtClean="0">
                <a:ea typeface="Calibri" panose="020F0502020204030204" pitchFamily="34" charset="0"/>
                <a:cs typeface="Arial" panose="020B0604020202020204" pitchFamily="34" charset="0"/>
              </a:rPr>
              <a:t>?</a:t>
            </a:r>
            <a:endParaRPr lang="vi-VN" altLang="en-US" sz="4000" dirty="0">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Rectangle 2"/>
              <p:cNvSpPr/>
              <p:nvPr/>
            </p:nvSpPr>
            <p:spPr>
              <a:xfrm>
                <a:off x="1605010" y="7124700"/>
                <a:ext cx="15387589" cy="2862322"/>
              </a:xfrm>
              <a:prstGeom prst="rect">
                <a:avLst/>
              </a:prstGeom>
            </p:spPr>
            <p:txBody>
              <a:bodyPr wrap="square">
                <a:spAutoFit/>
              </a:bodyPr>
              <a:lstStyle/>
              <a:p>
                <a:pPr>
                  <a:lnSpc>
                    <a:spcPct val="150000"/>
                  </a:lnSpc>
                </a:pPr>
                <a:r>
                  <a:rPr lang="en-US" sz="4000" dirty="0" smtClean="0">
                    <a:solidFill>
                      <a:srgbClr val="333333"/>
                    </a:solidFill>
                    <a:latin typeface="Arial" panose="020B0604020202020204" pitchFamily="34" charset="0"/>
                    <a:ea typeface="Times New Roman" panose="02020603050405020304" pitchFamily="18" charset="0"/>
                  </a:rPr>
                  <a:t>a)</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Hết</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kì</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hạn</a:t>
                </a:r>
                <a:r>
                  <a:rPr lang="en-US" sz="4000" dirty="0">
                    <a:solidFill>
                      <a:srgbClr val="333333"/>
                    </a:solidFill>
                    <a:latin typeface="Arial" panose="020B0604020202020204" pitchFamily="34" charset="0"/>
                    <a:ea typeface="Times New Roman" panose="02020603050405020304" pitchFamily="18" charset="0"/>
                  </a:rPr>
                  <a:t> 1 </a:t>
                </a:r>
                <a:r>
                  <a:rPr lang="en-US" sz="4000" dirty="0" err="1">
                    <a:solidFill>
                      <a:srgbClr val="333333"/>
                    </a:solidFill>
                    <a:latin typeface="Arial" panose="020B0604020202020204" pitchFamily="34" charset="0"/>
                    <a:ea typeface="Times New Roman" panose="02020603050405020304" pitchFamily="18" charset="0"/>
                  </a:rPr>
                  <a:t>năm</a:t>
                </a:r>
                <a:r>
                  <a:rPr lang="en-US" sz="4000" dirty="0">
                    <a:solidFill>
                      <a:srgbClr val="333333"/>
                    </a:solidFill>
                    <a:latin typeface="Arial" panose="020B0604020202020204" pitchFamily="34" charset="0"/>
                    <a:ea typeface="Times New Roman" panose="02020603050405020304" pitchFamily="18" charset="0"/>
                  </a:rPr>
                  <a:t> ở </a:t>
                </a:r>
                <a:r>
                  <a:rPr lang="en-US" sz="4000" dirty="0" err="1">
                    <a:solidFill>
                      <a:srgbClr val="333333"/>
                    </a:solidFill>
                    <a:latin typeface="Arial" panose="020B0604020202020204" pitchFamily="34" charset="0"/>
                    <a:ea typeface="Times New Roman" panose="02020603050405020304" pitchFamily="18" charset="0"/>
                  </a:rPr>
                  <a:t>ngân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hàng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thứ</a:t>
                </a:r>
                <a:r>
                  <a:rPr lang="en-US" sz="4000" dirty="0">
                    <a:solidFill>
                      <a:srgbClr val="333333"/>
                    </a:solidFill>
                    <a:latin typeface="Arial" panose="020B0604020202020204" pitchFamily="34" charset="0"/>
                    <a:ea typeface="Times New Roman" panose="02020603050405020304" pitchFamily="18" charset="0"/>
                  </a:rPr>
                  <a:t> 2, </a:t>
                </a:r>
                <a:r>
                  <a:rPr lang="en-US" sz="4000" dirty="0" err="1">
                    <a:solidFill>
                      <a:srgbClr val="333333"/>
                    </a:solidFill>
                    <a:latin typeface="Arial" panose="020B0604020202020204" pitchFamily="34" charset="0"/>
                    <a:ea typeface="Times New Roman" panose="02020603050405020304" pitchFamily="18" charset="0"/>
                  </a:rPr>
                  <a:t>bác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Ngọc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có</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được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cả</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gốc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và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lãi</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endParaRPr>
              </a:p>
              <a:p>
                <a:pPr algn="ctr">
                  <a:lnSpc>
                    <a:spcPct val="150000"/>
                  </a:lnSpc>
                </a:pPr>
                <a:r>
                  <a:rPr lang="en-US" sz="4000" dirty="0">
                    <a:solidFill>
                      <a:srgbClr val="333333"/>
                    </a:solidFill>
                    <a:effectLst/>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80</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80</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1</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5</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0</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8</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81</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2</m:t>
                    </m:r>
                  </m:oMath>
                </a14:m>
                <a:r>
                  <a:rPr lang="en-US" sz="4000" dirty="0">
                    <a:solidFill>
                      <a:srgbClr val="333333"/>
                    </a:solidFill>
                    <a:effectLst/>
                    <a:latin typeface="Arial" panose="020B0604020202020204" pitchFamily="34" charset="0"/>
                    <a:ea typeface="Times New Roman" panose="02020603050405020304" pitchFamily="18" charset="0"/>
                  </a:rPr>
                  <a:t> (</a:t>
                </a:r>
                <a:r>
                  <a:rPr lang="en-US" sz="4000" dirty="0" err="1">
                    <a:solidFill>
                      <a:srgbClr val="333333"/>
                    </a:solidFill>
                    <a:effectLst/>
                    <a:latin typeface="Arial" panose="020B0604020202020204" pitchFamily="34" charset="0"/>
                    <a:ea typeface="Times New Roman" panose="02020603050405020304" pitchFamily="18" charset="0"/>
                  </a:rPr>
                  <a:t>triệu</a:t>
                </a:r>
                <a:r>
                  <a:rPr lang="en-US" sz="4000" dirty="0">
                    <a:solidFill>
                      <a:srgbClr val="333333"/>
                    </a:solidFill>
                    <a:effectLst/>
                    <a:latin typeface="Arial" panose="020B0604020202020204" pitchFamily="34" charset="0"/>
                    <a:ea typeface="Times New Roman" panose="02020603050405020304" pitchFamily="18" charset="0"/>
                  </a:rPr>
                  <a:t> </a:t>
                </a:r>
                <a:r>
                  <a:rPr lang="en-US" sz="4000" dirty="0" err="1">
                    <a:solidFill>
                      <a:srgbClr val="333333"/>
                    </a:solidFill>
                    <a:effectLst/>
                    <a:latin typeface="Arial" panose="020B0604020202020204" pitchFamily="34" charset="0"/>
                    <a:ea typeface="Times New Roman" panose="02020603050405020304" pitchFamily="18" charset="0"/>
                  </a:rPr>
                  <a:t>đồng</a:t>
                </a:r>
                <a:r>
                  <a:rPr lang="en-US" sz="4000" dirty="0" smtClean="0">
                    <a:solidFill>
                      <a:srgbClr val="333333"/>
                    </a:solidFill>
                    <a:effectLst/>
                    <a:latin typeface="Arial" panose="020B0604020202020204" pitchFamily="34" charset="0"/>
                    <a:ea typeface="Times New Roman" panose="02020603050405020304" pitchFamily="18" charset="0"/>
                  </a:rPr>
                  <a:t>)</a:t>
                </a:r>
                <a:endParaRPr lang="en-US" sz="4000" dirty="0">
                  <a:effectLst/>
                  <a:latin typeface="Times New Roman" panose="02020603050405020304" pitchFamily="18" charset="0"/>
                  <a:ea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605010" y="7124700"/>
                <a:ext cx="15387589" cy="2862322"/>
              </a:xfrm>
              <a:prstGeom prst="rect">
                <a:avLst/>
              </a:prstGeom>
              <a:blipFill rotWithShape="1">
                <a:blip r:embed="rId4"/>
                <a:stretch>
                  <a:fillRect l="-2" r="4" b="13"/>
                </a:stretch>
              </a:blipFill>
            </p:spPr>
            <p:txBody>
              <a:bodyPr/>
              <a:lstStyle/>
              <a:p>
                <a:r>
                  <a:rPr lang="en-US" altLang="en-US">
                    <a:noFill/>
                  </a:rPr>
                  <a:t> </a:t>
                </a:r>
              </a:p>
            </p:txBody>
          </p:sp>
        </mc:Fallback>
      </mc:AlternateContent>
      <p:sp>
        <p:nvSpPr>
          <p:cNvPr id="12" name="Oval Callout 11"/>
          <p:cNvSpPr/>
          <p:nvPr/>
        </p:nvSpPr>
        <p:spPr>
          <a:xfrm>
            <a:off x="8321318" y="5841613"/>
            <a:ext cx="1752600" cy="96597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dirty="0" smtClean="0">
                <a:solidFill>
                  <a:prstClr val="black"/>
                </a:solidFill>
              </a:rPr>
              <a:t>Giải</a:t>
            </a:r>
            <a:endParaRPr lang="en-US" sz="4000" b="1"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med" p14:dur="700">
        <p:split orient="vert"/>
      </p:transition>
    </mc:Choice>
    <mc:Fallback>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85800" y="190500"/>
            <a:ext cx="20040600" cy="99060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668263" y="244296"/>
            <a:ext cx="1715472" cy="1142933"/>
          </a:xfrm>
          <a:prstGeom prst="rect">
            <a:avLst/>
          </a:prstGeom>
        </p:spPr>
      </p:pic>
      <p:pic>
        <p:nvPicPr>
          <p:cNvPr id="1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884310">
            <a:off x="72728" y="117909"/>
            <a:ext cx="1281917" cy="1389612"/>
          </a:xfrm>
          <a:prstGeom prst="rect">
            <a:avLst/>
          </a:prstGeom>
        </p:spPr>
      </p:pic>
      <p:sp>
        <p:nvSpPr>
          <p:cNvPr id="15" name="Oval Callout 14"/>
          <p:cNvSpPr/>
          <p:nvPr/>
        </p:nvSpPr>
        <p:spPr>
          <a:xfrm>
            <a:off x="1874852" y="800100"/>
            <a:ext cx="1752600" cy="96597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dirty="0" smtClean="0">
                <a:solidFill>
                  <a:prstClr val="black"/>
                </a:solidFill>
              </a:rPr>
              <a:t>Giải</a:t>
            </a:r>
            <a:endParaRPr lang="en-US" sz="4000" b="1" dirty="0">
              <a:solidFill>
                <a:prstClr val="black"/>
              </a:solidFill>
            </a:endParaRPr>
          </a:p>
        </p:txBody>
      </p:sp>
      <p:pic>
        <p:nvPicPr>
          <p:cNvPr id="20" name="Picture 3"/>
          <p:cNvPicPr>
            <a:picLocks noChangeAspect="1"/>
          </p:cNvPicPr>
          <p:nvPr/>
        </p:nvPicPr>
        <p:blipFill>
          <a:blip r:embed="rId4"/>
          <a:srcRect/>
          <a:stretch>
            <a:fillRect/>
          </a:stretch>
        </p:blipFill>
        <p:spPr>
          <a:xfrm>
            <a:off x="16158749" y="7624008"/>
            <a:ext cx="1367250" cy="2355155"/>
          </a:xfrm>
          <a:prstGeom prst="rect">
            <a:avLst/>
          </a:prstGeom>
        </p:spPr>
      </p:pic>
      <mc:AlternateContent xmlns:mc="http://schemas.openxmlformats.org/markup-compatibility/2006">
        <mc:Choice xmlns:a14="http://schemas.microsoft.com/office/drawing/2010/main" Requires="a14">
          <p:sp>
            <p:nvSpPr>
              <p:cNvPr id="4" name="Rectangle 3"/>
              <p:cNvSpPr/>
              <p:nvPr/>
            </p:nvSpPr>
            <p:spPr>
              <a:xfrm>
                <a:off x="1981200" y="2330589"/>
                <a:ext cx="14660548" cy="5632311"/>
              </a:xfrm>
              <a:prstGeom prst="rect">
                <a:avLst/>
              </a:prstGeom>
            </p:spPr>
            <p:txBody>
              <a:bodyPr wrap="square">
                <a:spAutoFit/>
              </a:bodyPr>
              <a:lstStyle/>
              <a:p>
                <a:pPr lvl="0" algn="just">
                  <a:lnSpc>
                    <a:spcPct val="150000"/>
                  </a:lnSpc>
                </a:pPr>
                <a:r>
                  <a:rPr lang="en-US" sz="4000" dirty="0" smtClean="0">
                    <a:solidFill>
                      <a:srgbClr val="333333"/>
                    </a:solidFill>
                    <a:latin typeface="Arial" panose="020B0604020202020204" pitchFamily="34" charset="0"/>
                    <a:ea typeface="Times New Roman" panose="02020603050405020304" pitchFamily="18" charset="0"/>
                  </a:rPr>
                  <a:t>b)</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Sau</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kì</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hạn</a:t>
                </a:r>
                <a:r>
                  <a:rPr lang="en-US" sz="4000" dirty="0">
                    <a:solidFill>
                      <a:srgbClr val="333333"/>
                    </a:solidFill>
                    <a:latin typeface="Arial" panose="020B0604020202020204" pitchFamily="34" charset="0"/>
                    <a:ea typeface="Times New Roman" panose="02020603050405020304" pitchFamily="18" charset="0"/>
                  </a:rPr>
                  <a:t> 1 </a:t>
                </a:r>
                <a:r>
                  <a:rPr lang="en-US" sz="4000" dirty="0" err="1">
                    <a:solidFill>
                      <a:srgbClr val="333333"/>
                    </a:solidFill>
                    <a:latin typeface="Arial" panose="020B0604020202020204" pitchFamily="34" charset="0"/>
                    <a:ea typeface="Times New Roman" panose="02020603050405020304" pitchFamily="18" charset="0"/>
                  </a:rPr>
                  <a:t>năm</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số</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tiền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bác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Ngọc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có</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được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cả</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gốc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lẫn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lãi</a:t>
                </a:r>
                <a:r>
                  <a:rPr lang="en-US" sz="4000" dirty="0">
                    <a:solidFill>
                      <a:srgbClr val="333333"/>
                    </a:solidFill>
                    <a:latin typeface="Arial" panose="020B0604020202020204" pitchFamily="34" charset="0"/>
                    <a:ea typeface="Times New Roman" panose="02020603050405020304" pitchFamily="18" charset="0"/>
                  </a:rPr>
                  <a:t> ở </a:t>
                </a:r>
                <a:r>
                  <a:rPr lang="en-US" sz="4000" dirty="0" err="1">
                    <a:solidFill>
                      <a:srgbClr val="333333"/>
                    </a:solidFill>
                    <a:latin typeface="Arial" panose="020B0604020202020204" pitchFamily="34" charset="0"/>
                    <a:ea typeface="Times New Roman" panose="02020603050405020304" pitchFamily="18" charset="0"/>
                  </a:rPr>
                  <a:t>ngân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hàng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thứ</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nhất</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a:t>
                </a:r>
                <a:endParaRPr lang="en-US" sz="4000" dirty="0">
                  <a:solidFill>
                    <a:prstClr val="black"/>
                  </a:solidFill>
                  <a:latin typeface="Times New Roman" panose="02020603050405020304" pitchFamily="18" charset="0"/>
                  <a:ea typeface="Times New Roman" panose="02020603050405020304" pitchFamily="18" charset="0"/>
                </a:endParaRPr>
              </a:p>
              <a:p>
                <a:pPr lvl="0" algn="ctr">
                  <a:lnSpc>
                    <a:spcPct val="150000"/>
                  </a:lnSpc>
                </a:pPr>
                <a14:m>
                  <m:oMath xmlns:m="http://schemas.openxmlformats.org/officeDocument/2006/math">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90</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90</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0</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9</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90</m:t>
                    </m:r>
                  </m:oMath>
                </a14:m>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triệu</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đồng</a:t>
                </a:r>
                <a:r>
                  <a:rPr lang="en-US" sz="4000" dirty="0" smtClean="0">
                    <a:solidFill>
                      <a:srgbClr val="333333"/>
                    </a:solidFill>
                    <a:latin typeface="Arial" panose="020B0604020202020204" pitchFamily="34" charset="0"/>
                    <a:ea typeface="Times New Roman" panose="02020603050405020304" pitchFamily="18" charset="0"/>
                  </a:rPr>
                  <a:t>)</a:t>
                </a:r>
                <a:endParaRPr lang="en-US" sz="4000" dirty="0">
                  <a:solidFill>
                    <a:prstClr val="black"/>
                  </a:solidFill>
                  <a:latin typeface="Times New Roman" panose="02020603050405020304" pitchFamily="18" charset="0"/>
                  <a:ea typeface="Times New Roman" panose="02020603050405020304" pitchFamily="18" charset="0"/>
                </a:endParaRPr>
              </a:p>
              <a:p>
                <a:pPr lvl="0" algn="just">
                  <a:lnSpc>
                    <a:spcPct val="150000"/>
                  </a:lnSpc>
                </a:pPr>
                <a:r>
                  <a:rPr lang="en-US" sz="4000" dirty="0" err="1">
                    <a:solidFill>
                      <a:srgbClr val="333333"/>
                    </a:solidFill>
                    <a:latin typeface="Arial" panose="020B0604020202020204" pitchFamily="34" charset="0"/>
                    <a:ea typeface="Times New Roman" panose="02020603050405020304" pitchFamily="18" charset="0"/>
                  </a:rPr>
                  <a:t>Hết</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kì</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hạn</a:t>
                </a:r>
                <a:r>
                  <a:rPr lang="en-US" sz="4000" dirty="0">
                    <a:solidFill>
                      <a:srgbClr val="333333"/>
                    </a:solidFill>
                    <a:latin typeface="Arial" panose="020B0604020202020204" pitchFamily="34" charset="0"/>
                    <a:ea typeface="Times New Roman" panose="02020603050405020304" pitchFamily="18" charset="0"/>
                  </a:rPr>
                  <a:t> 1 </a:t>
                </a:r>
                <a:r>
                  <a:rPr lang="en-US" sz="4000" dirty="0" err="1">
                    <a:solidFill>
                      <a:srgbClr val="333333"/>
                    </a:solidFill>
                    <a:latin typeface="Arial" panose="020B0604020202020204" pitchFamily="34" charset="0"/>
                    <a:ea typeface="Times New Roman" panose="02020603050405020304" pitchFamily="18" charset="0"/>
                  </a:rPr>
                  <a:t>năm</a:t>
                </a:r>
                <a:r>
                  <a:rPr lang="en-US" sz="4000" dirty="0">
                    <a:solidFill>
                      <a:srgbClr val="333333"/>
                    </a:solidFill>
                    <a:latin typeface="Arial" panose="020B0604020202020204" pitchFamily="34" charset="0"/>
                    <a:ea typeface="Times New Roman" panose="02020603050405020304" pitchFamily="18" charset="0"/>
                  </a:rPr>
                  <a:t> ở </a:t>
                </a:r>
                <a:r>
                  <a:rPr lang="en-US" sz="4000" dirty="0" err="1">
                    <a:solidFill>
                      <a:srgbClr val="333333"/>
                    </a:solidFill>
                    <a:latin typeface="Arial" panose="020B0604020202020204" pitchFamily="34" charset="0"/>
                    <a:ea typeface="Times New Roman" panose="02020603050405020304" pitchFamily="18" charset="0"/>
                  </a:rPr>
                  <a:t>cả</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hai</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ngân</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hàng</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bác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Ngọc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có</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được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cả</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gốc</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và</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lãi</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là</a:t>
                </a:r>
                <a:r>
                  <a:rPr lang="en-US" sz="4000" dirty="0">
                    <a:solidFill>
                      <a:srgbClr val="333333"/>
                    </a:solidFill>
                    <a:latin typeface="Arial" panose="020B0604020202020204" pitchFamily="34" charset="0"/>
                    <a:ea typeface="Times New Roman" panose="02020603050405020304" pitchFamily="18" charset="0"/>
                  </a:rPr>
                  <a:t>:</a:t>
                </a:r>
                <a:endParaRPr lang="en-US" sz="4000" dirty="0">
                  <a:solidFill>
                    <a:prstClr val="black"/>
                  </a:solidFill>
                  <a:latin typeface="Times New Roman" panose="02020603050405020304" pitchFamily="18" charset="0"/>
                  <a:ea typeface="Times New Roman" panose="02020603050405020304" pitchFamily="18" charset="0"/>
                </a:endParaRPr>
              </a:p>
              <a:p>
                <a:pPr lvl="0" algn="ctr">
                  <a:lnSpc>
                    <a:spcPct val="150000"/>
                  </a:lnSpc>
                </a:pPr>
                <a:r>
                  <a:rPr lang="en-US" sz="4000" dirty="0">
                    <a:solidFill>
                      <a:srgbClr val="333333"/>
                    </a:solidFill>
                    <a:latin typeface="Arial" panose="020B0604020202020204" pitchFamily="34" charset="0"/>
                    <a:ea typeface="Times New Roman" panose="02020603050405020304" pitchFamily="18" charset="0"/>
                  </a:rPr>
                  <a:t> </a:t>
                </a:r>
                <a14:m>
                  <m:oMath xmlns:m="http://schemas.openxmlformats.org/officeDocument/2006/math">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0</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8</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81</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2</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0</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9</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90</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7</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171</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2</m:t>
                    </m:r>
                  </m:oMath>
                </a14:m>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triệu</a:t>
                </a:r>
                <a:r>
                  <a:rPr lang="en-US" sz="4000" dirty="0">
                    <a:solidFill>
                      <a:srgbClr val="333333"/>
                    </a:solidFill>
                    <a:latin typeface="Arial" panose="020B0604020202020204" pitchFamily="34" charset="0"/>
                    <a:ea typeface="Times New Roman" panose="02020603050405020304" pitchFamily="18" charset="0"/>
                  </a:rPr>
                  <a:t> </a:t>
                </a:r>
                <a:r>
                  <a:rPr lang="en-US" sz="4000" dirty="0" err="1">
                    <a:solidFill>
                      <a:srgbClr val="333333"/>
                    </a:solidFill>
                    <a:latin typeface="Arial" panose="020B0604020202020204" pitchFamily="34" charset="0"/>
                    <a:ea typeface="Times New Roman" panose="02020603050405020304" pitchFamily="18" charset="0"/>
                  </a:rPr>
                  <a:t>đồng</a:t>
                </a:r>
                <a:r>
                  <a:rPr lang="en-US" sz="4000" dirty="0">
                    <a:solidFill>
                      <a:srgbClr val="333333"/>
                    </a:solidFill>
                    <a:latin typeface="Arial" panose="020B0604020202020204" pitchFamily="34" charset="0"/>
                    <a:ea typeface="Times New Roman" panose="02020603050405020304" pitchFamily="18" charset="0"/>
                  </a:rPr>
                  <a:t>)</a:t>
                </a:r>
                <a:endParaRPr lang="en-US" sz="4000" dirty="0">
                  <a:solidFill>
                    <a:prstClr val="black"/>
                  </a:solidFill>
                  <a:latin typeface="Times New Roman" panose="02020603050405020304" pitchFamily="18" charset="0"/>
                  <a:ea typeface="Times New Roman" panose="02020603050405020304" pitchFamily="18" charset="0"/>
                </a:endParaRPr>
              </a:p>
            </p:txBody>
          </p:sp>
        </mc:Choice>
        <mc:Fallback>
          <p:sp>
            <p:nvSpPr>
              <p:cNvPr id="4" name="Rectangle 3"/>
              <p:cNvSpPr>
                <a:spLocks noRot="1" noChangeAspect="1" noMove="1" noResize="1" noEditPoints="1" noAdjustHandles="1" noChangeArrowheads="1" noChangeShapeType="1" noTextEdit="1"/>
              </p:cNvSpPr>
              <p:nvPr/>
            </p:nvSpPr>
            <p:spPr>
              <a:xfrm>
                <a:off x="1981200" y="2330589"/>
                <a:ext cx="14660548" cy="5632311"/>
              </a:xfrm>
              <a:prstGeom prst="rect">
                <a:avLst/>
              </a:prstGeom>
              <a:blipFill rotWithShape="1">
                <a:blip r:embed="rId5"/>
                <a:stretch>
                  <a:fillRect t="-2" r="2"/>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85800" y="190500"/>
            <a:ext cx="20040600" cy="99060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p:cNvSpPr/>
          <p:nvPr/>
        </p:nvSpPr>
        <p:spPr>
          <a:xfrm>
            <a:off x="914400" y="900648"/>
            <a:ext cx="16459200" cy="3785652"/>
          </a:xfrm>
          <a:prstGeom prst="rect">
            <a:avLst/>
          </a:prstGeom>
        </p:spPr>
        <p:txBody>
          <a:bodyPr wrap="square">
            <a:spAutoFit/>
          </a:bodyPr>
          <a:lstStyle/>
          <a:p>
            <a:pPr algn="just">
              <a:lnSpc>
                <a:spcPct val="150000"/>
              </a:lnSpc>
            </a:pPr>
            <a:r>
              <a:rPr lang="fr-FR" sz="4000" b="1" dirty="0" err="1">
                <a:latin typeface="Arial" panose="020B0604020202020204" pitchFamily="34" charset="0"/>
                <a:ea typeface="Calibri" panose="020F0502020204030204" pitchFamily="34" charset="0"/>
                <a:cs typeface="Times New Roman" panose="02020603050405020304" pitchFamily="18" charset="0"/>
              </a:rPr>
              <a:t>Bài</a:t>
            </a:r>
            <a:r>
              <a:rPr lang="fr-FR" sz="4000" b="1" dirty="0">
                <a:latin typeface="Arial" panose="020B0604020202020204" pitchFamily="34" charset="0"/>
                <a:ea typeface="Calibri" panose="020F0502020204030204" pitchFamily="34" charset="0"/>
                <a:cs typeface="Times New Roman" panose="02020603050405020304" pitchFamily="18" charset="0"/>
              </a:rPr>
              <a:t> 4.</a:t>
            </a:r>
            <a:r>
              <a:rPr lang="fr-FR" sz="40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sz="4000" dirty="0" err="1" smtClean="0">
                <a:solidFill>
                  <a:srgbClr val="000000"/>
                </a:solidFill>
                <a:latin typeface="Arial" panose="020B0604020202020204" pitchFamily="34" charset="0"/>
                <a:ea typeface="Times New Roman" panose="02020603050405020304" pitchFamily="18" charset="0"/>
              </a:rPr>
              <a:t>Người</a:t>
            </a:r>
            <a:r>
              <a:rPr lang="en-US" sz="4000" dirty="0" smtClean="0">
                <a:solidFill>
                  <a:srgbClr val="000000"/>
                </a:solidFill>
                <a:latin typeface="Arial" panose="020B0604020202020204" pitchFamily="34" charset="0"/>
                <a:ea typeface="Times New Roman" panose="02020603050405020304" pitchFamily="18" charset="0"/>
              </a:rPr>
              <a:t> </a:t>
            </a:r>
            <a:r>
              <a:rPr lang="en-US" sz="4000" dirty="0">
                <a:solidFill>
                  <a:srgbClr val="000000"/>
                </a:solidFill>
                <a:latin typeface="Arial" panose="020B0604020202020204" pitchFamily="34" charset="0"/>
                <a:ea typeface="Times New Roman" panose="02020603050405020304" pitchFamily="18" charset="0"/>
              </a:rPr>
              <a:t>ta </a:t>
            </a:r>
            <a:r>
              <a:rPr lang="en-US" sz="4000" dirty="0" err="1">
                <a:solidFill>
                  <a:srgbClr val="000000"/>
                </a:solidFill>
                <a:latin typeface="Arial" panose="020B0604020202020204" pitchFamily="34" charset="0"/>
                <a:ea typeface="Times New Roman" panose="02020603050405020304" pitchFamily="18" charset="0"/>
              </a:rPr>
              <a:t>rót</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từ</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một</a:t>
            </a:r>
            <a:r>
              <a:rPr lang="en-US" sz="4000" dirty="0">
                <a:solidFill>
                  <a:srgbClr val="000000"/>
                </a:solidFill>
                <a:latin typeface="Arial" panose="020B0604020202020204" pitchFamily="34" charset="0"/>
                <a:ea typeface="Times New Roman" panose="02020603050405020304" pitchFamily="18" charset="0"/>
              </a:rPr>
              <a:t> can </a:t>
            </a:r>
            <a:r>
              <a:rPr lang="en-US" sz="4000" dirty="0" err="1">
                <a:solidFill>
                  <a:srgbClr val="000000"/>
                </a:solidFill>
                <a:latin typeface="Arial" panose="020B0604020202020204" pitchFamily="34" charset="0"/>
                <a:ea typeface="Times New Roman" panose="02020603050405020304" pitchFamily="18" charset="0"/>
              </a:rPr>
              <a:t>đựng</a:t>
            </a:r>
            <a:r>
              <a:rPr lang="en-US" sz="4000" dirty="0">
                <a:solidFill>
                  <a:srgbClr val="000000"/>
                </a:solidFill>
                <a:latin typeface="Arial" panose="020B0604020202020204" pitchFamily="34" charset="0"/>
                <a:ea typeface="Times New Roman" panose="02020603050405020304" pitchFamily="18" charset="0"/>
              </a:rPr>
              <a:t> 10 </a:t>
            </a:r>
            <a:r>
              <a:rPr lang="en-US" sz="4000" dirty="0" err="1">
                <a:solidFill>
                  <a:srgbClr val="000000"/>
                </a:solidFill>
                <a:latin typeface="Arial" panose="020B0604020202020204" pitchFamily="34" charset="0"/>
                <a:ea typeface="Times New Roman" panose="02020603050405020304" pitchFamily="18" charset="0"/>
              </a:rPr>
              <a:t>lít</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sang </a:t>
            </a:r>
            <a:r>
              <a:rPr lang="en-US" sz="4000" dirty="0" err="1">
                <a:solidFill>
                  <a:srgbClr val="000000"/>
                </a:solidFill>
                <a:latin typeface="Arial" panose="020B0604020202020204" pitchFamily="34" charset="0"/>
                <a:ea typeface="Times New Roman" panose="02020603050405020304" pitchFamily="18" charset="0"/>
              </a:rPr>
              <a:t>một</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rỗng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có</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dạng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hình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lập</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phương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với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độ</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dài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cạnh</a:t>
            </a:r>
            <a:r>
              <a:rPr lang="en-US" sz="4000" dirty="0">
                <a:solidFill>
                  <a:srgbClr val="000000"/>
                </a:solidFill>
                <a:latin typeface="Arial" panose="020B0604020202020204" pitchFamily="34" charset="0"/>
                <a:ea typeface="Times New Roman" panose="02020603050405020304" pitchFamily="18" charset="0"/>
              </a:rPr>
              <a:t> 20 cm. </a:t>
            </a:r>
            <a:r>
              <a:rPr lang="en-US" sz="4000" dirty="0" err="1">
                <a:solidFill>
                  <a:srgbClr val="000000"/>
                </a:solidFill>
                <a:latin typeface="Arial" panose="020B0604020202020204" pitchFamily="34" charset="0"/>
                <a:ea typeface="Times New Roman" panose="02020603050405020304" pitchFamily="18" charset="0"/>
              </a:rPr>
              <a:t>Khi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mực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cao</a:t>
            </a:r>
            <a:r>
              <a:rPr lang="en-US" sz="4000" dirty="0">
                <a:solidFill>
                  <a:srgbClr val="000000"/>
                </a:solidFill>
                <a:latin typeface="Arial" panose="020B0604020202020204" pitchFamily="34" charset="0"/>
                <a:ea typeface="Times New Roman" panose="02020603050405020304" pitchFamily="18" charset="0"/>
              </a:rPr>
              <a:t> h (cm) </a:t>
            </a:r>
            <a:r>
              <a:rPr lang="en-US" sz="4000" dirty="0" err="1">
                <a:solidFill>
                  <a:srgbClr val="000000"/>
                </a:solidFill>
                <a:latin typeface="Arial" panose="020B0604020202020204" pitchFamily="34" charset="0"/>
                <a:ea typeface="Times New Roman" panose="02020603050405020304" pitchFamily="18" charset="0"/>
              </a:rPr>
              <a:t>thì</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thể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tích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can </a:t>
            </a:r>
            <a:r>
              <a:rPr lang="en-US" sz="4000" dirty="0" err="1">
                <a:solidFill>
                  <a:srgbClr val="000000"/>
                </a:solidFill>
                <a:latin typeface="Arial" panose="020B0604020202020204" pitchFamily="34" charset="0"/>
                <a:ea typeface="Times New Roman" panose="02020603050405020304" pitchFamily="18" charset="0"/>
              </a:rPr>
              <a:t>còn</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lại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là</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bao</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nhiêu</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Biết</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rằng</a:t>
            </a:r>
            <a:r>
              <a:rPr lang="en-US" sz="4000" dirty="0">
                <a:solidFill>
                  <a:srgbClr val="000000"/>
                </a:solidFill>
                <a:latin typeface="Arial" panose="020B0604020202020204" pitchFamily="34" charset="0"/>
                <a:ea typeface="Times New Roman" panose="02020603050405020304" pitchFamily="18" charset="0"/>
              </a:rPr>
              <a:t> 1 </a:t>
            </a:r>
            <a:r>
              <a:rPr lang="en-US" sz="4000" dirty="0" err="1">
                <a:solidFill>
                  <a:srgbClr val="000000"/>
                </a:solidFill>
                <a:latin typeface="Arial" panose="020B0604020202020204" pitchFamily="34" charset="0"/>
                <a:ea typeface="Times New Roman" panose="02020603050405020304" pitchFamily="18" charset="0"/>
              </a:rPr>
              <a:t>lít</a:t>
            </a:r>
            <a:r>
              <a:rPr lang="en-US" sz="4000" dirty="0">
                <a:solidFill>
                  <a:srgbClr val="000000"/>
                </a:solidFill>
                <a:latin typeface="Arial" panose="020B0604020202020204" pitchFamily="34" charset="0"/>
                <a:ea typeface="Times New Roman" panose="02020603050405020304" pitchFamily="18" charset="0"/>
              </a:rPr>
              <a:t> = 1 dm</a:t>
            </a:r>
            <a:r>
              <a:rPr lang="en-US" sz="4000" baseline="30000" dirty="0">
                <a:solidFill>
                  <a:srgbClr val="000000"/>
                </a:solidFill>
                <a:latin typeface="Arial" panose="020B0604020202020204" pitchFamily="34" charset="0"/>
                <a:ea typeface="Times New Roman" panose="02020603050405020304" pitchFamily="18" charset="0"/>
              </a:rPr>
              <a:t>3</a:t>
            </a:r>
            <a:r>
              <a:rPr lang="en-US" sz="4000" dirty="0">
                <a:solidFill>
                  <a:srgbClr val="000000"/>
                </a:solidFill>
                <a:latin typeface="Arial" panose="020B0604020202020204" pitchFamily="34" charset="0"/>
                <a:ea typeface="Times New Roman" panose="02020603050405020304" pitchFamily="18" charset="0"/>
              </a:rPr>
              <a:t>.</a:t>
            </a:r>
            <a:endParaRPr lang="en-US" sz="4000" dirty="0">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6833470" y="4928652"/>
            <a:ext cx="5002059" cy="5091648"/>
          </a:xfrm>
          <a:prstGeom prst="rect">
            <a:avLst/>
          </a:prstGeom>
        </p:spPr>
      </p:pic>
      <p:pic>
        <p:nvPicPr>
          <p:cNvPr id="13"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240000" y="7429500"/>
            <a:ext cx="2276629" cy="2105882"/>
          </a:xfrm>
          <a:prstGeom prst="rect">
            <a:avLst/>
          </a:prstGeom>
        </p:spPr>
      </p:pic>
      <p:pic>
        <p:nvPicPr>
          <p:cNvPr id="14" name="Picture 2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0053" y="9049128"/>
            <a:ext cx="1303023" cy="12378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685800" y="190500"/>
            <a:ext cx="20040600" cy="9906000"/>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668263" y="244296"/>
            <a:ext cx="1715472" cy="1142933"/>
          </a:xfrm>
          <a:prstGeom prst="rect">
            <a:avLst/>
          </a:prstGeom>
        </p:spPr>
      </p:pic>
      <p:pic>
        <p:nvPicPr>
          <p:cNvPr id="1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884310">
            <a:off x="72728" y="117909"/>
            <a:ext cx="1281917" cy="1389612"/>
          </a:xfrm>
          <a:prstGeom prst="rect">
            <a:avLst/>
          </a:prstGeom>
        </p:spPr>
      </p:pic>
      <p:sp>
        <p:nvSpPr>
          <p:cNvPr id="15" name="Oval Callout 14"/>
          <p:cNvSpPr/>
          <p:nvPr/>
        </p:nvSpPr>
        <p:spPr>
          <a:xfrm>
            <a:off x="1905000" y="824726"/>
            <a:ext cx="1752600" cy="965974"/>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p:cNvSpPr/>
          <p:nvPr/>
        </p:nvSpPr>
        <p:spPr>
          <a:xfrm>
            <a:off x="1618791" y="2247900"/>
            <a:ext cx="14712095" cy="6555641"/>
          </a:xfrm>
          <a:prstGeom prst="rect">
            <a:avLst/>
          </a:prstGeom>
        </p:spPr>
        <p:txBody>
          <a:bodyPr wrap="square">
            <a:spAutoFit/>
          </a:bodyPr>
          <a:lstStyle/>
          <a:p>
            <a:pPr marL="30480" marR="30480">
              <a:lnSpc>
                <a:spcPct val="150000"/>
              </a:lnSpc>
            </a:pPr>
            <a:r>
              <a:rPr lang="en-US" sz="4000" dirty="0" err="1">
                <a:solidFill>
                  <a:srgbClr val="000000"/>
                </a:solidFill>
                <a:latin typeface="Arial" panose="020B0604020202020204" pitchFamily="34" charset="0"/>
                <a:ea typeface="Times New Roman" panose="02020603050405020304" pitchFamily="18" charset="0"/>
              </a:rPr>
              <a:t>Thể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tích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can ban </a:t>
            </a:r>
            <a:r>
              <a:rPr lang="en-US" sz="4000" dirty="0" err="1">
                <a:solidFill>
                  <a:srgbClr val="000000"/>
                </a:solidFill>
                <a:latin typeface="Arial" panose="020B0604020202020204" pitchFamily="34" charset="0"/>
                <a:ea typeface="Times New Roman" panose="02020603050405020304" pitchFamily="18" charset="0"/>
              </a:rPr>
              <a:t>đầu</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là</a:t>
            </a:r>
            <a:r>
              <a:rPr lang="en-US" sz="4000" dirty="0">
                <a:solidFill>
                  <a:srgbClr val="000000"/>
                </a:solidFill>
                <a:latin typeface="Arial" panose="020B0604020202020204" pitchFamily="34" charset="0"/>
                <a:ea typeface="Times New Roman" panose="02020603050405020304" pitchFamily="18" charset="0"/>
              </a:rPr>
              <a:t> 10 </a:t>
            </a:r>
            <a:r>
              <a:rPr lang="en-US" sz="4000" dirty="0" err="1">
                <a:solidFill>
                  <a:srgbClr val="000000"/>
                </a:solidFill>
                <a:latin typeface="Arial" panose="020B0604020202020204" pitchFamily="34" charset="0"/>
                <a:ea typeface="Times New Roman" panose="02020603050405020304" pitchFamily="18" charset="0"/>
              </a:rPr>
              <a:t>lít</a:t>
            </a:r>
            <a:r>
              <a:rPr lang="en-US" sz="4000" dirty="0">
                <a:solidFill>
                  <a:srgbClr val="000000"/>
                </a:solidFill>
                <a:latin typeface="Arial" panose="020B0604020202020204" pitchFamily="34" charset="0"/>
                <a:ea typeface="Times New Roman" panose="02020603050405020304" pitchFamily="18" charset="0"/>
              </a:rPr>
              <a:t>.</a:t>
            </a:r>
            <a:endParaRPr lang="en-US" sz="4000" dirty="0">
              <a:latin typeface="Times New Roman" panose="02020603050405020304" pitchFamily="18" charset="0"/>
              <a:ea typeface="Times New Roman" panose="02020603050405020304" pitchFamily="18" charset="0"/>
            </a:endParaRPr>
          </a:p>
          <a:p>
            <a:pPr marL="30480" marR="30480">
              <a:lnSpc>
                <a:spcPct val="150000"/>
              </a:lnSpc>
            </a:pPr>
            <a:r>
              <a:rPr lang="en-US" sz="4000" dirty="0" err="1">
                <a:solidFill>
                  <a:srgbClr val="000000"/>
                </a:solidFill>
                <a:latin typeface="Arial" panose="020B0604020202020204" pitchFamily="34" charset="0"/>
                <a:ea typeface="Times New Roman" panose="02020603050405020304" pitchFamily="18" charset="0"/>
              </a:rPr>
              <a:t>Thể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tích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khi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mực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có</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chiều</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cao</a:t>
            </a:r>
            <a:r>
              <a:rPr lang="en-US" sz="4000" dirty="0">
                <a:solidFill>
                  <a:srgbClr val="000000"/>
                </a:solidFill>
                <a:latin typeface="Arial" panose="020B0604020202020204" pitchFamily="34" charset="0"/>
                <a:ea typeface="Times New Roman" panose="02020603050405020304" pitchFamily="18" charset="0"/>
              </a:rPr>
              <a:t> h (cm) </a:t>
            </a:r>
            <a:r>
              <a:rPr lang="en-US" sz="4000" dirty="0" err="1">
                <a:solidFill>
                  <a:srgbClr val="000000"/>
                </a:solidFill>
                <a:latin typeface="Arial" panose="020B0604020202020204" pitchFamily="34" charset="0"/>
                <a:ea typeface="Times New Roman" panose="02020603050405020304" pitchFamily="18" charset="0"/>
              </a:rPr>
              <a:t>là</a:t>
            </a:r>
            <a:r>
              <a:rPr lang="en-US" sz="4000" dirty="0">
                <a:solidFill>
                  <a:srgbClr val="000000"/>
                </a:solidFill>
                <a:latin typeface="Arial" panose="020B0604020202020204" pitchFamily="34" charset="0"/>
                <a:ea typeface="Times New Roman" panose="02020603050405020304" pitchFamily="18" charset="0"/>
              </a:rPr>
              <a:t>:</a:t>
            </a:r>
            <a:endParaRPr lang="en-US" sz="4000" dirty="0">
              <a:latin typeface="Times New Roman" panose="02020603050405020304" pitchFamily="18" charset="0"/>
              <a:ea typeface="Times New Roman" panose="02020603050405020304" pitchFamily="18" charset="0"/>
            </a:endParaRPr>
          </a:p>
          <a:p>
            <a:pPr marL="30480" marR="30480" algn="ctr">
              <a:lnSpc>
                <a:spcPct val="150000"/>
              </a:lnSpc>
            </a:pPr>
            <a:r>
              <a:rPr lang="en-US" sz="4000" dirty="0">
                <a:solidFill>
                  <a:srgbClr val="000000"/>
                </a:solidFill>
                <a:latin typeface="Arial" panose="020B0604020202020204" pitchFamily="34" charset="0"/>
                <a:ea typeface="Times New Roman" panose="02020603050405020304" pitchFamily="18" charset="0"/>
              </a:rPr>
              <a:t>20 . 20 . h = 400h (cm</a:t>
            </a:r>
            <a:r>
              <a:rPr lang="en-US" sz="4000" baseline="30000" dirty="0">
                <a:solidFill>
                  <a:srgbClr val="000000"/>
                </a:solidFill>
                <a:latin typeface="Arial" panose="020B0604020202020204" pitchFamily="34" charset="0"/>
                <a:ea typeface="Times New Roman" panose="02020603050405020304" pitchFamily="18" charset="0"/>
              </a:rPr>
              <a:t>3</a:t>
            </a:r>
            <a:r>
              <a:rPr lang="en-US" sz="4000" dirty="0" smtClean="0">
                <a:solidFill>
                  <a:srgbClr val="000000"/>
                </a:solidFill>
                <a:latin typeface="Arial" panose="020B0604020202020204" pitchFamily="34" charset="0"/>
                <a:ea typeface="Times New Roman" panose="02020603050405020304" pitchFamily="18" charset="0"/>
              </a:rPr>
              <a:t>)</a:t>
            </a:r>
            <a:endParaRPr lang="en-US" sz="4000" dirty="0">
              <a:latin typeface="Times New Roman" panose="02020603050405020304" pitchFamily="18" charset="0"/>
              <a:ea typeface="Times New Roman" panose="02020603050405020304" pitchFamily="18" charset="0"/>
            </a:endParaRPr>
          </a:p>
          <a:p>
            <a:pPr marL="30480" marR="30480" algn="ctr">
              <a:lnSpc>
                <a:spcPct val="150000"/>
              </a:lnSpc>
            </a:pPr>
            <a:r>
              <a:rPr lang="en-US" sz="4000" dirty="0" err="1">
                <a:solidFill>
                  <a:srgbClr val="000000"/>
                </a:solidFill>
                <a:latin typeface="Arial" panose="020B0604020202020204" pitchFamily="34" charset="0"/>
                <a:ea typeface="Times New Roman" panose="02020603050405020304" pitchFamily="18" charset="0"/>
              </a:rPr>
              <a:t>Đổi</a:t>
            </a:r>
            <a:r>
              <a:rPr lang="en-US" sz="4000" dirty="0">
                <a:solidFill>
                  <a:srgbClr val="000000"/>
                </a:solidFill>
                <a:latin typeface="Arial" panose="020B0604020202020204" pitchFamily="34" charset="0"/>
                <a:ea typeface="Times New Roman" panose="02020603050405020304" pitchFamily="18" charset="0"/>
              </a:rPr>
              <a:t> 400h cm</a:t>
            </a:r>
            <a:r>
              <a:rPr lang="en-US" sz="4000" baseline="30000" dirty="0">
                <a:solidFill>
                  <a:srgbClr val="000000"/>
                </a:solidFill>
                <a:latin typeface="Arial" panose="020B0604020202020204" pitchFamily="34" charset="0"/>
                <a:ea typeface="Times New Roman" panose="02020603050405020304" pitchFamily="18" charset="0"/>
              </a:rPr>
              <a:t>3</a:t>
            </a:r>
            <a:r>
              <a:rPr lang="en-US" sz="4000" dirty="0">
                <a:solidFill>
                  <a:srgbClr val="000000"/>
                </a:solidFill>
                <a:latin typeface="Arial" panose="020B0604020202020204" pitchFamily="34" charset="0"/>
                <a:ea typeface="Times New Roman" panose="02020603050405020304" pitchFamily="18" charset="0"/>
              </a:rPr>
              <a:t> = 0,4h dm</a:t>
            </a:r>
            <a:r>
              <a:rPr lang="en-US" sz="4000" baseline="30000" dirty="0">
                <a:solidFill>
                  <a:srgbClr val="000000"/>
                </a:solidFill>
                <a:latin typeface="Arial" panose="020B0604020202020204" pitchFamily="34" charset="0"/>
                <a:ea typeface="Times New Roman" panose="02020603050405020304" pitchFamily="18" charset="0"/>
              </a:rPr>
              <a:t>3</a:t>
            </a:r>
            <a:r>
              <a:rPr lang="en-US" sz="4000" dirty="0">
                <a:solidFill>
                  <a:srgbClr val="000000"/>
                </a:solidFill>
                <a:latin typeface="Arial" panose="020B0604020202020204" pitchFamily="34" charset="0"/>
                <a:ea typeface="Times New Roman" panose="02020603050405020304" pitchFamily="18" charset="0"/>
              </a:rPr>
              <a:t> = 0,4.h (</a:t>
            </a:r>
            <a:r>
              <a:rPr lang="en-US" sz="4000" dirty="0" err="1">
                <a:solidFill>
                  <a:srgbClr val="000000"/>
                </a:solidFill>
                <a:latin typeface="Arial" panose="020B0604020202020204" pitchFamily="34" charset="0"/>
                <a:ea typeface="Times New Roman" panose="02020603050405020304" pitchFamily="18" charset="0"/>
              </a:rPr>
              <a:t>lít</a:t>
            </a:r>
            <a:r>
              <a:rPr lang="en-US" sz="4000" dirty="0" smtClean="0">
                <a:solidFill>
                  <a:srgbClr val="000000"/>
                </a:solidFill>
                <a:latin typeface="Arial" panose="020B0604020202020204" pitchFamily="34" charset="0"/>
                <a:ea typeface="Times New Roman" panose="02020603050405020304" pitchFamily="18" charset="0"/>
              </a:rPr>
              <a:t>)</a:t>
            </a:r>
            <a:endParaRPr lang="en-US" sz="4000" dirty="0">
              <a:latin typeface="Times New Roman" panose="02020603050405020304" pitchFamily="18" charset="0"/>
              <a:ea typeface="Times New Roman" panose="02020603050405020304" pitchFamily="18" charset="0"/>
            </a:endParaRPr>
          </a:p>
          <a:p>
            <a:pPr marL="30480" marR="30480">
              <a:lnSpc>
                <a:spcPct val="150000"/>
              </a:lnSpc>
            </a:pPr>
            <a:r>
              <a:rPr lang="en-US" sz="4000" dirty="0" err="1">
                <a:solidFill>
                  <a:srgbClr val="000000"/>
                </a:solidFill>
                <a:latin typeface="Arial" panose="020B0604020202020204" pitchFamily="34" charset="0"/>
                <a:ea typeface="Times New Roman" panose="02020603050405020304" pitchFamily="18" charset="0"/>
              </a:rPr>
              <a:t>Thể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tích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bằng</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thể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tích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can </a:t>
            </a:r>
            <a:r>
              <a:rPr lang="en-US" sz="4000" dirty="0" err="1">
                <a:solidFill>
                  <a:srgbClr val="000000"/>
                </a:solidFill>
                <a:latin typeface="Arial" panose="020B0604020202020204" pitchFamily="34" charset="0"/>
                <a:ea typeface="Times New Roman" panose="02020603050405020304" pitchFamily="18" charset="0"/>
              </a:rPr>
              <a:t>rót</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ra</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nên</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thể</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tích</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nước</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còn</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lại</a:t>
            </a:r>
            <a:r>
              <a:rPr lang="en-US" sz="4000" dirty="0">
                <a:solidFill>
                  <a:srgbClr val="000000"/>
                </a:solidFill>
                <a:latin typeface="Arial" panose="020B0604020202020204" pitchFamily="34" charset="0"/>
                <a:ea typeface="Times New Roman" panose="02020603050405020304" pitchFamily="18" charset="0"/>
              </a:rPr>
              <a:t> </a:t>
            </a:r>
            <a:r>
              <a:rPr lang="en-US" sz="4000" dirty="0" err="1">
                <a:solidFill>
                  <a:srgbClr val="000000"/>
                </a:solidFill>
                <a:latin typeface="Arial" panose="020B0604020202020204" pitchFamily="34" charset="0"/>
                <a:ea typeface="Times New Roman" panose="02020603050405020304" pitchFamily="18" charset="0"/>
              </a:rPr>
              <a:t>trong</a:t>
            </a:r>
            <a:r>
              <a:rPr lang="en-US" sz="4000" dirty="0">
                <a:solidFill>
                  <a:srgbClr val="000000"/>
                </a:solidFill>
                <a:latin typeface="Arial" panose="020B0604020202020204" pitchFamily="34" charset="0"/>
                <a:ea typeface="Times New Roman" panose="02020603050405020304" pitchFamily="18" charset="0"/>
              </a:rPr>
              <a:t> can </a:t>
            </a:r>
            <a:r>
              <a:rPr lang="en-US" sz="4000" dirty="0" err="1">
                <a:solidFill>
                  <a:srgbClr val="000000"/>
                </a:solidFill>
                <a:latin typeface="Arial" panose="020B0604020202020204" pitchFamily="34" charset="0"/>
                <a:ea typeface="Times New Roman" panose="02020603050405020304" pitchFamily="18" charset="0"/>
              </a:rPr>
              <a:t>là</a:t>
            </a:r>
            <a:r>
              <a:rPr lang="en-US" sz="4000" dirty="0">
                <a:solidFill>
                  <a:srgbClr val="000000"/>
                </a:solidFill>
                <a:latin typeface="Arial" panose="020B0604020202020204" pitchFamily="34" charset="0"/>
                <a:ea typeface="Times New Roman" panose="02020603050405020304" pitchFamily="18" charset="0"/>
              </a:rPr>
              <a:t>: </a:t>
            </a:r>
            <a:endParaRPr lang="en-US" sz="4000" dirty="0" smtClean="0">
              <a:solidFill>
                <a:srgbClr val="000000"/>
              </a:solidFill>
              <a:latin typeface="Arial" panose="020B0604020202020204" pitchFamily="34" charset="0"/>
              <a:ea typeface="Times New Roman" panose="02020603050405020304" pitchFamily="18" charset="0"/>
            </a:endParaRPr>
          </a:p>
          <a:p>
            <a:pPr marL="30480" marR="30480" algn="ctr">
              <a:lnSpc>
                <a:spcPct val="150000"/>
              </a:lnSpc>
            </a:pPr>
            <a:r>
              <a:rPr lang="en-US" sz="4000" dirty="0" smtClean="0">
                <a:solidFill>
                  <a:srgbClr val="000000"/>
                </a:solidFill>
                <a:latin typeface="Arial" panose="020B0604020202020204" pitchFamily="34" charset="0"/>
                <a:ea typeface="Times New Roman" panose="02020603050405020304" pitchFamily="18" charset="0"/>
              </a:rPr>
              <a:t>10 </a:t>
            </a:r>
            <a:r>
              <a:rPr lang="en-US" sz="4000" dirty="0">
                <a:solidFill>
                  <a:srgbClr val="000000"/>
                </a:solidFill>
                <a:latin typeface="Arial" panose="020B0604020202020204" pitchFamily="34" charset="0"/>
                <a:ea typeface="Times New Roman" panose="02020603050405020304" pitchFamily="18" charset="0"/>
              </a:rPr>
              <a:t>- 0,4.h (</a:t>
            </a:r>
            <a:r>
              <a:rPr lang="en-US" sz="4000" dirty="0" err="1">
                <a:solidFill>
                  <a:srgbClr val="000000"/>
                </a:solidFill>
                <a:latin typeface="Arial" panose="020B0604020202020204" pitchFamily="34" charset="0"/>
                <a:ea typeface="Times New Roman" panose="02020603050405020304" pitchFamily="18" charset="0"/>
              </a:rPr>
              <a:t>lít</a:t>
            </a:r>
            <a:r>
              <a:rPr lang="en-US" sz="4000" dirty="0" smtClean="0">
                <a:solidFill>
                  <a:srgbClr val="000000"/>
                </a:solidFill>
                <a:latin typeface="Arial" panose="020B0604020202020204" pitchFamily="34" charset="0"/>
                <a:ea typeface="Times New Roman" panose="02020603050405020304" pitchFamily="18" charset="0"/>
              </a:rPr>
              <a:t>)</a:t>
            </a:r>
            <a:endParaRPr lang="en-US" sz="4000" dirty="0">
              <a:effectLst/>
              <a:latin typeface="Times New Roman" panose="02020603050405020304" pitchFamily="18" charset="0"/>
              <a:ea typeface="Times New Roman" panose="02020603050405020304" pitchFamily="18" charset="0"/>
            </a:endParaRPr>
          </a:p>
        </p:txBody>
      </p:sp>
      <p:pic>
        <p:nvPicPr>
          <p:cNvPr id="13" name="Picture 2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212775" y="8352989"/>
            <a:ext cx="1303023" cy="12378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down)">
                                      <p:cBhvr>
                                        <p:cTn id="17" dur="500"/>
                                        <p:tgtEl>
                                          <p:spTgt spid="12">
                                            <p:txEl>
                                              <p:pRg st="1" end="1"/>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animEffect transition="in" filter="wipe(down)">
                                      <p:cBhvr>
                                        <p:cTn id="20" dur="500"/>
                                        <p:tgtEl>
                                          <p:spTgt spid="1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Effect transition="in" filter="barn(inVertical)">
                                      <p:cBhvr>
                                        <p:cTn id="25" dur="500"/>
                                        <p:tgtEl>
                                          <p:spTgt spid="1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2">
                                            <p:txEl>
                                              <p:pRg st="4" end="4"/>
                                            </p:txEl>
                                          </p:spTgt>
                                        </p:tgtEl>
                                        <p:attrNameLst>
                                          <p:attrName>style.visibility</p:attrName>
                                        </p:attrNameLst>
                                      </p:cBhvr>
                                      <p:to>
                                        <p:strVal val="visible"/>
                                      </p:to>
                                    </p:set>
                                    <p:animEffect transition="in" filter="randombar(horizontal)">
                                      <p:cBhvr>
                                        <p:cTn id="30" dur="500"/>
                                        <p:tgtEl>
                                          <p:spTgt spid="12">
                                            <p:txEl>
                                              <p:pRg st="4" end="4"/>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12">
                                            <p:txEl>
                                              <p:pRg st="5" end="5"/>
                                            </p:txEl>
                                          </p:spTgt>
                                        </p:tgtEl>
                                        <p:attrNameLst>
                                          <p:attrName>style.visibility</p:attrName>
                                        </p:attrNameLst>
                                      </p:cBhvr>
                                      <p:to>
                                        <p:strVal val="visible"/>
                                      </p:to>
                                    </p:set>
                                    <p:animEffect transition="in" filter="randombar(horizontal)">
                                      <p:cBhvr>
                                        <p:cTn id="33"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381000" y="285464"/>
            <a:ext cx="17602200" cy="9765388"/>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776885" y="313679"/>
            <a:ext cx="1375283" cy="916283"/>
          </a:xfrm>
          <a:prstGeom prst="rect">
            <a:avLst/>
          </a:prstGeom>
        </p:spPr>
      </p:pic>
      <p:pic>
        <p:nvPicPr>
          <p:cNvPr id="20"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3400" y="8186729"/>
            <a:ext cx="1258694" cy="1982197"/>
          </a:xfrm>
          <a:prstGeom prst="rect">
            <a:avLst/>
          </a:prstGeom>
        </p:spPr>
      </p:pic>
      <p:sp>
        <p:nvSpPr>
          <p:cNvPr id="5" name="Rectangle 4"/>
          <p:cNvSpPr/>
          <p:nvPr/>
        </p:nvSpPr>
        <p:spPr>
          <a:xfrm>
            <a:off x="1219200" y="812677"/>
            <a:ext cx="15573179" cy="3671583"/>
          </a:xfrm>
          <a:prstGeom prst="rect">
            <a:avLst/>
          </a:prstGeom>
        </p:spPr>
        <p:txBody>
          <a:bodyPr wrap="square">
            <a:spAutoFit/>
          </a:bodyPr>
          <a:lstStyle/>
          <a:p>
            <a:pPr algn="just">
              <a:lnSpc>
                <a:spcPct val="150000"/>
              </a:lnSpc>
            </a:pPr>
            <a:r>
              <a:rPr lang="fr-FR" sz="4000" b="1" dirty="0" err="1">
                <a:latin typeface="Arial" panose="020B0604020202020204" pitchFamily="34" charset="0"/>
                <a:ea typeface="Calibri" panose="020F0502020204030204" pitchFamily="34" charset="0"/>
                <a:cs typeface="Arial" panose="020B0604020202020204" pitchFamily="34" charset="0"/>
              </a:rPr>
              <a:t>Bài</a:t>
            </a:r>
            <a:r>
              <a:rPr lang="fr-FR" sz="4000" b="1" dirty="0">
                <a:latin typeface="Arial" panose="020B0604020202020204" pitchFamily="34" charset="0"/>
                <a:ea typeface="Calibri" panose="020F0502020204030204" pitchFamily="34" charset="0"/>
                <a:cs typeface="Arial" panose="020B0604020202020204" pitchFamily="34" charset="0"/>
              </a:rPr>
              <a:t> </a:t>
            </a:r>
            <a:r>
              <a:rPr lang="fr-FR" sz="4000" b="1" dirty="0" smtClean="0">
                <a:latin typeface="Arial" panose="020B0604020202020204" pitchFamily="34" charset="0"/>
                <a:ea typeface="Calibri" panose="020F0502020204030204" pitchFamily="34" charset="0"/>
                <a:cs typeface="Arial" panose="020B0604020202020204" pitchFamily="34" charset="0"/>
              </a:rPr>
              <a:t>5. </a:t>
            </a:r>
            <a:r>
              <a:rPr lang="vi-VN" sz="4000" dirty="0" smtClean="0">
                <a:solidFill>
                  <a:srgbClr val="000000"/>
                </a:solidFill>
                <a:latin typeface="Arial" panose="020B0604020202020204" pitchFamily="34" charset="0"/>
                <a:cs typeface="Arial" panose="020B0604020202020204" pitchFamily="34" charset="0"/>
              </a:rPr>
              <a:t>Bạn </a:t>
            </a:r>
            <a:r>
              <a:rPr lang="vi-VN" sz="4000" dirty="0">
                <a:solidFill>
                  <a:srgbClr val="000000"/>
                </a:solidFill>
                <a:latin typeface="Arial" panose="020B0604020202020204" pitchFamily="34" charset="0"/>
                <a:cs typeface="Arial" panose="020B0604020202020204" pitchFamily="34" charset="0"/>
              </a:rPr>
              <a:t>Minh cho rằng “Tổng của hai đa thức bậc bốn luôn luôn là đa thức bậc bốn”. Bạn Quân cho rằng “Hiệu của hai đa thức bậc bốn luôn luôn là đa thức bậc bốn”. Hai bạn Minh và Quân nói như vậy có đúng không? Giải thích vì sao.</a:t>
            </a:r>
            <a:endParaRPr lang="en-US" sz="4000" dirty="0">
              <a:latin typeface="Arial" panose="020B0604020202020204" pitchFamily="34" charset="0"/>
              <a:cs typeface="Arial" panose="020B0604020202020204" pitchFamily="34" charset="0"/>
            </a:endParaRPr>
          </a:p>
        </p:txBody>
      </p:sp>
      <p:sp>
        <p:nvSpPr>
          <p:cNvPr id="15" name="Oval Callout 14"/>
          <p:cNvSpPr/>
          <p:nvPr/>
        </p:nvSpPr>
        <p:spPr>
          <a:xfrm>
            <a:off x="8077200" y="4914900"/>
            <a:ext cx="1804889" cy="992946"/>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2514600" y="6134100"/>
            <a:ext cx="13716000" cy="2877711"/>
          </a:xfrm>
          <a:prstGeom prst="rect">
            <a:avLst/>
          </a:prstGeom>
        </p:spPr>
        <p:txBody>
          <a:bodyPr wrap="square">
            <a:spAutoFit/>
          </a:bodyPr>
          <a:lstStyle/>
          <a:p>
            <a:pPr marL="30480" marR="30480" algn="just">
              <a:lnSpc>
                <a:spcPct val="150000"/>
              </a:lnSpc>
              <a:spcAft>
                <a:spcPts val="1200"/>
              </a:spcAft>
            </a:pP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Minh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và</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Quân</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nói</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như</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vậy</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không</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đúng</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n-US" sz="40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0480" marR="30480" algn="just">
              <a:lnSpc>
                <a:spcPct val="150000"/>
              </a:lnSpc>
              <a:spcAft>
                <a:spcPts val="1200"/>
              </a:spcAft>
            </a:pPr>
            <a:r>
              <a:rPr lang="en-US" sz="4000" dirty="0" err="1" smtClean="0">
                <a:solidFill>
                  <a:srgbClr val="000000"/>
                </a:solidFill>
                <a:latin typeface="Arial" panose="020B0604020202020204" pitchFamily="34" charset="0"/>
                <a:ea typeface="Times New Roman" panose="02020603050405020304" pitchFamily="18" charset="0"/>
                <a:cs typeface="Arial" panose="020B0604020202020204" pitchFamily="34" charset="0"/>
              </a:rPr>
              <a:t>Tổng</a:t>
            </a:r>
            <a:r>
              <a:rPr lang="en-US" sz="40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hoặc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hiệu</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hai</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đa</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thức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bậc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bốn</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thể</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không</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phải</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đa</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thức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bậc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bốn</a:t>
            </a:r>
            <a:r>
              <a:rPr lang="en-US" sz="40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anim calcmode="lin" valueType="num">
                                      <p:cBhvr>
                                        <p:cTn id="2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4" dur="5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sp>
        <p:nvSpPr>
          <p:cNvPr id="8" name="Rounded Rectangle 7"/>
          <p:cNvSpPr/>
          <p:nvPr/>
        </p:nvSpPr>
        <p:spPr>
          <a:xfrm>
            <a:off x="381000" y="285464"/>
            <a:ext cx="17602200" cy="9765388"/>
          </a:xfrm>
          <a:prstGeom prst="roundRect">
            <a:avLst/>
          </a:prstGeom>
          <a:solidFill>
            <a:schemeClr val="bg1"/>
          </a:solidFill>
          <a:ln>
            <a:solidFill>
              <a:srgbClr val="CCD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736783">
            <a:off x="16776885" y="313679"/>
            <a:ext cx="1375283" cy="916283"/>
          </a:xfrm>
          <a:prstGeom prst="rect">
            <a:avLst/>
          </a:prstGeom>
        </p:spPr>
      </p:pic>
      <p:pic>
        <p:nvPicPr>
          <p:cNvPr id="20"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3400" y="8186729"/>
            <a:ext cx="1258694" cy="1982197"/>
          </a:xfrm>
          <a:prstGeom prst="rect">
            <a:avLst/>
          </a:prstGeom>
        </p:spPr>
      </p:pic>
      <p:sp>
        <p:nvSpPr>
          <p:cNvPr id="15" name="Oval Callout 14"/>
          <p:cNvSpPr/>
          <p:nvPr/>
        </p:nvSpPr>
        <p:spPr>
          <a:xfrm>
            <a:off x="1182800" y="750327"/>
            <a:ext cx="1636906" cy="1056267"/>
          </a:xfrm>
          <a:prstGeom prst="wedgeEllipseCallout">
            <a:avLst/>
          </a:prstGeom>
          <a:solidFill>
            <a:schemeClr val="accent5">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9" name="Rectangle 8"/>
              <p:cNvSpPr/>
              <p:nvPr/>
            </p:nvSpPr>
            <p:spPr>
              <a:xfrm>
                <a:off x="1162746" y="2047606"/>
                <a:ext cx="16591854" cy="4722127"/>
              </a:xfrm>
              <a:prstGeom prst="rect">
                <a:avLst/>
              </a:prstGeom>
            </p:spPr>
            <p:txBody>
              <a:bodyPr wrap="square">
                <a:spAutoFit/>
              </a:bodyPr>
              <a:lstStyle/>
              <a:p>
                <a:pPr marL="30480" marR="30480" lvl="0" indent="0" defTabSz="914400" rtl="0" eaLnBrk="1" fontAlgn="auto" latinLnBrk="0" hangingPunct="1">
                  <a:lnSpc>
                    <a:spcPct val="150000"/>
                  </a:lnSpc>
                  <a:spcBef>
                    <a:spcPts val="0"/>
                  </a:spcBef>
                  <a:buClrTx/>
                  <a:buSzTx/>
                  <a:buFontTx/>
                  <a:buNone/>
                  <a:defRPr/>
                </a:pP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Chẳng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hạn</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30480" marR="30480" lvl="0" indent="0" algn="ctr" defTabSz="914400" rtl="0" eaLnBrk="1" fontAlgn="auto" latinLnBrk="0" hangingPunct="1">
                  <a:lnSpc>
                    <a:spcPct val="150000"/>
                  </a:lnSpc>
                  <a:spcBef>
                    <a:spcPts val="0"/>
                  </a:spcBef>
                  <a:buClrTx/>
                  <a:buSzTx/>
                  <a:buFontTx/>
                  <a:buNone/>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𝐴</m:t>
                      </m:r>
                      <m:r>
                        <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3000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1</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𝐵</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3000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3000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𝐶</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0" noProof="0" dirty="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4000" b="0" i="1" u="none" strike="noStrike" kern="1200" cap="none" spc="0" normalizeH="0" baseline="3000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oMath>
                  </m:oMathPara>
                </a14:m>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30480" marR="30480" lvl="0" indent="0" defTabSz="914400" rtl="0" eaLnBrk="1" fontAlgn="auto" latinLnBrk="0" hangingPunct="1">
                  <a:lnSpc>
                    <a:spcPct val="150000"/>
                  </a:lnSpc>
                  <a:spcBef>
                    <a:spcPts val="0"/>
                  </a:spcBef>
                  <a:buClrTx/>
                  <a:buSzTx/>
                  <a:buFontTx/>
                  <a:buNone/>
                  <a:defRPr/>
                </a:pP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Khi</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đó</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30480" marR="30480" lvl="0" indent="0" defTabSz="914400" rtl="0" eaLnBrk="1" fontAlgn="auto" latinLnBrk="0" hangingPunct="1">
                  <a:lnSpc>
                    <a:spcPct val="150000"/>
                  </a:lnSpc>
                  <a:spcBef>
                    <a:spcPts val="0"/>
                  </a:spcBef>
                  <a:buClrTx/>
                  <a:buSzTx/>
                  <a:buFontTx/>
                  <a:buNone/>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𝐴</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𝐵</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1</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1</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m:t>
                      </m:r>
                    </m:oMath>
                  </m:oMathPara>
                </a14:m>
                <a:endParaRPr kumimoji="0" lang="en-US" sz="40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endParaRPr>
              </a:p>
              <a:p>
                <a:pPr marL="30480" marR="30480" lvl="0" indent="0" defTabSz="914400" rtl="0" eaLnBrk="1" fontAlgn="auto" latinLnBrk="0" hangingPunct="1">
                  <a:lnSpc>
                    <a:spcPct val="150000"/>
                  </a:lnSpc>
                  <a:spcBef>
                    <a:spcPts val="0"/>
                  </a:spcBef>
                  <a:buClrTx/>
                  <a:buSzTx/>
                  <a:buFontTx/>
                  <a:buNone/>
                  <a:defRPr/>
                </a:pPr>
                <a:r>
                  <a:rPr kumimoji="0" lang="en-US" sz="4000" b="0" u="none" strike="noStrike" kern="1200" cap="none" spc="0" normalizeH="0" baseline="0" noProof="0" dirty="0" smtClean="0">
                    <a:ln>
                      <a:noFill/>
                    </a:ln>
                    <a:solidFill>
                      <a:srgbClr val="000000"/>
                    </a:solidFill>
                    <a:effectLst/>
                    <a:uLnTx/>
                    <a:uFillTx/>
                    <a:ea typeface="Times New Roman" panose="02020603050405020304" pitchFamily="18"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m:t>
                    </m:r>
                    <m:d>
                      <m:d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dPr>
                      <m:e>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4</m:t>
                            </m:r>
                          </m:sup>
                        </m:sSup>
                      </m:e>
                    </m:d>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1</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sSup>
                      <m:sSupPr>
                        <m:ctrlP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ctrlPr>
                      </m:sSupPr>
                      <m:e>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e>
                      <m: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3</m:t>
                        </m:r>
                      </m:sup>
                    </m:sSup>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 </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1</m:t>
                    </m:r>
                    <m:r>
                      <a:rPr kumimoji="0" lang="en-US" sz="4000" b="0" i="1" u="none" strike="noStrike" kern="12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 </m:t>
                    </m:r>
                  </m:oMath>
                </a14:m>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là</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đa</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thức</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bậc</a:t>
                </a:r>
                <a:r>
                  <a:rPr kumimoji="0" lang="en-US" sz="4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ba</a:t>
                </a:r>
                <a:r>
                  <a:rPr kumimoji="0" lang="en-US" sz="40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9" name="Rectangle 8"/>
              <p:cNvSpPr>
                <a:spLocks noRot="1" noChangeAspect="1" noMove="1" noResize="1" noEditPoints="1" noAdjustHandles="1" noChangeArrowheads="1" noChangeShapeType="1" noTextEdit="1"/>
              </p:cNvSpPr>
              <p:nvPr/>
            </p:nvSpPr>
            <p:spPr>
              <a:xfrm>
                <a:off x="1162746" y="2047606"/>
                <a:ext cx="16591854" cy="4722127"/>
              </a:xfrm>
              <a:prstGeom prst="rect">
                <a:avLst/>
              </a:prstGeom>
              <a:blipFill rotWithShape="1">
                <a:blip r:embed="rId4"/>
                <a:stretch>
                  <a:fillRect t="-8" b="13"/>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5257800" y="8191500"/>
                <a:ext cx="11049000" cy="1015663"/>
              </a:xfrm>
              <a:prstGeom prst="rect">
                <a:avLst/>
              </a:prstGeom>
            </p:spPr>
            <p:txBody>
              <a:bodyPr wrap="square">
                <a:spAutoFit/>
              </a:bodyPr>
              <a:lstStyle/>
              <a:p>
                <a:pPr marL="30480" marR="30480" lvl="0">
                  <a:lnSpc>
                    <a:spcPct val="150000"/>
                  </a:lnSpc>
                  <a:defRPr/>
                </a:pPr>
                <a14:m>
                  <m:oMath xmlns:m="http://schemas.openxmlformats.org/officeDocument/2006/math">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up>
                        </m:sSup>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đa</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thức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bậc</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không</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mc:Choice>
        <mc:Fallback>
          <p:sp>
            <p:nvSpPr>
              <p:cNvPr id="3" name="Rectangle 2"/>
              <p:cNvSpPr>
                <a:spLocks noRot="1" noChangeAspect="1" noMove="1" noResize="1" noEditPoints="1" noAdjustHandles="1" noChangeArrowheads="1" noChangeShapeType="1" noTextEdit="1"/>
              </p:cNvSpPr>
              <p:nvPr/>
            </p:nvSpPr>
            <p:spPr>
              <a:xfrm>
                <a:off x="5257800" y="8191500"/>
                <a:ext cx="11049000" cy="1015663"/>
              </a:xfrm>
              <a:prstGeom prst="rect">
                <a:avLst/>
              </a:prstGeom>
              <a:blipFill rotWithShape="1">
                <a:blip r:embed="rId5"/>
                <a:stretch>
                  <a:fillRect b="29"/>
                </a:stretch>
              </a:blipFill>
            </p:spPr>
            <p:txBody>
              <a:bodyPr/>
              <a:lstStyle/>
              <a:p>
                <a:r>
                  <a:rPr lang="en-US" altLang="en-US">
                    <a:noFill/>
                  </a:rPr>
                  <a:t> </a:t>
                </a:r>
              </a:p>
            </p:txBody>
          </p:sp>
        </mc:Fallback>
      </mc:AlternateContent>
      <mc:AlternateContent xmlns:mc="http://schemas.openxmlformats.org/markup-compatibility/2006">
        <mc:Choice xmlns:a14="http://schemas.microsoft.com/office/drawing/2010/main" Requires="a14">
          <p:sp>
            <p:nvSpPr>
              <p:cNvPr id="4" name="Rectangle 3"/>
              <p:cNvSpPr/>
              <p:nvPr/>
            </p:nvSpPr>
            <p:spPr>
              <a:xfrm>
                <a:off x="2001253" y="7142972"/>
                <a:ext cx="7316683" cy="1015663"/>
              </a:xfrm>
              <a:prstGeom prst="rect">
                <a:avLst/>
              </a:prstGeom>
            </p:spPr>
            <p:txBody>
              <a:bodyPr wrap="none">
                <a:spAutoFit/>
              </a:bodyPr>
              <a:lstStyle/>
              <a:p>
                <a:pPr marL="30480" marR="30480" lvl="0">
                  <a:lnSpc>
                    <a:spcPct val="150000"/>
                  </a:lnSpc>
                  <a:defRPr/>
                </a:pPr>
                <a14:m>
                  <m:oMathPara xmlns:m="http://schemas.openxmlformats.org/officeDocument/2006/math">
                    <m:oMathParaPr>
                      <m:jc m:val="centerGroup"/>
                    </m:oMathParaPr>
                    <m:oMath xmlns:m="http://schemas.openxmlformats.org/officeDocument/2006/math">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𝐴</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𝐶</m:t>
                      </m:r>
                      <m:d>
                        <m:d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d>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 </m:t>
                      </m:r>
                      <m:sSup>
                        <m:sSupPr>
                          <m:ctrlP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pPr>
                        <m:e>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4</m:t>
                          </m:r>
                        </m:sup>
                      </m:sSup>
                      <m:r>
                        <a:rPr lang="en-US" sz="4000" i="1">
                          <a:solidFill>
                            <a:srgbClr val="000000"/>
                          </a:solidFill>
                          <a:latin typeface="Cambria Math" panose="02040503050406030204" pitchFamily="18" charset="0"/>
                          <a:ea typeface="Times New Roman" panose="02020603050405020304" pitchFamily="18" charset="0"/>
                          <a:cs typeface="Arial" panose="020B0604020202020204" pitchFamily="34" charset="0"/>
                        </a:rPr>
                        <m:t> </m:t>
                      </m:r>
                    </m:oMath>
                  </m:oMathPara>
                </a14:m>
                <a:endParaRPr lang="en-US" sz="4000"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p:txBody>
          </p:sp>
        </mc:Choice>
        <mc:Fallback>
          <p:sp>
            <p:nvSpPr>
              <p:cNvPr id="4" name="Rectangle 3"/>
              <p:cNvSpPr>
                <a:spLocks noRot="1" noChangeAspect="1" noMove="1" noResize="1" noEditPoints="1" noAdjustHandles="1" noChangeArrowheads="1" noChangeShapeType="1" noTextEdit="1"/>
              </p:cNvSpPr>
              <p:nvPr/>
            </p:nvSpPr>
            <p:spPr>
              <a:xfrm>
                <a:off x="2001253" y="7142972"/>
                <a:ext cx="7316683" cy="1015663"/>
              </a:xfrm>
              <a:prstGeom prst="rect">
                <a:avLst/>
              </a:prstGeom>
              <a:blipFill rotWithShape="1">
                <a:blip r:embed="rId6"/>
                <a:stretch>
                  <a:fillRect l="-5" t="-48" r="8" b="15"/>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D9DDC3"/>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562200">
            <a:off x="886593" y="1043452"/>
            <a:ext cx="1824152" cy="2241661"/>
          </a:xfrm>
          <a:prstGeom prst="rect">
            <a:avLst/>
          </a:prstGeom>
        </p:spPr>
      </p:pic>
      <p:sp>
        <p:nvSpPr>
          <p:cNvPr id="8" name="TextBox 8"/>
          <p:cNvSpPr txBox="1"/>
          <p:nvPr/>
        </p:nvSpPr>
        <p:spPr>
          <a:xfrm>
            <a:off x="2176305" y="1171575"/>
            <a:ext cx="13935391" cy="992708"/>
          </a:xfrm>
          <a:prstGeom prst="rect">
            <a:avLst/>
          </a:prstGeom>
        </p:spPr>
        <p:txBody>
          <a:bodyPr lIns="0" tIns="0" rIns="0" bIns="0" rtlCol="0" anchor="t">
            <a:spAutoFit/>
          </a:bodyPr>
          <a:lstStyle/>
          <a:p>
            <a:pPr algn="ctr">
              <a:lnSpc>
                <a:spcPts val="8500"/>
              </a:lnSpc>
            </a:pPr>
            <a:r>
              <a:rPr lang="en-US" sz="6000" b="1" smtClean="0">
                <a:latin typeface="Arial" panose="020B0604020202020204" pitchFamily="34" charset="0"/>
                <a:cs typeface="Arial" panose="020B0604020202020204" pitchFamily="34" charset="0"/>
              </a:rPr>
              <a:t>HƯỚNG DẪN VỀ NHÀ</a:t>
            </a:r>
            <a:endParaRPr lang="en-US" sz="6000" b="1">
              <a:latin typeface="Arial" panose="020B0604020202020204" pitchFamily="34" charset="0"/>
              <a:cs typeface="Arial" panose="020B0604020202020204" pitchFamily="34" charset="0"/>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r="18941" b="23301"/>
          <a:stretch>
            <a:fillRect/>
          </a:stretch>
        </p:blipFill>
        <p:spPr>
          <a:xfrm rot="181335">
            <a:off x="15393100" y="540234"/>
            <a:ext cx="2404625" cy="2255389"/>
          </a:xfrm>
          <a:prstGeom prst="rect">
            <a:avLst/>
          </a:prstGeom>
        </p:spPr>
      </p:pic>
      <p:grpSp>
        <p:nvGrpSpPr>
          <p:cNvPr id="12" name="Group 11"/>
          <p:cNvGrpSpPr/>
          <p:nvPr/>
        </p:nvGrpSpPr>
        <p:grpSpPr>
          <a:xfrm>
            <a:off x="637809" y="3309783"/>
            <a:ext cx="5411428" cy="5024436"/>
            <a:chOff x="924909" y="3568797"/>
            <a:chExt cx="5411428" cy="4241703"/>
          </a:xfrm>
        </p:grpSpPr>
        <p:grpSp>
          <p:nvGrpSpPr>
            <p:cNvPr id="15" name="Group 3"/>
            <p:cNvGrpSpPr/>
            <p:nvPr/>
          </p:nvGrpSpPr>
          <p:grpSpPr>
            <a:xfrm>
              <a:off x="924909" y="3568797"/>
              <a:ext cx="5411428" cy="4241703"/>
              <a:chOff x="0" y="0"/>
              <a:chExt cx="3183193" cy="3101958"/>
            </a:xfrm>
          </p:grpSpPr>
          <p:sp>
            <p:nvSpPr>
              <p:cNvPr id="17" name="Freeform 4"/>
              <p:cNvSpPr/>
              <p:nvPr/>
            </p:nvSpPr>
            <p:spPr>
              <a:xfrm>
                <a:off x="10160" y="16510"/>
                <a:ext cx="3160333" cy="3074018"/>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solidFill>
                <a:srgbClr val="FFF5DE"/>
              </a:solidFill>
            </p:spPr>
          </p:sp>
          <p:sp>
            <p:nvSpPr>
              <p:cNvPr id="18" name="Freeform 5"/>
              <p:cNvSpPr/>
              <p:nvPr/>
            </p:nvSpPr>
            <p:spPr>
              <a:xfrm>
                <a:off x="-3810" y="0"/>
                <a:ext cx="3189543" cy="3100688"/>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solidFill>
                <a:srgbClr val="000000"/>
              </a:solidFill>
            </p:spPr>
          </p:sp>
        </p:grpSp>
        <p:sp>
          <p:nvSpPr>
            <p:cNvPr id="16" name="Rectangle 15"/>
            <p:cNvSpPr/>
            <p:nvPr/>
          </p:nvSpPr>
          <p:spPr>
            <a:xfrm>
              <a:off x="1118771" y="4786715"/>
              <a:ext cx="4796230" cy="1824923"/>
            </a:xfrm>
            <a:prstGeom prst="rect">
              <a:avLst/>
            </a:prstGeom>
          </p:spPr>
          <p:txBody>
            <a:bodyPr wrap="square">
              <a:spAutoFit/>
            </a:bodyPr>
            <a:lstStyle/>
            <a:p>
              <a:pPr algn="ctr">
                <a:lnSpc>
                  <a:spcPct val="150000"/>
                </a:lnSpc>
                <a:buClr>
                  <a:srgbClr val="000000"/>
                </a:buClr>
                <a:buFont typeface="Arial" panose="020B0604020202020204"/>
                <a:buNone/>
              </a:pPr>
              <a:r>
                <a:rPr lang="pt-BR" sz="4000" kern="0" smtClean="0">
                  <a:latin typeface="Arial" panose="020B0604020202020204"/>
                  <a:ea typeface="Calibri" panose="020F0502020204030204" pitchFamily="34" charset="0"/>
                  <a:cs typeface="Times New Roman" panose="02020603050405020304" pitchFamily="18" charset="0"/>
                  <a:sym typeface="Arial" panose="020B0604020202020204"/>
                </a:rPr>
                <a:t>* Ghi </a:t>
              </a:r>
              <a:r>
                <a:rPr lang="pt-BR" sz="4000" kern="0">
                  <a:latin typeface="Arial" panose="020B0604020202020204"/>
                  <a:ea typeface="Calibri" panose="020F0502020204030204" pitchFamily="34" charset="0"/>
                  <a:cs typeface="Times New Roman" panose="02020603050405020304" pitchFamily="18" charset="0"/>
                  <a:sym typeface="Arial" panose="020B0604020202020204"/>
                </a:rPr>
                <a:t>nhớ </a:t>
              </a:r>
              <a:endParaRPr lang="pt-BR" sz="4000" kern="0" smtClean="0">
                <a:latin typeface="Arial" panose="020B0604020202020204"/>
                <a:ea typeface="Calibri" panose="020F0502020204030204" pitchFamily="34" charset="0"/>
                <a:cs typeface="Times New Roman" panose="02020603050405020304" pitchFamily="18" charset="0"/>
                <a:sym typeface="Arial" panose="020B0604020202020204"/>
              </a:endParaRPr>
            </a:p>
            <a:p>
              <a:pPr algn="ctr">
                <a:lnSpc>
                  <a:spcPct val="150000"/>
                </a:lnSpc>
                <a:buClr>
                  <a:srgbClr val="000000"/>
                </a:buClr>
                <a:buFont typeface="Arial" panose="020B0604020202020204"/>
                <a:buNone/>
              </a:pPr>
              <a:r>
                <a:rPr lang="pt-BR" sz="4000" kern="0" smtClean="0">
                  <a:latin typeface="Arial" panose="020B0604020202020204"/>
                  <a:ea typeface="Calibri" panose="020F0502020204030204" pitchFamily="34" charset="0"/>
                  <a:cs typeface="Times New Roman" panose="02020603050405020304" pitchFamily="18" charset="0"/>
                  <a:sym typeface="Arial" panose="020B0604020202020204"/>
                </a:rPr>
                <a:t>kiến </a:t>
              </a:r>
              <a:r>
                <a:rPr lang="pt-BR" sz="4000" kern="0">
                  <a:latin typeface="Arial" panose="020B0604020202020204"/>
                  <a:ea typeface="Calibri" panose="020F0502020204030204" pitchFamily="34" charset="0"/>
                  <a:cs typeface="Times New Roman" panose="02020603050405020304" pitchFamily="18" charset="0"/>
                  <a:sym typeface="Arial" panose="020B0604020202020204"/>
                </a:rPr>
                <a:t>thức trong bài. </a:t>
              </a:r>
              <a:endParaRPr lang="pt-BR" sz="4000" kern="0">
                <a:latin typeface="Arial" panose="020B0604020202020204"/>
                <a:ea typeface="Calibri" panose="020F0502020204030204" pitchFamily="34" charset="0"/>
                <a:cs typeface="Times New Roman" panose="02020603050405020304" pitchFamily="18" charset="0"/>
                <a:sym typeface="Arial" panose="020B0604020202020204"/>
              </a:endParaRPr>
            </a:p>
          </p:txBody>
        </p:sp>
      </p:grpSp>
      <p:grpSp>
        <p:nvGrpSpPr>
          <p:cNvPr id="19" name="Group 18"/>
          <p:cNvGrpSpPr/>
          <p:nvPr/>
        </p:nvGrpSpPr>
        <p:grpSpPr>
          <a:xfrm>
            <a:off x="6527710" y="3332358"/>
            <a:ext cx="5422223" cy="5001862"/>
            <a:chOff x="6840639" y="3553166"/>
            <a:chExt cx="5422223" cy="5001862"/>
          </a:xfrm>
        </p:grpSpPr>
        <p:grpSp>
          <p:nvGrpSpPr>
            <p:cNvPr id="20" name="Group 3"/>
            <p:cNvGrpSpPr/>
            <p:nvPr/>
          </p:nvGrpSpPr>
          <p:grpSpPr>
            <a:xfrm>
              <a:off x="6840639" y="3553166"/>
              <a:ext cx="5422223" cy="5001862"/>
              <a:chOff x="-3810" y="-1"/>
              <a:chExt cx="3189543" cy="3657863"/>
            </a:xfrm>
          </p:grpSpPr>
          <p:sp>
            <p:nvSpPr>
              <p:cNvPr id="22" name="Freeform 4"/>
              <p:cNvSpPr/>
              <p:nvPr/>
            </p:nvSpPr>
            <p:spPr>
              <a:xfrm>
                <a:off x="10160" y="16510"/>
                <a:ext cx="3160333" cy="364135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solidFill>
                <a:srgbClr val="FFF5DE"/>
              </a:solidFill>
            </p:spPr>
          </p:sp>
          <p:sp>
            <p:nvSpPr>
              <p:cNvPr id="23" name="Freeform 5"/>
              <p:cNvSpPr/>
              <p:nvPr/>
            </p:nvSpPr>
            <p:spPr>
              <a:xfrm>
                <a:off x="-3810" y="-1"/>
                <a:ext cx="3189543" cy="365786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solidFill>
                <a:srgbClr val="000000"/>
              </a:solidFill>
            </p:spPr>
          </p:sp>
        </p:grpSp>
        <p:sp>
          <p:nvSpPr>
            <p:cNvPr id="21" name="Rectangle 20"/>
            <p:cNvSpPr/>
            <p:nvPr/>
          </p:nvSpPr>
          <p:spPr>
            <a:xfrm>
              <a:off x="7376245" y="4962947"/>
              <a:ext cx="4360209" cy="1824923"/>
            </a:xfrm>
            <a:prstGeom prst="rect">
              <a:avLst/>
            </a:prstGeom>
          </p:spPr>
          <p:txBody>
            <a:bodyPr wrap="square">
              <a:spAutoFit/>
            </a:bodyPr>
            <a:lstStyle/>
            <a:p>
              <a:pPr algn="ctr">
                <a:lnSpc>
                  <a:spcPct val="150000"/>
                </a:lnSpc>
                <a:spcBef>
                  <a:spcPts val="600"/>
                </a:spcBef>
                <a:spcAft>
                  <a:spcPts val="600"/>
                </a:spcAft>
                <a:buClr>
                  <a:srgbClr val="000000"/>
                </a:buClr>
                <a:buFont typeface="Arial" panose="020B0604020202020204"/>
                <a:buNone/>
              </a:pPr>
              <a:r>
                <a:rPr lang="pt-BR" sz="4000" kern="0">
                  <a:latin typeface="Arial" panose="020B0604020202020204"/>
                  <a:ea typeface="Calibri" panose="020F0502020204030204" pitchFamily="34" charset="0"/>
                  <a:cs typeface="Times New Roman" panose="02020603050405020304" pitchFamily="18" charset="0"/>
                  <a:sym typeface="Arial" panose="020B0604020202020204"/>
                </a:rPr>
                <a:t>* Hoàn thành các bài tập trong SBT. </a:t>
              </a:r>
              <a:endParaRPr lang="pt-BR" sz="4000" kern="0">
                <a:latin typeface="Arial" panose="020B0604020202020204"/>
                <a:ea typeface="Calibri" panose="020F0502020204030204" pitchFamily="34" charset="0"/>
                <a:cs typeface="Times New Roman" panose="02020603050405020304" pitchFamily="18" charset="0"/>
                <a:sym typeface="Arial" panose="020B0604020202020204"/>
              </a:endParaRPr>
            </a:p>
          </p:txBody>
        </p:sp>
      </p:grpSp>
      <p:grpSp>
        <p:nvGrpSpPr>
          <p:cNvPr id="24" name="Group 23"/>
          <p:cNvGrpSpPr/>
          <p:nvPr/>
        </p:nvGrpSpPr>
        <p:grpSpPr>
          <a:xfrm>
            <a:off x="12433287" y="3306055"/>
            <a:ext cx="5422223" cy="5013607"/>
            <a:chOff x="12644694" y="3479846"/>
            <a:chExt cx="5422223" cy="4709752"/>
          </a:xfrm>
        </p:grpSpPr>
        <p:grpSp>
          <p:nvGrpSpPr>
            <p:cNvPr id="25" name="Group 3"/>
            <p:cNvGrpSpPr/>
            <p:nvPr/>
          </p:nvGrpSpPr>
          <p:grpSpPr>
            <a:xfrm>
              <a:off x="12644694" y="3479846"/>
              <a:ext cx="5422223" cy="4709752"/>
              <a:chOff x="-3810" y="0"/>
              <a:chExt cx="3189543" cy="3444242"/>
            </a:xfrm>
          </p:grpSpPr>
          <p:sp>
            <p:nvSpPr>
              <p:cNvPr id="27" name="Freeform 4"/>
              <p:cNvSpPr/>
              <p:nvPr/>
            </p:nvSpPr>
            <p:spPr>
              <a:xfrm>
                <a:off x="10160" y="16510"/>
                <a:ext cx="3160333" cy="342773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solidFill>
                <a:srgbClr val="FFF5DE"/>
              </a:solidFill>
            </p:spPr>
          </p:sp>
          <p:sp>
            <p:nvSpPr>
              <p:cNvPr id="28" name="Freeform 5"/>
              <p:cNvSpPr/>
              <p:nvPr/>
            </p:nvSpPr>
            <p:spPr>
              <a:xfrm>
                <a:off x="-3810" y="0"/>
                <a:ext cx="3189543" cy="344424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solidFill>
                <a:srgbClr val="000000"/>
              </a:solidFill>
            </p:spPr>
          </p:sp>
        </p:grpSp>
        <p:sp>
          <p:nvSpPr>
            <p:cNvPr id="26" name="Rectangle 25"/>
            <p:cNvSpPr/>
            <p:nvPr/>
          </p:nvSpPr>
          <p:spPr>
            <a:xfrm>
              <a:off x="12863071" y="4418531"/>
              <a:ext cx="5056932" cy="2688848"/>
            </a:xfrm>
            <a:prstGeom prst="rect">
              <a:avLst/>
            </a:prstGeom>
          </p:spPr>
          <p:txBody>
            <a:bodyPr wrap="square">
              <a:spAutoFit/>
            </a:bodyPr>
            <a:lstStyle/>
            <a:p>
              <a:pPr algn="ctr">
                <a:lnSpc>
                  <a:spcPct val="150000"/>
                </a:lnSpc>
                <a:buClr>
                  <a:srgbClr val="000000"/>
                </a:buClr>
                <a:buFont typeface="Arial" panose="020B0604020202020204"/>
                <a:buNone/>
              </a:pPr>
              <a:r>
                <a:rPr lang="pt-BR" sz="4000" kern="0" dirty="0" smtClean="0">
                  <a:latin typeface="Arial" panose="020B0604020202020204"/>
                  <a:ea typeface="Calibri" panose="020F0502020204030204" pitchFamily="34" charset="0"/>
                  <a:cs typeface="Times New Roman" panose="02020603050405020304" pitchFamily="18" charset="0"/>
                  <a:sym typeface="Arial" panose="020B0604020202020204"/>
                </a:rPr>
                <a:t>* </a:t>
              </a:r>
              <a:r>
                <a:rPr lang="vi-VN" sz="4000" kern="0" dirty="0" smtClean="0">
                  <a:latin typeface="Arial" panose="020B0604020202020204"/>
                  <a:ea typeface="Calibri" panose="020F0502020204030204" pitchFamily="34" charset="0"/>
                  <a:cs typeface="Times New Roman" panose="02020603050405020304" pitchFamily="18" charset="0"/>
                  <a:sym typeface="Arial" panose="020B0604020202020204"/>
                </a:rPr>
                <a:t>Chuẩn </a:t>
              </a:r>
              <a:r>
                <a:rPr lang="vi-VN" sz="4000" kern="0" dirty="0">
                  <a:latin typeface="Arial" panose="020B0604020202020204"/>
                  <a:ea typeface="Calibri" panose="020F0502020204030204" pitchFamily="34" charset="0"/>
                  <a:cs typeface="Times New Roman" panose="02020603050405020304" pitchFamily="18" charset="0"/>
                  <a:sym typeface="Arial" panose="020B0604020202020204"/>
                </a:rPr>
                <a:t>bị trước </a:t>
              </a:r>
              <a:endParaRPr lang="en-US" sz="4000" kern="0" dirty="0" smtClean="0">
                <a:latin typeface="Arial" panose="020B0604020202020204"/>
                <a:ea typeface="Calibri" panose="020F0502020204030204" pitchFamily="34" charset="0"/>
                <a:cs typeface="Times New Roman" panose="02020603050405020304" pitchFamily="18" charset="0"/>
                <a:sym typeface="Arial" panose="020B0604020202020204"/>
              </a:endParaRPr>
            </a:p>
            <a:p>
              <a:pPr algn="ctr">
                <a:lnSpc>
                  <a:spcPct val="150000"/>
                </a:lnSpc>
                <a:buClr>
                  <a:srgbClr val="000000"/>
                </a:buClr>
                <a:buFont typeface="Arial" panose="020B0604020202020204"/>
                <a:buNone/>
              </a:pP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Bài</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 4: </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Phép</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 </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nhân</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 </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đa</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 </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thức</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 </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một</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 </a:t>
              </a:r>
              <a:r>
                <a:rPr lang="en-US" sz="4000" b="1" kern="0" dirty="0" err="1">
                  <a:latin typeface="Arial" panose="020B0604020202020204"/>
                  <a:ea typeface="Calibri" panose="020F0502020204030204" pitchFamily="34" charset="0"/>
                  <a:cs typeface="Times New Roman" panose="02020603050405020304" pitchFamily="18" charset="0"/>
                  <a:sym typeface="Arial" panose="020B0604020202020204"/>
                </a:rPr>
                <a:t>biến</a:t>
              </a:r>
              <a:r>
                <a:rPr lang="en-US" sz="4000" b="1" kern="0" dirty="0">
                  <a:latin typeface="Arial" panose="020B0604020202020204"/>
                  <a:ea typeface="Calibri" panose="020F0502020204030204" pitchFamily="34" charset="0"/>
                  <a:cs typeface="Times New Roman" panose="02020603050405020304" pitchFamily="18" charset="0"/>
                  <a:sym typeface="Arial" panose="020B0604020202020204"/>
                </a:rPr>
                <a:t>".</a:t>
              </a:r>
              <a:endParaRPr lang="vi-VN" sz="4000" b="1" kern="0" dirty="0">
                <a:latin typeface="Arial" panose="020B0604020202020204"/>
                <a:ea typeface="Calibri" panose="020F0502020204030204" pitchFamily="34" charset="0"/>
                <a:cs typeface="Times New Roman" panose="02020603050405020304" pitchFamily="18" charset="0"/>
                <a:sym typeface="Arial" panose="020B0604020202020204"/>
              </a:endParaRPr>
            </a:p>
          </p:txBody>
        </p:sp>
      </p:grpSp>
      <p:pic>
        <p:nvPicPr>
          <p:cNvPr id="2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21194222">
            <a:off x="16012971" y="8124881"/>
            <a:ext cx="1930447" cy="2078544"/>
          </a:xfrm>
          <a:prstGeom prst="rect">
            <a:avLst/>
          </a:prstGeom>
        </p:spPr>
      </p:pic>
      <p:pic>
        <p:nvPicPr>
          <p:cNvPr id="30"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590184" y="7419880"/>
            <a:ext cx="1796427" cy="28290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wipe dir="d"/>
      </p:transition>
    </mc:Choice>
    <mc:Fallback>
      <p:transition spd="med">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randombar(horizontal)">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30237" b="30237"/>
          <a:stretch>
            <a:fillRect/>
          </a:stretch>
        </p:blipFill>
        <p:spPr>
          <a:xfrm>
            <a:off x="0" y="0"/>
            <a:ext cx="18288000" cy="10287000"/>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133600" y="1253171"/>
            <a:ext cx="13749766" cy="8386129"/>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759923" y="636828"/>
            <a:ext cx="768154" cy="1834398"/>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589419">
            <a:off x="16203808" y="6526974"/>
            <a:ext cx="2110984" cy="190252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rot="833489">
            <a:off x="199199" y="1236830"/>
            <a:ext cx="1965132" cy="1898809"/>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028700" y="7478236"/>
            <a:ext cx="2445044" cy="1983542"/>
          </a:xfrm>
          <a:prstGeom prst="rect">
            <a:avLst/>
          </a:prstGeom>
        </p:spPr>
      </p:pic>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15619047" y="1706336"/>
            <a:ext cx="2129994" cy="1637433"/>
          </a:xfrm>
          <a:prstGeom prst="rect">
            <a:avLst/>
          </a:prstGeom>
        </p:spPr>
      </p:pic>
      <p:sp>
        <p:nvSpPr>
          <p:cNvPr id="9" name="TextBox 9"/>
          <p:cNvSpPr txBox="1"/>
          <p:nvPr/>
        </p:nvSpPr>
        <p:spPr>
          <a:xfrm>
            <a:off x="2225822" y="4233245"/>
            <a:ext cx="13487120" cy="3000821"/>
          </a:xfrm>
          <a:prstGeom prst="rect">
            <a:avLst/>
          </a:prstGeom>
        </p:spPr>
        <p:txBody>
          <a:bodyPr wrap="square" lIns="0" tIns="0" rIns="0" bIns="0" rtlCol="0" anchor="t">
            <a:spAutoFit/>
          </a:bodyPr>
          <a:lstStyle/>
          <a:p>
            <a:pPr algn="ctr">
              <a:lnSpc>
                <a:spcPct val="150000"/>
              </a:lnSpc>
            </a:pPr>
            <a:r>
              <a:rPr lang="en-US" sz="6500" b="1" smtClean="0">
                <a:latin typeface="Arial" panose="020B0604020202020204" pitchFamily="34" charset="0"/>
                <a:cs typeface="Arial" panose="020B0604020202020204" pitchFamily="34" charset="0"/>
              </a:rPr>
              <a:t>CẢM ƠN CÁC EM ĐÃ CHÚ Ý LẮNG NGHE BÀI GIẢNG!</a:t>
            </a:r>
            <a:endParaRPr lang="en-US" sz="6500" b="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blinds dir="vert"/>
      </p:transition>
    </mc:Choice>
    <mc:Fallback>
      <p:transition spd="med">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15907</Words>
  <Application>WPS Presentation</Application>
  <PresentationFormat>Custom</PresentationFormat>
  <Paragraphs>686</Paragraphs>
  <Slides>58</Slides>
  <Notes>10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58</vt:i4>
      </vt:variant>
    </vt:vector>
  </HeadingPairs>
  <TitlesOfParts>
    <vt:vector size="71" baseType="lpstr">
      <vt:lpstr>Arial</vt:lpstr>
      <vt:lpstr>SimSun</vt:lpstr>
      <vt:lpstr>Wingdings</vt:lpstr>
      <vt:lpstr>Calibri</vt:lpstr>
      <vt:lpstr>Times New Roman</vt:lpstr>
      <vt:lpstr>Cambria Math</vt:lpstr>
      <vt:lpstr>Microsoft YaHei</vt:lpstr>
      <vt:lpstr>Arial Unicode MS</vt:lpstr>
      <vt:lpstr>Calibri</vt:lpstr>
      <vt:lpstr>MS Mincho</vt:lpstr>
      <vt:lpstr>Segoe Print</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Brown Illustration UI Computer Class Syllabus Education Presentation</dc:title>
  <dc:creator/>
  <cp:lastModifiedBy>Thinh Nguyen</cp:lastModifiedBy>
  <cp:revision>239</cp:revision>
  <dcterms:created xsi:type="dcterms:W3CDTF">2006-08-16T00:00:00Z</dcterms:created>
  <dcterms:modified xsi:type="dcterms:W3CDTF">2023-04-03T09:40:00Z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325328B4977E4D489C8684821D9DFB0E</vt:lpwstr>
  </property>
  <property fmtid="{D5CDD505-2E9C-101B-9397-08002B2CF9AE}" pid="3" name="KSOProductBuildVer">
    <vt:lpwstr>1033-11.2.0.11516</vt:lpwstr>
  </property>
</Properties>
</file>