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59" r:id="rId6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4BE"/>
    <a:srgbClr val="1C9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image" Target="../media/image1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5" Type="http://schemas.openxmlformats.org/officeDocument/2006/relationships/slideLayout" Target="../slideLayouts/slideLayout4.xml"/><Relationship Id="rId14" Type="http://schemas.openxmlformats.org/officeDocument/2006/relationships/image" Target="../media/image37.png"/><Relationship Id="rId13" Type="http://schemas.openxmlformats.org/officeDocument/2006/relationships/image" Target="../media/image36.png"/><Relationship Id="rId12" Type="http://schemas.openxmlformats.org/officeDocument/2006/relationships/image" Target="../media/image35.png"/><Relationship Id="rId11" Type="http://schemas.openxmlformats.org/officeDocument/2006/relationships/image" Target="../media/image34.png"/><Relationship Id="rId10" Type="http://schemas.openxmlformats.org/officeDocument/2006/relationships/image" Target="../media/image33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212975" y="-685800"/>
            <a:ext cx="15624175" cy="822960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2195195" y="1292225"/>
            <a:ext cx="82632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600" b="1"/>
              <a:t>CHÀO MỪNG CÁC EM  ĐẾN VỚI </a:t>
            </a:r>
            <a:endParaRPr lang="en-US" sz="3600" b="1"/>
          </a:p>
          <a:p>
            <a:pPr algn="ctr"/>
            <a:r>
              <a:rPr lang="en-US" sz="3600" b="1"/>
              <a:t>TIẾT HỌC NGÀY HÔM NAY</a:t>
            </a:r>
            <a:endParaRPr 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Content Placeholder 7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35" y="-207010"/>
            <a:ext cx="12191365" cy="7212330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63700" y="1149985"/>
            <a:ext cx="8503920" cy="4800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70" y="2169160"/>
            <a:ext cx="10427970" cy="1907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35" y="-635"/>
            <a:ext cx="12085320" cy="6764020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17390" y="365125"/>
            <a:ext cx="4533900" cy="5943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390" y="2421890"/>
            <a:ext cx="731520" cy="54864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5437505" y="2429510"/>
            <a:ext cx="5813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Đường trung tuyến của tam giác</a:t>
            </a:r>
            <a:endParaRPr lang="en-US" sz="2800" b="1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910" y="3864610"/>
            <a:ext cx="762000" cy="594360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5564505" y="3766185"/>
            <a:ext cx="58134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Tính chất ba đường trung tuyến của tam giác</a:t>
            </a:r>
            <a:endParaRPr 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695452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847090" y="24130"/>
            <a:ext cx="1041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highlight>
                  <a:srgbClr val="FFFF00"/>
                </a:highlight>
              </a:rPr>
              <a:t>Bài 10. TÍNH CHẤT BA ĐƯỜNG TRUNG TUYẾN CỦA TAM GIÁC </a:t>
            </a:r>
            <a:endParaRPr lang="en-US" sz="32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highlight>
                <a:srgbClr val="FFFF00"/>
              </a:highlight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85115" y="678180"/>
            <a:ext cx="5813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1. Đường trung tuyến của tam giác</a:t>
            </a:r>
            <a:endParaRPr lang="en-US" sz="2800" b="1">
              <a:solidFill>
                <a:srgbClr val="1814BE"/>
              </a:solidFill>
            </a:endParaRPr>
          </a:p>
        </p:txBody>
      </p:sp>
      <p:pic>
        <p:nvPicPr>
          <p:cNvPr id="8" name="Content Placeholder 7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61135" y="1242060"/>
            <a:ext cx="662940" cy="48768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2369185" y="1238885"/>
            <a:ext cx="59658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Thảo luận nhóm HĐ 1 trang 104</a:t>
            </a:r>
            <a:endParaRPr lang="en-US" sz="2800" b="1"/>
          </a:p>
        </p:txBody>
      </p:sp>
      <p:sp>
        <p:nvSpPr>
          <p:cNvPr id="12" name="Text Box 11"/>
          <p:cNvSpPr txBox="1"/>
          <p:nvPr/>
        </p:nvSpPr>
        <p:spPr>
          <a:xfrm>
            <a:off x="753110" y="1799590"/>
            <a:ext cx="102838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u="sng">
                <a:solidFill>
                  <a:srgbClr val="1C981C"/>
                </a:solidFill>
              </a:rPr>
              <a:t>HĐ 1/ SGK trang 104</a:t>
            </a:r>
            <a:r>
              <a:rPr lang="en-US" sz="2800" b="1"/>
              <a:t>:  Quan sát hình 97 và cho biết các đầu mút của đoạn thẳng AM có đặc điểm gì?</a:t>
            </a:r>
            <a:endParaRPr lang="en-US" sz="2800" b="1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85" y="3029585"/>
            <a:ext cx="4000500" cy="35598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540" y="2592070"/>
            <a:ext cx="906780" cy="419100"/>
          </a:xfrm>
          <a:prstGeom prst="rect">
            <a:avLst/>
          </a:prstGeom>
        </p:spPr>
      </p:pic>
      <p:sp>
        <p:nvSpPr>
          <p:cNvPr id="17" name="Cloud Callout 16"/>
          <p:cNvSpPr/>
          <p:nvPr/>
        </p:nvSpPr>
        <p:spPr>
          <a:xfrm>
            <a:off x="5292090" y="4850130"/>
            <a:ext cx="5745480" cy="164909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 b="1">
                <a:solidFill>
                  <a:srgbClr val="FFFF00"/>
                </a:solidFill>
                <a:sym typeface="+mn-ea"/>
              </a:rPr>
              <a:t>Thế nào là đường trung tuyến của tam giác</a:t>
            </a:r>
            <a:endParaRPr lang="en-US" sz="2800" b="1">
              <a:solidFill>
                <a:srgbClr val="FFFF00"/>
              </a:solidFill>
              <a:sym typeface="+mn-ea"/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5078095" y="4119245"/>
            <a:ext cx="58591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=&gt; AM là </a:t>
            </a:r>
            <a:r>
              <a:rPr lang="en-US" sz="2800" b="1">
                <a:solidFill>
                  <a:srgbClr val="FF0000"/>
                </a:solidFill>
              </a:rPr>
              <a:t>đường trung tuyến</a:t>
            </a:r>
            <a:r>
              <a:rPr lang="en-US" sz="2800" b="1"/>
              <a:t> của tam giác ABC</a:t>
            </a:r>
            <a:endParaRPr lang="en-US" sz="2800" b="1"/>
          </a:p>
        </p:txBody>
      </p:sp>
      <p:sp>
        <p:nvSpPr>
          <p:cNvPr id="19" name="Text Box 18"/>
          <p:cNvSpPr txBox="1"/>
          <p:nvPr/>
        </p:nvSpPr>
        <p:spPr>
          <a:xfrm>
            <a:off x="5020945" y="3154680"/>
            <a:ext cx="67316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Ta thấy điểm A là một </a:t>
            </a:r>
            <a:r>
              <a:rPr lang="en-US" sz="2800" b="1">
                <a:solidFill>
                  <a:srgbClr val="FF0000"/>
                </a:solidFill>
              </a:rPr>
              <a:t>đỉnh</a:t>
            </a:r>
            <a:r>
              <a:rPr lang="en-US" sz="2800" b="1"/>
              <a:t> của tam giác ABC,  điểm M là </a:t>
            </a:r>
            <a:r>
              <a:rPr lang="en-US" sz="2800" b="1">
                <a:solidFill>
                  <a:srgbClr val="FF0000"/>
                </a:solidFill>
              </a:rPr>
              <a:t>trung điểm</a:t>
            </a:r>
            <a:r>
              <a:rPr lang="en-US" sz="2800" b="1"/>
              <a:t> của cạnh BC.</a:t>
            </a:r>
            <a:endParaRPr 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7" grpId="0" bldLvl="0" animBg="1"/>
      <p:bldP spid="17" grpId="1" animBg="1"/>
      <p:bldP spid="19" grpId="0"/>
      <p:bldP spid="19" grpId="1"/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63500"/>
            <a:ext cx="12192000" cy="679513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3895" y="1350645"/>
            <a:ext cx="3825875" cy="44577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778000" y="63500"/>
            <a:ext cx="1041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highlight>
                  <a:srgbClr val="FFFF00"/>
                </a:highlight>
              </a:rPr>
              <a:t>Bài 10. TÍNH CHẤT BA ĐƯỜNG TRUNG TUYẾN CỦA TAM GIÁC </a:t>
            </a:r>
            <a:endParaRPr lang="en-US" sz="32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highlight>
                <a:srgbClr val="FFFF00"/>
              </a:highlight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385445" y="828675"/>
            <a:ext cx="5813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1. Đường trung tuyến của tam giác</a:t>
            </a:r>
            <a:endParaRPr lang="en-US" sz="2800" b="1">
              <a:solidFill>
                <a:srgbClr val="1814B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45" y="1796415"/>
            <a:ext cx="11329035" cy="10033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75" y="2884805"/>
            <a:ext cx="5029835" cy="366649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5802630" y="2987040"/>
            <a:ext cx="60071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Đường trung tuyến của tam giác  là đường thẳng xuất phát từ </a:t>
            </a: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 xuống </a:t>
            </a: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 điểm</a:t>
            </a: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 cạnh đối diện.</a:t>
            </a:r>
            <a:endParaRPr 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3" grpId="0"/>
      <p:bldP spid="1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4584065" y="1480185"/>
            <a:ext cx="1490980" cy="2586355"/>
          </a:xfrm>
          <a:prstGeom prst="line">
            <a:avLst/>
          </a:prstGeom>
          <a:ln w="76200">
            <a:solidFill>
              <a:srgbClr val="1C98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3"/>
          <p:cNvSpPr txBox="1"/>
          <p:nvPr/>
        </p:nvSpPr>
        <p:spPr>
          <a:xfrm>
            <a:off x="5750560" y="4512945"/>
            <a:ext cx="8420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rgbClr val="1814BE"/>
                </a:solidFill>
              </a:rPr>
              <a:t>M</a:t>
            </a:r>
            <a:endParaRPr lang="en-US" sz="4000" b="1">
              <a:solidFill>
                <a:srgbClr val="1814B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652905" y="2748280"/>
            <a:ext cx="5963920" cy="1298575"/>
          </a:xfrm>
          <a:prstGeom prst="line">
            <a:avLst/>
          </a:prstGeom>
          <a:ln w="76200">
            <a:solidFill>
              <a:srgbClr val="1C98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/>
          <p:nvPr/>
        </p:nvSpPr>
        <p:spPr>
          <a:xfrm>
            <a:off x="7966710" y="2031365"/>
            <a:ext cx="8667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rgbClr val="1814BE"/>
                </a:solidFill>
              </a:rPr>
              <a:t>E</a:t>
            </a:r>
            <a:endParaRPr lang="en-US" sz="4000" b="1">
              <a:solidFill>
                <a:srgbClr val="1814BE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042285" y="2748280"/>
            <a:ext cx="7485380" cy="1288415"/>
          </a:xfrm>
          <a:prstGeom prst="line">
            <a:avLst/>
          </a:prstGeom>
          <a:ln w="76200">
            <a:solidFill>
              <a:srgbClr val="1C98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2"/>
          <p:cNvSpPr txBox="1"/>
          <p:nvPr/>
        </p:nvSpPr>
        <p:spPr>
          <a:xfrm>
            <a:off x="2274570" y="2126615"/>
            <a:ext cx="8420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rgbClr val="1814BE"/>
                </a:solidFill>
              </a:rPr>
              <a:t>N</a:t>
            </a:r>
            <a:endParaRPr lang="en-US" sz="4000" b="1">
              <a:solidFill>
                <a:srgbClr val="1814B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1" grpId="0"/>
      <p:bldP spid="11" grpId="1"/>
      <p:bldP spid="13" grpId="0"/>
      <p:bldP spid="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736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1195" y="1273810"/>
            <a:ext cx="2164080" cy="47561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778000" y="63500"/>
            <a:ext cx="1041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highlight>
                  <a:srgbClr val="FFFF00"/>
                </a:highlight>
              </a:rPr>
              <a:t>Bài 10. TÍNH CHẤT BA ĐƯỜNG TRUNG TUYẾN CỦA TAM GIÁC </a:t>
            </a:r>
            <a:endParaRPr lang="en-US" sz="32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highlight>
                <a:srgbClr val="FFFF00"/>
              </a:highlight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385445" y="704850"/>
            <a:ext cx="5813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1. Đường trung tuyến của tam giác</a:t>
            </a:r>
            <a:endParaRPr lang="en-US" sz="2800" b="1">
              <a:solidFill>
                <a:srgbClr val="1814B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005" y="1747520"/>
            <a:ext cx="10658475" cy="6908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23160"/>
            <a:ext cx="4940300" cy="3147695"/>
          </a:xfrm>
          <a:prstGeom prst="rect">
            <a:avLst/>
          </a:prstGeom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247005" y="2748280"/>
            <a:ext cx="1859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smtClean="0">
                <a:solidFill>
                  <a:srgbClr val="1814BE"/>
                </a:solidFill>
              </a:rPr>
              <a:t>a)  </a:t>
            </a:r>
            <a:r>
              <a:rPr lang="en-US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∆</a:t>
            </a:r>
            <a:r>
              <a:rPr lang="en-US" b="1" i="1">
                <a:solidFill>
                  <a:srgbClr val="1814BE"/>
                </a:solidFill>
                <a:cs typeface="Times New Roman" panose="02020603050405020304" pitchFamily="18" charset="0"/>
              </a:rPr>
              <a:t>AKC</a:t>
            </a:r>
            <a:r>
              <a:rPr lang="en-US" b="1" i="1" smtClean="0">
                <a:solidFill>
                  <a:srgbClr val="1814BE"/>
                </a:solidFill>
              </a:rPr>
              <a:t> </a:t>
            </a:r>
            <a:endParaRPr lang="en-US" b="1" i="1" smtClean="0">
              <a:solidFill>
                <a:srgbClr val="1814B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420" y="2317750"/>
            <a:ext cx="906780" cy="41910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4998720" y="3173730"/>
            <a:ext cx="750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có: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5436870" y="3218180"/>
            <a:ext cx="906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là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5421630" y="3688080"/>
            <a:ext cx="12433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là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6182360" y="3195955"/>
            <a:ext cx="2964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đỉnh của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AKC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6395085" y="3675380"/>
            <a:ext cx="61277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 điểm của cạnh 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AC(vì AH = HC)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Box 18"/>
          <p:cNvSpPr txBox="1"/>
          <p:nvPr/>
        </p:nvSpPr>
        <p:spPr>
          <a:xfrm>
            <a:off x="5179060" y="4145280"/>
            <a:ext cx="64966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 HK là đường trung tuyến của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AKC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5326380" y="4627880"/>
            <a:ext cx="1859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smtClean="0">
                <a:solidFill>
                  <a:srgbClr val="1814BE"/>
                </a:solidFill>
              </a:rPr>
              <a:t>b)  </a:t>
            </a:r>
            <a:r>
              <a:rPr lang="en-US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∆</a:t>
            </a:r>
            <a:r>
              <a:rPr lang="en-US" b="1" i="1">
                <a:solidFill>
                  <a:srgbClr val="1814BE"/>
                </a:solidFill>
                <a:cs typeface="Times New Roman" panose="02020603050405020304" pitchFamily="18" charset="0"/>
              </a:rPr>
              <a:t>BHC</a:t>
            </a:r>
            <a:r>
              <a:rPr lang="en-US" b="1" i="1" smtClean="0">
                <a:solidFill>
                  <a:srgbClr val="1814BE"/>
                </a:solidFill>
              </a:rPr>
              <a:t> </a:t>
            </a:r>
            <a:endParaRPr lang="en-US" b="1" i="1" smtClean="0">
              <a:solidFill>
                <a:srgbClr val="1814BE"/>
              </a:solidFill>
            </a:endParaRPr>
          </a:p>
        </p:txBody>
      </p:sp>
      <p:sp>
        <p:nvSpPr>
          <p:cNvPr id="21" name="Text Box 20"/>
          <p:cNvSpPr txBox="1"/>
          <p:nvPr/>
        </p:nvSpPr>
        <p:spPr>
          <a:xfrm>
            <a:off x="5059045" y="5091430"/>
            <a:ext cx="750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có: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21"/>
          <p:cNvSpPr txBox="1"/>
          <p:nvPr/>
        </p:nvSpPr>
        <p:spPr>
          <a:xfrm>
            <a:off x="5716270" y="5064125"/>
            <a:ext cx="906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là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Box 22"/>
          <p:cNvSpPr txBox="1"/>
          <p:nvPr/>
        </p:nvSpPr>
        <p:spPr>
          <a:xfrm>
            <a:off x="5709920" y="5562600"/>
            <a:ext cx="1078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là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Box 23"/>
          <p:cNvSpPr txBox="1"/>
          <p:nvPr/>
        </p:nvSpPr>
        <p:spPr>
          <a:xfrm>
            <a:off x="6464935" y="5078730"/>
            <a:ext cx="6181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 điểm của cạnh B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C(vì BK = KC)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Box 24"/>
          <p:cNvSpPr txBox="1"/>
          <p:nvPr/>
        </p:nvSpPr>
        <p:spPr>
          <a:xfrm>
            <a:off x="6461760" y="5551805"/>
            <a:ext cx="2964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đỉnh của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∆BH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C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Box 25"/>
          <p:cNvSpPr txBox="1"/>
          <p:nvPr/>
        </p:nvSpPr>
        <p:spPr>
          <a:xfrm>
            <a:off x="4991735" y="5977255"/>
            <a:ext cx="64966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 HK là đường trung tuyến của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BHC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/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35" y="0"/>
            <a:ext cx="12191365" cy="685800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778000" y="63500"/>
            <a:ext cx="1041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highlight>
                  <a:srgbClr val="FFFF00"/>
                </a:highlight>
              </a:rPr>
              <a:t>Bài 10. TÍNH CHẤT BA ĐƯỜNG TRUNG TUYẾN CỦA TAM GIÁC </a:t>
            </a:r>
            <a:endParaRPr lang="en-US" sz="32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highlight>
                <a:srgbClr val="FFFF00"/>
              </a:highlight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385445" y="828675"/>
            <a:ext cx="7456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2. Tính chất ba đường trung tuyến của tam giác</a:t>
            </a:r>
            <a:endParaRPr lang="en-US" sz="2800" b="1">
              <a:solidFill>
                <a:srgbClr val="1814BE"/>
              </a:solidFill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753110" y="1409065"/>
            <a:ext cx="102838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u="sng">
                <a:solidFill>
                  <a:srgbClr val="1C981C"/>
                </a:solidFill>
              </a:rPr>
              <a:t>HĐ 2/ SGK trang 105</a:t>
            </a:r>
            <a:r>
              <a:rPr lang="en-US" sz="2800" b="1"/>
              <a:t>:  Quan sát các đường trung tuyến AM, BN, CP của </a:t>
            </a:r>
            <a:r>
              <a:rPr lang="en-US" sz="2800" b="1" i="1" smtClean="0"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cs typeface="Times New Roman" panose="02020603050405020304" pitchFamily="18" charset="0"/>
                <a:sym typeface="+mn-ea"/>
              </a:rPr>
              <a:t>ABC trong Hình 102, cho biết 3 đường trung tuyến đó có đi qua một điểm hay không?</a:t>
            </a:r>
            <a:endParaRPr lang="en-US" sz="2800" b="1"/>
          </a:p>
        </p:txBody>
      </p:sp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5445" y="3215640"/>
            <a:ext cx="4387850" cy="28181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420" y="2393950"/>
            <a:ext cx="906780" cy="41910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4936490" y="2952750"/>
            <a:ext cx="67741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- Ta thấy ba đường trung tuyến AM, BN, CP của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ABC  cùng đi qua  điểm G </a:t>
            </a:r>
            <a:endParaRPr lang="en-US" sz="2800" b="1" i="1">
              <a:solidFill>
                <a:srgbClr val="1814BE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5095875" y="4937760"/>
            <a:ext cx="6774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- điểm G được gọi là trọng tâm của tam giác.</a:t>
            </a:r>
            <a:r>
              <a:rPr lang="en-US" sz="2800" b="1" i="1">
                <a:cs typeface="Times New Roman" panose="02020603050405020304" pitchFamily="18" charset="0"/>
                <a:sym typeface="+mn-ea"/>
              </a:rPr>
              <a:t> </a:t>
            </a:r>
            <a:endParaRPr lang="en-US" sz="2800" b="1"/>
          </a:p>
        </p:txBody>
      </p:sp>
      <p:sp>
        <p:nvSpPr>
          <p:cNvPr id="14" name="Text Box 13"/>
          <p:cNvSpPr txBox="1"/>
          <p:nvPr/>
        </p:nvSpPr>
        <p:spPr>
          <a:xfrm>
            <a:off x="5095875" y="3908425"/>
            <a:ext cx="67741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- hay ba đường trung tuyến AM, BN, CP của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ABC </a:t>
            </a:r>
            <a:r>
              <a:rPr lang="en-US" sz="2800" b="1" i="1"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b="1" i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đồng quy</a:t>
            </a:r>
            <a:r>
              <a:rPr lang="en-US" sz="2800" b="1" i="1">
                <a:cs typeface="Times New Roman" panose="02020603050405020304" pitchFamily="18" charset="0"/>
                <a:sym typeface="+mn-ea"/>
              </a:rPr>
              <a:t>  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tại</a:t>
            </a:r>
            <a:r>
              <a:rPr lang="en-US" sz="2800" b="1" i="1"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điểm G</a:t>
            </a:r>
            <a:r>
              <a:rPr lang="en-US" sz="2800" b="1" i="1">
                <a:cs typeface="Times New Roman" panose="02020603050405020304" pitchFamily="18" charset="0"/>
                <a:sym typeface="+mn-ea"/>
              </a:rPr>
              <a:t> </a:t>
            </a:r>
            <a:endParaRPr lang="en-US" sz="2800" b="1"/>
          </a:p>
        </p:txBody>
      </p:sp>
      <p:sp>
        <p:nvSpPr>
          <p:cNvPr id="17" name="Text Box 16"/>
          <p:cNvSpPr txBox="1"/>
          <p:nvPr/>
        </p:nvSpPr>
        <p:spPr>
          <a:xfrm>
            <a:off x="4822825" y="5502910"/>
            <a:ext cx="6774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cs typeface="Times New Roman" panose="02020603050405020304" pitchFamily="18" charset="0"/>
                <a:sym typeface="+mn-ea"/>
              </a:rPr>
              <a:t>KTTT( SGK trang 105) </a:t>
            </a:r>
            <a:endParaRPr lang="en-US" sz="2800" b="1" i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1" grpId="0"/>
      <p:bldP spid="11" grpId="1"/>
      <p:bldP spid="13" grpId="0"/>
      <p:bldP spid="13" grpId="1"/>
      <p:bldP spid="14" grpId="0"/>
      <p:bldP spid="14" grpId="1"/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Text Box 8"/>
          <p:cNvSpPr txBox="1"/>
          <p:nvPr/>
        </p:nvSpPr>
        <p:spPr>
          <a:xfrm>
            <a:off x="863600" y="63500"/>
            <a:ext cx="1041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highlight>
                  <a:srgbClr val="FFFF00"/>
                </a:highlight>
              </a:rPr>
              <a:t>Bài 10. TÍNH CHẤT BA ĐƯỜNG TRUNG TUYẾN CỦA TAM GIÁC </a:t>
            </a:r>
            <a:endParaRPr lang="en-US" sz="32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highlight>
                <a:srgbClr val="FFFF00"/>
              </a:highlight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385445" y="828675"/>
            <a:ext cx="7456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2. Tính chất ba đường trung tuyến của tam giác</a:t>
            </a:r>
            <a:endParaRPr lang="en-US" sz="2800" b="1">
              <a:solidFill>
                <a:srgbClr val="1814BE"/>
              </a:solidFill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84810" y="1480820"/>
            <a:ext cx="115017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u="sng">
                <a:solidFill>
                  <a:srgbClr val="1C98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LT2/ sgk trang 105</a:t>
            </a:r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Cho </a:t>
            </a:r>
            <a:r>
              <a:rPr lang="en-US" sz="2800" b="1" i="1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PQR có hai đường trung tuyến QM và RK cắt nhau tại G. Gọi I là trung điểm của cạnh QR. Chứng minh 3 điểm P, G, I thẳng hàng.</a:t>
            </a:r>
            <a:endParaRPr lang="en-US" sz="2800" b="1" i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Content Placeholder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2778125"/>
            <a:ext cx="4686300" cy="281178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679450" y="4178935"/>
            <a:ext cx="2271395" cy="648970"/>
          </a:xfrm>
          <a:prstGeom prst="line">
            <a:avLst/>
          </a:prstGeom>
          <a:ln w="38100">
            <a:solidFill>
              <a:srgbClr val="1C98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/>
          <p:nvPr/>
        </p:nvSpPr>
        <p:spPr>
          <a:xfrm>
            <a:off x="3088005" y="3698240"/>
            <a:ext cx="430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M</a:t>
            </a:r>
            <a:endParaRPr lang="en-US" sz="2800" b="1">
              <a:solidFill>
                <a:srgbClr val="1814BE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220595" y="3681730"/>
            <a:ext cx="121920" cy="162560"/>
          </a:xfrm>
          <a:prstGeom prst="line">
            <a:avLst/>
          </a:prstGeom>
          <a:ln w="38100">
            <a:gradFill>
              <a:gsLst>
                <a:gs pos="0">
                  <a:srgbClr val="012D86"/>
                </a:gs>
                <a:gs pos="100000">
                  <a:srgbClr val="0E2557"/>
                </a:gs>
              </a:gsLst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490595" y="4437380"/>
            <a:ext cx="121920" cy="162560"/>
          </a:xfrm>
          <a:prstGeom prst="line">
            <a:avLst/>
          </a:prstGeom>
          <a:ln w="38100">
            <a:gradFill>
              <a:gsLst>
                <a:gs pos="0">
                  <a:srgbClr val="012D86"/>
                </a:gs>
                <a:gs pos="100000">
                  <a:srgbClr val="0E2557"/>
                </a:gs>
              </a:gsLst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65860" y="4168775"/>
            <a:ext cx="2880360" cy="669290"/>
          </a:xfrm>
          <a:prstGeom prst="line">
            <a:avLst/>
          </a:prstGeom>
          <a:ln w="38100">
            <a:solidFill>
              <a:srgbClr val="1C98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4"/>
          <p:cNvSpPr txBox="1"/>
          <p:nvPr/>
        </p:nvSpPr>
        <p:spPr>
          <a:xfrm>
            <a:off x="614680" y="3825240"/>
            <a:ext cx="430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K</a:t>
            </a:r>
            <a:endParaRPr lang="en-US" sz="2800" b="1">
              <a:solidFill>
                <a:srgbClr val="1814BE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9705" y="3631565"/>
            <a:ext cx="223520" cy="20256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14780" y="3710940"/>
            <a:ext cx="223520" cy="20256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84555" y="4304665"/>
            <a:ext cx="223520" cy="20256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02005" y="4374515"/>
            <a:ext cx="223520" cy="20256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owchart: Connector 20"/>
          <p:cNvSpPr/>
          <p:nvPr/>
        </p:nvSpPr>
        <p:spPr>
          <a:xfrm>
            <a:off x="2306320" y="4828540"/>
            <a:ext cx="75565" cy="7556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2" name="Flowchart: Connector 21"/>
          <p:cNvSpPr/>
          <p:nvPr/>
        </p:nvSpPr>
        <p:spPr>
          <a:xfrm>
            <a:off x="2139950" y="4361815"/>
            <a:ext cx="75565" cy="7556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3" name="Text Box 22"/>
          <p:cNvSpPr txBox="1"/>
          <p:nvPr/>
        </p:nvSpPr>
        <p:spPr>
          <a:xfrm>
            <a:off x="2157730" y="3825240"/>
            <a:ext cx="430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G</a:t>
            </a:r>
            <a:endParaRPr lang="en-US" sz="2800" b="1">
              <a:solidFill>
                <a:srgbClr val="1814BE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513205" y="4761865"/>
            <a:ext cx="223520" cy="20256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487805" y="4763770"/>
            <a:ext cx="205105" cy="18224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653030" y="4785995"/>
            <a:ext cx="205105" cy="18224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78430" y="4755515"/>
            <a:ext cx="223520" cy="20256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27"/>
          <p:cNvSpPr txBox="1"/>
          <p:nvPr/>
        </p:nvSpPr>
        <p:spPr>
          <a:xfrm>
            <a:off x="2176780" y="4853940"/>
            <a:ext cx="430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I</a:t>
            </a:r>
            <a:endParaRPr lang="en-US" sz="2800" b="1">
              <a:solidFill>
                <a:srgbClr val="1814BE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420" y="2393950"/>
            <a:ext cx="906780" cy="419100"/>
          </a:xfrm>
          <a:prstGeom prst="rect">
            <a:avLst/>
          </a:prstGeom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247005" y="2758440"/>
            <a:ext cx="138303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smtClean="0">
                <a:solidFill>
                  <a:srgbClr val="FF0000"/>
                </a:solidFill>
              </a:rPr>
              <a:t> </a:t>
            </a:r>
            <a:r>
              <a:rPr lang="en-US" b="1" i="1" smtClean="0">
                <a:ea typeface="Cambria Math" panose="02040503050406030204" pitchFamily="18" charset="0"/>
                <a:cs typeface="Times New Roman" panose="02020603050405020304" pitchFamily="18" charset="0"/>
              </a:rPr>
              <a:t>∆</a:t>
            </a:r>
            <a:r>
              <a:rPr lang="en-US" b="1" i="1">
                <a:cs typeface="Times New Roman" panose="02020603050405020304" pitchFamily="18" charset="0"/>
              </a:rPr>
              <a:t>PQR</a:t>
            </a:r>
            <a:r>
              <a:rPr lang="en-US" b="1" i="1" smtClean="0">
                <a:solidFill>
                  <a:srgbClr val="0000CC"/>
                </a:solidFill>
              </a:rPr>
              <a:t> </a:t>
            </a:r>
            <a:endParaRPr lang="en-US" b="1" i="1" smtClean="0">
              <a:solidFill>
                <a:srgbClr val="0000CC"/>
              </a:solidFill>
            </a:endParaRPr>
          </a:p>
        </p:txBody>
      </p:sp>
      <p:sp>
        <p:nvSpPr>
          <p:cNvPr id="31" name="Text Box 30"/>
          <p:cNvSpPr txBox="1"/>
          <p:nvPr/>
        </p:nvSpPr>
        <p:spPr>
          <a:xfrm>
            <a:off x="5293995" y="3183890"/>
            <a:ext cx="750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có: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Box 31"/>
          <p:cNvSpPr txBox="1"/>
          <p:nvPr/>
        </p:nvSpPr>
        <p:spPr>
          <a:xfrm>
            <a:off x="5941695" y="3194685"/>
            <a:ext cx="59397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đường trung tuyến QM và RK cắt nhau tại G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(gt)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Box 32"/>
          <p:cNvSpPr txBox="1"/>
          <p:nvPr/>
        </p:nvSpPr>
        <p:spPr>
          <a:xfrm>
            <a:off x="5020945" y="4093210"/>
            <a:ext cx="1475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nên G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Box 33"/>
          <p:cNvSpPr txBox="1"/>
          <p:nvPr/>
        </p:nvSpPr>
        <p:spPr>
          <a:xfrm>
            <a:off x="6363970" y="4074160"/>
            <a:ext cx="2653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 tâm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PQR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Box 34"/>
          <p:cNvSpPr txBox="1"/>
          <p:nvPr/>
        </p:nvSpPr>
        <p:spPr>
          <a:xfrm>
            <a:off x="5024120" y="4582160"/>
            <a:ext cx="1475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mà I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Box 35"/>
          <p:cNvSpPr txBox="1"/>
          <p:nvPr/>
        </p:nvSpPr>
        <p:spPr>
          <a:xfrm>
            <a:off x="6205220" y="4563110"/>
            <a:ext cx="5045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 điểm của cạnh QR (gt)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Box 37"/>
          <p:cNvSpPr txBox="1"/>
          <p:nvPr/>
        </p:nvSpPr>
        <p:spPr>
          <a:xfrm>
            <a:off x="5065395" y="5128260"/>
            <a:ext cx="1475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=&gt; PI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Box 38"/>
          <p:cNvSpPr txBox="1"/>
          <p:nvPr/>
        </p:nvSpPr>
        <p:spPr>
          <a:xfrm>
            <a:off x="6363970" y="5128260"/>
            <a:ext cx="4680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 trung tuyến của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solidFill>
                  <a:srgbClr val="1814BE"/>
                </a:solidFill>
                <a:cs typeface="Times New Roman" panose="02020603050405020304" pitchFamily="18" charset="0"/>
                <a:sym typeface="+mn-ea"/>
              </a:rPr>
              <a:t>PQR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39"/>
          <p:cNvSpPr txBox="1"/>
          <p:nvPr/>
        </p:nvSpPr>
        <p:spPr>
          <a:xfrm>
            <a:off x="302895" y="5650230"/>
            <a:ext cx="9741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vì các đường trung tuyến </a:t>
            </a:r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 qua trọng tâm</a:t>
            </a:r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của tam giác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40"/>
          <p:cNvSpPr txBox="1"/>
          <p:nvPr/>
        </p:nvSpPr>
        <p:spPr>
          <a:xfrm>
            <a:off x="287020" y="6129655"/>
            <a:ext cx="97415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nên </a:t>
            </a:r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 điểm P, G, I thẳng hàng.</a:t>
            </a:r>
            <a:endParaRPr lang="en-US" sz="2800" b="1" i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 flipV="1">
            <a:off x="1774190" y="3489960"/>
            <a:ext cx="582295" cy="1363980"/>
          </a:xfrm>
          <a:prstGeom prst="line">
            <a:avLst/>
          </a:prstGeom>
          <a:ln w="38100">
            <a:solidFill>
              <a:srgbClr val="1C98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5" grpId="0"/>
      <p:bldP spid="15" grpId="1"/>
      <p:bldP spid="22" grpId="0" bldLvl="0" animBg="1"/>
      <p:bldP spid="22" grpId="1" animBg="1"/>
      <p:bldP spid="23" grpId="0"/>
      <p:bldP spid="23" grpId="1"/>
      <p:bldP spid="21" grpId="0" bldLvl="0" animBg="1"/>
      <p:bldP spid="21" grpId="1" animBg="1"/>
      <p:bldP spid="28" grpId="0"/>
      <p:bldP spid="28" grpId="1"/>
      <p:bldP spid="11273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63500"/>
            <a:ext cx="12096750" cy="693039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863600" y="63500"/>
            <a:ext cx="1041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highlight>
                  <a:srgbClr val="FFFF00"/>
                </a:highlight>
              </a:rPr>
              <a:t>Bài 10. TÍNH CHẤT BA ĐƯỜNG TRUNG TUYẾN CỦA TAM GIÁC </a:t>
            </a:r>
            <a:endParaRPr lang="en-US" sz="32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highlight>
                <a:srgbClr val="FFFF00"/>
              </a:highlight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385445" y="828675"/>
            <a:ext cx="7456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2. Tính chất ba đường trung tuyến của tam giác</a:t>
            </a:r>
            <a:endParaRPr lang="en-US" sz="2800" b="1">
              <a:solidFill>
                <a:srgbClr val="1814BE"/>
              </a:solidFill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384810" y="1480820"/>
            <a:ext cx="115017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 u="sng">
                <a:solidFill>
                  <a:srgbClr val="1C98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 3/ sgk trang 106</a:t>
            </a:r>
            <a:r>
              <a:rPr lang="en-US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: Quan sát các đường trung tuyến AM, BN, CP của </a:t>
            </a:r>
            <a:r>
              <a:rPr lang="en-US" sz="2800" b="1" i="1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</a:t>
            </a:r>
            <a:r>
              <a:rPr lang="en-US" sz="2800" b="1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ABC trong hình 104. Bằng cách đếm số ô vuông, tìm các tỉ số </a:t>
            </a:r>
            <a:endParaRPr lang="en-US" sz="2800" b="1" i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2" name="Content Placeholder 11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908540" y="1969135"/>
            <a:ext cx="1581785" cy="4648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5" y="2433320"/>
            <a:ext cx="4321175" cy="44253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155" y="3036570"/>
            <a:ext cx="678180" cy="8369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5" y="3823335"/>
            <a:ext cx="586740" cy="7975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4490" y="3719195"/>
            <a:ext cx="817880" cy="91376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9155" y="4587240"/>
            <a:ext cx="586740" cy="8255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1615" y="4559935"/>
            <a:ext cx="848995" cy="820420"/>
          </a:xfrm>
          <a:prstGeom prst="rect">
            <a:avLst/>
          </a:prstGeom>
        </p:spPr>
      </p:pic>
      <p:sp>
        <p:nvSpPr>
          <p:cNvPr id="22" name="Text Box 21"/>
          <p:cNvSpPr txBox="1"/>
          <p:nvPr/>
        </p:nvSpPr>
        <p:spPr>
          <a:xfrm>
            <a:off x="4786630" y="2738755"/>
            <a:ext cx="5749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Đếm số ô vuông ở hình 104, ta có:</a:t>
            </a:r>
            <a:endParaRPr lang="en-US" sz="2400" b="1" i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420" y="2393950"/>
            <a:ext cx="906780" cy="4191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7335" y="3087370"/>
            <a:ext cx="809625" cy="735965"/>
          </a:xfrm>
          <a:prstGeom prst="rect">
            <a:avLst/>
          </a:prstGeom>
        </p:spPr>
      </p:pic>
      <p:sp>
        <p:nvSpPr>
          <p:cNvPr id="25" name="Text Box 24"/>
          <p:cNvSpPr txBox="1"/>
          <p:nvPr/>
        </p:nvSpPr>
        <p:spPr>
          <a:xfrm>
            <a:off x="4496435" y="5391785"/>
            <a:ext cx="769556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C98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 xét( sgk trang 106):</a:t>
            </a:r>
            <a:r>
              <a:rPr lang="en-US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 tâm của một tam giác cách mỗi đỉnh 1 khoảng bằng    độ dài đường trung tuyến đi qua đỉnh ấy </a:t>
            </a:r>
            <a:endParaRPr lang="en-US" sz="2800" b="1" i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10420" y="5809615"/>
            <a:ext cx="337820" cy="54864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5040" y="3218180"/>
            <a:ext cx="864235" cy="69088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48955" y="3239135"/>
            <a:ext cx="662305" cy="5842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5835" y="3909695"/>
            <a:ext cx="701675" cy="7397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16875" y="3873500"/>
            <a:ext cx="459105" cy="738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22" grpId="0"/>
      <p:bldP spid="22" grpId="1"/>
      <p:bldP spid="25" grpId="0"/>
      <p:bldP spid="2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Text Box 8"/>
          <p:cNvSpPr txBox="1"/>
          <p:nvPr/>
        </p:nvSpPr>
        <p:spPr>
          <a:xfrm>
            <a:off x="863600" y="63500"/>
            <a:ext cx="1041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highlight>
                  <a:srgbClr val="FFFF00"/>
                </a:highlight>
              </a:rPr>
              <a:t>Bài 10. TÍNH CHẤT BA ĐƯỜNG TRUNG TUYẾN CỦA TAM GIÁC </a:t>
            </a:r>
            <a:endParaRPr lang="en-US" sz="32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highlight>
                <a:srgbClr val="FFFF00"/>
              </a:highlight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385445" y="828675"/>
            <a:ext cx="7456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</a:rPr>
              <a:t>2. Tính chất ba đường trung tuyến của tam giác</a:t>
            </a:r>
            <a:endParaRPr lang="en-US" sz="2800" b="1">
              <a:solidFill>
                <a:srgbClr val="1814BE"/>
              </a:solidFill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385445" y="1532255"/>
            <a:ext cx="115017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C98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VD:</a:t>
            </a:r>
            <a:r>
              <a:rPr lang="en-US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Cho hình vẽ, điền vào chỗ trống: EG = ...EN, EN = ...GN, GN =... EG, DG = ....GM.</a:t>
            </a:r>
            <a:endParaRPr lang="en-US" sz="2800" b="1" i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7420" y="2393950"/>
            <a:ext cx="906780" cy="419100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1170" y="3029585"/>
            <a:ext cx="4119245" cy="3444240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6762115" y="5366385"/>
            <a:ext cx="45154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GN =...... EG, </a:t>
            </a:r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DG = ....GM</a:t>
            </a:r>
            <a:endParaRPr lang="en-US" sz="2800" b="1" i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247005" y="2758440"/>
            <a:ext cx="138303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smtClean="0">
                <a:solidFill>
                  <a:srgbClr val="FF0000"/>
                </a:solidFill>
              </a:rPr>
              <a:t> </a:t>
            </a:r>
            <a:r>
              <a:rPr lang="en-US" b="1" i="1" smtClean="0">
                <a:ea typeface="Cambria Math" panose="02040503050406030204" pitchFamily="18" charset="0"/>
                <a:cs typeface="Times New Roman" panose="02020603050405020304" pitchFamily="18" charset="0"/>
              </a:rPr>
              <a:t>∆</a:t>
            </a:r>
            <a:r>
              <a:rPr lang="en-US" b="1" i="1">
                <a:cs typeface="Times New Roman" panose="02020603050405020304" pitchFamily="18" charset="0"/>
              </a:rPr>
              <a:t>DEC</a:t>
            </a:r>
            <a:r>
              <a:rPr lang="en-US" b="1" i="1" smtClean="0">
                <a:solidFill>
                  <a:srgbClr val="0000CC"/>
                </a:solidFill>
              </a:rPr>
              <a:t> </a:t>
            </a:r>
            <a:endParaRPr lang="en-US" b="1" i="1" smtClean="0">
              <a:solidFill>
                <a:srgbClr val="0000CC"/>
              </a:solidFill>
            </a:endParaRPr>
          </a:p>
        </p:txBody>
      </p:sp>
      <p:sp>
        <p:nvSpPr>
          <p:cNvPr id="31" name="Text Box 30"/>
          <p:cNvSpPr txBox="1"/>
          <p:nvPr/>
        </p:nvSpPr>
        <p:spPr>
          <a:xfrm>
            <a:off x="5293995" y="3183890"/>
            <a:ext cx="750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có: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Box 31"/>
          <p:cNvSpPr txBox="1"/>
          <p:nvPr/>
        </p:nvSpPr>
        <p:spPr>
          <a:xfrm>
            <a:off x="5941695" y="3194685"/>
            <a:ext cx="59397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 là giao điểm của 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đường trung tuyến EN và DM  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(gt)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Box 32"/>
          <p:cNvSpPr txBox="1"/>
          <p:nvPr/>
        </p:nvSpPr>
        <p:spPr>
          <a:xfrm>
            <a:off x="5354320" y="4093210"/>
            <a:ext cx="1475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nên G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Box 33"/>
          <p:cNvSpPr txBox="1"/>
          <p:nvPr/>
        </p:nvSpPr>
        <p:spPr>
          <a:xfrm>
            <a:off x="6697345" y="4074160"/>
            <a:ext cx="2653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 tâm </a:t>
            </a:r>
            <a:r>
              <a:rPr lang="en-US" sz="2800" b="1" i="1" smtClean="0">
                <a:solidFill>
                  <a:srgbClr val="1814BE"/>
                </a:solidFill>
                <a:ea typeface="Cambria Math" panose="02040503050406030204" pitchFamily="18" charset="0"/>
                <a:cs typeface="Times New Roman" panose="02020603050405020304" pitchFamily="18" charset="0"/>
                <a:sym typeface="+mn-ea"/>
              </a:rPr>
              <a:t>∆DEC</a:t>
            </a:r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5481320" y="4601210"/>
            <a:ext cx="1475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suy ra </a:t>
            </a:r>
            <a:endParaRPr lang="en-US" sz="2800" b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6762115" y="4562475"/>
            <a:ext cx="45389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2800" b="1" i="1">
                <a:solidFill>
                  <a:srgbClr val="1814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EG = ........EN,  EN = ......GN </a:t>
            </a:r>
            <a:endParaRPr lang="en-US" sz="2800" b="1" i="1">
              <a:solidFill>
                <a:srgbClr val="1814B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9" name="Content Placeholder 18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47330" y="4508500"/>
            <a:ext cx="385445" cy="647700"/>
          </a:xfrm>
          <a:prstGeom prst="rect">
            <a:avLst/>
          </a:prstGeom>
        </p:spPr>
      </p:pic>
      <p:sp>
        <p:nvSpPr>
          <p:cNvPr id="21" name="Text Box 20"/>
          <p:cNvSpPr txBox="1"/>
          <p:nvPr/>
        </p:nvSpPr>
        <p:spPr>
          <a:xfrm>
            <a:off x="10213340" y="4495800"/>
            <a:ext cx="304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/>
              <a:t>3</a:t>
            </a:r>
            <a:endParaRPr lang="en-US" sz="2800"/>
          </a:p>
        </p:txBody>
      </p:sp>
      <p:sp>
        <p:nvSpPr>
          <p:cNvPr id="23" name="Text Box 22"/>
          <p:cNvSpPr txBox="1"/>
          <p:nvPr/>
        </p:nvSpPr>
        <p:spPr>
          <a:xfrm>
            <a:off x="9909175" y="5283835"/>
            <a:ext cx="304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/>
              <a:t>2</a:t>
            </a:r>
            <a:endParaRPr lang="en-US" sz="280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615" y="5283835"/>
            <a:ext cx="451485" cy="678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1273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16" grpId="0"/>
      <p:bldP spid="16" grpId="1"/>
      <p:bldP spid="15" grpId="0"/>
      <p:bldP spid="17" grpId="0"/>
      <p:bldP spid="15" grpId="1"/>
      <p:bldP spid="17" grpId="1"/>
      <p:bldP spid="21" grpId="0"/>
      <p:bldP spid="21" grpId="1"/>
      <p:bldP spid="23" grpId="0"/>
      <p:bldP spid="2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2662</Words>
  <Application>WPS Presentation</Application>
  <PresentationFormat>Widescreen</PresentationFormat>
  <Paragraphs>152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Times New Roman</vt:lpstr>
      <vt:lpstr>Cambria Math</vt:lpstr>
      <vt:lpstr>Calibri</vt:lpstr>
      <vt:lpstr>Microsoft YaHei</vt:lpstr>
      <vt:lpstr>Arial Unicode MS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ADMIN</cp:lastModifiedBy>
  <cp:revision>14</cp:revision>
  <dcterms:created xsi:type="dcterms:W3CDTF">2023-03-25T08:51:00Z</dcterms:created>
  <dcterms:modified xsi:type="dcterms:W3CDTF">2023-03-28T08:12:26Z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886D8081D67B44B790EC1FB6EE86D19F</vt:lpwstr>
  </property>
  <property fmtid="{D5CDD505-2E9C-101B-9397-08002B2CF9AE}" pid="3" name="KSOProductBuildVer">
    <vt:lpwstr>1033-11.2.0.11513</vt:lpwstr>
  </property>
</Properties>
</file>