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257" r:id="rId3"/>
    <p:sldId id="302" r:id="rId4"/>
    <p:sldId id="327" r:id="rId5"/>
    <p:sldId id="337" r:id="rId6"/>
    <p:sldId id="328" r:id="rId7"/>
    <p:sldId id="329" r:id="rId8"/>
    <p:sldId id="330" r:id="rId9"/>
    <p:sldId id="331" r:id="rId10"/>
    <p:sldId id="332" r:id="rId11"/>
    <p:sldId id="333" r:id="rId12"/>
    <p:sldId id="338" r:id="rId13"/>
    <p:sldId id="334" r:id="rId14"/>
    <p:sldId id="336" r:id="rId15"/>
    <p:sldId id="326" r:id="rId16"/>
    <p:sldId id="303" r:id="rId17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3A8F8-6EA8-4144-9824-A354D1507F4F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1F9C0-DAB0-4AE8-80A4-14C8B905B66A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984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3882983-D1C1-4C6D-B03C-7F5B1B8F2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CA06ED3-3D57-4441-B536-3F02DC25B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vi-VN" altLang="vi-V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9124A-CCEF-CE50-5A2A-BCFA198D4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5870E-5AAD-B236-DA11-9E4011484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DC74F-4BEB-916E-2E27-131674297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319E3-54EC-E495-595D-C6E763AEC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1E2DC-95C9-3937-C3B0-84D134C0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9732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6676-5E13-44DE-DB5A-2B36DD18D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89367-144E-9B93-E2B2-8D796ECEE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E33FF-5B22-757E-B997-D2F569F2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FF518-E124-670D-FE16-4D0F4D1D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C7C38-E042-AB3D-9905-19BFCB3A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6036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33D29-6F63-6544-95BC-2009BBCD6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B0DE6-6F5C-FCD8-813E-D3E28094D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4B185-B64B-17C5-ACCA-419609578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188C8-746D-F7E0-34D6-2B04D209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4AD20-1554-041D-201A-1EC0ED2B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74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AE24A-86A1-36EA-6523-237F4A34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2F148-81FE-4D1C-4DFF-28189BBCA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DC837-CD10-DCB6-0B2B-602E84A55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14433-3D01-8C36-A029-C5C86D2F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F5461-9CE9-56EB-044E-0AE3CF70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1BC42-B580-7A92-3065-10E4FD890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4116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280D8-2F7D-B163-6F30-092ABDF88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28454-1273-61C8-7660-51682B2BE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CAD5D-FBD6-6350-FCF9-6B0DD9D4E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846A48-2A9E-059B-57A8-0967F0D06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34FD8-0809-C1AB-AAE5-FB1C2E1233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D2810-4E65-A895-40EB-3C8B30A0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DE328-FC31-B9D9-CB5C-2816B6EE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8B45A-B54E-C1B6-A255-84A1EA03C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641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F6375-A771-32FE-2208-206D6DB6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95102-4A03-B7D8-0EF3-C42B4D8C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ED77B-EBC6-2F32-D688-B3AB9E23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C2BFC-05F5-5A8D-6F56-D21E0E72A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4943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2A10A-3B09-53D2-C28B-11F3E67E5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FFF92-85CE-5E8A-C530-53A95B0A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F8904-57EA-0CDA-1D69-A844E7C3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476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C4E0B-7F7A-F9B7-A32C-09B0D1C0B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E22C7-DA17-7ABA-550F-C96712E29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2A9FE-E80E-89D3-B008-CAF00B634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99106-1078-5727-AC1D-4FBAE467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FFC33-01BF-C035-D7A0-F95CBC713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C4AB4-B11D-F02B-A6A2-4ED60F4C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0960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53E7-DDC3-67C5-6FD7-35286C7CF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F3BE6A-B179-8A57-B479-CB89098D4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BAE68-80D9-C8B0-E495-BAE290C21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792C2-0DDE-D4C9-DA28-B5301130F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F176A-3D72-5FA3-7B62-4B285B8F2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CAF93-F085-3581-6A74-D646C584D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9596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0C337-C0CB-505D-2772-7E8320BB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2ACF7F-F45F-3286-B7A8-075AEED44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B0F2F-310B-9319-BDE7-C0ACE4A8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6588B-FEF9-206B-3A32-1A1F456F0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61DBE-9FDF-0919-AEC2-D5A9FEDED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318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B8563-7363-3986-79D1-28EB6BBEF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0C550-BCFC-6009-35A7-B19C65915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A416D-4A85-73A9-3BC1-C9C88262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E7B50-2B4E-8AA8-7BE9-90EF122C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E3AED-2321-7A1D-A636-5BABD940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4616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B51D0-CEC8-28CB-F451-FBF4030D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7FD2F-7DA5-C213-FE06-FB3672E3E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A4FEE-8B05-A27D-2756-2BE6ED303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397D5-6EC0-4667-A211-6A2A7D631E63}" type="datetimeFigureOut">
              <a:rPr lang="vi-VN" smtClean="0"/>
              <a:t>15/12/2022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860C0-7E39-C42C-F49B-5EEB3CB33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40C48-DD1D-2D2A-2D98-80EBF93ED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4F3D3-B01B-4F66-AF81-2B3722A87A2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2633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1919-4574-4845-9578-5505B1AD7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E15B5-85AD-4ACB-A48A-498ABDF2B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5" name="Picture 4" descr="A sign in front of a building&#10;&#10;Description automatically generated">
            <a:extLst>
              <a:ext uri="{FF2B5EF4-FFF2-40B4-BE49-F238E27FC236}">
                <a16:creationId xmlns:a16="http://schemas.microsoft.com/office/drawing/2014/main" id="{003D352F-47F2-4D94-91FA-AA7BF7684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25" y="173038"/>
            <a:ext cx="9144000" cy="6858000"/>
          </a:xfrm>
          <a:prstGeom prst="rect">
            <a:avLst/>
          </a:prstGeom>
        </p:spPr>
      </p:pic>
      <p:sp>
        <p:nvSpPr>
          <p:cNvPr id="6" name="Text Box 13">
            <a:extLst>
              <a:ext uri="{FF2B5EF4-FFF2-40B4-BE49-F238E27FC236}">
                <a16:creationId xmlns:a16="http://schemas.microsoft.com/office/drawing/2014/main" id="{A949F7D9-1859-450A-B309-016489A34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118" y="1003139"/>
            <a:ext cx="6705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TRƯỜNG THCS HIỆP AN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5564FB1-A964-4800-9637-50C0474E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706" y="2189647"/>
            <a:ext cx="82264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vi-VN" sz="4100" b="1">
                <a:solidFill>
                  <a:srgbClr val="FF0000"/>
                </a:solidFill>
                <a:latin typeface="Calibri Light" panose="020F0302020204030204" pitchFamily="34" charset="0"/>
              </a:rPr>
              <a:t>CHÀO MỪNG </a:t>
            </a:r>
            <a:br>
              <a:rPr lang="en-US" altLang="vi-VN" sz="4100" b="1">
                <a:solidFill>
                  <a:srgbClr val="FF0000"/>
                </a:solidFill>
                <a:latin typeface="Calibri Light" panose="020F0302020204030204" pitchFamily="34" charset="0"/>
              </a:rPr>
            </a:br>
            <a:r>
              <a:rPr lang="en-US" altLang="vi-VN" sz="4100" b="1">
                <a:solidFill>
                  <a:srgbClr val="FF0000"/>
                </a:solidFill>
                <a:latin typeface="Calibri Light" panose="020F0302020204030204" pitchFamily="34" charset="0"/>
              </a:rPr>
              <a:t>QÚY THẦY CÔ</a:t>
            </a:r>
            <a:r>
              <a:rPr lang="en-US" altLang="vi-VN" sz="4800">
                <a:solidFill>
                  <a:srgbClr val="FF0000"/>
                </a:solidFill>
                <a:latin typeface="Calibri Light" panose="020F0302020204030204" pitchFamily="34" charset="0"/>
              </a:rPr>
              <a:t> </a:t>
            </a:r>
            <a:br>
              <a:rPr lang="en-US" altLang="vi-VN" sz="4800">
                <a:solidFill>
                  <a:srgbClr val="00CC00"/>
                </a:solidFill>
                <a:latin typeface="Calibri Light" panose="020F0302020204030204" pitchFamily="34" charset="0"/>
              </a:rPr>
            </a:br>
            <a:endParaRPr lang="en-US" altLang="vi-VN" sz="5500">
              <a:solidFill>
                <a:srgbClr val="00CC00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CECA5-3816-43C0-B770-AD603BDAF733}"/>
              </a:ext>
            </a:extLst>
          </p:cNvPr>
          <p:cNvSpPr txBox="1"/>
          <p:nvPr/>
        </p:nvSpPr>
        <p:spPr>
          <a:xfrm>
            <a:off x="3925492" y="3995745"/>
            <a:ext cx="4652962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>
                <a:solidFill>
                  <a:srgbClr val="FF0000"/>
                </a:solidFill>
              </a:rPr>
              <a:t>Môn: SỐ HỌC, Lớp: 6A</a:t>
            </a:r>
            <a:r>
              <a:rPr lang="en-US" sz="3200" baseline="-250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A0F10528-7267-43F4-B70C-9BF8FDC9F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156" y="4725979"/>
            <a:ext cx="10057524" cy="10772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vi-V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 42. PHÉP CHIA HẾT HAI SỐ NGUYÊN.</a:t>
            </a:r>
          </a:p>
          <a:p>
            <a:pPr algn="ctr"/>
            <a:r>
              <a:rPr lang="en-US" altLang="vi-V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NGUYÊN.</a:t>
            </a:r>
            <a:endParaRPr lang="en-US" alt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blumen-pflanzen111">
            <a:extLst>
              <a:ext uri="{FF2B5EF4-FFF2-40B4-BE49-F238E27FC236}">
                <a16:creationId xmlns:a16="http://schemas.microsoft.com/office/drawing/2014/main" id="{5706BCDD-70F9-4454-91F9-F9B7657EE7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0"/>
            <a:ext cx="9509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lumen-pflanzen111">
            <a:extLst>
              <a:ext uri="{FF2B5EF4-FFF2-40B4-BE49-F238E27FC236}">
                <a16:creationId xmlns:a16="http://schemas.microsoft.com/office/drawing/2014/main" id="{5F1A8E45-4D02-4906-A939-E3FAEFB296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263" y="0"/>
            <a:ext cx="9477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blumen-pflanzen111">
            <a:extLst>
              <a:ext uri="{FF2B5EF4-FFF2-40B4-BE49-F238E27FC236}">
                <a16:creationId xmlns:a16="http://schemas.microsoft.com/office/drawing/2014/main" id="{7CCE2D30-7B7A-4587-9D11-E2335D76F4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92" y="5803197"/>
            <a:ext cx="9509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FLOW04">
            <a:extLst>
              <a:ext uri="{FF2B5EF4-FFF2-40B4-BE49-F238E27FC236}">
                <a16:creationId xmlns:a16="http://schemas.microsoft.com/office/drawing/2014/main" id="{4A42684A-291D-4449-A94C-88F8BCA0F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767" y="2149941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FLOW04">
            <a:extLst>
              <a:ext uri="{FF2B5EF4-FFF2-40B4-BE49-F238E27FC236}">
                <a16:creationId xmlns:a16="http://schemas.microsoft.com/office/drawing/2014/main" id="{FC4B8FC3-3927-45DE-B111-6FBDCDD89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998" y="3451298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 descr="FLOW04">
            <a:extLst>
              <a:ext uri="{FF2B5EF4-FFF2-40B4-BE49-F238E27FC236}">
                <a16:creationId xmlns:a16="http://schemas.microsoft.com/office/drawing/2014/main" id="{AF3B7D0A-6030-4E7D-83DE-7B921B177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947" y="4610727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FLOW04">
            <a:extLst>
              <a:ext uri="{FF2B5EF4-FFF2-40B4-BE49-F238E27FC236}">
                <a16:creationId xmlns:a16="http://schemas.microsoft.com/office/drawing/2014/main" id="{60F6CE8E-3A23-4A10-93D0-957756C92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4" y="4564063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9" descr="FLOW04">
            <a:extLst>
              <a:ext uri="{FF2B5EF4-FFF2-40B4-BE49-F238E27FC236}">
                <a16:creationId xmlns:a16="http://schemas.microsoft.com/office/drawing/2014/main" id="{07E5B809-29AD-459A-87EB-23FF1C3B8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4" y="3335600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FLOW04">
            <a:extLst>
              <a:ext uri="{FF2B5EF4-FFF2-40B4-BE49-F238E27FC236}">
                <a16:creationId xmlns:a16="http://schemas.microsoft.com/office/drawing/2014/main" id="{29F7B477-18E4-4E4C-90E5-3E6E8BF7A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5" y="2149941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FLOW04">
            <a:extLst>
              <a:ext uri="{FF2B5EF4-FFF2-40B4-BE49-F238E27FC236}">
                <a16:creationId xmlns:a16="http://schemas.microsoft.com/office/drawing/2014/main" id="{23F86490-FE6B-4C1D-B58A-C4EB72A15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060450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 descr="FLOW01">
            <a:extLst>
              <a:ext uri="{FF2B5EF4-FFF2-40B4-BE49-F238E27FC236}">
                <a16:creationId xmlns:a16="http://schemas.microsoft.com/office/drawing/2014/main" id="{F6A92E82-011B-47D5-B90C-994573224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63" y="6257545"/>
            <a:ext cx="34282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2" descr="FLOW01">
            <a:extLst>
              <a:ext uri="{FF2B5EF4-FFF2-40B4-BE49-F238E27FC236}">
                <a16:creationId xmlns:a16="http://schemas.microsoft.com/office/drawing/2014/main" id="{0A92A57F-4EC5-4E06-AA7B-CCDD141AB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84" y="6216236"/>
            <a:ext cx="34282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9" descr="FLOW04">
            <a:extLst>
              <a:ext uri="{FF2B5EF4-FFF2-40B4-BE49-F238E27FC236}">
                <a16:creationId xmlns:a16="http://schemas.microsoft.com/office/drawing/2014/main" id="{F54D4803-0B03-4E6E-8ACB-59D601D6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767" y="990512"/>
            <a:ext cx="68565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" descr="blumen-pflanzen111">
            <a:extLst>
              <a:ext uri="{FF2B5EF4-FFF2-40B4-BE49-F238E27FC236}">
                <a16:creationId xmlns:a16="http://schemas.microsoft.com/office/drawing/2014/main" id="{41E0DB1F-D1CB-4D94-94A2-311CC36EC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135" y="5768213"/>
            <a:ext cx="9509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0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3334 -0.01111 L -0.55833 -3.33333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83" y="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5">
            <a:extLst>
              <a:ext uri="{FF2B5EF4-FFF2-40B4-BE49-F238E27FC236}">
                <a16:creationId xmlns:a16="http://schemas.microsoft.com/office/drawing/2014/main" id="{AAC59C6A-C977-49DF-8C7F-086F81838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98385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vi-VN" altLang="vi-VN"/>
          </a:p>
        </p:txBody>
      </p:sp>
      <p:sp>
        <p:nvSpPr>
          <p:cNvPr id="1033" name="Text Box 43">
            <a:extLst>
              <a:ext uri="{FF2B5EF4-FFF2-40B4-BE49-F238E27FC236}">
                <a16:creationId xmlns:a16="http://schemas.microsoft.com/office/drawing/2014/main" id="{46CDB62F-8AA9-4230-801A-34C6C9B4E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49" y="829181"/>
            <a:ext cx="830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vi-VN" sz="2800">
                <a:solidFill>
                  <a:srgbClr val="FF3300"/>
                </a:solidFill>
              </a:rPr>
              <a:t>Câu  hỏi:</a:t>
            </a:r>
            <a:r>
              <a:rPr lang="en-US" altLang="vi-VN" sz="2800" b="0"/>
              <a:t> Tìm các ước tự nhiên của 36?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EB112E-1222-415D-89E7-D6F233DED9D5}"/>
              </a:ext>
            </a:extLst>
          </p:cNvPr>
          <p:cNvSpPr/>
          <p:nvPr/>
        </p:nvSpPr>
        <p:spPr>
          <a:xfrm>
            <a:off x="2278984" y="54114"/>
            <a:ext cx="723899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KIỂM </a:t>
            </a:r>
            <a:r>
              <a:rPr lang="en-US" sz="400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 KIẾN THỨC ĐÃ HỌC</a:t>
            </a:r>
            <a:endParaRPr lang="en-US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79B25682-E059-4993-A767-990FD2BE2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984" y="1906519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vi-V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Các ước tự nhiên của 36 là: 1;2;3;4;6;9;12;18;36</a:t>
            </a:r>
            <a:endParaRPr lang="en-US" altLang="vi-V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C89C7DFF-F926-47E7-BDF2-CA56DC001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49" y="1906519"/>
            <a:ext cx="1371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800">
                <a:solidFill>
                  <a:srgbClr val="FF3300"/>
                </a:solidFill>
              </a:rPr>
              <a:t>Trả lời: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CEBD1-191D-6603-8156-B410B552CA3D}"/>
              </a:ext>
            </a:extLst>
          </p:cNvPr>
          <p:cNvSpPr txBox="1"/>
          <p:nvPr/>
        </p:nvSpPr>
        <p:spPr>
          <a:xfrm>
            <a:off x="1367327" y="3214689"/>
            <a:ext cx="8468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Trong tập hợp các số nguyên thì số 36 có bao nhiêu ước? 36 chia hết cho những số nguyên nào?</a:t>
            </a:r>
            <a:endParaRPr lang="vi-V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/>
      <p:bldP spid="21" grpId="0"/>
      <p:bldP spid="2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08E455-BCCE-03A7-56DF-43EC804F393D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0510BC-FD0C-CAF9-1B6C-0E3502CE0044}"/>
              </a:ext>
            </a:extLst>
          </p:cNvPr>
          <p:cNvSpPr txBox="1"/>
          <p:nvPr/>
        </p:nvSpPr>
        <p:spPr>
          <a:xfrm>
            <a:off x="1034040" y="1256232"/>
            <a:ext cx="6719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PHÉP CHIA HẾT HAI SỐ NGUYÊN KHÁC DẤU</a:t>
            </a:r>
            <a:endParaRPr lang="vi-V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BDE67-2B2E-B943-10CD-7D42A39DC8A3}"/>
              </a:ext>
            </a:extLst>
          </p:cNvPr>
          <p:cNvSpPr txBox="1"/>
          <p:nvPr/>
        </p:nvSpPr>
        <p:spPr>
          <a:xfrm>
            <a:off x="1034040" y="1773992"/>
            <a:ext cx="7233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PHÉP CHIA HẾT HAI SỐ NGUYÊN CÙNG DẤU</a:t>
            </a:r>
            <a:endParaRPr lang="vi-V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6FAF6-8D4F-84D5-629B-EFB8D6B5C47A}"/>
              </a:ext>
            </a:extLst>
          </p:cNvPr>
          <p:cNvSpPr txBox="1"/>
          <p:nvPr/>
        </p:nvSpPr>
        <p:spPr>
          <a:xfrm>
            <a:off x="1034041" y="2235657"/>
            <a:ext cx="4421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QUAN HỆ CHIA HẾT</a:t>
            </a:r>
            <a:endParaRPr lang="vi-VN" sz="2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4D7C74-C4EC-BE4D-77E7-883165CA261D}"/>
              </a:ext>
            </a:extLst>
          </p:cNvPr>
          <p:cNvSpPr txBox="1"/>
          <p:nvPr/>
        </p:nvSpPr>
        <p:spPr>
          <a:xfrm>
            <a:off x="1034039" y="2613534"/>
            <a:ext cx="301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>
                <a:solidFill>
                  <a:srgbClr val="0070C0"/>
                </a:solidFill>
              </a:rPr>
              <a:t>Hoạt động:</a:t>
            </a:r>
            <a:endParaRPr lang="vi-VN" sz="2400" u="sng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0AF79-BC5A-5853-522A-412FF5917F20}"/>
              </a:ext>
            </a:extLst>
          </p:cNvPr>
          <p:cNvSpPr txBox="1"/>
          <p:nvPr/>
        </p:nvSpPr>
        <p:spPr>
          <a:xfrm>
            <a:off x="1034039" y="2935083"/>
            <a:ext cx="6195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a) Tìm số thích hợp ở ô trống trong bảng sau:</a:t>
            </a: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F21823A-DA58-D428-E3FC-4646A8771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093415"/>
              </p:ext>
            </p:extLst>
          </p:nvPr>
        </p:nvGraphicFramePr>
        <p:xfrm>
          <a:off x="1162227" y="3464388"/>
          <a:ext cx="8160281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721">
                  <a:extLst>
                    <a:ext uri="{9D8B030D-6E8A-4147-A177-3AD203B41FA5}">
                      <a16:colId xmlns:a16="http://schemas.microsoft.com/office/drawing/2014/main" val="3402504025"/>
                    </a:ext>
                  </a:extLst>
                </a:gridCol>
                <a:gridCol w="789336">
                  <a:extLst>
                    <a:ext uri="{9D8B030D-6E8A-4147-A177-3AD203B41FA5}">
                      <a16:colId xmlns:a16="http://schemas.microsoft.com/office/drawing/2014/main" val="3411981934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2311631332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1361899943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779765823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2114758677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3799130317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1681250560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885083915"/>
                    </a:ext>
                  </a:extLst>
                </a:gridCol>
                <a:gridCol w="816028">
                  <a:extLst>
                    <a:ext uri="{9D8B030D-6E8A-4147-A177-3AD203B41FA5}">
                      <a16:colId xmlns:a16="http://schemas.microsoft.com/office/drawing/2014/main" val="12300978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a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-1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-2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-3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-4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-6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-9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-12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-18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-36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0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36:a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-36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</a:rPr>
                        <a:t>-18</a:t>
                      </a:r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vi-VN" b="1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88256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64F4501-1020-2F90-C6E2-F85BC62E9551}"/>
              </a:ext>
            </a:extLst>
          </p:cNvPr>
          <p:cNvSpPr txBox="1"/>
          <p:nvPr/>
        </p:nvSpPr>
        <p:spPr>
          <a:xfrm>
            <a:off x="3758245" y="3832688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-12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3AD1C7-8097-D289-6E98-CF5979CCD96B}"/>
              </a:ext>
            </a:extLst>
          </p:cNvPr>
          <p:cNvSpPr txBox="1"/>
          <p:nvPr/>
        </p:nvSpPr>
        <p:spPr>
          <a:xfrm>
            <a:off x="5455061" y="3866871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-6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94F32B-D4F4-36EF-52BB-1739D5ABF3FD}"/>
              </a:ext>
            </a:extLst>
          </p:cNvPr>
          <p:cNvSpPr txBox="1"/>
          <p:nvPr/>
        </p:nvSpPr>
        <p:spPr>
          <a:xfrm>
            <a:off x="4619944" y="3852662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-9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FB8813-1D6E-140E-7387-63B74280060F}"/>
              </a:ext>
            </a:extLst>
          </p:cNvPr>
          <p:cNvSpPr txBox="1"/>
          <p:nvPr/>
        </p:nvSpPr>
        <p:spPr>
          <a:xfrm>
            <a:off x="7080793" y="3840460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-3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F5BE97-539D-44B8-ED1E-C48FDC700CCB}"/>
              </a:ext>
            </a:extLst>
          </p:cNvPr>
          <p:cNvSpPr txBox="1"/>
          <p:nvPr/>
        </p:nvSpPr>
        <p:spPr>
          <a:xfrm>
            <a:off x="6263835" y="3870528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-4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261021-1FC6-3692-096B-632C7192E616}"/>
              </a:ext>
            </a:extLst>
          </p:cNvPr>
          <p:cNvSpPr txBox="1"/>
          <p:nvPr/>
        </p:nvSpPr>
        <p:spPr>
          <a:xfrm>
            <a:off x="7897751" y="3849264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-2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DB72E5-671A-62E0-3746-829F7176FCA3}"/>
              </a:ext>
            </a:extLst>
          </p:cNvPr>
          <p:cNvSpPr txBox="1"/>
          <p:nvPr/>
        </p:nvSpPr>
        <p:spPr>
          <a:xfrm>
            <a:off x="8706525" y="3866871"/>
            <a:ext cx="53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-1</a:t>
            </a:r>
            <a:endParaRPr lang="vi-VN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23ABB5-F108-131D-18F0-7D0A4289F23F}"/>
              </a:ext>
            </a:extLst>
          </p:cNvPr>
          <p:cNvSpPr txBox="1"/>
          <p:nvPr/>
        </p:nvSpPr>
        <p:spPr>
          <a:xfrm>
            <a:off x="1035479" y="4501258"/>
            <a:ext cx="6862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b) Số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36 có thể chia hết cho những số nguyên nào?</a:t>
            </a:r>
            <a:endParaRPr lang="vi-VN"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9422EC-4739-D92B-6281-DDBE6B802FCC}"/>
              </a:ext>
            </a:extLst>
          </p:cNvPr>
          <p:cNvSpPr txBox="1"/>
          <p:nvPr/>
        </p:nvSpPr>
        <p:spPr>
          <a:xfrm>
            <a:off x="1162227" y="5178547"/>
            <a:ext cx="9075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Số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36 có thể chia hết cho những số nguyên: </a:t>
            </a:r>
            <a:r>
              <a:rPr lang="en-US" altLang="vi-V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1;-1;2;-2;3;-3;4;-4;6;-6;</a:t>
            </a:r>
          </a:p>
          <a:p>
            <a:r>
              <a:rPr lang="en-US" altLang="vi-V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9;-9;12;-12;18;-18;36;-36</a:t>
            </a:r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418243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E93B9D-4928-9823-3815-FFAFC3EB139E}"/>
                  </a:ext>
                </a:extLst>
              </p:cNvPr>
              <p:cNvSpPr txBox="1"/>
              <p:nvPr/>
            </p:nvSpPr>
            <p:spPr>
              <a:xfrm>
                <a:off x="1666429" y="1803163"/>
                <a:ext cx="8210995" cy="3744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i="1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Ghi nhớ</a:t>
                </a:r>
                <a:r>
                  <a:rPr lang="en-US" sz="2400" b="1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: </a:t>
                </a:r>
                <a:r>
                  <a:rPr lang="en-US" sz="2400" b="1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Cho hai số nguyên a, b, với b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≠</m:t>
                    </m:r>
                  </m:oMath>
                </a14:m>
                <a:r>
                  <a:rPr lang="en-US" sz="2400" b="1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0. Nếu có số nguyên q sao cho a = b. q thì ta nói:</a:t>
                </a:r>
                <a:endParaRPr lang="vi-VN" sz="24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+ a chia hết cho b;</a:t>
                </a:r>
                <a:endParaRPr lang="vi-VN" sz="24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+ a là bội của b;</a:t>
                </a:r>
                <a:endParaRPr lang="vi-VN" sz="24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b="1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+ b là ước của a.</a:t>
                </a:r>
                <a:endParaRPr lang="vi-VN" sz="240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endParaRPr lang="vi-VN" sz="240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E93B9D-4928-9823-3815-FFAFC3EB1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429" y="1803163"/>
                <a:ext cx="8210995" cy="3744615"/>
              </a:xfrm>
              <a:prstGeom prst="rect">
                <a:avLst/>
              </a:prstGeom>
              <a:blipFill>
                <a:blip r:embed="rId2"/>
                <a:stretch>
                  <a:fillRect l="-1114" r="-118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E8E208-CB12-7C0B-E2D6-EF303EA36FDD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0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7436C0-422B-D4AC-4B7E-C8F75F12FF08}"/>
              </a:ext>
            </a:extLst>
          </p:cNvPr>
          <p:cNvSpPr txBox="1"/>
          <p:nvPr/>
        </p:nvSpPr>
        <p:spPr>
          <a:xfrm>
            <a:off x="1768979" y="1170774"/>
            <a:ext cx="62298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Ví dụ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buAutoNum type="alphaLcParenR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Số 32 có chia hết cho 8 không? Giải thích.</a:t>
            </a:r>
          </a:p>
          <a:p>
            <a:pPr marL="342900" indent="-342900">
              <a:buFontTx/>
              <a:buAutoNum type="alphaLcParenR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Số 32 có chia hết cho -8 không? Giải thích.</a:t>
            </a:r>
          </a:p>
          <a:p>
            <a:pPr marL="342900" indent="-342900">
              <a:buFontTx/>
              <a:buAutoNum type="alphaLcParenR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Số -32 có chia hết cho 8 không? Giải thích.</a:t>
            </a:r>
          </a:p>
          <a:p>
            <a:pPr marL="342900" indent="-342900">
              <a:buFontTx/>
              <a:buAutoNum type="alphaLcParenR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Số 32 có chia hết cho 5 không? Giải thích.</a:t>
            </a:r>
          </a:p>
          <a:p>
            <a:pPr marL="342900" indent="-342900">
              <a:buFontTx/>
              <a:buAutoNum type="alphaLcParenR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Số 0 có chia hết cho 5 không? Giải thích.</a:t>
            </a: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lphaLcParenR"/>
            </a:pP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lphaLcParenR"/>
            </a:pP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8E28EA-A293-E91E-EC0C-D56C1EBAE3E7}"/>
                  </a:ext>
                </a:extLst>
              </p:cNvPr>
              <p:cNvSpPr txBox="1"/>
              <p:nvPr/>
            </p:nvSpPr>
            <p:spPr>
              <a:xfrm>
                <a:off x="1768979" y="3529413"/>
                <a:ext cx="622988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u="sng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2900" indent="-342900">
                  <a:buAutoNum type="alphaLcParenR"/>
                </a:pPr>
                <a:r>
                  <a:rPr 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32= 8.4 nên 32 </a:t>
                </a:r>
                <a14:m>
                  <m:oMath xmlns:m="http://schemas.openxmlformats.org/officeDocument/2006/math">
                    <m:r>
                      <a:rPr lang="vi-VN" sz="240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vi-VN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</a:p>
              <a:p>
                <a:pPr marL="342900" indent="-342900">
                  <a:buAutoNum type="alphaLcParenR"/>
                </a:pP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32= (-8).(-4) nên 32 </a:t>
                </a:r>
                <a:r>
                  <a:rPr lang="vi-VN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⋮ 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-8</a:t>
                </a:r>
              </a:p>
              <a:p>
                <a:pPr marL="342900" indent="-342900">
                  <a:buAutoNum type="alphaLcParenR"/>
                </a:pP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-32= 8.(-4) nên -32 </a:t>
                </a:r>
                <a:r>
                  <a:rPr lang="vi-VN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⋮ 8</a:t>
                </a:r>
                <a:endParaRPr lang="vi-V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8E28EA-A293-E91E-EC0C-D56C1EBAE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979" y="3529413"/>
                <a:ext cx="6229885" cy="1569660"/>
              </a:xfrm>
              <a:prstGeom prst="rect">
                <a:avLst/>
              </a:prstGeom>
              <a:blipFill>
                <a:blip r:embed="rId2"/>
                <a:stretch>
                  <a:fillRect l="-1468" t="-3113" b="-817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BF1A42E-D446-8A86-A5DB-0CD193A020A5}"/>
              </a:ext>
            </a:extLst>
          </p:cNvPr>
          <p:cNvSpPr txBox="1"/>
          <p:nvPr/>
        </p:nvSpPr>
        <p:spPr>
          <a:xfrm flipV="1">
            <a:off x="4798464" y="5288340"/>
            <a:ext cx="34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̸</a:t>
            </a:r>
            <a:endParaRPr lang="vi-VN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24FDB5-8E5F-305D-8107-041998B5D825}"/>
              </a:ext>
            </a:extLst>
          </p:cNvPr>
          <p:cNvSpPr txBox="1"/>
          <p:nvPr/>
        </p:nvSpPr>
        <p:spPr>
          <a:xfrm flipV="1">
            <a:off x="11683882" y="6396335"/>
            <a:ext cx="34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̸</a:t>
            </a:r>
            <a:endParaRPr lang="vi-VN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6FFABD-AD68-672B-944C-9F118C470456}"/>
                  </a:ext>
                </a:extLst>
              </p:cNvPr>
              <p:cNvSpPr txBox="1"/>
              <p:nvPr/>
            </p:nvSpPr>
            <p:spPr>
              <a:xfrm>
                <a:off x="1768979" y="5288340"/>
                <a:ext cx="586241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Do 32= 5.6 + 2 nên 32 </a:t>
                </a:r>
                <a14:m>
                  <m:oMath xmlns:m="http://schemas.openxmlformats.org/officeDocument/2006/math">
                    <m:r>
                      <a:rPr lang="vi-VN" sz="240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vi-VN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</a:p>
              <a:p>
                <a:r>
                  <a:rPr lang="vi-VN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</a:t>
                </a:r>
                <a:r>
                  <a:rPr lang="vi-VN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 0= 5.0 nên 0 </a:t>
                </a:r>
                <a14:m>
                  <m:oMath xmlns:m="http://schemas.openxmlformats.org/officeDocument/2006/math">
                    <m:r>
                      <a:rPr lang="vi-VN" sz="240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vi-VN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endParaRPr lang="en-US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vi-VN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6FFABD-AD68-672B-944C-9F118C470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979" y="5288340"/>
                <a:ext cx="5862415" cy="1569660"/>
              </a:xfrm>
              <a:prstGeom prst="rect">
                <a:avLst/>
              </a:prstGeom>
              <a:blipFill>
                <a:blip r:embed="rId3"/>
                <a:stretch>
                  <a:fillRect l="-1559" t="-311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4D26997-C5D6-D5F0-31B5-8B2EF4768B8D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2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E42130-372B-39B2-58B3-8CD06E51462D}"/>
              </a:ext>
            </a:extLst>
          </p:cNvPr>
          <p:cNvSpPr txBox="1"/>
          <p:nvPr/>
        </p:nvSpPr>
        <p:spPr>
          <a:xfrm>
            <a:off x="1822925" y="2186032"/>
            <a:ext cx="69562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  Vì – 16 = (- 2).8  nên  – 16 chia hết cho - 2.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 – 18 là bội của – 6.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c)       3 là ước của – 27.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96FE8A-46E9-9B25-2CF4-F8FAFF26DCB7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22AC0-3969-5784-F3B2-B7CD35C4CC81}"/>
              </a:ext>
            </a:extLst>
          </p:cNvPr>
          <p:cNvSpPr txBox="1"/>
          <p:nvPr/>
        </p:nvSpPr>
        <p:spPr>
          <a:xfrm>
            <a:off x="1752599" y="1666875"/>
            <a:ext cx="2219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Luyện tập 3: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302546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87DBEE-358E-D726-AF7B-7E94744AC781}"/>
              </a:ext>
            </a:extLst>
          </p:cNvPr>
          <p:cNvSpPr txBox="1"/>
          <p:nvPr/>
        </p:nvSpPr>
        <p:spPr>
          <a:xfrm>
            <a:off x="1828799" y="1495514"/>
            <a:ext cx="67511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a)Ư(-15) ={15;-15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5; - 5; 3; - 3; 1; - 1}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Ư(- 12) = {12; - 12; 6; - 6; 4; - 4; 3; -3; 2; - 2; 1; -1}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A1D73A-B703-5273-6D1E-0760981205FF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3C70E-AF08-AE17-3D74-F843CF73B44D}"/>
              </a:ext>
            </a:extLst>
          </p:cNvPr>
          <p:cNvSpPr txBox="1"/>
          <p:nvPr/>
        </p:nvSpPr>
        <p:spPr>
          <a:xfrm>
            <a:off x="923924" y="1102343"/>
            <a:ext cx="2257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Luyện tập 4: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5326C9-DE34-941C-2DCB-E5F8D1BF29F8}"/>
              </a:ext>
            </a:extLst>
          </p:cNvPr>
          <p:cNvSpPr txBox="1"/>
          <p:nvPr/>
        </p:nvSpPr>
        <p:spPr>
          <a:xfrm>
            <a:off x="1828799" y="2644170"/>
            <a:ext cx="5648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B(- 3) = {0;3; - 3; 6; - 6...}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B(- 7) = {0;7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-7; 14; - 14...}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CED37-F39D-3081-D46D-0AA07E16339D}"/>
              </a:ext>
            </a:extLst>
          </p:cNvPr>
          <p:cNvSpPr txBox="1"/>
          <p:nvPr/>
        </p:nvSpPr>
        <p:spPr>
          <a:xfrm>
            <a:off x="1828799" y="4012343"/>
            <a:ext cx="501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Các ước của 7 là: 1;-1;7;-7</a:t>
            </a: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F26FF8-0B6B-C6C9-301E-37A21DF5549B}"/>
              </a:ext>
            </a:extLst>
          </p:cNvPr>
          <p:cNvSpPr txBox="1"/>
          <p:nvPr/>
        </p:nvSpPr>
        <p:spPr>
          <a:xfrm>
            <a:off x="1828799" y="4762321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Với p là một số nguyên tố</a:t>
            </a: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Các ước của p là: 1;-1;p;-p</a:t>
            </a:r>
            <a:endParaRPr lang="vi-V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379898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4EE794-09FD-C610-9D08-95F946979B55}"/>
              </a:ext>
            </a:extLst>
          </p:cNvPr>
          <p:cNvSpPr txBox="1"/>
          <p:nvPr/>
        </p:nvSpPr>
        <p:spPr>
          <a:xfrm>
            <a:off x="1833518" y="1602859"/>
            <a:ext cx="6135880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 Lưu ý: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Nếu a là bội của b thì –a cũng là bội của b</a:t>
            </a:r>
            <a:endParaRPr lang="vi-VN" sz="2400" b="1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Nếu  b là ước của a thì –b cũng là ước của a.</a:t>
            </a:r>
            <a:endParaRPr lang="vi-VN" sz="2400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31516-C99F-8393-A7B5-22768D1ABC6B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8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CA7755-C7BA-F47D-DFD1-B0375F3FC982}"/>
              </a:ext>
            </a:extLst>
          </p:cNvPr>
          <p:cNvSpPr txBox="1"/>
          <p:nvPr/>
        </p:nvSpPr>
        <p:spPr>
          <a:xfrm>
            <a:off x="2042445" y="1743342"/>
            <a:ext cx="48711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 (- 45) : 5 = - (45 : 5) = - 9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56 : (- 7) = - (56 : 7) = - 8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c) 75 : 25 = 3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d) (- 207) : (- 9) = 207 : 9 = - 23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A4766-5BF4-356F-34BE-06865610DDDC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86BBE2-8CD8-6436-77C6-CBE45C476251}"/>
              </a:ext>
            </a:extLst>
          </p:cNvPr>
          <p:cNvSpPr txBox="1"/>
          <p:nvPr/>
        </p:nvSpPr>
        <p:spPr>
          <a:xfrm>
            <a:off x="1466850" y="1404397"/>
            <a:ext cx="240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1 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21928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6EBB0C-0345-DCBC-DE17-608FE7772ADA}"/>
              </a:ext>
            </a:extLst>
          </p:cNvPr>
          <p:cNvSpPr txBox="1"/>
          <p:nvPr/>
        </p:nvSpPr>
        <p:spPr>
          <a:xfrm>
            <a:off x="2196267" y="1922803"/>
            <a:ext cx="7451934" cy="335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36 : (- 6) =  -6 </a:t>
            </a:r>
          </a:p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Vì -6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&lt;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0 nên 36 : (- 6) &lt;  0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(- 15) : (- 3) = 5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(- 63) : 7 = -9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Vì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 &gt; 0 &gt; -9 nên (- 15) : (- 3) &gt; (- 63) : 7 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CCAD1-0C02-4819-D9B4-3E5EFAECD97D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8571C-DE76-489F-7D71-B68C70853F4D}"/>
              </a:ext>
            </a:extLst>
          </p:cNvPr>
          <p:cNvSpPr txBox="1"/>
          <p:nvPr/>
        </p:nvSpPr>
        <p:spPr>
          <a:xfrm>
            <a:off x="1505704" y="1575303"/>
            <a:ext cx="1381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2 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33154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C5E0A9-5867-A4B9-4D77-1182951AE070}"/>
              </a:ext>
            </a:extLst>
          </p:cNvPr>
          <p:cNvSpPr txBox="1"/>
          <p:nvPr/>
        </p:nvSpPr>
        <p:spPr>
          <a:xfrm>
            <a:off x="1976927" y="1367327"/>
            <a:ext cx="411907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 (- 3). x = 36 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x = 36 : (- 3) 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x = - (36 : 3) 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x = 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</a:t>
            </a:r>
          </a:p>
          <a:p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      Vậy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x = 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</a:t>
            </a:r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3DEF6-45A2-73B4-1A96-4D4B4749DF54}"/>
              </a:ext>
            </a:extLst>
          </p:cNvPr>
          <p:cNvSpPr txBox="1"/>
          <p:nvPr/>
        </p:nvSpPr>
        <p:spPr>
          <a:xfrm>
            <a:off x="1976927" y="3768695"/>
            <a:ext cx="5512037" cy="2621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(- 100) : (x + 5) = - 5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		x + 5 = (-100) : (-5)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x + 5 = 20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x      = 15</a:t>
            </a:r>
          </a:p>
          <a:p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Vậy x  = 15</a:t>
            </a:r>
            <a:endParaRPr lang="vi-VN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8B0DA-C6C1-B6F8-4ED5-A5D5E8FA2D02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DDA364-6748-D2AC-6FD2-013BAC2969DE}"/>
              </a:ext>
            </a:extLst>
          </p:cNvPr>
          <p:cNvSpPr txBox="1"/>
          <p:nvPr/>
        </p:nvSpPr>
        <p:spPr>
          <a:xfrm>
            <a:off x="1343025" y="1145136"/>
            <a:ext cx="1924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</a:t>
            </a:r>
            <a:r>
              <a:rPr lang="vi-VN" sz="2400"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274523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06A1A7-0317-8546-3388-25063E57A04F}"/>
              </a:ext>
            </a:extLst>
          </p:cNvPr>
          <p:cNvSpPr txBox="1"/>
          <p:nvPr/>
        </p:nvSpPr>
        <p:spPr>
          <a:xfrm>
            <a:off x="2463236" y="1852390"/>
            <a:ext cx="66045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Nhiệt độ trung bình lúc 8 giờ sáng của 5 ngày là: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[(- 6) + (- 5) + (- 4) + 2 + 3] : 5 = 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40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C.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Đáp số: 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40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C.</a:t>
            </a:r>
          </a:p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9D4F44-0057-2E18-12C7-83D1C43BF400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C9A4F3-7248-E6D2-F342-6E388CF8D034}"/>
              </a:ext>
            </a:extLst>
          </p:cNvPr>
          <p:cNvSpPr txBox="1"/>
          <p:nvPr/>
        </p:nvSpPr>
        <p:spPr>
          <a:xfrm>
            <a:off x="1896498" y="1524000"/>
            <a:ext cx="1133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23147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18E865-C315-5988-EB00-BB2096FE4AD6}"/>
              </a:ext>
            </a:extLst>
          </p:cNvPr>
          <p:cNvSpPr txBox="1"/>
          <p:nvPr/>
        </p:nvSpPr>
        <p:spPr>
          <a:xfrm>
            <a:off x="1630911" y="1243837"/>
            <a:ext cx="8673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 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Đúng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Vì (- 36) = (- 9) . 4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</a:t>
            </a:r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Sai.</a:t>
            </a:r>
            <a:r>
              <a:rPr lang="en-US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Vì 5 không là ước của -18 hoặc vì -18 = 5.(-3) + (-3)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74FEB6-64FD-F17D-252C-2B5EFD00F422}"/>
                  </a:ext>
                </a:extLst>
              </p:cNvPr>
              <p:cNvSpPr txBox="1"/>
              <p:nvPr/>
            </p:nvSpPr>
            <p:spPr>
              <a:xfrm>
                <a:off x="1630911" y="2427717"/>
                <a:ext cx="7101556" cy="4467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 indent="-4572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AutoNum type="alphaLcParenR"/>
                </a:pP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Vì 4 chia hết cho x </a:t>
                </a:r>
              </a:p>
              <a:p>
                <a:pPr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nên</a:t>
                </a: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</m:oMath>
                </a14:m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Ư(4)</a:t>
                </a:r>
                <a:endParaRPr lang="en-US" sz="240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</m:oMath>
                </a14:m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Ư(4) = {1; -1; 2; - 2; 4; - 4}</a:t>
                </a:r>
                <a:endParaRPr lang="vi-VN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b) Vì - 13 chia hết cho x + 2.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nên </a:t>
                </a: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x+ 2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</m:oMath>
                </a14:m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Ư(-13) </a:t>
                </a:r>
                <a:endParaRPr lang="vi-VN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x+ 2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</m:oMath>
                </a14:m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Ư(-13) = { 1; -1; 13; -13}</a:t>
                </a:r>
                <a:endParaRPr lang="vi-VN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Do đó x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</m:oMath>
                </a14:m>
                <a:r>
                  <a:rPr lang="en-US" sz="24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{ -1; -3; 11; -15}</a:t>
                </a:r>
                <a:endParaRPr lang="vi-VN" sz="2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endParaRPr lang="vi-VN" sz="240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74FEB6-64FD-F17D-252C-2B5EFD00F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0911" y="2427717"/>
                <a:ext cx="7101556" cy="4467890"/>
              </a:xfrm>
              <a:prstGeom prst="rect">
                <a:avLst/>
              </a:prstGeom>
              <a:blipFill>
                <a:blip r:embed="rId2"/>
                <a:stretch>
                  <a:fillRect l="-137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27B135C-8FCD-A66A-2D1D-7323375EF12A}"/>
              </a:ext>
            </a:extLst>
          </p:cNvPr>
          <p:cNvSpPr txBox="1"/>
          <p:nvPr/>
        </p:nvSpPr>
        <p:spPr>
          <a:xfrm>
            <a:off x="2541081" y="271346"/>
            <a:ext cx="7897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PHÉP CHIA HẾT HAI SỐ NGUYÊN.</a:t>
            </a:r>
          </a:p>
          <a:p>
            <a:r>
              <a:rPr 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 TRONG TẬP HỢP SỐ NGUYÊN</a:t>
            </a:r>
            <a:endParaRPr lang="vi-VN" sz="24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797F6-0C52-6993-BBC0-520362A450BE}"/>
              </a:ext>
            </a:extLst>
          </p:cNvPr>
          <p:cNvSpPr txBox="1"/>
          <p:nvPr/>
        </p:nvSpPr>
        <p:spPr>
          <a:xfrm>
            <a:off x="706741" y="2519503"/>
            <a:ext cx="1569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6: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39A93-15BF-2283-166C-8BA22FE61931}"/>
              </a:ext>
            </a:extLst>
          </p:cNvPr>
          <p:cNvSpPr txBox="1"/>
          <p:nvPr/>
        </p:nvSpPr>
        <p:spPr>
          <a:xfrm>
            <a:off x="754122" y="1365342"/>
            <a:ext cx="1474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Bài 5 :</a:t>
            </a:r>
            <a:endParaRPr lang="vi-VN" sz="24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400"/>
          </a:p>
        </p:txBody>
      </p:sp>
    </p:spTree>
    <p:extLst>
      <p:ext uri="{BB962C8B-B14F-4D97-AF65-F5344CB8AC3E}">
        <p14:creationId xmlns:p14="http://schemas.microsoft.com/office/powerpoint/2010/main" val="131977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EFD6AC-F9A4-09AA-17F7-8378CB79D56B}"/>
              </a:ext>
            </a:extLst>
          </p:cNvPr>
          <p:cNvSpPr txBox="1"/>
          <p:nvPr/>
        </p:nvSpPr>
        <p:spPr>
          <a:xfrm>
            <a:off x="1905711" y="2632105"/>
            <a:ext cx="910981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Ôn và ghi nhớ lại các kiến thức đã học trong chương.</a:t>
            </a:r>
          </a:p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Hoàn thành các bài tập còn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thiếu.</a:t>
            </a:r>
            <a:endParaRPr lang="vi-V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Xem trước các bài tập trong bài “Bài tập cuối chương II”.</a:t>
            </a:r>
          </a:p>
          <a:p>
            <a:pPr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Tuần sau ôn thi học kì 1.</a:t>
            </a:r>
            <a:endParaRPr lang="vi-V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vi-VN" sz="2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6D8321-CC80-884D-9C79-68841730EEC2}"/>
              </a:ext>
            </a:extLst>
          </p:cNvPr>
          <p:cNvSpPr txBox="1"/>
          <p:nvPr/>
        </p:nvSpPr>
        <p:spPr>
          <a:xfrm>
            <a:off x="2503562" y="1236654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rgbClr val="FF0000"/>
                </a:solidFill>
              </a:rPr>
              <a:t>HƯỚNG DẪN TỰ HỌC</a:t>
            </a:r>
          </a:p>
        </p:txBody>
      </p:sp>
    </p:spTree>
    <p:extLst>
      <p:ext uri="{BB962C8B-B14F-4D97-AF65-F5344CB8AC3E}">
        <p14:creationId xmlns:p14="http://schemas.microsoft.com/office/powerpoint/2010/main" val="206166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5BEACB2-C2F5-4310-826B-16C76F123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17525"/>
            <a:ext cx="7924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vi-VN" altLang="vi-VN" b="1">
              <a:solidFill>
                <a:schemeClr val="tx2"/>
              </a:solidFill>
            </a:endParaRPr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38967888-A5FD-40E4-95FE-AEECAAF8D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"/>
            <a:ext cx="7239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vi-VN" altLang="vi-VN">
              <a:solidFill>
                <a:schemeClr val="tx2"/>
              </a:solidFill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94BA744F-2167-4674-BAAC-EA677DC1F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257175"/>
            <a:ext cx="673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vi-VN" sz="2800" b="1">
                <a:solidFill>
                  <a:srgbClr val="FF0000"/>
                </a:solidFill>
              </a:rPr>
              <a:t> Tiết học đến đây kết thúc</a:t>
            </a:r>
          </a:p>
        </p:txBody>
      </p:sp>
      <p:sp>
        <p:nvSpPr>
          <p:cNvPr id="30726" name="WordArt 6">
            <a:extLst>
              <a:ext uri="{FF2B5EF4-FFF2-40B4-BE49-F238E27FC236}">
                <a16:creationId xmlns:a16="http://schemas.microsoft.com/office/drawing/2014/main" id="{09C17D9D-0E5A-499C-8609-1DF9CFD872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0" y="652152"/>
            <a:ext cx="5943600" cy="16716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56338"/>
              </a:avLst>
            </a:prstTxWarp>
          </a:bodyPr>
          <a:lstStyle/>
          <a:p>
            <a:pPr algn="ctr"/>
            <a:r>
              <a:rPr lang="vi-VN" sz="2800" b="1" kern="10">
                <a:ln w="12700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</a:rPr>
              <a:t>XIN CHÀO CÁC THẦY CÔ VÀ CÁC EM </a:t>
            </a:r>
          </a:p>
        </p:txBody>
      </p:sp>
      <p:sp>
        <p:nvSpPr>
          <p:cNvPr id="30727" name="WordArt 7">
            <a:extLst>
              <a:ext uri="{FF2B5EF4-FFF2-40B4-BE49-F238E27FC236}">
                <a16:creationId xmlns:a16="http://schemas.microsoft.com/office/drawing/2014/main" id="{22858011-D2B7-4E3F-988E-D29DFB43CC3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52725" y="2420938"/>
            <a:ext cx="7058025" cy="14414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vi-VN" b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</a:rPr>
              <a:t>CHÚC                       CÁC            THẦY             ,C Ô              VÀ                 CÁC                 EM                 VUI                 VẺ</a:t>
            </a:r>
          </a:p>
        </p:txBody>
      </p:sp>
      <p:pic>
        <p:nvPicPr>
          <p:cNvPr id="10" name="Picture 9" descr="bd13738_">
            <a:extLst>
              <a:ext uri="{FF2B5EF4-FFF2-40B4-BE49-F238E27FC236}">
                <a16:creationId xmlns:a16="http://schemas.microsoft.com/office/drawing/2014/main" id="{FC9001DF-5701-4D7F-A0DF-0B70885748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4076700"/>
            <a:ext cx="4535488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Giac Mo Co That - Le Quyen.mp3">
            <a:hlinkClick r:id="" action="ppaction://media"/>
            <a:extLst>
              <a:ext uri="{FF2B5EF4-FFF2-40B4-BE49-F238E27FC236}">
                <a16:creationId xmlns:a16="http://schemas.microsoft.com/office/drawing/2014/main" id="{B9100F6F-2BD5-4BD2-B1BB-068FB5EE58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9325" y="5307013"/>
            <a:ext cx="457200" cy="457200"/>
          </a:xfrm>
        </p:spPr>
      </p:pic>
      <p:sp>
        <p:nvSpPr>
          <p:cNvPr id="18436" name="Slide Number Placeholder 5">
            <a:extLst>
              <a:ext uri="{FF2B5EF4-FFF2-40B4-BE49-F238E27FC236}">
                <a16:creationId xmlns:a16="http://schemas.microsoft.com/office/drawing/2014/main" id="{693E8F92-C70B-461A-9034-01C2B927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19E338-7AA5-46BB-8122-79BCAB69F5FC}" type="slidenum">
              <a:rPr lang="en-US" altLang="en-US" smtClean="0">
                <a:solidFill>
                  <a:srgbClr val="898989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7" name="Picture 4" descr="POW064">
            <a:extLst>
              <a:ext uri="{FF2B5EF4-FFF2-40B4-BE49-F238E27FC236}">
                <a16:creationId xmlns:a16="http://schemas.microsoft.com/office/drawing/2014/main" id="{EC22D8D4-DC54-4E8B-87E5-8BEA6C9CC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25" y="862013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WordArt 7">
            <a:extLst>
              <a:ext uri="{FF2B5EF4-FFF2-40B4-BE49-F238E27FC236}">
                <a16:creationId xmlns:a16="http://schemas.microsoft.com/office/drawing/2014/main" id="{0A218F6F-0B39-4309-BAC8-3AE52CF7982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38500" y="1543051"/>
            <a:ext cx="5708650" cy="2747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pt-BR" sz="27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Xin c¶m ¬n</a:t>
            </a:r>
          </a:p>
          <a:p>
            <a:r>
              <a:rPr lang="pt-BR" sz="27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quý thÇy c« gi¸o,</a:t>
            </a:r>
          </a:p>
          <a:p>
            <a:r>
              <a:rPr lang="pt-BR" sz="27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.VnTime" panose="020B7200000000000000" pitchFamily="34" charset="0"/>
              </a:rPr>
              <a:t>cïng toµn thÓ c¸c em häc sinh!</a:t>
            </a:r>
            <a:endParaRPr lang="vi-VN" sz="2700" kern="1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</a:endParaRPr>
          </a:p>
        </p:txBody>
      </p:sp>
      <p:pic>
        <p:nvPicPr>
          <p:cNvPr id="18439" name="Picture 5" descr="KEETS">
            <a:extLst>
              <a:ext uri="{FF2B5EF4-FFF2-40B4-BE49-F238E27FC236}">
                <a16:creationId xmlns:a16="http://schemas.microsoft.com/office/drawing/2014/main" id="{B996C1C0-3003-479A-8F3B-E1993D0080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213" y="1646238"/>
            <a:ext cx="927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Action Button: Sound 1">
            <a:hlinkClick r:id="" action="ppaction://noaction" highlightClick="1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B485270F-01C1-4395-AC97-3B9796C1E3E7}"/>
              </a:ext>
            </a:extLst>
          </p:cNvPr>
          <p:cNvSpPr/>
          <p:nvPr/>
        </p:nvSpPr>
        <p:spPr>
          <a:xfrm>
            <a:off x="8732839" y="5373689"/>
            <a:ext cx="782637" cy="78263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1277</Words>
  <Application>Microsoft Office PowerPoint</Application>
  <PresentationFormat>Widescreen</PresentationFormat>
  <Paragraphs>142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.VnTime</vt:lpstr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 quoc hung</dc:creator>
  <cp:lastModifiedBy>phan quoc hung</cp:lastModifiedBy>
  <cp:revision>7</cp:revision>
  <dcterms:created xsi:type="dcterms:W3CDTF">2022-12-14T14:54:16Z</dcterms:created>
  <dcterms:modified xsi:type="dcterms:W3CDTF">2022-12-15T09:12:27Z</dcterms:modified>
</cp:coreProperties>
</file>