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41"/>
  </p:notesMasterIdLst>
  <p:sldIdLst>
    <p:sldId id="300" r:id="rId2"/>
    <p:sldId id="257" r:id="rId3"/>
    <p:sldId id="320" r:id="rId4"/>
    <p:sldId id="259" r:id="rId5"/>
    <p:sldId id="258" r:id="rId6"/>
    <p:sldId id="263" r:id="rId7"/>
    <p:sldId id="322" r:id="rId8"/>
    <p:sldId id="321" r:id="rId9"/>
    <p:sldId id="323" r:id="rId10"/>
    <p:sldId id="326" r:id="rId11"/>
    <p:sldId id="324" r:id="rId12"/>
    <p:sldId id="325" r:id="rId13"/>
    <p:sldId id="327" r:id="rId14"/>
    <p:sldId id="265" r:id="rId15"/>
    <p:sldId id="266" r:id="rId16"/>
    <p:sldId id="269" r:id="rId17"/>
    <p:sldId id="328" r:id="rId18"/>
    <p:sldId id="329" r:id="rId19"/>
    <p:sldId id="332" r:id="rId20"/>
    <p:sldId id="331" r:id="rId21"/>
    <p:sldId id="330" r:id="rId22"/>
    <p:sldId id="333" r:id="rId23"/>
    <p:sldId id="334" r:id="rId24"/>
    <p:sldId id="335" r:id="rId25"/>
    <p:sldId id="336" r:id="rId26"/>
    <p:sldId id="337" r:id="rId27"/>
    <p:sldId id="338" r:id="rId28"/>
    <p:sldId id="339" r:id="rId29"/>
    <p:sldId id="341" r:id="rId30"/>
    <p:sldId id="343" r:id="rId31"/>
    <p:sldId id="342" r:id="rId32"/>
    <p:sldId id="340" r:id="rId33"/>
    <p:sldId id="345" r:id="rId34"/>
    <p:sldId id="346" r:id="rId35"/>
    <p:sldId id="348" r:id="rId36"/>
    <p:sldId id="351" r:id="rId37"/>
    <p:sldId id="347" r:id="rId38"/>
    <p:sldId id="353" r:id="rId39"/>
    <p:sldId id="303" r:id="rId40"/>
  </p:sldIdLst>
  <p:sldSz cx="9144000" cy="5143500" type="screen16x9"/>
  <p:notesSz cx="6858000" cy="9144000"/>
  <p:embeddedFontLst>
    <p:embeddedFont>
      <p:font typeface=".VnTime" panose="020B7200000000000000" pitchFamily="34" charset="0"/>
      <p:regular r:id="rId42"/>
      <p:bold r:id="rId43"/>
      <p:italic r:id="rId44"/>
      <p:boldItalic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Calibri Light" panose="020F0302020204030204" pitchFamily="34" charset="0"/>
      <p:regular r:id="rId50"/>
      <p:italic r:id="rId51"/>
    </p:embeddedFont>
    <p:embeddedFont>
      <p:font typeface="Cambria Math" panose="02040503050406030204" pitchFamily="18" charset="0"/>
      <p:regular r:id="rId52"/>
    </p:embeddedFont>
    <p:embeddedFont>
      <p:font typeface="Playfair Display ExtraBold" panose="020B0604020202020204" charset="0"/>
      <p:bold r:id="rId53"/>
      <p:boldItalic r:id="rId54"/>
    </p:embeddedFont>
  </p:embeddedFontLst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EDA5"/>
    <a:srgbClr val="D0F1B9"/>
    <a:srgbClr val="000000"/>
    <a:srgbClr val="A4C0EE"/>
    <a:srgbClr val="C2FB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C03C0EA-9E54-4DD1-90E7-AD69B573F49F}">
  <a:tblStyle styleId="{3C03C0EA-9E54-4DD1-90E7-AD69B573F49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132" y="2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83882983-D1C1-4C6D-B03C-7F5B1B8F2A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4CA06ED3-3D57-4441-B536-3F02DC25B6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vi-VN" altLang="vi-V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ge457fa09d0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7" name="Google Shape;1137;ge457fa09d0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ge30cd7e80a_0_8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0" name="Google Shape;1120;ge30cd7e80a_0_8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ge457fa09d0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3" name="Google Shape;1213;ge457fa09d0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ge457fa09d0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3" name="Google Shape;1213;ge457fa09d0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2446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ge30cd7e80a_0_9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0" name="Google Shape;1220;ge30cd7e80a_0_9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9436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ge30cd7e80a_0_10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4" name="Google Shape;1234;ge30cd7e80a_0_10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e5e8e1901e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e5e8e1901e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ge5e8e1901e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0" name="Google Shape;1300;ge5e8e1901e_0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EB59D-DF99-8586-3901-989C24044B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87A8EB-FE24-3553-6C95-E0E043E00D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95B75-95F6-E64A-C14E-ADE952A77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2BBC-F362-440F-BBE5-082D998AB852}" type="datetimeFigureOut">
              <a:rPr lang="vi-VN" smtClean="0"/>
              <a:t>21/02/2023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63027-ECD4-3627-61BD-FF2E40540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59580-848D-C765-3163-EDF241D99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E523-A3C2-400A-A42A-924A0BAC310A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4681012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FE108-9419-DCA7-A801-670E3CB41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26453-89F6-05A0-A6A1-67F33BE08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98108-A023-C9D9-56D5-3CF977159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2BBC-F362-440F-BBE5-082D998AB852}" type="datetimeFigureOut">
              <a:rPr lang="vi-VN" smtClean="0"/>
              <a:t>21/02/2023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F8C41-54C9-8DFC-5DCE-9E6A00C2C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F56AF-C9CC-7CBE-6BE9-5BC0E9DBB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E523-A3C2-400A-A42A-924A0BAC310A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8566105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BA419-CFD6-DA94-61E9-B77B4D375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522224-D27C-5B93-B092-AF1F959E2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27297-4BF5-EE6F-6878-30C6DA1B4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2BBC-F362-440F-BBE5-082D998AB852}" type="datetimeFigureOut">
              <a:rPr lang="vi-VN" smtClean="0"/>
              <a:t>21/02/2023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3D5C33-A99F-C5A6-2C7E-9F6F6ED95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DBA889-8320-8EB6-F15F-2823F014C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E523-A3C2-400A-A42A-924A0BAC310A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644891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346E3-7B87-89EE-AAD7-7B59F56D6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FB9FF-BE07-343B-FE79-F331E7E49E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DD010B-D3E5-0237-46DE-94EA3522F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6FE2C9-6E78-5B2A-7442-333B6611A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2BBC-F362-440F-BBE5-082D998AB852}" type="datetimeFigureOut">
              <a:rPr lang="vi-VN" smtClean="0"/>
              <a:t>21/02/2023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1E8A15-9FE2-0737-309D-BD9440FA3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05EF63-B743-AB57-F6D4-2884E645A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E523-A3C2-400A-A42A-924A0BAC310A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5682367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1BA91-6CEC-7F4C-808E-B4C89A531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43A29D-BA28-0F71-131C-865EC6A52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008C35-BA31-EDC9-DF15-F5D10E33B6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14C962-BD43-E49D-C65F-10764BE8CF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4A6F2E-26D7-9A4A-6516-35DFD0BAE1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853159-E635-4BE5-BB35-3F1D2396E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2BBC-F362-440F-BBE5-082D998AB852}" type="datetimeFigureOut">
              <a:rPr lang="vi-VN" smtClean="0"/>
              <a:t>21/02/2023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473B66-0524-75EF-D1AF-A82E78266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13184E-0D58-D2FD-471E-8814F2459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E523-A3C2-400A-A42A-924A0BAC310A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2410598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8D058-7675-42CE-D887-9C2EE1F16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DFE71C-71A4-88EC-1AFA-D7CBBF8EC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2BBC-F362-440F-BBE5-082D998AB852}" type="datetimeFigureOut">
              <a:rPr lang="vi-VN" smtClean="0"/>
              <a:t>21/02/2023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74A57D-8DCA-3C49-021E-FD71708A5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0DE731-6B48-7BBD-91F9-8A8036DA6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E523-A3C2-400A-A42A-924A0BAC310A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4414870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464794-80CD-8ED6-858E-BEBD4DB8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2BBC-F362-440F-BBE5-082D998AB852}" type="datetimeFigureOut">
              <a:rPr lang="vi-VN" smtClean="0"/>
              <a:t>21/02/2023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C0E499-B08E-D4D1-D217-1E175174B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15C53-7125-F14E-FE99-551264BBE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E523-A3C2-400A-A42A-924A0BAC310A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14150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2C926-B9AF-D9B1-492F-8814F00BC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BDC7A-6B5D-9703-F7CA-058F1C726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78866-23D3-860D-5790-64FAD6B0C7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BD1C32-66B2-4FB3-CBF5-B021109A7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2BBC-F362-440F-BBE5-082D998AB852}" type="datetimeFigureOut">
              <a:rPr lang="vi-VN" smtClean="0"/>
              <a:t>21/02/2023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BE0DB8-5879-B090-5F9B-978E91E27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A19D70-DB92-592D-F2E9-6CC0B37C9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E523-A3C2-400A-A42A-924A0BAC310A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1749565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FD4A4-DEB3-1B15-FD1B-DAEE6E6A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27A130-2510-70E7-FAAE-530F45E465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329A6-8C79-EB58-839B-956EB0676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FB81FB-C171-088A-C44B-83A2E4DA5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2BBC-F362-440F-BBE5-082D998AB852}" type="datetimeFigureOut">
              <a:rPr lang="vi-VN" smtClean="0"/>
              <a:t>21/02/2023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80BCF0-623D-E219-CDD2-07B02416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340B51-C6A1-6DB4-7960-821919A64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E523-A3C2-400A-A42A-924A0BAC310A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954465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F9FF1-C2E8-307C-CBA3-95071CF73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B2187D-2EE0-6DF4-6CEA-AE9FD9BCA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E5642-1E0A-2C0B-113E-74B86CDE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2BBC-F362-440F-BBE5-082D998AB852}" type="datetimeFigureOut">
              <a:rPr lang="vi-VN" smtClean="0"/>
              <a:t>21/02/2023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89C65-2D40-EF6C-0D88-05B56129F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4EB69-4E5B-C3FA-C6FE-AA1BE41A1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E523-A3C2-400A-A42A-924A0BAC310A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3876233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86FB51-E98B-4D77-3F65-5552E4DDB2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DF2F3E-9FE6-33B7-1BD7-20E6793805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6B745C-A8D4-FB0F-38DD-1FC78E7CC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2BBC-F362-440F-BBE5-082D998AB852}" type="datetimeFigureOut">
              <a:rPr lang="vi-VN" smtClean="0"/>
              <a:t>21/02/2023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5D8A5-955A-C14D-6A8B-B4E3AD37B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ED7EA-DF56-AE65-5233-DD178ACE7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E523-A3C2-400A-A42A-924A0BAC310A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8763739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>
            <a:spLocks noGrp="1"/>
          </p:cNvSpPr>
          <p:nvPr>
            <p:ph type="title"/>
          </p:nvPr>
        </p:nvSpPr>
        <p:spPr>
          <a:xfrm>
            <a:off x="3915975" y="2045813"/>
            <a:ext cx="3325500" cy="77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fair Display ExtraBold"/>
              <a:buNone/>
              <a:defRPr sz="4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fair Display ExtraBold"/>
              <a:buNone/>
              <a:defRPr sz="4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fair Display ExtraBold"/>
              <a:buNone/>
              <a:defRPr sz="4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fair Display ExtraBold"/>
              <a:buNone/>
              <a:defRPr sz="4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fair Display ExtraBold"/>
              <a:buNone/>
              <a:defRPr sz="4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fair Display ExtraBold"/>
              <a:buNone/>
              <a:defRPr sz="4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fair Display ExtraBold"/>
              <a:buNone/>
              <a:defRPr sz="4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fair Display ExtraBold"/>
              <a:buNone/>
              <a:defRPr sz="4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fair Display ExtraBold"/>
              <a:buNone/>
              <a:defRPr sz="4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75" name="Google Shape;75;p3"/>
          <p:cNvSpPr txBox="1">
            <a:spLocks noGrp="1"/>
          </p:cNvSpPr>
          <p:nvPr>
            <p:ph type="title" idx="2" hasCustomPrompt="1"/>
          </p:nvPr>
        </p:nvSpPr>
        <p:spPr>
          <a:xfrm>
            <a:off x="4580625" y="845213"/>
            <a:ext cx="1996200" cy="120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76" name="Google Shape;76;p3"/>
          <p:cNvSpPr txBox="1">
            <a:spLocks noGrp="1"/>
          </p:cNvSpPr>
          <p:nvPr>
            <p:ph type="subTitle" idx="1"/>
          </p:nvPr>
        </p:nvSpPr>
        <p:spPr>
          <a:xfrm>
            <a:off x="3916125" y="3246525"/>
            <a:ext cx="3325500" cy="6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984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22"/>
          <p:cNvSpPr txBox="1">
            <a:spLocks noGrp="1"/>
          </p:cNvSpPr>
          <p:nvPr>
            <p:ph type="title"/>
          </p:nvPr>
        </p:nvSpPr>
        <p:spPr>
          <a:xfrm>
            <a:off x="1006400" y="478125"/>
            <a:ext cx="742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744" name="Google Shape;744;p22"/>
          <p:cNvSpPr txBox="1">
            <a:spLocks noGrp="1"/>
          </p:cNvSpPr>
          <p:nvPr>
            <p:ph type="subTitle" idx="1"/>
          </p:nvPr>
        </p:nvSpPr>
        <p:spPr>
          <a:xfrm>
            <a:off x="2278125" y="2339275"/>
            <a:ext cx="4881000" cy="12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17640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9"/>
          <p:cNvSpPr txBox="1">
            <a:spLocks noGrp="1"/>
          </p:cNvSpPr>
          <p:nvPr>
            <p:ph type="subTitle" idx="1"/>
          </p:nvPr>
        </p:nvSpPr>
        <p:spPr>
          <a:xfrm>
            <a:off x="2357675" y="1826075"/>
            <a:ext cx="4744800" cy="20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 dirty="0"/>
          </a:p>
        </p:txBody>
      </p:sp>
      <p:sp>
        <p:nvSpPr>
          <p:cNvPr id="289" name="Google Shape;289;p9"/>
          <p:cNvSpPr txBox="1">
            <a:spLocks noGrp="1"/>
          </p:cNvSpPr>
          <p:nvPr>
            <p:ph type="title"/>
          </p:nvPr>
        </p:nvSpPr>
        <p:spPr>
          <a:xfrm>
            <a:off x="1017875" y="465580"/>
            <a:ext cx="7424400" cy="69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4208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3"/>
          <p:cNvSpPr txBox="1">
            <a:spLocks noGrp="1"/>
          </p:cNvSpPr>
          <p:nvPr>
            <p:ph type="title"/>
          </p:nvPr>
        </p:nvSpPr>
        <p:spPr>
          <a:xfrm>
            <a:off x="1017875" y="478125"/>
            <a:ext cx="742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364" name="Google Shape;364;p13"/>
          <p:cNvSpPr txBox="1">
            <a:spLocks noGrp="1"/>
          </p:cNvSpPr>
          <p:nvPr>
            <p:ph type="title" idx="2" hasCustomPrompt="1"/>
          </p:nvPr>
        </p:nvSpPr>
        <p:spPr>
          <a:xfrm>
            <a:off x="1140200" y="1705075"/>
            <a:ext cx="1308600" cy="93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rPr dirty="0"/>
              <a:t>xx%</a:t>
            </a:r>
          </a:p>
        </p:txBody>
      </p:sp>
      <p:sp>
        <p:nvSpPr>
          <p:cNvPr id="365" name="Google Shape;365;p13"/>
          <p:cNvSpPr txBox="1">
            <a:spLocks noGrp="1"/>
          </p:cNvSpPr>
          <p:nvPr>
            <p:ph type="subTitle" idx="1"/>
          </p:nvPr>
        </p:nvSpPr>
        <p:spPr>
          <a:xfrm>
            <a:off x="2448800" y="2066925"/>
            <a:ext cx="224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3"/>
          <p:cNvSpPr txBox="1">
            <a:spLocks noGrp="1"/>
          </p:cNvSpPr>
          <p:nvPr>
            <p:ph type="subTitle" idx="3"/>
          </p:nvPr>
        </p:nvSpPr>
        <p:spPr>
          <a:xfrm>
            <a:off x="2448800" y="1705075"/>
            <a:ext cx="2242800" cy="40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367" name="Google Shape;367;p13"/>
          <p:cNvSpPr txBox="1">
            <a:spLocks noGrp="1"/>
          </p:cNvSpPr>
          <p:nvPr>
            <p:ph type="title" idx="4" hasCustomPrompt="1"/>
          </p:nvPr>
        </p:nvSpPr>
        <p:spPr>
          <a:xfrm>
            <a:off x="1140200" y="3132075"/>
            <a:ext cx="1308600" cy="93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368" name="Google Shape;368;p13"/>
          <p:cNvSpPr txBox="1">
            <a:spLocks noGrp="1"/>
          </p:cNvSpPr>
          <p:nvPr>
            <p:ph type="subTitle" idx="5"/>
          </p:nvPr>
        </p:nvSpPr>
        <p:spPr>
          <a:xfrm>
            <a:off x="2448800" y="3493925"/>
            <a:ext cx="224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9" name="Google Shape;369;p13"/>
          <p:cNvSpPr txBox="1">
            <a:spLocks noGrp="1"/>
          </p:cNvSpPr>
          <p:nvPr>
            <p:ph type="subTitle" idx="6"/>
          </p:nvPr>
        </p:nvSpPr>
        <p:spPr>
          <a:xfrm>
            <a:off x="2448800" y="3132075"/>
            <a:ext cx="2242800" cy="40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370" name="Google Shape;370;p13"/>
          <p:cNvSpPr txBox="1">
            <a:spLocks noGrp="1"/>
          </p:cNvSpPr>
          <p:nvPr>
            <p:ph type="title" idx="7" hasCustomPrompt="1"/>
          </p:nvPr>
        </p:nvSpPr>
        <p:spPr>
          <a:xfrm>
            <a:off x="4745611" y="1705075"/>
            <a:ext cx="1308600" cy="93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rPr dirty="0"/>
              <a:t>xx%</a:t>
            </a:r>
          </a:p>
        </p:txBody>
      </p:sp>
      <p:sp>
        <p:nvSpPr>
          <p:cNvPr id="371" name="Google Shape;371;p13"/>
          <p:cNvSpPr txBox="1">
            <a:spLocks noGrp="1"/>
          </p:cNvSpPr>
          <p:nvPr>
            <p:ph type="subTitle" idx="8"/>
          </p:nvPr>
        </p:nvSpPr>
        <p:spPr>
          <a:xfrm>
            <a:off x="6054200" y="2066925"/>
            <a:ext cx="224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2" name="Google Shape;372;p13"/>
          <p:cNvSpPr txBox="1">
            <a:spLocks noGrp="1"/>
          </p:cNvSpPr>
          <p:nvPr>
            <p:ph type="subTitle" idx="9"/>
          </p:nvPr>
        </p:nvSpPr>
        <p:spPr>
          <a:xfrm>
            <a:off x="6054200" y="1705075"/>
            <a:ext cx="2242800" cy="40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373" name="Google Shape;373;p13"/>
          <p:cNvSpPr txBox="1">
            <a:spLocks noGrp="1"/>
          </p:cNvSpPr>
          <p:nvPr>
            <p:ph type="title" idx="13" hasCustomPrompt="1"/>
          </p:nvPr>
        </p:nvSpPr>
        <p:spPr>
          <a:xfrm>
            <a:off x="4745611" y="3132075"/>
            <a:ext cx="1308600" cy="93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374" name="Google Shape;374;p13"/>
          <p:cNvSpPr txBox="1">
            <a:spLocks noGrp="1"/>
          </p:cNvSpPr>
          <p:nvPr>
            <p:ph type="subTitle" idx="14"/>
          </p:nvPr>
        </p:nvSpPr>
        <p:spPr>
          <a:xfrm>
            <a:off x="6054200" y="3493925"/>
            <a:ext cx="224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3"/>
          <p:cNvSpPr txBox="1">
            <a:spLocks noGrp="1"/>
          </p:cNvSpPr>
          <p:nvPr>
            <p:ph type="subTitle" idx="15"/>
          </p:nvPr>
        </p:nvSpPr>
        <p:spPr>
          <a:xfrm>
            <a:off x="6054200" y="3132075"/>
            <a:ext cx="2242800" cy="40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675585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5"/>
          <p:cNvSpPr txBox="1">
            <a:spLocks noGrp="1"/>
          </p:cNvSpPr>
          <p:nvPr>
            <p:ph type="title"/>
          </p:nvPr>
        </p:nvSpPr>
        <p:spPr>
          <a:xfrm>
            <a:off x="1006400" y="478125"/>
            <a:ext cx="742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452" name="Google Shape;452;p15"/>
          <p:cNvSpPr txBox="1">
            <a:spLocks noGrp="1"/>
          </p:cNvSpPr>
          <p:nvPr>
            <p:ph type="subTitle" idx="1"/>
          </p:nvPr>
        </p:nvSpPr>
        <p:spPr>
          <a:xfrm>
            <a:off x="1670650" y="1993875"/>
            <a:ext cx="2933400" cy="257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453" name="Google Shape;453;p15"/>
          <p:cNvSpPr txBox="1">
            <a:spLocks noGrp="1"/>
          </p:cNvSpPr>
          <p:nvPr>
            <p:ph type="subTitle" idx="2"/>
          </p:nvPr>
        </p:nvSpPr>
        <p:spPr>
          <a:xfrm>
            <a:off x="1670650" y="1632025"/>
            <a:ext cx="2242800" cy="3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454" name="Google Shape;454;p15"/>
          <p:cNvSpPr txBox="1">
            <a:spLocks noGrp="1"/>
          </p:cNvSpPr>
          <p:nvPr>
            <p:ph type="subTitle" idx="3"/>
          </p:nvPr>
        </p:nvSpPr>
        <p:spPr>
          <a:xfrm>
            <a:off x="4833125" y="1993875"/>
            <a:ext cx="2933400" cy="257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455" name="Google Shape;455;p15"/>
          <p:cNvSpPr txBox="1">
            <a:spLocks noGrp="1"/>
          </p:cNvSpPr>
          <p:nvPr>
            <p:ph type="subTitle" idx="4"/>
          </p:nvPr>
        </p:nvSpPr>
        <p:spPr>
          <a:xfrm>
            <a:off x="4833125" y="1632025"/>
            <a:ext cx="2242800" cy="3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093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29"/>
          <p:cNvSpPr txBox="1">
            <a:spLocks noGrp="1"/>
          </p:cNvSpPr>
          <p:nvPr>
            <p:ph type="title"/>
          </p:nvPr>
        </p:nvSpPr>
        <p:spPr>
          <a:xfrm>
            <a:off x="2567375" y="2866500"/>
            <a:ext cx="4325400" cy="6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fair Display ExtraBold"/>
              <a:buNone/>
              <a:defRPr sz="20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993" name="Google Shape;993;p29"/>
          <p:cNvSpPr txBox="1">
            <a:spLocks noGrp="1"/>
          </p:cNvSpPr>
          <p:nvPr>
            <p:ph type="subTitle" idx="1"/>
          </p:nvPr>
        </p:nvSpPr>
        <p:spPr>
          <a:xfrm>
            <a:off x="2276825" y="1653000"/>
            <a:ext cx="4906500" cy="121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75113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 txBox="1">
            <a:spLocks noGrp="1"/>
          </p:cNvSpPr>
          <p:nvPr>
            <p:ph type="title"/>
          </p:nvPr>
        </p:nvSpPr>
        <p:spPr>
          <a:xfrm>
            <a:off x="1006400" y="478125"/>
            <a:ext cx="742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144" name="Google Shape;144;p5"/>
          <p:cNvSpPr txBox="1">
            <a:spLocks noGrp="1"/>
          </p:cNvSpPr>
          <p:nvPr>
            <p:ph type="subTitle" idx="1"/>
          </p:nvPr>
        </p:nvSpPr>
        <p:spPr>
          <a:xfrm>
            <a:off x="1925869" y="2858175"/>
            <a:ext cx="2242800" cy="122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5" name="Google Shape;145;p5"/>
          <p:cNvSpPr txBox="1">
            <a:spLocks noGrp="1"/>
          </p:cNvSpPr>
          <p:nvPr>
            <p:ph type="subTitle" idx="2"/>
          </p:nvPr>
        </p:nvSpPr>
        <p:spPr>
          <a:xfrm>
            <a:off x="1925869" y="2496325"/>
            <a:ext cx="2242800" cy="40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146" name="Google Shape;146;p5"/>
          <p:cNvSpPr txBox="1">
            <a:spLocks noGrp="1"/>
          </p:cNvSpPr>
          <p:nvPr>
            <p:ph type="subTitle" idx="3"/>
          </p:nvPr>
        </p:nvSpPr>
        <p:spPr>
          <a:xfrm>
            <a:off x="4975319" y="2858175"/>
            <a:ext cx="2242800" cy="122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5"/>
          <p:cNvSpPr txBox="1">
            <a:spLocks noGrp="1"/>
          </p:cNvSpPr>
          <p:nvPr>
            <p:ph type="subTitle" idx="4"/>
          </p:nvPr>
        </p:nvSpPr>
        <p:spPr>
          <a:xfrm>
            <a:off x="4975319" y="2496325"/>
            <a:ext cx="2242800" cy="40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848006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263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6"/>
          <p:cNvSpPr txBox="1">
            <a:spLocks noGrp="1"/>
          </p:cNvSpPr>
          <p:nvPr>
            <p:ph type="title"/>
          </p:nvPr>
        </p:nvSpPr>
        <p:spPr>
          <a:xfrm>
            <a:off x="1006400" y="478125"/>
            <a:ext cx="742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491" name="Google Shape;491;p16"/>
          <p:cNvSpPr txBox="1">
            <a:spLocks noGrp="1"/>
          </p:cNvSpPr>
          <p:nvPr>
            <p:ph type="subTitle" idx="1"/>
          </p:nvPr>
        </p:nvSpPr>
        <p:spPr>
          <a:xfrm>
            <a:off x="1259294" y="2811325"/>
            <a:ext cx="2242800" cy="77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2" name="Google Shape;492;p16"/>
          <p:cNvSpPr txBox="1">
            <a:spLocks noGrp="1"/>
          </p:cNvSpPr>
          <p:nvPr>
            <p:ph type="subTitle" idx="2"/>
          </p:nvPr>
        </p:nvSpPr>
        <p:spPr>
          <a:xfrm>
            <a:off x="1259294" y="2449475"/>
            <a:ext cx="2242800" cy="40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493" name="Google Shape;493;p16"/>
          <p:cNvSpPr txBox="1">
            <a:spLocks noGrp="1"/>
          </p:cNvSpPr>
          <p:nvPr>
            <p:ph type="subTitle" idx="3"/>
          </p:nvPr>
        </p:nvSpPr>
        <p:spPr>
          <a:xfrm>
            <a:off x="3597194" y="2811325"/>
            <a:ext cx="2242800" cy="77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4" name="Google Shape;494;p16"/>
          <p:cNvSpPr txBox="1">
            <a:spLocks noGrp="1"/>
          </p:cNvSpPr>
          <p:nvPr>
            <p:ph type="subTitle" idx="4"/>
          </p:nvPr>
        </p:nvSpPr>
        <p:spPr>
          <a:xfrm>
            <a:off x="3597194" y="2449475"/>
            <a:ext cx="2242800" cy="40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495" name="Google Shape;495;p16"/>
          <p:cNvSpPr txBox="1">
            <a:spLocks noGrp="1"/>
          </p:cNvSpPr>
          <p:nvPr>
            <p:ph type="subTitle" idx="5"/>
          </p:nvPr>
        </p:nvSpPr>
        <p:spPr>
          <a:xfrm>
            <a:off x="5935094" y="2811325"/>
            <a:ext cx="2242800" cy="77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6" name="Google Shape;496;p16"/>
          <p:cNvSpPr txBox="1">
            <a:spLocks noGrp="1"/>
          </p:cNvSpPr>
          <p:nvPr>
            <p:ph type="subTitle" idx="6"/>
          </p:nvPr>
        </p:nvSpPr>
        <p:spPr>
          <a:xfrm>
            <a:off x="5935094" y="2449475"/>
            <a:ext cx="2242800" cy="40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32123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7"/>
          <p:cNvSpPr txBox="1">
            <a:spLocks noGrp="1"/>
          </p:cNvSpPr>
          <p:nvPr>
            <p:ph type="title"/>
          </p:nvPr>
        </p:nvSpPr>
        <p:spPr>
          <a:xfrm>
            <a:off x="1006400" y="478125"/>
            <a:ext cx="742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532" name="Google Shape;532;p17"/>
          <p:cNvSpPr txBox="1">
            <a:spLocks noGrp="1"/>
          </p:cNvSpPr>
          <p:nvPr>
            <p:ph type="subTitle" idx="1"/>
          </p:nvPr>
        </p:nvSpPr>
        <p:spPr>
          <a:xfrm>
            <a:off x="4282319" y="2310713"/>
            <a:ext cx="1899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3" name="Google Shape;533;p17"/>
          <p:cNvSpPr txBox="1">
            <a:spLocks noGrp="1"/>
          </p:cNvSpPr>
          <p:nvPr>
            <p:ph type="subTitle" idx="2"/>
          </p:nvPr>
        </p:nvSpPr>
        <p:spPr>
          <a:xfrm>
            <a:off x="4282319" y="1948863"/>
            <a:ext cx="1899300" cy="40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534" name="Google Shape;534;p17"/>
          <p:cNvSpPr txBox="1">
            <a:spLocks noGrp="1"/>
          </p:cNvSpPr>
          <p:nvPr>
            <p:ph type="subTitle" idx="3"/>
          </p:nvPr>
        </p:nvSpPr>
        <p:spPr>
          <a:xfrm>
            <a:off x="6368050" y="2310713"/>
            <a:ext cx="1899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5" name="Google Shape;535;p17"/>
          <p:cNvSpPr txBox="1">
            <a:spLocks noGrp="1"/>
          </p:cNvSpPr>
          <p:nvPr>
            <p:ph type="subTitle" idx="4"/>
          </p:nvPr>
        </p:nvSpPr>
        <p:spPr>
          <a:xfrm>
            <a:off x="6368050" y="1948863"/>
            <a:ext cx="1899300" cy="40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536" name="Google Shape;536;p17"/>
          <p:cNvSpPr txBox="1">
            <a:spLocks noGrp="1"/>
          </p:cNvSpPr>
          <p:nvPr>
            <p:ph type="subTitle" idx="5"/>
          </p:nvPr>
        </p:nvSpPr>
        <p:spPr>
          <a:xfrm>
            <a:off x="6368050" y="3961113"/>
            <a:ext cx="1899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7" name="Google Shape;537;p17"/>
          <p:cNvSpPr txBox="1">
            <a:spLocks noGrp="1"/>
          </p:cNvSpPr>
          <p:nvPr>
            <p:ph type="subTitle" idx="6"/>
          </p:nvPr>
        </p:nvSpPr>
        <p:spPr>
          <a:xfrm>
            <a:off x="6368050" y="3599263"/>
            <a:ext cx="1899300" cy="40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538" name="Google Shape;538;p17"/>
          <p:cNvSpPr txBox="1">
            <a:spLocks noGrp="1"/>
          </p:cNvSpPr>
          <p:nvPr>
            <p:ph type="subTitle" idx="7"/>
          </p:nvPr>
        </p:nvSpPr>
        <p:spPr>
          <a:xfrm>
            <a:off x="4282319" y="3961113"/>
            <a:ext cx="1899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9" name="Google Shape;539;p17"/>
          <p:cNvSpPr txBox="1">
            <a:spLocks noGrp="1"/>
          </p:cNvSpPr>
          <p:nvPr>
            <p:ph type="subTitle" idx="8"/>
          </p:nvPr>
        </p:nvSpPr>
        <p:spPr>
          <a:xfrm>
            <a:off x="4282319" y="3599263"/>
            <a:ext cx="1899300" cy="40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41524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"/>
          <p:cNvSpPr txBox="1">
            <a:spLocks noGrp="1"/>
          </p:cNvSpPr>
          <p:nvPr>
            <p:ph type="title"/>
          </p:nvPr>
        </p:nvSpPr>
        <p:spPr>
          <a:xfrm>
            <a:off x="1953800" y="1628025"/>
            <a:ext cx="5380500" cy="18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fair Display ExtraBold"/>
              <a:buNone/>
              <a:defRPr sz="7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fair Display ExtraBold"/>
              <a:buNone/>
              <a:defRPr sz="7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fair Display ExtraBold"/>
              <a:buNone/>
              <a:defRPr sz="7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fair Display ExtraBold"/>
              <a:buNone/>
              <a:defRPr sz="7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fair Display ExtraBold"/>
              <a:buNone/>
              <a:defRPr sz="7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fair Display ExtraBold"/>
              <a:buNone/>
              <a:defRPr sz="7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fair Display ExtraBold"/>
              <a:buNone/>
              <a:defRPr sz="7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fair Display ExtraBold"/>
              <a:buNone/>
              <a:defRPr sz="7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fair Display ExtraBold"/>
              <a:buNone/>
              <a:defRPr sz="7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87040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26"/>
          <p:cNvSpPr txBox="1">
            <a:spLocks noGrp="1"/>
          </p:cNvSpPr>
          <p:nvPr>
            <p:ph type="title"/>
          </p:nvPr>
        </p:nvSpPr>
        <p:spPr>
          <a:xfrm>
            <a:off x="1006400" y="478125"/>
            <a:ext cx="742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 dirty="0"/>
          </a:p>
        </p:txBody>
      </p:sp>
      <p:sp>
        <p:nvSpPr>
          <p:cNvPr id="889" name="Google Shape;889;p26"/>
          <p:cNvSpPr txBox="1">
            <a:spLocks noGrp="1"/>
          </p:cNvSpPr>
          <p:nvPr>
            <p:ph type="subTitle" idx="1"/>
          </p:nvPr>
        </p:nvSpPr>
        <p:spPr>
          <a:xfrm>
            <a:off x="1006350" y="1577075"/>
            <a:ext cx="3712200" cy="302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 dirty="0"/>
          </a:p>
        </p:txBody>
      </p:sp>
      <p:sp>
        <p:nvSpPr>
          <p:cNvPr id="890" name="Google Shape;890;p26"/>
          <p:cNvSpPr txBox="1">
            <a:spLocks noGrp="1"/>
          </p:cNvSpPr>
          <p:nvPr>
            <p:ph type="subTitle" idx="2"/>
          </p:nvPr>
        </p:nvSpPr>
        <p:spPr>
          <a:xfrm>
            <a:off x="4718644" y="1577075"/>
            <a:ext cx="3712200" cy="302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02932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4167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0FCE04-1622-96B6-5DB8-701E98727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93F015-9101-370F-3907-FC841E97F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E3C9E-3810-6450-231A-14C81EA9D3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62BBC-F362-440F-BBE5-082D998AB852}" type="datetimeFigureOut">
              <a:rPr lang="vi-VN" smtClean="0"/>
              <a:t>21/02/2023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EC9D0-6845-654D-76E4-4F309F3A9D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9D329-914E-3EF5-FD5B-D7156A31E6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0E523-A3C2-400A-A42A-924A0BAC310A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43633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  <p:sldLayoutId id="2147483703" r:id="rId20"/>
    <p:sldLayoutId id="2147483704" r:id="rId21"/>
    <p:sldLayoutId id="2147483705" r:id="rId22"/>
    <p:sldLayoutId id="2147483706" r:id="rId23"/>
    <p:sldLayoutId id="2147483707" r:id="rId2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1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40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microsoft.com/office/2007/relationships/hdphoto" Target="../media/hdphoto3.wdp"/><Relationship Id="rId7" Type="http://schemas.openxmlformats.org/officeDocument/2006/relationships/image" Target="../media/image4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70.png"/><Relationship Id="rId4" Type="http://schemas.openxmlformats.org/officeDocument/2006/relationships/image" Target="../media/image40.png"/><Relationship Id="rId9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2" Type="http://schemas.openxmlformats.org/officeDocument/2006/relationships/image" Target="../media/image45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4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7.png"/><Relationship Id="rId5" Type="http://schemas.openxmlformats.org/officeDocument/2006/relationships/image" Target="../media/image450.png"/><Relationship Id="rId4" Type="http://schemas.openxmlformats.org/officeDocument/2006/relationships/image" Target="../media/image8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5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9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png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5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F1919-4574-4845-9578-5505B1AD7E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E15B5-85AD-4ACB-A48A-498ABDF2BA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vi-VN"/>
          </a:p>
        </p:txBody>
      </p:sp>
      <p:pic>
        <p:nvPicPr>
          <p:cNvPr id="5" name="Picture 4" descr="A sign in front of a building&#10;&#10;Description automatically generated">
            <a:extLst>
              <a:ext uri="{FF2B5EF4-FFF2-40B4-BE49-F238E27FC236}">
                <a16:creationId xmlns:a16="http://schemas.microsoft.com/office/drawing/2014/main" id="{003D352F-47F2-4D94-91FA-AA7BF7684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194" y="129779"/>
            <a:ext cx="6858000" cy="5143500"/>
          </a:xfrm>
          <a:prstGeom prst="rect">
            <a:avLst/>
          </a:prstGeom>
        </p:spPr>
      </p:pic>
      <p:sp>
        <p:nvSpPr>
          <p:cNvPr id="6" name="Text Box 13">
            <a:extLst>
              <a:ext uri="{FF2B5EF4-FFF2-40B4-BE49-F238E27FC236}">
                <a16:creationId xmlns:a16="http://schemas.microsoft.com/office/drawing/2014/main" id="{A949F7D9-1859-450A-B309-016489A34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6089" y="752355"/>
            <a:ext cx="5029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vi-V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TRƯỜNG THCS HIỆP AN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5564FB1-A964-4800-9637-50C0474E0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5780" y="1642235"/>
            <a:ext cx="6169819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vi-VN" sz="3075" b="1">
                <a:solidFill>
                  <a:srgbClr val="FF0000"/>
                </a:solidFill>
                <a:latin typeface="Calibri Light" panose="020F0302020204030204" pitchFamily="34" charset="0"/>
              </a:rPr>
              <a:t>CHÀO MỪNG </a:t>
            </a:r>
            <a:br>
              <a:rPr lang="en-US" altLang="vi-VN" sz="3075" b="1">
                <a:solidFill>
                  <a:srgbClr val="FF0000"/>
                </a:solidFill>
                <a:latin typeface="Calibri Light" panose="020F0302020204030204" pitchFamily="34" charset="0"/>
              </a:rPr>
            </a:br>
            <a:r>
              <a:rPr lang="en-US" altLang="vi-VN" sz="3075" b="1">
                <a:solidFill>
                  <a:srgbClr val="FF0000"/>
                </a:solidFill>
                <a:latin typeface="Calibri Light" panose="020F0302020204030204" pitchFamily="34" charset="0"/>
              </a:rPr>
              <a:t>QÚY THẦY CÔ</a:t>
            </a:r>
            <a:r>
              <a:rPr lang="en-US" altLang="vi-VN" sz="3600">
                <a:solidFill>
                  <a:srgbClr val="FF0000"/>
                </a:solidFill>
                <a:latin typeface="Calibri Light" panose="020F0302020204030204" pitchFamily="34" charset="0"/>
              </a:rPr>
              <a:t> </a:t>
            </a:r>
            <a:br>
              <a:rPr lang="en-US" altLang="vi-VN" sz="3600">
                <a:solidFill>
                  <a:srgbClr val="00CC00"/>
                </a:solidFill>
                <a:latin typeface="Calibri Light" panose="020F0302020204030204" pitchFamily="34" charset="0"/>
              </a:rPr>
            </a:br>
            <a:endParaRPr lang="en-US" altLang="vi-VN" sz="4125">
              <a:solidFill>
                <a:srgbClr val="00CC00"/>
              </a:solidFill>
              <a:latin typeface="Calibri Light" panose="020F03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ACECA5-3816-43C0-B770-AD603BDAF733}"/>
              </a:ext>
            </a:extLst>
          </p:cNvPr>
          <p:cNvSpPr txBox="1"/>
          <p:nvPr/>
        </p:nvSpPr>
        <p:spPr>
          <a:xfrm>
            <a:off x="2944119" y="2996809"/>
            <a:ext cx="348972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400">
                <a:solidFill>
                  <a:srgbClr val="FF0000"/>
                </a:solidFill>
              </a:rPr>
              <a:t>Môn: ĐẠI SỐ, Lớp: 6A</a:t>
            </a:r>
            <a:r>
              <a:rPr lang="en-US" sz="2400" baseline="-2500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A0F10528-7267-43F4-B70C-9BF8FDC9F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5977" y="3732264"/>
            <a:ext cx="6099622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vi-VN" sz="240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Tiết 68.</a:t>
            </a:r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 BÀI 3. PHÉP CỘNG, PHÉP TRỪ PHÂN SỐ</a:t>
            </a:r>
          </a:p>
        </p:txBody>
      </p:sp>
      <p:pic>
        <p:nvPicPr>
          <p:cNvPr id="13" name="Picture 3" descr="blumen-pflanzen111">
            <a:extLst>
              <a:ext uri="{FF2B5EF4-FFF2-40B4-BE49-F238E27FC236}">
                <a16:creationId xmlns:a16="http://schemas.microsoft.com/office/drawing/2014/main" id="{5706BCDD-70F9-4454-91F9-F9B7657EE73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194" y="0"/>
            <a:ext cx="71318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blumen-pflanzen111">
            <a:extLst>
              <a:ext uri="{FF2B5EF4-FFF2-40B4-BE49-F238E27FC236}">
                <a16:creationId xmlns:a16="http://schemas.microsoft.com/office/drawing/2014/main" id="{5F1A8E45-4D02-4906-A939-E3FAEFB296B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198" y="0"/>
            <a:ext cx="71080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blumen-pflanzen111">
            <a:extLst>
              <a:ext uri="{FF2B5EF4-FFF2-40B4-BE49-F238E27FC236}">
                <a16:creationId xmlns:a16="http://schemas.microsoft.com/office/drawing/2014/main" id="{7CCE2D30-7B7A-4587-9D11-E2335D76F4C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44" y="4352398"/>
            <a:ext cx="71318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" descr="FLOW04">
            <a:extLst>
              <a:ext uri="{FF2B5EF4-FFF2-40B4-BE49-F238E27FC236}">
                <a16:creationId xmlns:a16="http://schemas.microsoft.com/office/drawing/2014/main" id="{4A42684A-291D-4449-A94C-88F8BCA0F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076" y="1612456"/>
            <a:ext cx="51424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 descr="FLOW04">
            <a:extLst>
              <a:ext uri="{FF2B5EF4-FFF2-40B4-BE49-F238E27FC236}">
                <a16:creationId xmlns:a16="http://schemas.microsoft.com/office/drawing/2014/main" id="{FC4B8FC3-3927-45DE-B111-6FBDCDD89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499" y="2588473"/>
            <a:ext cx="51424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9" descr="FLOW04">
            <a:extLst>
              <a:ext uri="{FF2B5EF4-FFF2-40B4-BE49-F238E27FC236}">
                <a16:creationId xmlns:a16="http://schemas.microsoft.com/office/drawing/2014/main" id="{AF3B7D0A-6030-4E7D-83DE-7B921B177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711" y="3458045"/>
            <a:ext cx="51424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9" descr="FLOW04">
            <a:extLst>
              <a:ext uri="{FF2B5EF4-FFF2-40B4-BE49-F238E27FC236}">
                <a16:creationId xmlns:a16="http://schemas.microsoft.com/office/drawing/2014/main" id="{60F6CE8E-3A23-4A10-93D0-957756C92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43" y="3423047"/>
            <a:ext cx="51424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9" descr="FLOW04">
            <a:extLst>
              <a:ext uri="{FF2B5EF4-FFF2-40B4-BE49-F238E27FC236}">
                <a16:creationId xmlns:a16="http://schemas.microsoft.com/office/drawing/2014/main" id="{07E5B809-29AD-459A-87EB-23FF1C3B8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43" y="2501700"/>
            <a:ext cx="51424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9" descr="FLOW04">
            <a:extLst>
              <a:ext uri="{FF2B5EF4-FFF2-40B4-BE49-F238E27FC236}">
                <a16:creationId xmlns:a16="http://schemas.microsoft.com/office/drawing/2014/main" id="{29F7B477-18E4-4E4C-90E5-3E6E8BF7A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4" y="1612456"/>
            <a:ext cx="51424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9" descr="FLOW04">
            <a:extLst>
              <a:ext uri="{FF2B5EF4-FFF2-40B4-BE49-F238E27FC236}">
                <a16:creationId xmlns:a16="http://schemas.microsoft.com/office/drawing/2014/main" id="{23F86490-FE6B-4C1D-B58A-C4EB72A15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44" y="795337"/>
            <a:ext cx="51424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2" descr="FLOW01">
            <a:extLst>
              <a:ext uri="{FF2B5EF4-FFF2-40B4-BE49-F238E27FC236}">
                <a16:creationId xmlns:a16="http://schemas.microsoft.com/office/drawing/2014/main" id="{F6A92E82-011B-47D5-B90C-994573224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998" y="4693159"/>
            <a:ext cx="257119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2" descr="FLOW01">
            <a:extLst>
              <a:ext uri="{FF2B5EF4-FFF2-40B4-BE49-F238E27FC236}">
                <a16:creationId xmlns:a16="http://schemas.microsoft.com/office/drawing/2014/main" id="{0A92A57F-4EC5-4E06-AA7B-CCDD141AB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564" y="4662177"/>
            <a:ext cx="257119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9" descr="FLOW04">
            <a:extLst>
              <a:ext uri="{FF2B5EF4-FFF2-40B4-BE49-F238E27FC236}">
                <a16:creationId xmlns:a16="http://schemas.microsoft.com/office/drawing/2014/main" id="{F54D4803-0B03-4E6E-8ACB-59D601D67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076" y="742884"/>
            <a:ext cx="51424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5" descr="blumen-pflanzen111">
            <a:extLst>
              <a:ext uri="{FF2B5EF4-FFF2-40B4-BE49-F238E27FC236}">
                <a16:creationId xmlns:a16="http://schemas.microsoft.com/office/drawing/2014/main" id="{41E0DB1F-D1CB-4D94-94A2-311CC36EC2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352" y="4326160"/>
            <a:ext cx="71318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0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33334 -0.01111 L -0.55833 -3.33333E-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583" y="5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15">
            <a:extLst>
              <a:ext uri="{FF2B5EF4-FFF2-40B4-BE49-F238E27FC236}">
                <a16:creationId xmlns:a16="http://schemas.microsoft.com/office/drawing/2014/main" id="{AAC59C6A-C977-49DF-8C7F-086F818382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2226351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vi-VN" altLang="vi-VN" sz="1800"/>
          </a:p>
        </p:txBody>
      </p:sp>
      <p:sp>
        <p:nvSpPr>
          <p:cNvPr id="1033" name="Text Box 43">
            <a:extLst>
              <a:ext uri="{FF2B5EF4-FFF2-40B4-BE49-F238E27FC236}">
                <a16:creationId xmlns:a16="http://schemas.microsoft.com/office/drawing/2014/main" id="{46CDB62F-8AA9-4230-801A-34C6C9B4E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462" y="621886"/>
            <a:ext cx="62293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en-US" altLang="vi-VN" sz="2100">
                <a:solidFill>
                  <a:srgbClr val="FF3300"/>
                </a:solidFill>
              </a:rPr>
              <a:t>Câu  hỏi:</a:t>
            </a:r>
            <a:r>
              <a:rPr lang="en-US" altLang="vi-VN" sz="2100" b="0"/>
              <a:t> Nêu cách quy đồng mẫu nhiều phân số?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EB112E-1222-415D-89E7-D6F233DED9D5}"/>
              </a:ext>
            </a:extLst>
          </p:cNvPr>
          <p:cNvSpPr/>
          <p:nvPr/>
        </p:nvSpPr>
        <p:spPr>
          <a:xfrm>
            <a:off x="1709238" y="40585"/>
            <a:ext cx="5429249" cy="55399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KIỂM </a:t>
            </a:r>
            <a:r>
              <a:rPr lang="en-US" sz="300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TRA KIẾN THỨC ĐÃ HỌC</a:t>
            </a:r>
            <a:endParaRPr lang="en-US" sz="30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79B25682-E059-4993-A767-990FD2BE2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9238" y="1037384"/>
            <a:ext cx="6858000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vi-VN" sz="2100">
                <a:latin typeface="Times New Roman" panose="02020603050405020304" pitchFamily="18" charset="0"/>
                <a:cs typeface="Times New Roman" panose="02020603050405020304" pitchFamily="18" charset="0"/>
              </a:rPr>
              <a:t> Để quy đồng mẫu nhiều phân số, ta làm như sau:</a:t>
            </a:r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C89C7DFF-F926-47E7-BDF2-CA56DC001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534" y="1014439"/>
            <a:ext cx="126859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vi-VN" sz="2100">
                <a:solidFill>
                  <a:srgbClr val="FF3300"/>
                </a:solidFill>
              </a:rPr>
              <a:t>Trả lời: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0015C7-6CAA-28AA-8810-3E193E4F233F}"/>
              </a:ext>
            </a:extLst>
          </p:cNvPr>
          <p:cNvSpPr txBox="1"/>
          <p:nvPr/>
        </p:nvSpPr>
        <p:spPr>
          <a:xfrm>
            <a:off x="859492" y="1429937"/>
            <a:ext cx="7707746" cy="383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i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MT"/>
              </a:rPr>
              <a:t>Bước 1.</a:t>
            </a: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MT"/>
              </a:rPr>
              <a:t> Viết các phân số đã cho về phân số có mẫu dương. Tìm BCNN của các mẫu dương đó để làm mẫu chung 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i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MT"/>
              </a:rPr>
              <a:t>Bước 2.</a:t>
            </a: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MT"/>
              </a:rPr>
              <a:t> Tìm thừa số phụ của mỗi mẫu (bằng cách chia mẫu chung cho từng mẫu) 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i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MT"/>
              </a:rPr>
              <a:t>Bước 3.</a:t>
            </a: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MT"/>
              </a:rPr>
              <a:t> Nhân tử và mẫu của mỗi phân số ở </a:t>
            </a:r>
            <a:r>
              <a:rPr lang="en-US" sz="2400" i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MT"/>
              </a:rPr>
              <a:t>Bước 1</a:t>
            </a: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MT"/>
              </a:rPr>
              <a:t> với thừa số phụ tương ứng.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vi-VN" sz="240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" grpId="0"/>
      <p:bldP spid="21" grpId="0"/>
      <p:bldP spid="2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KHỞI ĐỘNG</a:t>
            </a:r>
            <a:endParaRPr lang="vi-V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00249" y="1134363"/>
                <a:ext cx="5788263" cy="892552"/>
              </a:xfrm>
              <a:prstGeom prst="rect">
                <a:avLst/>
              </a:prstGeom>
              <a:solidFill>
                <a:schemeClr val="bg1">
                  <a:lumMod val="40000"/>
                  <a:lumOff val="6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Thái </a:t>
                </a:r>
                <a:r>
                  <a:rPr lang="en-US" sz="1800" i="1" dirty="0" err="1">
                    <a:latin typeface="+mn-lt"/>
                    <a:ea typeface="Times New Roman" panose="02020603050405020304" pitchFamily="18" charset="0"/>
                  </a:rPr>
                  <a:t>Bình</a:t>
                </a:r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i="1" dirty="0" err="1">
                    <a:latin typeface="+mn-lt"/>
                    <a:ea typeface="Times New Roman" panose="02020603050405020304" pitchFamily="18" charset="0"/>
                  </a:rPr>
                  <a:t>Dương</a:t>
                </a:r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i="1" dirty="0" err="1">
                    <a:latin typeface="+mn-lt"/>
                    <a:ea typeface="Times New Roman" panose="02020603050405020304" pitchFamily="18" charset="0"/>
                  </a:rPr>
                  <a:t>bao</a:t>
                </a:r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i="1" dirty="0" err="1">
                    <a:latin typeface="+mn-lt"/>
                    <a:ea typeface="Times New Roman" panose="02020603050405020304" pitchFamily="18" charset="0"/>
                  </a:rPr>
                  <a:t>phủ</a:t>
                </a:r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i="1" dirty="0" err="1">
                    <a:latin typeface="+mn-lt"/>
                    <a:ea typeface="Times New Roman" panose="02020603050405020304" pitchFamily="18" charset="0"/>
                  </a:rPr>
                  <a:t>khoảng</a:t>
                </a:r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b="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i="1" dirty="0" err="1">
                    <a:latin typeface="+mn-lt"/>
                    <a:ea typeface="Times New Roman" panose="02020603050405020304" pitchFamily="18" charset="0"/>
                  </a:rPr>
                  <a:t>bề</a:t>
                </a:r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i="1" dirty="0" err="1">
                    <a:latin typeface="+mn-lt"/>
                    <a:ea typeface="Times New Roman" panose="02020603050405020304" pitchFamily="18" charset="0"/>
                  </a:rPr>
                  <a:t>mặt</a:t>
                </a:r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i="1" dirty="0" err="1">
                    <a:latin typeface="+mn-lt"/>
                    <a:ea typeface="Times New Roman" panose="02020603050405020304" pitchFamily="18" charset="0"/>
                  </a:rPr>
                  <a:t>Trái</a:t>
                </a:r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i="1" dirty="0" err="1">
                    <a:latin typeface="+mn-lt"/>
                    <a:ea typeface="Times New Roman" panose="02020603050405020304" pitchFamily="18" charset="0"/>
                  </a:rPr>
                  <a:t>Đất</a:t>
                </a:r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, </a:t>
                </a:r>
                <a:r>
                  <a:rPr lang="en-US" sz="1800" i="1" dirty="0" err="1">
                    <a:latin typeface="+mn-lt"/>
                    <a:ea typeface="Times New Roman" panose="02020603050405020304" pitchFamily="18" charset="0"/>
                  </a:rPr>
                  <a:t>Đại</a:t>
                </a:r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i="1" dirty="0" err="1">
                    <a:latin typeface="+mn-lt"/>
                    <a:ea typeface="Times New Roman" panose="02020603050405020304" pitchFamily="18" charset="0"/>
                  </a:rPr>
                  <a:t>Tây</a:t>
                </a:r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i="1" dirty="0" err="1">
                    <a:latin typeface="+mn-lt"/>
                    <a:ea typeface="Times New Roman" panose="02020603050405020304" pitchFamily="18" charset="0"/>
                  </a:rPr>
                  <a:t>Dương</a:t>
                </a:r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i="1" dirty="0" err="1">
                    <a:latin typeface="+mn-lt"/>
                    <a:ea typeface="Times New Roman" panose="02020603050405020304" pitchFamily="18" charset="0"/>
                  </a:rPr>
                  <a:t>bao</a:t>
                </a:r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i="1" dirty="0" err="1">
                    <a:latin typeface="+mn-lt"/>
                    <a:ea typeface="Times New Roman" panose="02020603050405020304" pitchFamily="18" charset="0"/>
                  </a:rPr>
                  <a:t>phủ</a:t>
                </a:r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i="1" dirty="0" err="1">
                    <a:latin typeface="+mn-lt"/>
                    <a:ea typeface="Times New Roman" panose="02020603050405020304" pitchFamily="18" charset="0"/>
                  </a:rPr>
                  <a:t>khoảng</a:t>
                </a:r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b="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 bề </a:t>
                </a:r>
                <a:r>
                  <a:rPr lang="en-US" sz="1800" i="1" dirty="0" err="1">
                    <a:latin typeface="+mn-lt"/>
                    <a:ea typeface="Times New Roman" panose="02020603050405020304" pitchFamily="18" charset="0"/>
                  </a:rPr>
                  <a:t>mặt</a:t>
                </a:r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i="1" dirty="0" err="1">
                    <a:latin typeface="+mn-lt"/>
                    <a:ea typeface="Times New Roman" panose="02020603050405020304" pitchFamily="18" charset="0"/>
                  </a:rPr>
                  <a:t>Trái</a:t>
                </a:r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i="1" dirty="0" err="1">
                    <a:latin typeface="+mn-lt"/>
                    <a:ea typeface="Times New Roman" panose="02020603050405020304" pitchFamily="18" charset="0"/>
                  </a:rPr>
                  <a:t>Đất</a:t>
                </a:r>
                <a:r>
                  <a:rPr lang="en-US" sz="1800" i="1" dirty="0">
                    <a:latin typeface="+mn-lt"/>
                    <a:ea typeface="Times New Roman" panose="02020603050405020304" pitchFamily="18" charset="0"/>
                  </a:rPr>
                  <a:t>. </a:t>
                </a:r>
                <a:endParaRPr lang="vi-VN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249" y="1134363"/>
                <a:ext cx="5788263" cy="892552"/>
              </a:xfrm>
              <a:prstGeom prst="rect">
                <a:avLst/>
              </a:prstGeom>
              <a:blipFill>
                <a:blip r:embed="rId2"/>
                <a:stretch>
                  <a:fillRect l="-948" r="-843" b="-3425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4 bí kíp giúp 2k1 “xử đẹp” những bài Toán hình Blog HOCMAI - Kênh chia sẻ  thông tin, bí kíp học tập luyện thi cho học sinh lớp 1-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225" y="3356342"/>
            <a:ext cx="1621875" cy="133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loud Callout 6"/>
          <p:cNvSpPr/>
          <p:nvPr/>
        </p:nvSpPr>
        <p:spPr>
          <a:xfrm>
            <a:off x="901699" y="2110453"/>
            <a:ext cx="6400801" cy="2195202"/>
          </a:xfrm>
          <a:prstGeom prst="cloudCallout">
            <a:avLst>
              <a:gd name="adj1" fmla="val 47094"/>
              <a:gd name="adj2" fmla="val 43536"/>
            </a:avLst>
          </a:prstGeom>
          <a:solidFill>
            <a:srgbClr val="A4C0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Thái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Bình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Dương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và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Đại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Tây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Dương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bao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phủ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khoảng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bao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nhiêu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phần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bề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mặt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Trái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Đất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?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Thái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Bình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Dương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bao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phủ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nhiều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hơn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Đại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Tây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Dương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bao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nhiêu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phần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bề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mặt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Trái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</a:rPr>
              <a:t>Đất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</a:rPr>
              <a:t>?</a:t>
            </a:r>
            <a:endParaRPr lang="en-US" sz="18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2050" name="Picture 2" descr="Top 10 Câu hỏi về biển Thái Bình Dương mà trẻ em hay hỏi nhất và cách trả  lời khoa học - Toplist.v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412" y="2501901"/>
            <a:ext cx="1256328" cy="96678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2930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41"/>
          <p:cNvSpPr txBox="1">
            <a:spLocks noGrp="1"/>
          </p:cNvSpPr>
          <p:nvPr>
            <p:ph type="subTitle" idx="1"/>
          </p:nvPr>
        </p:nvSpPr>
        <p:spPr>
          <a:xfrm>
            <a:off x="2427392" y="1490493"/>
            <a:ext cx="5142520" cy="25183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FF0000"/>
                </a:solidFill>
              </a:rPr>
              <a:t>BÀI 3. </a:t>
            </a:r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2060"/>
                </a:solidFill>
              </a:rPr>
              <a:t>PHÉP CỘNG, PHÉP TRỪ </a:t>
            </a:r>
            <a:r>
              <a:rPr lang="en-US" sz="3200" b="1">
                <a:solidFill>
                  <a:srgbClr val="002060"/>
                </a:solidFill>
              </a:rPr>
              <a:t>PHÂN SỐ</a:t>
            </a:r>
            <a:endParaRPr lang="en-US" sz="3200" b="1" dirty="0">
              <a:solidFill>
                <a:srgbClr val="002060"/>
              </a:solidFill>
            </a:endParaRPr>
          </a:p>
        </p:txBody>
      </p:sp>
      <p:grpSp>
        <p:nvGrpSpPr>
          <p:cNvPr id="1141" name="Google Shape;1141;p41"/>
          <p:cNvGrpSpPr/>
          <p:nvPr/>
        </p:nvGrpSpPr>
        <p:grpSpPr>
          <a:xfrm>
            <a:off x="1849784" y="1130945"/>
            <a:ext cx="5760582" cy="2752530"/>
            <a:chOff x="1908700" y="1591450"/>
            <a:chExt cx="5287849" cy="2526648"/>
          </a:xfrm>
        </p:grpSpPr>
        <p:sp>
          <p:nvSpPr>
            <p:cNvPr id="1142" name="Google Shape;1142;p41"/>
            <p:cNvSpPr/>
            <p:nvPr/>
          </p:nvSpPr>
          <p:spPr>
            <a:xfrm>
              <a:off x="1908700" y="2160455"/>
              <a:ext cx="436956" cy="1438956"/>
            </a:xfrm>
            <a:custGeom>
              <a:avLst/>
              <a:gdLst/>
              <a:ahLst/>
              <a:cxnLst/>
              <a:rect l="l" t="t" r="r" b="b"/>
              <a:pathLst>
                <a:path w="8740" h="28782" extrusionOk="0">
                  <a:moveTo>
                    <a:pt x="8110" y="559"/>
                  </a:moveTo>
                  <a:cubicBezTo>
                    <a:pt x="8131" y="559"/>
                    <a:pt x="8152" y="560"/>
                    <a:pt x="8173" y="562"/>
                  </a:cubicBezTo>
                  <a:cubicBezTo>
                    <a:pt x="7272" y="1596"/>
                    <a:pt x="6438" y="2530"/>
                    <a:pt x="5538" y="3564"/>
                  </a:cubicBezTo>
                  <a:cubicBezTo>
                    <a:pt x="5832" y="2094"/>
                    <a:pt x="7117" y="559"/>
                    <a:pt x="8110" y="559"/>
                  </a:cubicBezTo>
                  <a:close/>
                  <a:moveTo>
                    <a:pt x="6638" y="6332"/>
                  </a:moveTo>
                  <a:cubicBezTo>
                    <a:pt x="6672" y="6399"/>
                    <a:pt x="6705" y="6466"/>
                    <a:pt x="6772" y="6499"/>
                  </a:cubicBezTo>
                  <a:cubicBezTo>
                    <a:pt x="6338" y="6833"/>
                    <a:pt x="5904" y="7133"/>
                    <a:pt x="5504" y="7433"/>
                  </a:cubicBezTo>
                  <a:cubicBezTo>
                    <a:pt x="5471" y="7366"/>
                    <a:pt x="5404" y="7333"/>
                    <a:pt x="5371" y="7300"/>
                  </a:cubicBezTo>
                  <a:cubicBezTo>
                    <a:pt x="5804" y="6966"/>
                    <a:pt x="6205" y="6666"/>
                    <a:pt x="6638" y="6332"/>
                  </a:cubicBezTo>
                  <a:close/>
                  <a:moveTo>
                    <a:pt x="2836" y="4765"/>
                  </a:moveTo>
                  <a:lnTo>
                    <a:pt x="2836" y="4765"/>
                  </a:lnTo>
                  <a:cubicBezTo>
                    <a:pt x="3436" y="5732"/>
                    <a:pt x="3870" y="7233"/>
                    <a:pt x="3770" y="7900"/>
                  </a:cubicBezTo>
                  <a:cubicBezTo>
                    <a:pt x="3036" y="6999"/>
                    <a:pt x="2736" y="5999"/>
                    <a:pt x="2836" y="4765"/>
                  </a:cubicBezTo>
                  <a:close/>
                  <a:moveTo>
                    <a:pt x="1134" y="9902"/>
                  </a:moveTo>
                  <a:lnTo>
                    <a:pt x="1134" y="9902"/>
                  </a:lnTo>
                  <a:cubicBezTo>
                    <a:pt x="1701" y="10002"/>
                    <a:pt x="2168" y="10602"/>
                    <a:pt x="2469" y="11603"/>
                  </a:cubicBezTo>
                  <a:cubicBezTo>
                    <a:pt x="1435" y="10702"/>
                    <a:pt x="1234" y="10435"/>
                    <a:pt x="1134" y="9902"/>
                  </a:cubicBezTo>
                  <a:close/>
                  <a:moveTo>
                    <a:pt x="7205" y="10235"/>
                  </a:moveTo>
                  <a:lnTo>
                    <a:pt x="4503" y="12070"/>
                  </a:lnTo>
                  <a:cubicBezTo>
                    <a:pt x="4970" y="11136"/>
                    <a:pt x="6238" y="10235"/>
                    <a:pt x="7205" y="10235"/>
                  </a:cubicBezTo>
                  <a:close/>
                  <a:moveTo>
                    <a:pt x="1101" y="15939"/>
                  </a:moveTo>
                  <a:cubicBezTo>
                    <a:pt x="1635" y="16506"/>
                    <a:pt x="2168" y="17073"/>
                    <a:pt x="2702" y="17674"/>
                  </a:cubicBezTo>
                  <a:cubicBezTo>
                    <a:pt x="2635" y="17707"/>
                    <a:pt x="2569" y="17774"/>
                    <a:pt x="2502" y="17807"/>
                  </a:cubicBezTo>
                  <a:cubicBezTo>
                    <a:pt x="2002" y="17207"/>
                    <a:pt x="1501" y="16606"/>
                    <a:pt x="1001" y="16039"/>
                  </a:cubicBezTo>
                  <a:cubicBezTo>
                    <a:pt x="1034" y="16006"/>
                    <a:pt x="1068" y="15973"/>
                    <a:pt x="1101" y="15939"/>
                  </a:cubicBezTo>
                  <a:close/>
                  <a:moveTo>
                    <a:pt x="6271" y="14705"/>
                  </a:moveTo>
                  <a:lnTo>
                    <a:pt x="6271" y="14705"/>
                  </a:lnTo>
                  <a:cubicBezTo>
                    <a:pt x="6138" y="15672"/>
                    <a:pt x="4937" y="17374"/>
                    <a:pt x="3936" y="18107"/>
                  </a:cubicBezTo>
                  <a:cubicBezTo>
                    <a:pt x="4237" y="16573"/>
                    <a:pt x="5404" y="15839"/>
                    <a:pt x="6271" y="14705"/>
                  </a:cubicBezTo>
                  <a:close/>
                  <a:moveTo>
                    <a:pt x="7072" y="20242"/>
                  </a:moveTo>
                  <a:lnTo>
                    <a:pt x="7072" y="20242"/>
                  </a:lnTo>
                  <a:cubicBezTo>
                    <a:pt x="7039" y="20943"/>
                    <a:pt x="5938" y="22110"/>
                    <a:pt x="5137" y="22477"/>
                  </a:cubicBezTo>
                  <a:cubicBezTo>
                    <a:pt x="5104" y="22444"/>
                    <a:pt x="5071" y="22377"/>
                    <a:pt x="5037" y="22344"/>
                  </a:cubicBezTo>
                  <a:cubicBezTo>
                    <a:pt x="5704" y="21643"/>
                    <a:pt x="6371" y="20943"/>
                    <a:pt x="7072" y="20242"/>
                  </a:cubicBezTo>
                  <a:close/>
                  <a:moveTo>
                    <a:pt x="1034" y="21443"/>
                  </a:moveTo>
                  <a:cubicBezTo>
                    <a:pt x="1668" y="21510"/>
                    <a:pt x="2802" y="22310"/>
                    <a:pt x="3436" y="23178"/>
                  </a:cubicBezTo>
                  <a:cubicBezTo>
                    <a:pt x="2402" y="23144"/>
                    <a:pt x="1401" y="22444"/>
                    <a:pt x="1034" y="21443"/>
                  </a:cubicBezTo>
                  <a:close/>
                  <a:moveTo>
                    <a:pt x="2269" y="26313"/>
                  </a:moveTo>
                  <a:lnTo>
                    <a:pt x="2269" y="26313"/>
                  </a:lnTo>
                  <a:cubicBezTo>
                    <a:pt x="3002" y="26647"/>
                    <a:pt x="3603" y="26914"/>
                    <a:pt x="4203" y="27181"/>
                  </a:cubicBezTo>
                  <a:cubicBezTo>
                    <a:pt x="4126" y="27206"/>
                    <a:pt x="4037" y="27218"/>
                    <a:pt x="3940" y="27218"/>
                  </a:cubicBezTo>
                  <a:cubicBezTo>
                    <a:pt x="3408" y="27218"/>
                    <a:pt x="2635" y="26849"/>
                    <a:pt x="2269" y="26313"/>
                  </a:cubicBezTo>
                  <a:close/>
                  <a:moveTo>
                    <a:pt x="8271" y="0"/>
                  </a:moveTo>
                  <a:cubicBezTo>
                    <a:pt x="8167" y="0"/>
                    <a:pt x="8034" y="32"/>
                    <a:pt x="7873" y="95"/>
                  </a:cubicBezTo>
                  <a:cubicBezTo>
                    <a:pt x="6638" y="495"/>
                    <a:pt x="5871" y="1395"/>
                    <a:pt x="5437" y="2563"/>
                  </a:cubicBezTo>
                  <a:cubicBezTo>
                    <a:pt x="5004" y="3764"/>
                    <a:pt x="4604" y="4998"/>
                    <a:pt x="4170" y="6232"/>
                  </a:cubicBezTo>
                  <a:cubicBezTo>
                    <a:pt x="4137" y="6199"/>
                    <a:pt x="4070" y="6166"/>
                    <a:pt x="4070" y="6132"/>
                  </a:cubicBezTo>
                  <a:cubicBezTo>
                    <a:pt x="3670" y="5332"/>
                    <a:pt x="3303" y="4531"/>
                    <a:pt x="2902" y="3730"/>
                  </a:cubicBezTo>
                  <a:cubicBezTo>
                    <a:pt x="2836" y="3630"/>
                    <a:pt x="2669" y="3530"/>
                    <a:pt x="2569" y="3464"/>
                  </a:cubicBezTo>
                  <a:cubicBezTo>
                    <a:pt x="2469" y="3530"/>
                    <a:pt x="2335" y="3630"/>
                    <a:pt x="2335" y="3730"/>
                  </a:cubicBezTo>
                  <a:cubicBezTo>
                    <a:pt x="2269" y="5232"/>
                    <a:pt x="2202" y="6699"/>
                    <a:pt x="3236" y="7967"/>
                  </a:cubicBezTo>
                  <a:cubicBezTo>
                    <a:pt x="3469" y="8267"/>
                    <a:pt x="3703" y="8634"/>
                    <a:pt x="3703" y="8968"/>
                  </a:cubicBezTo>
                  <a:cubicBezTo>
                    <a:pt x="3670" y="9902"/>
                    <a:pt x="3503" y="10836"/>
                    <a:pt x="3369" y="11770"/>
                  </a:cubicBezTo>
                  <a:cubicBezTo>
                    <a:pt x="3336" y="11770"/>
                    <a:pt x="3303" y="11803"/>
                    <a:pt x="3269" y="11803"/>
                  </a:cubicBezTo>
                  <a:cubicBezTo>
                    <a:pt x="3102" y="11436"/>
                    <a:pt x="2902" y="11069"/>
                    <a:pt x="2702" y="10702"/>
                  </a:cubicBezTo>
                  <a:cubicBezTo>
                    <a:pt x="2402" y="10035"/>
                    <a:pt x="1902" y="9535"/>
                    <a:pt x="1268" y="9234"/>
                  </a:cubicBezTo>
                  <a:cubicBezTo>
                    <a:pt x="1176" y="9179"/>
                    <a:pt x="1044" y="9155"/>
                    <a:pt x="916" y="9155"/>
                  </a:cubicBezTo>
                  <a:cubicBezTo>
                    <a:pt x="811" y="9155"/>
                    <a:pt x="709" y="9171"/>
                    <a:pt x="634" y="9201"/>
                  </a:cubicBezTo>
                  <a:cubicBezTo>
                    <a:pt x="501" y="9268"/>
                    <a:pt x="467" y="9601"/>
                    <a:pt x="501" y="9768"/>
                  </a:cubicBezTo>
                  <a:cubicBezTo>
                    <a:pt x="601" y="10135"/>
                    <a:pt x="701" y="10535"/>
                    <a:pt x="968" y="10802"/>
                  </a:cubicBezTo>
                  <a:cubicBezTo>
                    <a:pt x="1601" y="11569"/>
                    <a:pt x="2335" y="12270"/>
                    <a:pt x="3002" y="13004"/>
                  </a:cubicBezTo>
                  <a:cubicBezTo>
                    <a:pt x="3169" y="13137"/>
                    <a:pt x="3303" y="13404"/>
                    <a:pt x="3303" y="13604"/>
                  </a:cubicBezTo>
                  <a:cubicBezTo>
                    <a:pt x="3336" y="15072"/>
                    <a:pt x="3369" y="16540"/>
                    <a:pt x="3369" y="18007"/>
                  </a:cubicBezTo>
                  <a:cubicBezTo>
                    <a:pt x="3369" y="18041"/>
                    <a:pt x="3336" y="18074"/>
                    <a:pt x="3269" y="18141"/>
                  </a:cubicBezTo>
                  <a:cubicBezTo>
                    <a:pt x="3169" y="17974"/>
                    <a:pt x="3069" y="17874"/>
                    <a:pt x="3036" y="17740"/>
                  </a:cubicBezTo>
                  <a:cubicBezTo>
                    <a:pt x="2669" y="16740"/>
                    <a:pt x="1835" y="16139"/>
                    <a:pt x="1168" y="15439"/>
                  </a:cubicBezTo>
                  <a:cubicBezTo>
                    <a:pt x="1001" y="15272"/>
                    <a:pt x="801" y="15172"/>
                    <a:pt x="601" y="15139"/>
                  </a:cubicBezTo>
                  <a:cubicBezTo>
                    <a:pt x="553" y="15123"/>
                    <a:pt x="504" y="15116"/>
                    <a:pt x="456" y="15116"/>
                  </a:cubicBezTo>
                  <a:cubicBezTo>
                    <a:pt x="304" y="15116"/>
                    <a:pt x="152" y="15180"/>
                    <a:pt x="0" y="15205"/>
                  </a:cubicBezTo>
                  <a:cubicBezTo>
                    <a:pt x="67" y="15372"/>
                    <a:pt x="100" y="15572"/>
                    <a:pt x="200" y="15706"/>
                  </a:cubicBezTo>
                  <a:cubicBezTo>
                    <a:pt x="734" y="16373"/>
                    <a:pt x="1301" y="17007"/>
                    <a:pt x="1868" y="17674"/>
                  </a:cubicBezTo>
                  <a:cubicBezTo>
                    <a:pt x="2068" y="17907"/>
                    <a:pt x="2269" y="18174"/>
                    <a:pt x="2535" y="18308"/>
                  </a:cubicBezTo>
                  <a:cubicBezTo>
                    <a:pt x="3203" y="18641"/>
                    <a:pt x="3436" y="19175"/>
                    <a:pt x="3569" y="19842"/>
                  </a:cubicBezTo>
                  <a:cubicBezTo>
                    <a:pt x="3636" y="20209"/>
                    <a:pt x="3670" y="20576"/>
                    <a:pt x="3703" y="20909"/>
                  </a:cubicBezTo>
                  <a:cubicBezTo>
                    <a:pt x="3770" y="21543"/>
                    <a:pt x="3836" y="22177"/>
                    <a:pt x="3903" y="22811"/>
                  </a:cubicBezTo>
                  <a:cubicBezTo>
                    <a:pt x="3102" y="22210"/>
                    <a:pt x="2335" y="21643"/>
                    <a:pt x="1535" y="21110"/>
                  </a:cubicBezTo>
                  <a:cubicBezTo>
                    <a:pt x="1335" y="20943"/>
                    <a:pt x="968" y="20909"/>
                    <a:pt x="701" y="20909"/>
                  </a:cubicBezTo>
                  <a:cubicBezTo>
                    <a:pt x="367" y="20909"/>
                    <a:pt x="267" y="21110"/>
                    <a:pt x="434" y="21376"/>
                  </a:cubicBezTo>
                  <a:cubicBezTo>
                    <a:pt x="734" y="21843"/>
                    <a:pt x="1034" y="22310"/>
                    <a:pt x="1401" y="22744"/>
                  </a:cubicBezTo>
                  <a:cubicBezTo>
                    <a:pt x="1635" y="23011"/>
                    <a:pt x="1935" y="23178"/>
                    <a:pt x="2235" y="23378"/>
                  </a:cubicBezTo>
                  <a:cubicBezTo>
                    <a:pt x="2451" y="23501"/>
                    <a:pt x="2667" y="23682"/>
                    <a:pt x="2883" y="23682"/>
                  </a:cubicBezTo>
                  <a:cubicBezTo>
                    <a:pt x="2901" y="23682"/>
                    <a:pt x="2918" y="23681"/>
                    <a:pt x="2936" y="23678"/>
                  </a:cubicBezTo>
                  <a:cubicBezTo>
                    <a:pt x="3029" y="23668"/>
                    <a:pt x="3117" y="23663"/>
                    <a:pt x="3201" y="23663"/>
                  </a:cubicBezTo>
                  <a:cubicBezTo>
                    <a:pt x="3959" y="23663"/>
                    <a:pt x="4347" y="24071"/>
                    <a:pt x="4437" y="24912"/>
                  </a:cubicBezTo>
                  <a:cubicBezTo>
                    <a:pt x="4470" y="25046"/>
                    <a:pt x="4537" y="25179"/>
                    <a:pt x="4604" y="25313"/>
                  </a:cubicBezTo>
                  <a:cubicBezTo>
                    <a:pt x="4770" y="25846"/>
                    <a:pt x="4937" y="26347"/>
                    <a:pt x="5137" y="27014"/>
                  </a:cubicBezTo>
                  <a:cubicBezTo>
                    <a:pt x="4270" y="26613"/>
                    <a:pt x="3536" y="26280"/>
                    <a:pt x="2802" y="25980"/>
                  </a:cubicBezTo>
                  <a:cubicBezTo>
                    <a:pt x="2535" y="25880"/>
                    <a:pt x="2235" y="25780"/>
                    <a:pt x="1968" y="25780"/>
                  </a:cubicBezTo>
                  <a:cubicBezTo>
                    <a:pt x="1535" y="25780"/>
                    <a:pt x="1401" y="26113"/>
                    <a:pt x="1635" y="26480"/>
                  </a:cubicBezTo>
                  <a:cubicBezTo>
                    <a:pt x="1968" y="26980"/>
                    <a:pt x="2435" y="27314"/>
                    <a:pt x="3036" y="27547"/>
                  </a:cubicBezTo>
                  <a:cubicBezTo>
                    <a:pt x="3450" y="27727"/>
                    <a:pt x="3863" y="27820"/>
                    <a:pt x="4272" y="27820"/>
                  </a:cubicBezTo>
                  <a:cubicBezTo>
                    <a:pt x="4621" y="27820"/>
                    <a:pt x="4966" y="27752"/>
                    <a:pt x="5304" y="27614"/>
                  </a:cubicBezTo>
                  <a:cubicBezTo>
                    <a:pt x="5538" y="28048"/>
                    <a:pt x="5738" y="28415"/>
                    <a:pt x="5971" y="28782"/>
                  </a:cubicBezTo>
                  <a:cubicBezTo>
                    <a:pt x="6005" y="28748"/>
                    <a:pt x="6038" y="28715"/>
                    <a:pt x="6105" y="28682"/>
                  </a:cubicBezTo>
                  <a:cubicBezTo>
                    <a:pt x="5971" y="28381"/>
                    <a:pt x="5838" y="28081"/>
                    <a:pt x="5771" y="27781"/>
                  </a:cubicBezTo>
                  <a:cubicBezTo>
                    <a:pt x="5738" y="27648"/>
                    <a:pt x="5738" y="27447"/>
                    <a:pt x="5804" y="27314"/>
                  </a:cubicBezTo>
                  <a:cubicBezTo>
                    <a:pt x="6038" y="26947"/>
                    <a:pt x="6305" y="26613"/>
                    <a:pt x="6572" y="26280"/>
                  </a:cubicBezTo>
                  <a:cubicBezTo>
                    <a:pt x="7239" y="25479"/>
                    <a:pt x="7939" y="24679"/>
                    <a:pt x="8573" y="23845"/>
                  </a:cubicBezTo>
                  <a:cubicBezTo>
                    <a:pt x="8706" y="23711"/>
                    <a:pt x="8673" y="23445"/>
                    <a:pt x="8740" y="23244"/>
                  </a:cubicBezTo>
                  <a:cubicBezTo>
                    <a:pt x="8606" y="23244"/>
                    <a:pt x="8462" y="23223"/>
                    <a:pt x="8338" y="23223"/>
                  </a:cubicBezTo>
                  <a:cubicBezTo>
                    <a:pt x="8245" y="23223"/>
                    <a:pt x="8163" y="23235"/>
                    <a:pt x="8106" y="23278"/>
                  </a:cubicBezTo>
                  <a:cubicBezTo>
                    <a:pt x="6905" y="24078"/>
                    <a:pt x="5704" y="24846"/>
                    <a:pt x="5437" y="26413"/>
                  </a:cubicBezTo>
                  <a:cubicBezTo>
                    <a:pt x="5437" y="26413"/>
                    <a:pt x="5371" y="26447"/>
                    <a:pt x="5337" y="26447"/>
                  </a:cubicBezTo>
                  <a:cubicBezTo>
                    <a:pt x="5137" y="25846"/>
                    <a:pt x="4937" y="25212"/>
                    <a:pt x="4704" y="24612"/>
                  </a:cubicBezTo>
                  <a:cubicBezTo>
                    <a:pt x="4470" y="23878"/>
                    <a:pt x="4537" y="23478"/>
                    <a:pt x="5204" y="23078"/>
                  </a:cubicBezTo>
                  <a:cubicBezTo>
                    <a:pt x="6371" y="22444"/>
                    <a:pt x="7172" y="21443"/>
                    <a:pt x="7739" y="20276"/>
                  </a:cubicBezTo>
                  <a:cubicBezTo>
                    <a:pt x="7806" y="20142"/>
                    <a:pt x="7839" y="19975"/>
                    <a:pt x="7873" y="19842"/>
                  </a:cubicBezTo>
                  <a:cubicBezTo>
                    <a:pt x="7734" y="19819"/>
                    <a:pt x="7596" y="19780"/>
                    <a:pt x="7469" y="19780"/>
                  </a:cubicBezTo>
                  <a:cubicBezTo>
                    <a:pt x="7412" y="19780"/>
                    <a:pt x="7357" y="19788"/>
                    <a:pt x="7305" y="19809"/>
                  </a:cubicBezTo>
                  <a:cubicBezTo>
                    <a:pt x="6905" y="20042"/>
                    <a:pt x="6505" y="20342"/>
                    <a:pt x="6138" y="20643"/>
                  </a:cubicBezTo>
                  <a:cubicBezTo>
                    <a:pt x="5404" y="21343"/>
                    <a:pt x="4704" y="22077"/>
                    <a:pt x="4370" y="23078"/>
                  </a:cubicBezTo>
                  <a:cubicBezTo>
                    <a:pt x="4170" y="21743"/>
                    <a:pt x="4003" y="20409"/>
                    <a:pt x="3870" y="19108"/>
                  </a:cubicBezTo>
                  <a:cubicBezTo>
                    <a:pt x="3836" y="19008"/>
                    <a:pt x="3970" y="18841"/>
                    <a:pt x="4070" y="18741"/>
                  </a:cubicBezTo>
                  <a:cubicBezTo>
                    <a:pt x="4470" y="18308"/>
                    <a:pt x="5004" y="17941"/>
                    <a:pt x="5337" y="17440"/>
                  </a:cubicBezTo>
                  <a:cubicBezTo>
                    <a:pt x="6071" y="16373"/>
                    <a:pt x="6738" y="15205"/>
                    <a:pt x="7406" y="14105"/>
                  </a:cubicBezTo>
                  <a:cubicBezTo>
                    <a:pt x="7439" y="14071"/>
                    <a:pt x="7406" y="14004"/>
                    <a:pt x="7406" y="13804"/>
                  </a:cubicBezTo>
                  <a:cubicBezTo>
                    <a:pt x="7105" y="13904"/>
                    <a:pt x="6838" y="13971"/>
                    <a:pt x="6638" y="14105"/>
                  </a:cubicBezTo>
                  <a:cubicBezTo>
                    <a:pt x="5471" y="14905"/>
                    <a:pt x="4537" y="15939"/>
                    <a:pt x="3770" y="17140"/>
                  </a:cubicBezTo>
                  <a:cubicBezTo>
                    <a:pt x="3736" y="17073"/>
                    <a:pt x="3703" y="17040"/>
                    <a:pt x="3703" y="17040"/>
                  </a:cubicBezTo>
                  <a:cubicBezTo>
                    <a:pt x="3703" y="15839"/>
                    <a:pt x="3670" y="14638"/>
                    <a:pt x="3703" y="13437"/>
                  </a:cubicBezTo>
                  <a:cubicBezTo>
                    <a:pt x="3703" y="13304"/>
                    <a:pt x="3803" y="13171"/>
                    <a:pt x="3903" y="13104"/>
                  </a:cubicBezTo>
                  <a:cubicBezTo>
                    <a:pt x="5271" y="12103"/>
                    <a:pt x="6672" y="11102"/>
                    <a:pt x="8039" y="10135"/>
                  </a:cubicBezTo>
                  <a:cubicBezTo>
                    <a:pt x="8139" y="10035"/>
                    <a:pt x="8173" y="9902"/>
                    <a:pt x="8273" y="9801"/>
                  </a:cubicBezTo>
                  <a:cubicBezTo>
                    <a:pt x="8239" y="9735"/>
                    <a:pt x="8173" y="9701"/>
                    <a:pt x="8139" y="9668"/>
                  </a:cubicBezTo>
                  <a:cubicBezTo>
                    <a:pt x="6171" y="9768"/>
                    <a:pt x="4704" y="10735"/>
                    <a:pt x="3736" y="12537"/>
                  </a:cubicBezTo>
                  <a:cubicBezTo>
                    <a:pt x="3803" y="11303"/>
                    <a:pt x="3936" y="10135"/>
                    <a:pt x="4137" y="8934"/>
                  </a:cubicBezTo>
                  <a:cubicBezTo>
                    <a:pt x="4170" y="8734"/>
                    <a:pt x="4437" y="8467"/>
                    <a:pt x="4670" y="8367"/>
                  </a:cubicBezTo>
                  <a:cubicBezTo>
                    <a:pt x="5838" y="7933"/>
                    <a:pt x="6738" y="7133"/>
                    <a:pt x="7672" y="6399"/>
                  </a:cubicBezTo>
                  <a:cubicBezTo>
                    <a:pt x="7806" y="6266"/>
                    <a:pt x="7839" y="6032"/>
                    <a:pt x="7906" y="5832"/>
                  </a:cubicBezTo>
                  <a:cubicBezTo>
                    <a:pt x="7727" y="5772"/>
                    <a:pt x="7549" y="5660"/>
                    <a:pt x="7394" y="5660"/>
                  </a:cubicBezTo>
                  <a:cubicBezTo>
                    <a:pt x="7375" y="5660"/>
                    <a:pt x="7357" y="5662"/>
                    <a:pt x="7339" y="5665"/>
                  </a:cubicBezTo>
                  <a:cubicBezTo>
                    <a:pt x="6505" y="5865"/>
                    <a:pt x="5704" y="6132"/>
                    <a:pt x="5071" y="6799"/>
                  </a:cubicBezTo>
                  <a:cubicBezTo>
                    <a:pt x="4904" y="6999"/>
                    <a:pt x="4737" y="7233"/>
                    <a:pt x="4570" y="7433"/>
                  </a:cubicBezTo>
                  <a:cubicBezTo>
                    <a:pt x="4403" y="7266"/>
                    <a:pt x="4337" y="7166"/>
                    <a:pt x="4370" y="7066"/>
                  </a:cubicBezTo>
                  <a:cubicBezTo>
                    <a:pt x="4670" y="6166"/>
                    <a:pt x="4704" y="5198"/>
                    <a:pt x="5538" y="4431"/>
                  </a:cubicBezTo>
                  <a:cubicBezTo>
                    <a:pt x="6572" y="3464"/>
                    <a:pt x="7406" y="2263"/>
                    <a:pt x="8340" y="1162"/>
                  </a:cubicBezTo>
                  <a:cubicBezTo>
                    <a:pt x="8440" y="1029"/>
                    <a:pt x="8473" y="862"/>
                    <a:pt x="8506" y="695"/>
                  </a:cubicBezTo>
                  <a:cubicBezTo>
                    <a:pt x="8628" y="232"/>
                    <a:pt x="8554" y="0"/>
                    <a:pt x="82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1"/>
            <p:cNvSpPr/>
            <p:nvPr/>
          </p:nvSpPr>
          <p:spPr>
            <a:xfrm>
              <a:off x="2160523" y="1591450"/>
              <a:ext cx="5015092" cy="1000000"/>
            </a:xfrm>
            <a:custGeom>
              <a:avLst/>
              <a:gdLst/>
              <a:ahLst/>
              <a:cxnLst/>
              <a:rect l="l" t="t" r="r" b="b"/>
              <a:pathLst>
                <a:path w="71919" h="20002" extrusionOk="0">
                  <a:moveTo>
                    <a:pt x="9240" y="1"/>
                  </a:moveTo>
                  <a:cubicBezTo>
                    <a:pt x="7639" y="34"/>
                    <a:pt x="6038" y="201"/>
                    <a:pt x="4437" y="267"/>
                  </a:cubicBezTo>
                  <a:cubicBezTo>
                    <a:pt x="3436" y="334"/>
                    <a:pt x="2435" y="234"/>
                    <a:pt x="1601" y="935"/>
                  </a:cubicBezTo>
                  <a:cubicBezTo>
                    <a:pt x="1568" y="968"/>
                    <a:pt x="1501" y="968"/>
                    <a:pt x="1435" y="1001"/>
                  </a:cubicBezTo>
                  <a:cubicBezTo>
                    <a:pt x="501" y="1201"/>
                    <a:pt x="501" y="1201"/>
                    <a:pt x="434" y="2102"/>
                  </a:cubicBezTo>
                  <a:cubicBezTo>
                    <a:pt x="300" y="4704"/>
                    <a:pt x="167" y="7339"/>
                    <a:pt x="34" y="9941"/>
                  </a:cubicBezTo>
                  <a:cubicBezTo>
                    <a:pt x="0" y="10308"/>
                    <a:pt x="0" y="10675"/>
                    <a:pt x="0" y="11042"/>
                  </a:cubicBezTo>
                  <a:cubicBezTo>
                    <a:pt x="67" y="11075"/>
                    <a:pt x="100" y="11075"/>
                    <a:pt x="167" y="11109"/>
                  </a:cubicBezTo>
                  <a:cubicBezTo>
                    <a:pt x="267" y="10942"/>
                    <a:pt x="434" y="10808"/>
                    <a:pt x="434" y="10642"/>
                  </a:cubicBezTo>
                  <a:cubicBezTo>
                    <a:pt x="534" y="9141"/>
                    <a:pt x="634" y="7639"/>
                    <a:pt x="667" y="6138"/>
                  </a:cubicBezTo>
                  <a:cubicBezTo>
                    <a:pt x="701" y="4837"/>
                    <a:pt x="667" y="3536"/>
                    <a:pt x="701" y="2236"/>
                  </a:cubicBezTo>
                  <a:cubicBezTo>
                    <a:pt x="701" y="2069"/>
                    <a:pt x="734" y="1802"/>
                    <a:pt x="834" y="1735"/>
                  </a:cubicBezTo>
                  <a:cubicBezTo>
                    <a:pt x="1601" y="1335"/>
                    <a:pt x="2302" y="701"/>
                    <a:pt x="3269" y="668"/>
                  </a:cubicBezTo>
                  <a:cubicBezTo>
                    <a:pt x="5171" y="568"/>
                    <a:pt x="7105" y="434"/>
                    <a:pt x="9040" y="401"/>
                  </a:cubicBezTo>
                  <a:cubicBezTo>
                    <a:pt x="9310" y="396"/>
                    <a:pt x="9580" y="394"/>
                    <a:pt x="9848" y="394"/>
                  </a:cubicBezTo>
                  <a:cubicBezTo>
                    <a:pt x="11506" y="394"/>
                    <a:pt x="13141" y="472"/>
                    <a:pt x="14777" y="501"/>
                  </a:cubicBezTo>
                  <a:cubicBezTo>
                    <a:pt x="17880" y="534"/>
                    <a:pt x="20948" y="601"/>
                    <a:pt x="24051" y="634"/>
                  </a:cubicBezTo>
                  <a:cubicBezTo>
                    <a:pt x="27887" y="668"/>
                    <a:pt x="31723" y="701"/>
                    <a:pt x="35559" y="701"/>
                  </a:cubicBezTo>
                  <a:cubicBezTo>
                    <a:pt x="39295" y="701"/>
                    <a:pt x="43031" y="658"/>
                    <a:pt x="46784" y="658"/>
                  </a:cubicBezTo>
                  <a:cubicBezTo>
                    <a:pt x="47722" y="658"/>
                    <a:pt x="48662" y="661"/>
                    <a:pt x="49602" y="668"/>
                  </a:cubicBezTo>
                  <a:cubicBezTo>
                    <a:pt x="53572" y="701"/>
                    <a:pt x="57541" y="801"/>
                    <a:pt x="61511" y="868"/>
                  </a:cubicBezTo>
                  <a:cubicBezTo>
                    <a:pt x="62978" y="901"/>
                    <a:pt x="64480" y="1035"/>
                    <a:pt x="65981" y="1068"/>
                  </a:cubicBezTo>
                  <a:cubicBezTo>
                    <a:pt x="66848" y="1101"/>
                    <a:pt x="67682" y="1101"/>
                    <a:pt x="68516" y="1101"/>
                  </a:cubicBezTo>
                  <a:cubicBezTo>
                    <a:pt x="69250" y="1101"/>
                    <a:pt x="69950" y="1101"/>
                    <a:pt x="70684" y="1068"/>
                  </a:cubicBezTo>
                  <a:cubicBezTo>
                    <a:pt x="71018" y="1068"/>
                    <a:pt x="71251" y="1201"/>
                    <a:pt x="71251" y="1602"/>
                  </a:cubicBezTo>
                  <a:cubicBezTo>
                    <a:pt x="71284" y="5138"/>
                    <a:pt x="71318" y="8707"/>
                    <a:pt x="71351" y="12243"/>
                  </a:cubicBezTo>
                  <a:cubicBezTo>
                    <a:pt x="71385" y="14644"/>
                    <a:pt x="71385" y="17046"/>
                    <a:pt x="71385" y="19448"/>
                  </a:cubicBezTo>
                  <a:cubicBezTo>
                    <a:pt x="71385" y="19737"/>
                    <a:pt x="71410" y="20001"/>
                    <a:pt x="71742" y="20001"/>
                  </a:cubicBezTo>
                  <a:cubicBezTo>
                    <a:pt x="71793" y="20001"/>
                    <a:pt x="71852" y="19995"/>
                    <a:pt x="71918" y="19982"/>
                  </a:cubicBezTo>
                  <a:cubicBezTo>
                    <a:pt x="71918" y="19781"/>
                    <a:pt x="71918" y="19615"/>
                    <a:pt x="71918" y="19448"/>
                  </a:cubicBezTo>
                  <a:cubicBezTo>
                    <a:pt x="71918" y="14745"/>
                    <a:pt x="71885" y="10075"/>
                    <a:pt x="71852" y="5371"/>
                  </a:cubicBezTo>
                  <a:cubicBezTo>
                    <a:pt x="71818" y="4037"/>
                    <a:pt x="71785" y="2669"/>
                    <a:pt x="71718" y="1335"/>
                  </a:cubicBezTo>
                  <a:cubicBezTo>
                    <a:pt x="71718" y="1135"/>
                    <a:pt x="71551" y="835"/>
                    <a:pt x="71385" y="801"/>
                  </a:cubicBezTo>
                  <a:cubicBezTo>
                    <a:pt x="71018" y="668"/>
                    <a:pt x="70617" y="668"/>
                    <a:pt x="70217" y="668"/>
                  </a:cubicBezTo>
                  <a:cubicBezTo>
                    <a:pt x="68983" y="668"/>
                    <a:pt x="67749" y="701"/>
                    <a:pt x="66514" y="701"/>
                  </a:cubicBezTo>
                  <a:cubicBezTo>
                    <a:pt x="66147" y="701"/>
                    <a:pt x="65747" y="634"/>
                    <a:pt x="65380" y="601"/>
                  </a:cubicBezTo>
                  <a:cubicBezTo>
                    <a:pt x="63746" y="568"/>
                    <a:pt x="62111" y="501"/>
                    <a:pt x="60477" y="468"/>
                  </a:cubicBezTo>
                  <a:cubicBezTo>
                    <a:pt x="55940" y="368"/>
                    <a:pt x="51370" y="234"/>
                    <a:pt x="46834" y="234"/>
                  </a:cubicBezTo>
                  <a:cubicBezTo>
                    <a:pt x="46009" y="229"/>
                    <a:pt x="45185" y="227"/>
                    <a:pt x="44361" y="227"/>
                  </a:cubicBezTo>
                  <a:cubicBezTo>
                    <a:pt x="39281" y="227"/>
                    <a:pt x="34201" y="306"/>
                    <a:pt x="29121" y="334"/>
                  </a:cubicBezTo>
                  <a:cubicBezTo>
                    <a:pt x="27220" y="334"/>
                    <a:pt x="25318" y="301"/>
                    <a:pt x="23417" y="267"/>
                  </a:cubicBezTo>
                  <a:cubicBezTo>
                    <a:pt x="20415" y="201"/>
                    <a:pt x="17379" y="134"/>
                    <a:pt x="14377" y="101"/>
                  </a:cubicBezTo>
                  <a:cubicBezTo>
                    <a:pt x="12643" y="67"/>
                    <a:pt x="10941" y="1"/>
                    <a:pt x="92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1"/>
            <p:cNvSpPr/>
            <p:nvPr/>
          </p:nvSpPr>
          <p:spPr>
            <a:xfrm>
              <a:off x="2162824" y="3644196"/>
              <a:ext cx="4977855" cy="473903"/>
            </a:xfrm>
            <a:custGeom>
              <a:avLst/>
              <a:gdLst/>
              <a:ahLst/>
              <a:cxnLst/>
              <a:rect l="l" t="t" r="r" b="b"/>
              <a:pathLst>
                <a:path w="71385" h="9479" extrusionOk="0">
                  <a:moveTo>
                    <a:pt x="160" y="0"/>
                  </a:moveTo>
                  <a:cubicBezTo>
                    <a:pt x="132" y="0"/>
                    <a:pt x="101" y="2"/>
                    <a:pt x="67" y="5"/>
                  </a:cubicBezTo>
                  <a:cubicBezTo>
                    <a:pt x="67" y="72"/>
                    <a:pt x="34" y="172"/>
                    <a:pt x="34" y="239"/>
                  </a:cubicBezTo>
                  <a:cubicBezTo>
                    <a:pt x="34" y="1640"/>
                    <a:pt x="1" y="3041"/>
                    <a:pt x="34" y="4442"/>
                  </a:cubicBezTo>
                  <a:cubicBezTo>
                    <a:pt x="34" y="5810"/>
                    <a:pt x="101" y="7177"/>
                    <a:pt x="167" y="8545"/>
                  </a:cubicBezTo>
                  <a:cubicBezTo>
                    <a:pt x="192" y="8985"/>
                    <a:pt x="342" y="9192"/>
                    <a:pt x="644" y="9192"/>
                  </a:cubicBezTo>
                  <a:cubicBezTo>
                    <a:pt x="754" y="9192"/>
                    <a:pt x="884" y="9165"/>
                    <a:pt x="1035" y="9112"/>
                  </a:cubicBezTo>
                  <a:cubicBezTo>
                    <a:pt x="1085" y="9095"/>
                    <a:pt x="1135" y="9087"/>
                    <a:pt x="1189" y="9087"/>
                  </a:cubicBezTo>
                  <a:cubicBezTo>
                    <a:pt x="1243" y="9087"/>
                    <a:pt x="1301" y="9095"/>
                    <a:pt x="1368" y="9112"/>
                  </a:cubicBezTo>
                  <a:cubicBezTo>
                    <a:pt x="1635" y="9145"/>
                    <a:pt x="1902" y="9245"/>
                    <a:pt x="2169" y="9279"/>
                  </a:cubicBezTo>
                  <a:cubicBezTo>
                    <a:pt x="4103" y="9345"/>
                    <a:pt x="6005" y="9479"/>
                    <a:pt x="7940" y="9479"/>
                  </a:cubicBezTo>
                  <a:cubicBezTo>
                    <a:pt x="10208" y="9445"/>
                    <a:pt x="12509" y="9312"/>
                    <a:pt x="14811" y="9279"/>
                  </a:cubicBezTo>
                  <a:cubicBezTo>
                    <a:pt x="15269" y="9272"/>
                    <a:pt x="15727" y="9269"/>
                    <a:pt x="16186" y="9269"/>
                  </a:cubicBezTo>
                  <a:cubicBezTo>
                    <a:pt x="17438" y="9269"/>
                    <a:pt x="18689" y="9288"/>
                    <a:pt x="19941" y="9288"/>
                  </a:cubicBezTo>
                  <a:cubicBezTo>
                    <a:pt x="20399" y="9288"/>
                    <a:pt x="20858" y="9286"/>
                    <a:pt x="21316" y="9279"/>
                  </a:cubicBezTo>
                  <a:cubicBezTo>
                    <a:pt x="24518" y="9212"/>
                    <a:pt x="27720" y="9045"/>
                    <a:pt x="30923" y="9012"/>
                  </a:cubicBezTo>
                  <a:cubicBezTo>
                    <a:pt x="32224" y="8978"/>
                    <a:pt x="33533" y="8970"/>
                    <a:pt x="34842" y="8970"/>
                  </a:cubicBezTo>
                  <a:cubicBezTo>
                    <a:pt x="36151" y="8970"/>
                    <a:pt x="37461" y="8978"/>
                    <a:pt x="38762" y="8978"/>
                  </a:cubicBezTo>
                  <a:cubicBezTo>
                    <a:pt x="40996" y="8945"/>
                    <a:pt x="43231" y="8912"/>
                    <a:pt x="45466" y="8845"/>
                  </a:cubicBezTo>
                  <a:cubicBezTo>
                    <a:pt x="47568" y="8778"/>
                    <a:pt x="49669" y="8645"/>
                    <a:pt x="51737" y="8578"/>
                  </a:cubicBezTo>
                  <a:cubicBezTo>
                    <a:pt x="52621" y="8561"/>
                    <a:pt x="53505" y="8553"/>
                    <a:pt x="54389" y="8553"/>
                  </a:cubicBezTo>
                  <a:cubicBezTo>
                    <a:pt x="55273" y="8553"/>
                    <a:pt x="56157" y="8561"/>
                    <a:pt x="57041" y="8578"/>
                  </a:cubicBezTo>
                  <a:cubicBezTo>
                    <a:pt x="58642" y="8578"/>
                    <a:pt x="60244" y="8645"/>
                    <a:pt x="61845" y="8645"/>
                  </a:cubicBezTo>
                  <a:cubicBezTo>
                    <a:pt x="64413" y="8678"/>
                    <a:pt x="67015" y="8745"/>
                    <a:pt x="69584" y="8745"/>
                  </a:cubicBezTo>
                  <a:cubicBezTo>
                    <a:pt x="70217" y="8745"/>
                    <a:pt x="70818" y="8478"/>
                    <a:pt x="71285" y="8044"/>
                  </a:cubicBezTo>
                  <a:cubicBezTo>
                    <a:pt x="71385" y="7944"/>
                    <a:pt x="71385" y="7744"/>
                    <a:pt x="71385" y="7577"/>
                  </a:cubicBezTo>
                  <a:lnTo>
                    <a:pt x="71385" y="7577"/>
                  </a:lnTo>
                  <a:cubicBezTo>
                    <a:pt x="71285" y="7611"/>
                    <a:pt x="71151" y="7644"/>
                    <a:pt x="71018" y="7678"/>
                  </a:cubicBezTo>
                  <a:cubicBezTo>
                    <a:pt x="70651" y="7878"/>
                    <a:pt x="70251" y="8245"/>
                    <a:pt x="69850" y="8245"/>
                  </a:cubicBezTo>
                  <a:cubicBezTo>
                    <a:pt x="68399" y="8320"/>
                    <a:pt x="66948" y="8357"/>
                    <a:pt x="65497" y="8357"/>
                  </a:cubicBezTo>
                  <a:cubicBezTo>
                    <a:pt x="65014" y="8357"/>
                    <a:pt x="64530" y="8353"/>
                    <a:pt x="64046" y="8345"/>
                  </a:cubicBezTo>
                  <a:cubicBezTo>
                    <a:pt x="62445" y="8345"/>
                    <a:pt x="60844" y="8211"/>
                    <a:pt x="59243" y="8178"/>
                  </a:cubicBezTo>
                  <a:cubicBezTo>
                    <a:pt x="57842" y="8178"/>
                    <a:pt x="56456" y="8163"/>
                    <a:pt x="55074" y="8163"/>
                  </a:cubicBezTo>
                  <a:cubicBezTo>
                    <a:pt x="54384" y="8163"/>
                    <a:pt x="53694" y="8167"/>
                    <a:pt x="53005" y="8178"/>
                  </a:cubicBezTo>
                  <a:cubicBezTo>
                    <a:pt x="50637" y="8211"/>
                    <a:pt x="48268" y="8311"/>
                    <a:pt x="45900" y="8378"/>
                  </a:cubicBezTo>
                  <a:cubicBezTo>
                    <a:pt x="43365" y="8445"/>
                    <a:pt x="40796" y="8545"/>
                    <a:pt x="38261" y="8578"/>
                  </a:cubicBezTo>
                  <a:cubicBezTo>
                    <a:pt x="36793" y="8595"/>
                    <a:pt x="35326" y="8595"/>
                    <a:pt x="33858" y="8595"/>
                  </a:cubicBezTo>
                  <a:cubicBezTo>
                    <a:pt x="32390" y="8595"/>
                    <a:pt x="30923" y="8595"/>
                    <a:pt x="29455" y="8612"/>
                  </a:cubicBezTo>
                  <a:cubicBezTo>
                    <a:pt x="25619" y="8678"/>
                    <a:pt x="21783" y="8812"/>
                    <a:pt x="17913" y="8878"/>
                  </a:cubicBezTo>
                  <a:cubicBezTo>
                    <a:pt x="14978" y="8945"/>
                    <a:pt x="12042" y="9012"/>
                    <a:pt x="9107" y="9012"/>
                  </a:cubicBezTo>
                  <a:cubicBezTo>
                    <a:pt x="8666" y="9018"/>
                    <a:pt x="8224" y="9021"/>
                    <a:pt x="7782" y="9021"/>
                  </a:cubicBezTo>
                  <a:cubicBezTo>
                    <a:pt x="5812" y="9021"/>
                    <a:pt x="3823" y="8966"/>
                    <a:pt x="1835" y="8912"/>
                  </a:cubicBezTo>
                  <a:cubicBezTo>
                    <a:pt x="1435" y="8912"/>
                    <a:pt x="935" y="8912"/>
                    <a:pt x="734" y="8712"/>
                  </a:cubicBezTo>
                  <a:cubicBezTo>
                    <a:pt x="501" y="8445"/>
                    <a:pt x="568" y="7944"/>
                    <a:pt x="568" y="7544"/>
                  </a:cubicBezTo>
                  <a:cubicBezTo>
                    <a:pt x="534" y="5176"/>
                    <a:pt x="501" y="2774"/>
                    <a:pt x="501" y="406"/>
                  </a:cubicBezTo>
                  <a:cubicBezTo>
                    <a:pt x="501" y="135"/>
                    <a:pt x="420" y="0"/>
                    <a:pt x="1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1"/>
            <p:cNvSpPr/>
            <p:nvPr/>
          </p:nvSpPr>
          <p:spPr>
            <a:xfrm>
              <a:off x="7082570" y="3082188"/>
              <a:ext cx="76845" cy="935856"/>
            </a:xfrm>
            <a:custGeom>
              <a:avLst/>
              <a:gdLst/>
              <a:ahLst/>
              <a:cxnLst/>
              <a:rect l="l" t="t" r="r" b="b"/>
              <a:pathLst>
                <a:path w="1102" h="18719" extrusionOk="0">
                  <a:moveTo>
                    <a:pt x="629" y="0"/>
                  </a:moveTo>
                  <a:cubicBezTo>
                    <a:pt x="590" y="0"/>
                    <a:pt x="547" y="2"/>
                    <a:pt x="501" y="5"/>
                  </a:cubicBezTo>
                  <a:cubicBezTo>
                    <a:pt x="701" y="6243"/>
                    <a:pt x="1" y="12481"/>
                    <a:pt x="268" y="18718"/>
                  </a:cubicBezTo>
                  <a:cubicBezTo>
                    <a:pt x="435" y="18518"/>
                    <a:pt x="535" y="18285"/>
                    <a:pt x="535" y="18051"/>
                  </a:cubicBezTo>
                  <a:cubicBezTo>
                    <a:pt x="701" y="14682"/>
                    <a:pt x="835" y="11313"/>
                    <a:pt x="935" y="7977"/>
                  </a:cubicBezTo>
                  <a:cubicBezTo>
                    <a:pt x="1035" y="5476"/>
                    <a:pt x="1035" y="2974"/>
                    <a:pt x="1102" y="472"/>
                  </a:cubicBezTo>
                  <a:cubicBezTo>
                    <a:pt x="1102" y="141"/>
                    <a:pt x="993" y="0"/>
                    <a:pt x="6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1"/>
            <p:cNvSpPr/>
            <p:nvPr/>
          </p:nvSpPr>
          <p:spPr>
            <a:xfrm>
              <a:off x="7111457" y="2832252"/>
              <a:ext cx="65043" cy="68493"/>
            </a:xfrm>
            <a:custGeom>
              <a:avLst/>
              <a:gdLst/>
              <a:ahLst/>
              <a:cxnLst/>
              <a:rect l="l" t="t" r="r" b="b"/>
              <a:pathLst>
                <a:path w="1301" h="1370" extrusionOk="0">
                  <a:moveTo>
                    <a:pt x="701" y="0"/>
                  </a:moveTo>
                  <a:cubicBezTo>
                    <a:pt x="301" y="0"/>
                    <a:pt x="1" y="367"/>
                    <a:pt x="1" y="801"/>
                  </a:cubicBezTo>
                  <a:cubicBezTo>
                    <a:pt x="34" y="1168"/>
                    <a:pt x="234" y="1368"/>
                    <a:pt x="568" y="1368"/>
                  </a:cubicBezTo>
                  <a:cubicBezTo>
                    <a:pt x="581" y="1369"/>
                    <a:pt x="594" y="1370"/>
                    <a:pt x="607" y="1370"/>
                  </a:cubicBezTo>
                  <a:cubicBezTo>
                    <a:pt x="932" y="1370"/>
                    <a:pt x="1300" y="985"/>
                    <a:pt x="1268" y="601"/>
                  </a:cubicBezTo>
                  <a:cubicBezTo>
                    <a:pt x="1235" y="301"/>
                    <a:pt x="1101" y="0"/>
                    <a:pt x="7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1"/>
            <p:cNvSpPr/>
            <p:nvPr/>
          </p:nvSpPr>
          <p:spPr>
            <a:xfrm>
              <a:off x="7131455" y="2696513"/>
              <a:ext cx="65093" cy="54195"/>
            </a:xfrm>
            <a:custGeom>
              <a:avLst/>
              <a:gdLst/>
              <a:ahLst/>
              <a:cxnLst/>
              <a:rect l="l" t="t" r="r" b="b"/>
              <a:pathLst>
                <a:path w="1302" h="1084" extrusionOk="0">
                  <a:moveTo>
                    <a:pt x="444" y="1"/>
                  </a:moveTo>
                  <a:cubicBezTo>
                    <a:pt x="178" y="1"/>
                    <a:pt x="1" y="190"/>
                    <a:pt x="1" y="480"/>
                  </a:cubicBezTo>
                  <a:cubicBezTo>
                    <a:pt x="1" y="797"/>
                    <a:pt x="151" y="1083"/>
                    <a:pt x="480" y="1083"/>
                  </a:cubicBezTo>
                  <a:cubicBezTo>
                    <a:pt x="498" y="1083"/>
                    <a:pt x="516" y="1083"/>
                    <a:pt x="535" y="1081"/>
                  </a:cubicBezTo>
                  <a:cubicBezTo>
                    <a:pt x="735" y="1048"/>
                    <a:pt x="935" y="814"/>
                    <a:pt x="1302" y="547"/>
                  </a:cubicBezTo>
                  <a:cubicBezTo>
                    <a:pt x="968" y="314"/>
                    <a:pt x="768" y="47"/>
                    <a:pt x="568" y="13"/>
                  </a:cubicBezTo>
                  <a:cubicBezTo>
                    <a:pt x="525" y="5"/>
                    <a:pt x="483" y="1"/>
                    <a:pt x="4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1"/>
            <p:cNvSpPr/>
            <p:nvPr/>
          </p:nvSpPr>
          <p:spPr>
            <a:xfrm>
              <a:off x="7139804" y="2945343"/>
              <a:ext cx="54495" cy="46095"/>
            </a:xfrm>
            <a:custGeom>
              <a:avLst/>
              <a:gdLst/>
              <a:ahLst/>
              <a:cxnLst/>
              <a:rect l="l" t="t" r="r" b="b"/>
              <a:pathLst>
                <a:path w="1090" h="922" extrusionOk="0">
                  <a:moveTo>
                    <a:pt x="619" y="1"/>
                  </a:moveTo>
                  <a:cubicBezTo>
                    <a:pt x="590" y="1"/>
                    <a:pt x="562" y="3"/>
                    <a:pt x="534" y="7"/>
                  </a:cubicBezTo>
                  <a:cubicBezTo>
                    <a:pt x="334" y="40"/>
                    <a:pt x="134" y="274"/>
                    <a:pt x="34" y="507"/>
                  </a:cubicBezTo>
                  <a:cubicBezTo>
                    <a:pt x="1" y="574"/>
                    <a:pt x="268" y="874"/>
                    <a:pt x="434" y="907"/>
                  </a:cubicBezTo>
                  <a:cubicBezTo>
                    <a:pt x="478" y="917"/>
                    <a:pt x="520" y="922"/>
                    <a:pt x="561" y="922"/>
                  </a:cubicBezTo>
                  <a:cubicBezTo>
                    <a:pt x="798" y="922"/>
                    <a:pt x="973" y="759"/>
                    <a:pt x="1001" y="474"/>
                  </a:cubicBezTo>
                  <a:cubicBezTo>
                    <a:pt x="1090" y="120"/>
                    <a:pt x="840" y="1"/>
                    <a:pt x="6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40"/>
          <p:cNvSpPr txBox="1">
            <a:spLocks noGrp="1"/>
          </p:cNvSpPr>
          <p:nvPr>
            <p:ph type="title"/>
          </p:nvPr>
        </p:nvSpPr>
        <p:spPr>
          <a:xfrm>
            <a:off x="1055515" y="780333"/>
            <a:ext cx="703297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sz="2000" b="1" dirty="0"/>
              <a:t>NỘI DUNG</a:t>
            </a:r>
            <a:endParaRPr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2780625" y="1346336"/>
            <a:ext cx="389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I. PHÉP CỘNG PHÂN SỐ</a:t>
            </a:r>
            <a:endParaRPr lang="vi-VN" sz="2400" b="1" dirty="0">
              <a:solidFill>
                <a:srgbClr val="7030A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79750" y="1847057"/>
            <a:ext cx="4076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1. </a:t>
            </a:r>
            <a:r>
              <a:rPr lang="en-US" sz="2400" dirty="0" err="1">
                <a:solidFill>
                  <a:srgbClr val="002060"/>
                </a:solidFill>
              </a:rPr>
              <a:t>Quy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tắc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cộng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hai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phân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số</a:t>
            </a:r>
            <a:endParaRPr lang="vi-VN" sz="2400" dirty="0">
              <a:solidFill>
                <a:srgbClr val="00206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79750" y="2436950"/>
            <a:ext cx="471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2. </a:t>
            </a:r>
            <a:r>
              <a:rPr lang="en-US" sz="2400" dirty="0" err="1">
                <a:solidFill>
                  <a:srgbClr val="002060"/>
                </a:solidFill>
              </a:rPr>
              <a:t>Tính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err="1">
                <a:solidFill>
                  <a:srgbClr val="002060"/>
                </a:solidFill>
              </a:rPr>
              <a:t>chất</a:t>
            </a:r>
            <a:r>
              <a:rPr lang="en-US" sz="2400">
                <a:solidFill>
                  <a:srgbClr val="002060"/>
                </a:solidFill>
              </a:rPr>
              <a:t> của phép cộng </a:t>
            </a:r>
            <a:r>
              <a:rPr lang="en-US" sz="2400" dirty="0" err="1">
                <a:solidFill>
                  <a:srgbClr val="002060"/>
                </a:solidFill>
              </a:rPr>
              <a:t>phân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số</a:t>
            </a:r>
            <a:endParaRPr lang="vi-VN" sz="2400" dirty="0">
              <a:solidFill>
                <a:srgbClr val="00206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80625" y="2969990"/>
            <a:ext cx="389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II. PHÉP TRỪ PHÂN SỐ</a:t>
            </a:r>
            <a:endParaRPr lang="vi-VN" sz="2400" b="1" dirty="0">
              <a:solidFill>
                <a:srgbClr val="7030A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079750" y="3570814"/>
            <a:ext cx="4076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1. </a:t>
            </a:r>
            <a:r>
              <a:rPr lang="en-US" sz="2400" dirty="0" err="1">
                <a:solidFill>
                  <a:srgbClr val="002060"/>
                </a:solidFill>
              </a:rPr>
              <a:t>Số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đối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của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một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phân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số</a:t>
            </a:r>
            <a:endParaRPr lang="vi-VN" sz="2400" dirty="0">
              <a:solidFill>
                <a:srgbClr val="00206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79750" y="4156512"/>
            <a:ext cx="471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2. </a:t>
            </a:r>
            <a:r>
              <a:rPr lang="en-US" sz="2400" dirty="0" err="1">
                <a:solidFill>
                  <a:srgbClr val="002060"/>
                </a:solidFill>
              </a:rPr>
              <a:t>Quy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tắc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trừ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hai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phân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số</a:t>
            </a:r>
            <a:endParaRPr lang="vi-VN" sz="2400" dirty="0">
              <a:solidFill>
                <a:srgbClr val="00206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B79D03-CAF7-6164-477B-37572EDE1D26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DE4C93-CB12-1BAA-1767-C1846CB20B61}"/>
              </a:ext>
            </a:extLst>
          </p:cNvPr>
          <p:cNvSpPr txBox="1"/>
          <p:nvPr/>
        </p:nvSpPr>
        <p:spPr>
          <a:xfrm>
            <a:off x="2701280" y="4591815"/>
            <a:ext cx="389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7030A0"/>
                </a:solidFill>
              </a:rPr>
              <a:t>III. QUY TẮC DẤU NGOẶC</a:t>
            </a:r>
            <a:endParaRPr lang="vi-VN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2" grpId="0"/>
      <p:bldP spid="27" grpId="0"/>
      <p:bldP spid="28" grpId="0"/>
      <p:bldP spid="29" grpId="0"/>
      <p:bldP spid="30" grpId="0"/>
      <p:bldP spid="31" grpId="0"/>
      <p:bldP spid="3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16" name="Google Shape;1216;p45"/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1071108" y="2532622"/>
                <a:ext cx="5753618" cy="2613777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just">
                  <a:lnSpc>
                    <a:spcPct val="120000"/>
                  </a:lnSpc>
                </a:pPr>
                <a:r>
                  <a:rPr lang="en-GB" sz="2400" b="1" dirty="0">
                    <a:solidFill>
                      <a:schemeClr val="tx1">
                        <a:lumMod val="50000"/>
                      </a:schemeClr>
                    </a:solidFill>
                  </a:rPr>
                  <a:t>Muốn </a:t>
                </a:r>
                <a:r>
                  <a:rPr lang="en-GB" sz="2400" b="1" dirty="0" err="1">
                    <a:solidFill>
                      <a:schemeClr val="tx1">
                        <a:lumMod val="50000"/>
                      </a:schemeClr>
                    </a:solidFill>
                  </a:rPr>
                  <a:t>cộng</a:t>
                </a:r>
                <a:r>
                  <a:rPr lang="en-GB" sz="2400" b="1" dirty="0">
                    <a:solidFill>
                      <a:schemeClr val="tx1">
                        <a:lumMod val="50000"/>
                      </a:schemeClr>
                    </a:solidFill>
                  </a:rPr>
                  <a:t> </a:t>
                </a:r>
                <a:r>
                  <a:rPr lang="en-GB" sz="2400" b="1" dirty="0" err="1">
                    <a:solidFill>
                      <a:schemeClr val="tx1">
                        <a:lumMod val="50000"/>
                      </a:schemeClr>
                    </a:solidFill>
                  </a:rPr>
                  <a:t>hai</a:t>
                </a:r>
                <a:r>
                  <a:rPr lang="en-GB" sz="2400" b="1" dirty="0">
                    <a:solidFill>
                      <a:schemeClr val="tx1">
                        <a:lumMod val="50000"/>
                      </a:schemeClr>
                    </a:solidFill>
                  </a:rPr>
                  <a:t> </a:t>
                </a:r>
                <a:r>
                  <a:rPr lang="en-GB" sz="2400" b="1" dirty="0" err="1">
                    <a:solidFill>
                      <a:schemeClr val="tx1">
                        <a:lumMod val="50000"/>
                      </a:schemeClr>
                    </a:solidFill>
                  </a:rPr>
                  <a:t>phân</a:t>
                </a:r>
                <a:r>
                  <a:rPr lang="en-GB" sz="2400" b="1" dirty="0">
                    <a:solidFill>
                      <a:schemeClr val="tx1">
                        <a:lumMod val="50000"/>
                      </a:schemeClr>
                    </a:solidFill>
                  </a:rPr>
                  <a:t> </a:t>
                </a:r>
                <a:r>
                  <a:rPr lang="en-GB" sz="2400" b="1" dirty="0" err="1">
                    <a:solidFill>
                      <a:schemeClr val="tx1">
                        <a:lumMod val="50000"/>
                      </a:schemeClr>
                    </a:solidFill>
                  </a:rPr>
                  <a:t>số</a:t>
                </a:r>
                <a:r>
                  <a:rPr lang="en-GB" sz="2400" b="1" dirty="0">
                    <a:solidFill>
                      <a:schemeClr val="tx1">
                        <a:lumMod val="50000"/>
                      </a:schemeClr>
                    </a:solidFill>
                  </a:rPr>
                  <a:t> </a:t>
                </a:r>
                <a:r>
                  <a:rPr lang="en-GB" sz="2400" b="1" dirty="0" err="1">
                    <a:solidFill>
                      <a:schemeClr val="tx1">
                        <a:lumMod val="50000"/>
                      </a:schemeClr>
                    </a:solidFill>
                  </a:rPr>
                  <a:t>có</a:t>
                </a:r>
                <a:r>
                  <a:rPr lang="en-GB" sz="2400" b="1" dirty="0">
                    <a:solidFill>
                      <a:schemeClr val="tx1">
                        <a:lumMod val="50000"/>
                      </a:schemeClr>
                    </a:solidFill>
                  </a:rPr>
                  <a:t> </a:t>
                </a:r>
                <a:r>
                  <a:rPr lang="en-GB" sz="2400" b="1" dirty="0" err="1">
                    <a:solidFill>
                      <a:schemeClr val="tx1">
                        <a:lumMod val="50000"/>
                      </a:schemeClr>
                    </a:solidFill>
                  </a:rPr>
                  <a:t>cùng</a:t>
                </a:r>
                <a:r>
                  <a:rPr lang="en-GB" sz="2400" b="1" dirty="0">
                    <a:solidFill>
                      <a:schemeClr val="tx1">
                        <a:lumMod val="50000"/>
                      </a:schemeClr>
                    </a:solidFill>
                  </a:rPr>
                  <a:t> </a:t>
                </a:r>
                <a:r>
                  <a:rPr lang="en-GB" sz="2400" b="1" dirty="0" err="1">
                    <a:solidFill>
                      <a:schemeClr val="tx1">
                        <a:lumMod val="50000"/>
                      </a:schemeClr>
                    </a:solidFill>
                  </a:rPr>
                  <a:t>mẫu</a:t>
                </a:r>
                <a:r>
                  <a:rPr lang="en-GB" sz="2400" b="1" dirty="0">
                    <a:solidFill>
                      <a:schemeClr val="tx1">
                        <a:lumMod val="50000"/>
                      </a:schemeClr>
                    </a:solidFill>
                  </a:rPr>
                  <a:t> </a:t>
                </a:r>
                <a:r>
                  <a:rPr lang="en-GB" sz="2400" b="1" dirty="0" err="1">
                    <a:solidFill>
                      <a:schemeClr val="tx1">
                        <a:lumMod val="50000"/>
                      </a:schemeClr>
                    </a:solidFill>
                  </a:rPr>
                  <a:t>số</a:t>
                </a:r>
                <a:r>
                  <a:rPr lang="en-GB" sz="2400" b="1" dirty="0">
                    <a:solidFill>
                      <a:schemeClr val="tx1">
                        <a:lumMod val="50000"/>
                      </a:schemeClr>
                    </a:solidFill>
                  </a:rPr>
                  <a:t> ta </a:t>
                </a:r>
                <a:r>
                  <a:rPr lang="en-GB" sz="2400" b="1" dirty="0" err="1">
                    <a:solidFill>
                      <a:schemeClr val="tx1">
                        <a:lumMod val="50000"/>
                      </a:schemeClr>
                    </a:solidFill>
                  </a:rPr>
                  <a:t>cộng</a:t>
                </a:r>
                <a:r>
                  <a:rPr lang="en-GB" sz="2400" b="1" dirty="0">
                    <a:solidFill>
                      <a:schemeClr val="tx1">
                        <a:lumMod val="50000"/>
                      </a:schemeClr>
                    </a:solidFill>
                  </a:rPr>
                  <a:t> </a:t>
                </a:r>
                <a:r>
                  <a:rPr lang="en-GB" sz="2400" b="1" dirty="0" err="1">
                    <a:solidFill>
                      <a:schemeClr val="tx1">
                        <a:lumMod val="50000"/>
                      </a:schemeClr>
                    </a:solidFill>
                  </a:rPr>
                  <a:t>các</a:t>
                </a:r>
                <a:r>
                  <a:rPr lang="en-GB" sz="2400" b="1" dirty="0">
                    <a:solidFill>
                      <a:schemeClr val="tx1">
                        <a:lumMod val="50000"/>
                      </a:schemeClr>
                    </a:solidFill>
                  </a:rPr>
                  <a:t> </a:t>
                </a:r>
                <a:r>
                  <a:rPr lang="en-GB" sz="2400" b="1" dirty="0" err="1">
                    <a:solidFill>
                      <a:schemeClr val="tx1">
                        <a:lumMod val="50000"/>
                      </a:schemeClr>
                    </a:solidFill>
                  </a:rPr>
                  <a:t>tử</a:t>
                </a:r>
                <a:r>
                  <a:rPr lang="en-GB" sz="2400" b="1" dirty="0">
                    <a:solidFill>
                      <a:schemeClr val="tx1">
                        <a:lumMod val="50000"/>
                      </a:schemeClr>
                    </a:solidFill>
                  </a:rPr>
                  <a:t> </a:t>
                </a:r>
                <a:r>
                  <a:rPr lang="en-GB" sz="2400" b="1" dirty="0" err="1">
                    <a:solidFill>
                      <a:schemeClr val="tx1">
                        <a:lumMod val="50000"/>
                      </a:schemeClr>
                    </a:solidFill>
                  </a:rPr>
                  <a:t>và</a:t>
                </a:r>
                <a:r>
                  <a:rPr lang="en-GB" sz="2400" b="1" dirty="0">
                    <a:solidFill>
                      <a:schemeClr val="tx1">
                        <a:lumMod val="50000"/>
                      </a:schemeClr>
                    </a:solidFill>
                  </a:rPr>
                  <a:t> </a:t>
                </a:r>
                <a:r>
                  <a:rPr lang="en-GB" sz="2400" b="1" dirty="0" err="1">
                    <a:solidFill>
                      <a:schemeClr val="tx1">
                        <a:lumMod val="50000"/>
                      </a:schemeClr>
                    </a:solidFill>
                  </a:rPr>
                  <a:t>giữ</a:t>
                </a:r>
                <a:r>
                  <a:rPr lang="en-GB" sz="2400" b="1" dirty="0">
                    <a:solidFill>
                      <a:schemeClr val="tx1">
                        <a:lumMod val="50000"/>
                      </a:schemeClr>
                    </a:solidFill>
                  </a:rPr>
                  <a:t> </a:t>
                </a:r>
                <a:r>
                  <a:rPr lang="en-GB" sz="2400" b="1" dirty="0" err="1">
                    <a:solidFill>
                      <a:schemeClr val="tx1">
                        <a:lumMod val="50000"/>
                      </a:schemeClr>
                    </a:solidFill>
                  </a:rPr>
                  <a:t>nguyên</a:t>
                </a:r>
                <a:r>
                  <a:rPr lang="en-GB" sz="2400" b="1" dirty="0">
                    <a:solidFill>
                      <a:schemeClr val="tx1">
                        <a:lumMod val="50000"/>
                      </a:schemeClr>
                    </a:solidFill>
                  </a:rPr>
                  <a:t> </a:t>
                </a:r>
                <a:r>
                  <a:rPr lang="en-GB" sz="2400" b="1" dirty="0" err="1">
                    <a:solidFill>
                      <a:schemeClr val="tx1">
                        <a:lumMod val="50000"/>
                      </a:schemeClr>
                    </a:solidFill>
                  </a:rPr>
                  <a:t>mẫu</a:t>
                </a:r>
                <a:r>
                  <a:rPr lang="en-GB" sz="2400" b="1" dirty="0">
                    <a:solidFill>
                      <a:schemeClr val="tx1">
                        <a:lumMod val="50000"/>
                      </a:schemeClr>
                    </a:solidFill>
                  </a:rPr>
                  <a:t>:</a:t>
                </a:r>
              </a:p>
              <a:p>
                <a:pPr marL="0" indent="0">
                  <a:lnSpc>
                    <a:spcPct val="12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ar-AE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num>
                      <m:den>
                        <m:r>
                          <a:rPr lang="ar-AE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den>
                    </m:f>
                  </m:oMath>
                </a14:m>
                <a:r>
                  <a:rPr lang="ar-AE" sz="2400" b="1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num>
                      <m:den>
                        <m:r>
                          <a:rPr lang="ar-AE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den>
                    </m:f>
                  </m:oMath>
                </a14:m>
                <a:r>
                  <a:rPr lang="ar-AE" sz="24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ar-AE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ar-AE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num>
                      <m:den>
                        <m:r>
                          <a:rPr lang="ar-AE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den>
                    </m:f>
                  </m:oMath>
                </a14:m>
                <a:endParaRPr lang="ar-AE" sz="2400" b="1" dirty="0">
                  <a:solidFill>
                    <a:schemeClr val="tx1">
                      <a:lumMod val="50000"/>
                    </a:schemeClr>
                  </a:solidFill>
                </a:endParaRPr>
              </a:p>
              <a:p>
                <a:pPr marL="0" indent="0" algn="just">
                  <a:lnSpc>
                    <a:spcPct val="120000"/>
                  </a:lnSpc>
                </a:pPr>
                <a:r>
                  <a:rPr lang="en-GB" sz="2400" b="1">
                    <a:solidFill>
                      <a:schemeClr val="tx1">
                        <a:lumMod val="50000"/>
                      </a:schemeClr>
                    </a:solidFill>
                  </a:rPr>
                  <a:t>Ví dụ: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400" b="1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sz="2400" b="1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AE" sz="2400" b="1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AE" sz="2400" b="1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ar-AE" sz="2400" b="1" dirty="0">
                    <a:solidFill>
                      <a:schemeClr val="tx1">
                        <a:lumMod val="50000"/>
                      </a:schemeClr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400" b="1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sz="2400" b="1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ar-AE" sz="2400" b="1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ar-AE" sz="2400" b="1" dirty="0">
                    <a:solidFill>
                      <a:schemeClr val="tx1">
                        <a:lumMod val="50000"/>
                      </a:schemeClr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400" b="1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ar-AE" sz="2400" b="1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AE" sz="2400" b="1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400" b="1" i="1" smtClean="0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ar-AE" sz="2400" b="1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ar-AE" sz="2400" b="1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ar-AE" sz="2400" b="1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ar-AE" sz="2400" b="1" i="1">
                        <a:solidFill>
                          <a:schemeClr val="tx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ar-AE" sz="2400" b="1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sz="2400" b="1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ar-AE" sz="2400" b="1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lang="ar-AE" sz="2400" b="1" dirty="0">
                  <a:solidFill>
                    <a:schemeClr val="tx1">
                      <a:lumMod val="50000"/>
                    </a:schemeClr>
                  </a:solidFill>
                </a:endParaRPr>
              </a:p>
              <a:p>
                <a:pPr marL="0" lvl="0" indent="0" algn="just">
                  <a:lnSpc>
                    <a:spcPct val="120000"/>
                  </a:lnSpc>
                </a:pPr>
                <a:endParaRPr lang="ar-AE" sz="2800" b="1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216" name="Google Shape;1216;p45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071108" y="2532622"/>
                <a:ext cx="5753618" cy="2613777"/>
              </a:xfrm>
              <a:prstGeom prst="rect">
                <a:avLst/>
              </a:prstGeom>
              <a:blipFill>
                <a:blip r:embed="rId3"/>
                <a:stretch>
                  <a:fillRect l="-1695" t="-3263" r="-1589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14940" y="1508175"/>
            <a:ext cx="4840514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highlight>
                  <a:srgbClr val="C2EDA5"/>
                </a:highlight>
              </a:rPr>
              <a:t>Quy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tắc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cộng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hai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phân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số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cùng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mẫu</a:t>
            </a:r>
            <a:endParaRPr lang="vi-VN" sz="2400" b="1" dirty="0">
              <a:highlight>
                <a:srgbClr val="C2EDA5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6707C7-E564-301F-AC31-9322B3FBBCF9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4A0E3F-C03B-1FC1-A761-A5DA756C2AA7}"/>
              </a:ext>
            </a:extLst>
          </p:cNvPr>
          <p:cNvSpPr txBox="1"/>
          <p:nvPr/>
        </p:nvSpPr>
        <p:spPr>
          <a:xfrm>
            <a:off x="614940" y="564446"/>
            <a:ext cx="389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I. PHÉP CỘNG PHÂN SỐ</a:t>
            </a:r>
            <a:endParaRPr lang="vi-VN" sz="2400" b="1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F25CF7-D919-05D1-9D4E-C82D19380790}"/>
              </a:ext>
            </a:extLst>
          </p:cNvPr>
          <p:cNvSpPr txBox="1"/>
          <p:nvPr/>
        </p:nvSpPr>
        <p:spPr>
          <a:xfrm>
            <a:off x="526040" y="945394"/>
            <a:ext cx="4076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1. </a:t>
            </a:r>
            <a:r>
              <a:rPr lang="en-US" sz="2400" dirty="0" err="1">
                <a:solidFill>
                  <a:srgbClr val="002060"/>
                </a:solidFill>
              </a:rPr>
              <a:t>Quy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tắc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cộng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hai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phân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số</a:t>
            </a:r>
            <a:endParaRPr lang="vi-VN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6" grpId="0" uiExpand="1" build="p"/>
      <p:bldP spid="3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97" b="88525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9965" y="1570169"/>
            <a:ext cx="851769" cy="4518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81734" y="1431753"/>
                <a:ext cx="2796157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Tính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−9</m:t>
                        </m:r>
                      </m:den>
                    </m:f>
                  </m:oMath>
                </a14:m>
                <a:r>
                  <a:rPr lang="en-US" sz="28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800" dirty="0"/>
                  <a:t>  </a:t>
                </a:r>
                <a:endParaRPr lang="vi-VN" sz="2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1734" y="1431753"/>
                <a:ext cx="2796157" cy="710451"/>
              </a:xfrm>
              <a:prstGeom prst="rect">
                <a:avLst/>
              </a:prstGeom>
              <a:blipFill>
                <a:blip r:embed="rId4"/>
                <a:stretch>
                  <a:fillRect l="-4357" b="-12069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926098" y="2655776"/>
                <a:ext cx="7023670" cy="23538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b="1" dirty="0">
                    <a:latin typeface="+mn-lt"/>
                    <a:ea typeface="Times New Roman" panose="02020603050405020304" pitchFamily="18" charset="0"/>
                  </a:rPr>
                  <a:t>Bước 1: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Quy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đồng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mẫu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hai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phân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số</a:t>
                </a:r>
                <a:endParaRPr lang="en-US" sz="2400" dirty="0">
                  <a:latin typeface="+mn-lt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−9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−11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và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−6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−5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; BCNN</a:t>
                </a:r>
                <a:r>
                  <a:rPr lang="en-US" sz="2400">
                    <a:latin typeface="+mn-lt"/>
                    <a:ea typeface="Times New Roman" panose="02020603050405020304" pitchFamily="18" charset="0"/>
                  </a:rPr>
                  <a:t>(9; 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6) = 18</a:t>
                </a:r>
                <a:endParaRPr lang="en-US" sz="2400" dirty="0">
                  <a:latin typeface="+mn-lt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−9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−11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. 2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9.2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−22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18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−6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.3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6.3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−15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18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endParaRPr lang="en-US" sz="2400" dirty="0">
                  <a:latin typeface="+mn-lt"/>
                  <a:ea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098" y="2655776"/>
                <a:ext cx="7023670" cy="2353850"/>
              </a:xfrm>
              <a:prstGeom prst="rect">
                <a:avLst/>
              </a:prstGeom>
              <a:blipFill>
                <a:blip r:embed="rId5"/>
                <a:stretch>
                  <a:fillRect l="-1389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D753CF15-0979-8D8E-F1CF-2D9A66F44881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D7AB1C-DE6E-15C6-D9BB-58EDF70D7A26}"/>
              </a:ext>
            </a:extLst>
          </p:cNvPr>
          <p:cNvSpPr txBox="1"/>
          <p:nvPr/>
        </p:nvSpPr>
        <p:spPr>
          <a:xfrm>
            <a:off x="539033" y="334866"/>
            <a:ext cx="389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I. PHÉP CỘNG PHÂN SỐ</a:t>
            </a:r>
            <a:endParaRPr lang="vi-VN" sz="2400" b="1" dirty="0">
              <a:solidFill>
                <a:srgbClr val="7030A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A09D41-862A-D031-3317-5D359D44C144}"/>
              </a:ext>
            </a:extLst>
          </p:cNvPr>
          <p:cNvSpPr txBox="1"/>
          <p:nvPr/>
        </p:nvSpPr>
        <p:spPr>
          <a:xfrm>
            <a:off x="808216" y="2021977"/>
            <a:ext cx="74240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Để tính tổng các phân số không cùng mẫu, ta thường làm như sau:</a:t>
            </a:r>
            <a:endParaRPr lang="vi-VN" sz="240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F04924-DF80-948E-CAE6-8B16F2D1A471}"/>
              </a:ext>
            </a:extLst>
          </p:cNvPr>
          <p:cNvSpPr txBox="1"/>
          <p:nvPr/>
        </p:nvSpPr>
        <p:spPr>
          <a:xfrm>
            <a:off x="539033" y="669717"/>
            <a:ext cx="4076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1. </a:t>
            </a:r>
            <a:r>
              <a:rPr lang="en-US" sz="2400" dirty="0" err="1">
                <a:solidFill>
                  <a:srgbClr val="002060"/>
                </a:solidFill>
              </a:rPr>
              <a:t>Quy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tắc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cộng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hai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phân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số</a:t>
            </a:r>
            <a:endParaRPr lang="vi-VN" sz="2400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617CF7-8859-FD4F-08EA-0103D55928B9}"/>
              </a:ext>
            </a:extLst>
          </p:cNvPr>
          <p:cNvSpPr txBox="1"/>
          <p:nvPr/>
        </p:nvSpPr>
        <p:spPr>
          <a:xfrm>
            <a:off x="621816" y="1072694"/>
            <a:ext cx="5978364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highlight>
                  <a:srgbClr val="C2EDA5"/>
                </a:highlight>
              </a:rPr>
              <a:t>Quy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tắc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cộng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hai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phân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err="1">
                <a:highlight>
                  <a:srgbClr val="C2EDA5"/>
                </a:highlight>
              </a:rPr>
              <a:t>số</a:t>
            </a:r>
            <a:r>
              <a:rPr lang="en-US" sz="2400" b="1">
                <a:highlight>
                  <a:srgbClr val="C2EDA5"/>
                </a:highlight>
              </a:rPr>
              <a:t> không cùng </a:t>
            </a:r>
            <a:r>
              <a:rPr lang="en-US" sz="2400" b="1" dirty="0" err="1">
                <a:highlight>
                  <a:srgbClr val="C2EDA5"/>
                </a:highlight>
              </a:rPr>
              <a:t>mẫu</a:t>
            </a:r>
            <a:endParaRPr lang="vi-VN" sz="2400" b="1" dirty="0">
              <a:highlight>
                <a:srgbClr val="C2EDA5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2019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97" b="88525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5314" y="2017110"/>
            <a:ext cx="903977" cy="4795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969291" y="1953109"/>
                <a:ext cx="2300857" cy="6312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n-lt"/>
                  </a:rPr>
                  <a:t>Tính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−9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</a:rPr>
                  <a:t>  </a:t>
                </a:r>
                <a:endParaRPr lang="vi-VN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9291" y="1953109"/>
                <a:ext cx="2300857" cy="631263"/>
              </a:xfrm>
              <a:prstGeom prst="rect">
                <a:avLst/>
              </a:prstGeom>
              <a:blipFill>
                <a:blip r:embed="rId4"/>
                <a:stretch>
                  <a:fillRect l="-3979" b="-7692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065362" y="2569001"/>
                <a:ext cx="7013276" cy="23116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b="1" dirty="0">
                    <a:latin typeface="+mn-lt"/>
                    <a:ea typeface="Times New Roman" panose="02020603050405020304" pitchFamily="18" charset="0"/>
                  </a:rPr>
                  <a:t>Bước 2: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Cộng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các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tử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và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giữ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nguyên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mẫu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chung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:</a:t>
                </a:r>
                <a:endParaRPr lang="en-US" sz="2400" dirty="0">
                  <a:latin typeface="+mn-lt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Ta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có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−22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18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−15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18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−22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−15</m:t>
                            </m:r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18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−37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18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</m:t>
                    </m:r>
                  </m:oMath>
                </a14:m>
                <a:endParaRPr lang="en-US" sz="2400" dirty="0">
                  <a:latin typeface="+mn-lt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Vậy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−9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−6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−37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18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</m:t>
                    </m:r>
                  </m:oMath>
                </a14:m>
                <a:endParaRPr lang="en-US" sz="2400" dirty="0">
                  <a:latin typeface="+mn-lt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62" y="2569001"/>
                <a:ext cx="7013276" cy="2311658"/>
              </a:xfrm>
              <a:prstGeom prst="rect">
                <a:avLst/>
              </a:prstGeom>
              <a:blipFill>
                <a:blip r:embed="rId5"/>
                <a:stretch>
                  <a:fillRect l="-1391" b="-1579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60D04A88-D409-D239-EB11-19B5153ABBCA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E3D28F-B61F-D2EF-D1BC-18047A191233}"/>
              </a:ext>
            </a:extLst>
          </p:cNvPr>
          <p:cNvSpPr txBox="1"/>
          <p:nvPr/>
        </p:nvSpPr>
        <p:spPr>
          <a:xfrm>
            <a:off x="896824" y="524603"/>
            <a:ext cx="389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I. PHÉP CỘNG PHÂN SỐ</a:t>
            </a:r>
            <a:endParaRPr lang="vi-VN" sz="2400" b="1" dirty="0">
              <a:solidFill>
                <a:srgbClr val="7030A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6F28CC-98EA-64A1-A693-E341A11D73E2}"/>
              </a:ext>
            </a:extLst>
          </p:cNvPr>
          <p:cNvSpPr txBox="1"/>
          <p:nvPr/>
        </p:nvSpPr>
        <p:spPr>
          <a:xfrm>
            <a:off x="896824" y="865560"/>
            <a:ext cx="4076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1. </a:t>
            </a:r>
            <a:r>
              <a:rPr lang="en-US" sz="2400" dirty="0" err="1">
                <a:solidFill>
                  <a:srgbClr val="002060"/>
                </a:solidFill>
              </a:rPr>
              <a:t>Quy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tắc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cộng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hai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phân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số</a:t>
            </a:r>
            <a:endParaRPr lang="vi-VN" sz="2400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6FAC3C-14B9-5B6B-260F-B2B55B7A0D21}"/>
              </a:ext>
            </a:extLst>
          </p:cNvPr>
          <p:cNvSpPr txBox="1"/>
          <p:nvPr/>
        </p:nvSpPr>
        <p:spPr>
          <a:xfrm>
            <a:off x="860538" y="1371327"/>
            <a:ext cx="5978364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highlight>
                  <a:srgbClr val="C2EDA5"/>
                </a:highlight>
              </a:rPr>
              <a:t>Quy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tắc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cộng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hai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phân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err="1">
                <a:highlight>
                  <a:srgbClr val="C2EDA5"/>
                </a:highlight>
              </a:rPr>
              <a:t>số</a:t>
            </a:r>
            <a:r>
              <a:rPr lang="en-US" sz="2400" b="1">
                <a:highlight>
                  <a:srgbClr val="C2EDA5"/>
                </a:highlight>
              </a:rPr>
              <a:t> không cùng </a:t>
            </a:r>
            <a:r>
              <a:rPr lang="en-US" sz="2400" b="1" dirty="0" err="1">
                <a:highlight>
                  <a:srgbClr val="C2EDA5"/>
                </a:highlight>
              </a:rPr>
              <a:t>mẫu</a:t>
            </a:r>
            <a:endParaRPr lang="vi-VN" sz="2400" b="1" dirty="0">
              <a:highlight>
                <a:srgbClr val="C2EDA5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843103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1999" y="1341735"/>
            <a:ext cx="5694099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highlight>
                  <a:srgbClr val="C2EDA5"/>
                </a:highlight>
              </a:rPr>
              <a:t>Quy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tắc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cộng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hai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phân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số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không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cùng</a:t>
            </a:r>
            <a:r>
              <a:rPr lang="en-US" sz="2400" b="1" dirty="0">
                <a:highlight>
                  <a:srgbClr val="C2EDA5"/>
                </a:highlight>
              </a:rPr>
              <a:t> </a:t>
            </a:r>
            <a:r>
              <a:rPr lang="en-US" sz="2400" b="1" dirty="0" err="1">
                <a:highlight>
                  <a:srgbClr val="C2EDA5"/>
                </a:highlight>
              </a:rPr>
              <a:t>mẫu</a:t>
            </a:r>
            <a:endParaRPr lang="vi-VN" sz="2400" b="1" dirty="0">
              <a:highlight>
                <a:srgbClr val="C2EDA5"/>
              </a:highligh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2726" y="1803400"/>
            <a:ext cx="6251414" cy="1824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Muốn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cộng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hai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phân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số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không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cùng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mẫu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, ta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quy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đồng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mẫu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những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phân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số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đó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rồi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cộng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các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tử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và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giữ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nguyên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mẫu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chung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algn="just">
              <a:lnSpc>
                <a:spcPct val="120000"/>
              </a:lnSpc>
            </a:pPr>
            <a:endParaRPr lang="vi-VN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11DC13-DD39-C752-0D35-776FF7712867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16F15F-72D6-4808-D792-506EA6847524}"/>
              </a:ext>
            </a:extLst>
          </p:cNvPr>
          <p:cNvSpPr txBox="1"/>
          <p:nvPr/>
        </p:nvSpPr>
        <p:spPr>
          <a:xfrm>
            <a:off x="673100" y="471864"/>
            <a:ext cx="389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I. PHÉP CỘNG PHÂN SỐ</a:t>
            </a:r>
            <a:endParaRPr lang="vi-VN" sz="2400" b="1" dirty="0">
              <a:solidFill>
                <a:srgbClr val="7030A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F4C8E4-909D-34AC-F0CE-36085FBD7086}"/>
              </a:ext>
            </a:extLst>
          </p:cNvPr>
          <p:cNvSpPr txBox="1"/>
          <p:nvPr/>
        </p:nvSpPr>
        <p:spPr>
          <a:xfrm>
            <a:off x="673100" y="823800"/>
            <a:ext cx="4076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1. </a:t>
            </a:r>
            <a:r>
              <a:rPr lang="en-US" sz="2400" dirty="0" err="1">
                <a:solidFill>
                  <a:srgbClr val="002060"/>
                </a:solidFill>
              </a:rPr>
              <a:t>Quy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tắc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cộng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hai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phân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số</a:t>
            </a:r>
            <a:endParaRPr lang="vi-VN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40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p46"/>
          <p:cNvSpPr txBox="1">
            <a:spLocks noGrp="1"/>
          </p:cNvSpPr>
          <p:nvPr>
            <p:ph type="title"/>
          </p:nvPr>
        </p:nvSpPr>
        <p:spPr>
          <a:xfrm>
            <a:off x="0" y="1087460"/>
            <a:ext cx="3286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400" b="1" i="1" u="sng" dirty="0" err="1"/>
              <a:t>Luyện</a:t>
            </a:r>
            <a:r>
              <a:rPr lang="en-GB" sz="2400" b="1" i="1" u="sng" dirty="0"/>
              <a:t> </a:t>
            </a:r>
            <a:r>
              <a:rPr lang="en-GB" sz="2400" b="1" i="1" u="sng" dirty="0" err="1"/>
              <a:t>tập</a:t>
            </a:r>
            <a:r>
              <a:rPr lang="en-GB" sz="2400" b="1" i="1" u="sng" dirty="0"/>
              <a:t> 1.</a:t>
            </a:r>
            <a:br>
              <a:rPr lang="en-GB" sz="2400" b="1" i="1" u="sng" dirty="0"/>
            </a:br>
            <a:endParaRPr sz="2400" dirty="0"/>
          </a:p>
        </p:txBody>
      </p:sp>
      <p:sp>
        <p:nvSpPr>
          <p:cNvPr id="6" name="Rectangle 5"/>
          <p:cNvSpPr/>
          <p:nvPr/>
        </p:nvSpPr>
        <p:spPr>
          <a:xfrm>
            <a:off x="2637548" y="1062161"/>
            <a:ext cx="1322800" cy="536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dirty="0" err="1">
                <a:latin typeface="+mn-lt"/>
                <a:ea typeface="Calibri" panose="020F0502020204030204" pitchFamily="34" charset="0"/>
              </a:rPr>
              <a:t>Tính</a:t>
            </a:r>
            <a:r>
              <a:rPr lang="en-GB" sz="2400" dirty="0">
                <a:latin typeface="+mn-lt"/>
                <a:ea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333500" y="1447800"/>
                <a:ext cx="2095500" cy="752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latin typeface="+mn-lt"/>
                    <a:ea typeface="Calibri" panose="020F0502020204030204" pitchFamily="34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Calibri" panose="020F0502020204030204" pitchFamily="34" charset="0"/>
                  </a:rPr>
                  <a:t> ;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3500" y="1447800"/>
                <a:ext cx="2095500" cy="752514"/>
              </a:xfrm>
              <a:prstGeom prst="rect">
                <a:avLst/>
              </a:prstGeom>
              <a:blipFill>
                <a:blip r:embed="rId3"/>
                <a:stretch>
                  <a:fillRect l="-4651" b="-813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256800" y="1381596"/>
                <a:ext cx="2095500" cy="765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>
                    <a:latin typeface="+mn-lt"/>
                    <a:ea typeface="TimesNewRomanPSMT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−4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−3</m:t>
                        </m:r>
                      </m:den>
                    </m:f>
                  </m:oMath>
                </a14:m>
                <a:endParaRPr lang="vi-VN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800" y="1381596"/>
                <a:ext cx="2095500" cy="765851"/>
              </a:xfrm>
              <a:prstGeom prst="rect">
                <a:avLst/>
              </a:prstGeom>
              <a:blipFill>
                <a:blip r:embed="rId4"/>
                <a:stretch>
                  <a:fillRect l="-4360" b="-720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611576" y="1887467"/>
            <a:ext cx="1079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err="1"/>
              <a:t>Giải</a:t>
            </a:r>
            <a:r>
              <a:rPr lang="en-US" sz="2400" b="1" u="sng" dirty="0"/>
              <a:t>:</a:t>
            </a:r>
            <a:endParaRPr lang="vi-VN" sz="2400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465276" y="2349132"/>
                <a:ext cx="2686050" cy="7646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  <a:buAutoNum type="alphaLcParenR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sz="2400" i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i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276" y="2349132"/>
                <a:ext cx="2686050" cy="764697"/>
              </a:xfrm>
              <a:prstGeom prst="rect">
                <a:avLst/>
              </a:prstGeom>
              <a:blipFill>
                <a:blip r:embed="rId5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713926" y="2972133"/>
                <a:ext cx="2095500" cy="773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+2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</m:t>
                    </m:r>
                  </m:oMath>
                </a14:m>
                <a:r>
                  <a:rPr lang="en-US" sz="2400" dirty="0">
                    <a:ea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3926" y="2972133"/>
                <a:ext cx="2095500" cy="7732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>
            <a:off x="3975100" y="2575977"/>
            <a:ext cx="0" cy="20102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713926" y="3845459"/>
                <a:ext cx="945002" cy="6248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</a:rPr>
                  <a:t> </a:t>
                </a:r>
                <a:endParaRPr lang="vi-VN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3926" y="3845459"/>
                <a:ext cx="945002" cy="6248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317000" y="2216228"/>
                <a:ext cx="4438650" cy="2545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>
                    <a:ea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−4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ea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endParaRPr lang="en-US" sz="2400" i="1" dirty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=</a:t>
                </a:r>
                <a:r>
                  <a:rPr lang="en-US" sz="2400" i="1" dirty="0">
                    <a:latin typeface="Cambria Math" panose="020405030504060302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−4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ea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−2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ea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−4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.1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9.1</m:t>
                        </m:r>
                      </m:den>
                    </m:f>
                  </m:oMath>
                </a14:m>
                <a:r>
                  <a:rPr lang="en-US" sz="2400" dirty="0">
                    <a:ea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.3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3.3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 </m:t>
                    </m:r>
                  </m:oMath>
                </a14:m>
                <a:endParaRPr lang="en-US" sz="2400" dirty="0"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>
                    <a:ea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−4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ea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−6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ea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−4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+(−6)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ea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−10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vi-VN" sz="24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000" y="2216228"/>
                <a:ext cx="4438650" cy="2545249"/>
              </a:xfrm>
              <a:prstGeom prst="rect">
                <a:avLst/>
              </a:prstGeom>
              <a:blipFill>
                <a:blip r:embed="rId8"/>
                <a:stretch>
                  <a:fillRect l="-2060" b="-719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C5E91BA-4B7D-F97F-ABC5-88CD35323EBB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326DAC-8730-EF53-B1C5-4849B3605F8B}"/>
              </a:ext>
            </a:extLst>
          </p:cNvPr>
          <p:cNvSpPr txBox="1"/>
          <p:nvPr/>
        </p:nvSpPr>
        <p:spPr>
          <a:xfrm>
            <a:off x="566773" y="686659"/>
            <a:ext cx="389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I. PHÉP CỘNG PHÂN SỐ</a:t>
            </a:r>
            <a:endParaRPr lang="vi-VN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67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2" grpId="0"/>
      <p:bldP spid="6" grpId="0"/>
      <p:bldP spid="2" grpId="0"/>
      <p:bldP spid="5" grpId="0"/>
      <p:bldP spid="3" grpId="0"/>
      <p:bldP spid="7" grpId="0"/>
      <p:bldP spid="8" grpId="0"/>
      <p:bldP spid="11" grpId="0"/>
      <p:bldP spid="1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143" y="833296"/>
            <a:ext cx="5635700" cy="601375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sz="2400" b="1" dirty="0"/>
              <a:t>2. </a:t>
            </a:r>
            <a:r>
              <a:rPr lang="en-US" sz="2400" b="1" dirty="0" err="1"/>
              <a:t>Tính</a:t>
            </a:r>
            <a:r>
              <a:rPr lang="en-US" sz="2400" b="1" dirty="0"/>
              <a:t> </a:t>
            </a:r>
            <a:r>
              <a:rPr lang="en-US" sz="2400" b="1" dirty="0" err="1"/>
              <a:t>chất</a:t>
            </a:r>
            <a:r>
              <a:rPr lang="en-US" sz="2400" b="1" dirty="0"/>
              <a:t> </a:t>
            </a:r>
            <a:r>
              <a:rPr lang="en-US" sz="2400" b="1" dirty="0" err="1"/>
              <a:t>của</a:t>
            </a:r>
            <a:r>
              <a:rPr lang="en-US" sz="2400" b="1" dirty="0"/>
              <a:t> </a:t>
            </a:r>
            <a:r>
              <a:rPr lang="en-US" sz="2400" b="1" dirty="0" err="1"/>
              <a:t>phép</a:t>
            </a:r>
            <a:r>
              <a:rPr lang="en-US" sz="2400" b="1" dirty="0"/>
              <a:t> </a:t>
            </a:r>
            <a:r>
              <a:rPr lang="en-US" sz="2400" b="1" dirty="0" err="1"/>
              <a:t>cộng</a:t>
            </a:r>
            <a:r>
              <a:rPr lang="en-US" sz="2400" b="1" dirty="0"/>
              <a:t> </a:t>
            </a:r>
            <a:r>
              <a:rPr lang="en-US" sz="2400" b="1" dirty="0" err="1"/>
              <a:t>phân</a:t>
            </a:r>
            <a:r>
              <a:rPr lang="en-US" sz="2400" b="1" dirty="0"/>
              <a:t> </a:t>
            </a:r>
            <a:r>
              <a:rPr lang="en-US" sz="2400" b="1" dirty="0" err="1"/>
              <a:t>số</a:t>
            </a:r>
            <a:endParaRPr lang="vi-VN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66195" y="1434671"/>
            <a:ext cx="7147948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Giống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như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phép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cộng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số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tự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nhiên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,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phép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cộng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phân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số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cũng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có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các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tính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chất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giao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hoán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,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kết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hợp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,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cộng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với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+mn-lt"/>
              </a:rPr>
              <a:t>số</a:t>
            </a:r>
            <a:r>
              <a:rPr lang="en-US" sz="2400" i="1" dirty="0">
                <a:solidFill>
                  <a:srgbClr val="002060"/>
                </a:solidFill>
                <a:latin typeface="+mn-lt"/>
              </a:rPr>
              <a:t> 0. </a:t>
            </a:r>
            <a:endParaRPr lang="vi-VN" sz="2400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7D2929-DE7C-FA84-6D30-CBC929903803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4DCB6F-56BD-4175-6084-E86B37A43328}"/>
              </a:ext>
            </a:extLst>
          </p:cNvPr>
          <p:cNvSpPr txBox="1"/>
          <p:nvPr/>
        </p:nvSpPr>
        <p:spPr>
          <a:xfrm>
            <a:off x="766195" y="583467"/>
            <a:ext cx="389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I. PHÉP CỘNG PHÂN SỐ</a:t>
            </a:r>
            <a:endParaRPr lang="vi-VN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88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57349" y="2377452"/>
            <a:ext cx="6297650" cy="427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2000" b="1" dirty="0">
                <a:latin typeface="+mj-lt"/>
                <a:ea typeface="Calibri" panose="020F0502020204030204" pitchFamily="34" charset="0"/>
              </a:rPr>
              <a:t>b) Tính chất kết hợp:</a:t>
            </a:r>
            <a:endParaRPr lang="en-US" sz="2000" b="1" dirty="0">
              <a:latin typeface="+mj-lt"/>
              <a:ea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7349" y="1011706"/>
            <a:ext cx="3106004" cy="460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2000" dirty="0">
                <a:latin typeface="+mn-lt"/>
                <a:ea typeface="Calibri" panose="020F0502020204030204" pitchFamily="34" charset="0"/>
              </a:rPr>
              <a:t>a) Tính chất giao hoán:</a:t>
            </a:r>
            <a:endParaRPr lang="en-US" sz="2000" dirty="0">
              <a:latin typeface="+mn-lt"/>
              <a:ea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612687" y="857057"/>
                <a:ext cx="1815112" cy="854465"/>
              </a:xfrm>
              <a:prstGeom prst="rect">
                <a:avLst/>
              </a:prstGeom>
              <a:solidFill>
                <a:schemeClr val="bg1">
                  <a:lumMod val="60000"/>
                  <a:lumOff val="40000"/>
                </a:schemeClr>
              </a:solidFill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3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nl-NL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𝑎</m:t>
                          </m:r>
                        </m:num>
                        <m:den>
                          <m:r>
                            <a:rPr lang="nl-NL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𝑏</m:t>
                          </m:r>
                        </m:den>
                      </m:f>
                      <m:r>
                        <a:rPr lang="nl-NL" sz="2000" i="1"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nl-NL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nl-NL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𝑑</m:t>
                          </m:r>
                        </m:den>
                      </m:f>
                      <m:r>
                        <a:rPr lang="nl-NL" sz="2000" i="1"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nl-NL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nl-NL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𝑑</m:t>
                          </m:r>
                        </m:den>
                      </m:f>
                      <m:r>
                        <a:rPr lang="nl-NL" sz="2000" i="1"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nl-NL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𝑎</m:t>
                          </m:r>
                        </m:num>
                        <m:den>
                          <m:r>
                            <a:rPr lang="nl-NL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+mn-lt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2687" y="857057"/>
                <a:ext cx="1815112" cy="8544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912350" y="3733355"/>
            <a:ext cx="629765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2000" b="1" dirty="0">
                <a:latin typeface="+mj-lt"/>
                <a:ea typeface="Calibri" panose="020F0502020204030204" pitchFamily="34" charset="0"/>
              </a:rPr>
              <a:t>c) Cộng với </a:t>
            </a:r>
            <a:r>
              <a:rPr lang="nl-NL" sz="2000" b="1">
                <a:latin typeface="+mj-lt"/>
                <a:ea typeface="Calibri" panose="020F0502020204030204" pitchFamily="34" charset="0"/>
              </a:rPr>
              <a:t>số 0:</a:t>
            </a:r>
            <a:endParaRPr lang="en-US" sz="2000" b="1" dirty="0">
              <a:latin typeface="+mj-lt"/>
              <a:ea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920CDF-32EF-ED1F-EF7C-9E43E597BB14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B244216-4F3B-C998-96FA-E6AD4A6D6FC0}"/>
                  </a:ext>
                </a:extLst>
              </p:cNvPr>
              <p:cNvSpPr txBox="1"/>
              <p:nvPr/>
            </p:nvSpPr>
            <p:spPr>
              <a:xfrm>
                <a:off x="3392743" y="2282337"/>
                <a:ext cx="3379317" cy="714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vi-VN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vi-VN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nl-NL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nl-NL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vi-VN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nl-NL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den>
                          </m:f>
                          <m:r>
                            <a:rPr lang="nl-NL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e>
                      </m:d>
                      <m:r>
                        <a:rPr lang="nl-NL" sz="18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vi-VN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l-NL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𝑞</m:t>
                          </m:r>
                        </m:den>
                      </m:f>
                      <m:r>
                        <a:rPr lang="nl-NL" sz="18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vi-VN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nl-NL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  <m:r>
                        <a:rPr lang="nl-NL" sz="18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vi-VN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vi-VN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nl-NL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den>
                          </m:f>
                          <m:r>
                            <a:rPr lang="nl-NL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vi-VN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nl-NL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den>
                          </m:f>
                          <m:r>
                            <a:rPr lang="nl-NL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e>
                      </m:d>
                      <m:r>
                        <a:rPr lang="nl-NL" sz="18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vi-VN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B244216-4F3B-C998-96FA-E6AD4A6D6F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743" y="2282337"/>
                <a:ext cx="3379317" cy="7146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13A078-A3D6-A7EC-6920-4694CC6F581A}"/>
                  </a:ext>
                </a:extLst>
              </p:cNvPr>
              <p:cNvSpPr txBox="1"/>
              <p:nvPr/>
            </p:nvSpPr>
            <p:spPr>
              <a:xfrm>
                <a:off x="3485720" y="3773173"/>
                <a:ext cx="2172559" cy="843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vi-VN" sz="18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nl-NL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𝑎</m:t>
                          </m:r>
                        </m:num>
                        <m:den>
                          <m:r>
                            <a:rPr lang="nl-NL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𝑏</m:t>
                          </m:r>
                        </m:den>
                      </m:f>
                      <m:r>
                        <a:rPr lang="nl-NL" sz="18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+0=0+</m:t>
                      </m:r>
                      <m:f>
                        <m:fPr>
                          <m:ctrlPr>
                            <a:rPr lang="vi-VN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nl-NL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𝑎</m:t>
                          </m:r>
                        </m:num>
                        <m:den>
                          <m:r>
                            <a:rPr lang="nl-NL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𝑏</m:t>
                          </m:r>
                        </m:den>
                      </m:f>
                      <m:r>
                        <a:rPr lang="nl-NL" sz="18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vi-VN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nl-NL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𝑎</m:t>
                          </m:r>
                        </m:num>
                        <m:den>
                          <m:r>
                            <a:rPr lang="nl-NL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vi-VN" sz="18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endParaRPr lang="vi-VN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13A078-A3D6-A7EC-6920-4694CC6F58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5720" y="3773173"/>
                <a:ext cx="2172559" cy="8436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5B305AF2-D359-2F64-B07C-A1B297D580D6}"/>
              </a:ext>
            </a:extLst>
          </p:cNvPr>
          <p:cNvSpPr txBox="1"/>
          <p:nvPr/>
        </p:nvSpPr>
        <p:spPr>
          <a:xfrm>
            <a:off x="673099" y="340817"/>
            <a:ext cx="389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I. PHÉP CỘNG PHÂN SỐ</a:t>
            </a:r>
            <a:endParaRPr lang="vi-VN" sz="2400" b="1" dirty="0">
              <a:solidFill>
                <a:srgbClr val="7030A0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0A34E1C-F199-7E2E-06FC-EE4573985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93" y="542091"/>
            <a:ext cx="5635700" cy="601375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sz="2400" b="1" dirty="0"/>
              <a:t>2. </a:t>
            </a:r>
            <a:r>
              <a:rPr lang="en-US" sz="2400" b="1" dirty="0" err="1"/>
              <a:t>Tính</a:t>
            </a:r>
            <a:r>
              <a:rPr lang="en-US" sz="2400" b="1" dirty="0"/>
              <a:t> </a:t>
            </a:r>
            <a:r>
              <a:rPr lang="en-US" sz="2400" b="1" dirty="0" err="1"/>
              <a:t>chất</a:t>
            </a:r>
            <a:r>
              <a:rPr lang="en-US" sz="2400" b="1" dirty="0"/>
              <a:t> </a:t>
            </a:r>
            <a:r>
              <a:rPr lang="en-US" sz="2400" b="1" dirty="0" err="1"/>
              <a:t>của</a:t>
            </a:r>
            <a:r>
              <a:rPr lang="en-US" sz="2400" b="1" dirty="0"/>
              <a:t> </a:t>
            </a:r>
            <a:r>
              <a:rPr lang="en-US" sz="2400" b="1" dirty="0" err="1"/>
              <a:t>phép</a:t>
            </a:r>
            <a:r>
              <a:rPr lang="en-US" sz="2400" b="1" dirty="0"/>
              <a:t> </a:t>
            </a:r>
            <a:r>
              <a:rPr lang="en-US" sz="2400" b="1" dirty="0" err="1"/>
              <a:t>cộng</a:t>
            </a:r>
            <a:r>
              <a:rPr lang="en-US" sz="2400" b="1" dirty="0"/>
              <a:t> </a:t>
            </a:r>
            <a:r>
              <a:rPr lang="en-US" sz="2400" b="1" dirty="0" err="1"/>
              <a:t>phân</a:t>
            </a:r>
            <a:r>
              <a:rPr lang="en-US" sz="2400" b="1" dirty="0"/>
              <a:t> </a:t>
            </a:r>
            <a:r>
              <a:rPr lang="en-US" sz="2400" b="1" dirty="0" err="1"/>
              <a:t>số</a:t>
            </a:r>
            <a:endParaRPr lang="vi-VN" sz="2400" b="1" dirty="0"/>
          </a:p>
        </p:txBody>
      </p:sp>
    </p:spTree>
    <p:extLst>
      <p:ext uri="{BB962C8B-B14F-4D97-AF65-F5344CB8AC3E}">
        <p14:creationId xmlns:p14="http://schemas.microsoft.com/office/powerpoint/2010/main" val="163352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 animBg="1"/>
      <p:bldP spid="10" grpId="0"/>
      <p:bldP spid="3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93;p43"/>
          <p:cNvSpPr txBox="1">
            <a:spLocks/>
          </p:cNvSpPr>
          <p:nvPr/>
        </p:nvSpPr>
        <p:spPr>
          <a:xfrm>
            <a:off x="961180" y="798233"/>
            <a:ext cx="2328626" cy="4827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400" b="1" i="1" u="sng" dirty="0" err="1">
                <a:solidFill>
                  <a:schemeClr val="tx1"/>
                </a:solidFill>
                <a:latin typeface="+mn-lt"/>
              </a:rPr>
              <a:t>Luyện</a:t>
            </a:r>
            <a:r>
              <a:rPr lang="en-GB" sz="2400" b="1" i="1" u="sng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1" i="1" u="sng" dirty="0" err="1">
                <a:solidFill>
                  <a:schemeClr val="tx1"/>
                </a:solidFill>
                <a:latin typeface="+mn-lt"/>
              </a:rPr>
              <a:t>tập</a:t>
            </a:r>
            <a:r>
              <a:rPr lang="en-GB" sz="2400" b="1" i="1" u="sng" dirty="0">
                <a:solidFill>
                  <a:schemeClr val="tx1"/>
                </a:solidFill>
                <a:latin typeface="+mn-lt"/>
              </a:rPr>
              <a:t> 2.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229694" y="1206671"/>
                <a:ext cx="2721206" cy="6312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latin typeface="+mn-lt"/>
                    <a:ea typeface="Calibri" panose="020F0502020204030204" pitchFamily="34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−5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9</m:t>
                        </m:r>
                      </m:den>
                    </m:f>
                    <m:r>
                      <a:rPr lang="nl-NL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11</m:t>
                        </m:r>
                      </m:den>
                    </m:f>
                    <m:r>
                      <a:rPr lang="nl-NL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11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endParaRPr lang="vi-VN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694" y="1206671"/>
                <a:ext cx="2721206" cy="631263"/>
              </a:xfrm>
              <a:prstGeom prst="rect">
                <a:avLst/>
              </a:prstGeom>
              <a:blipFill>
                <a:blip r:embed="rId2"/>
                <a:stretch>
                  <a:fillRect l="-3587" b="-8738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72770" y="1072019"/>
                <a:ext cx="2688685" cy="7659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2400" dirty="0">
                    <a:latin typeface="+mn-lt"/>
                    <a:ea typeface="Calibri" panose="020F0502020204030204" pitchFamily="34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−2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</m:den>
                    </m:f>
                    <m:r>
                      <a:rPr lang="nl-NL" sz="24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3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8</m:t>
                        </m:r>
                      </m:den>
                    </m:f>
                    <m:r>
                      <a:rPr lang="nl-NL" sz="24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−3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</m:den>
                    </m:f>
                    <m:r>
                      <a:rPr lang="nl-NL" sz="24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13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770" y="1072019"/>
                <a:ext cx="2688685" cy="765915"/>
              </a:xfrm>
              <a:prstGeom prst="rect">
                <a:avLst/>
              </a:prstGeom>
              <a:blipFill>
                <a:blip r:embed="rId3"/>
                <a:stretch>
                  <a:fillRect l="-3628" r="-2494" b="-720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2648174" y="868346"/>
            <a:ext cx="3995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+mn-lt"/>
                <a:ea typeface="Calibri" panose="020F0502020204030204" pitchFamily="34" charset="0"/>
              </a:rPr>
              <a:t>Tính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một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cách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hợp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lí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:</a:t>
            </a:r>
            <a:endParaRPr lang="vi-VN" sz="24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34082" y="1919326"/>
            <a:ext cx="933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err="1"/>
              <a:t>Giải</a:t>
            </a:r>
            <a:r>
              <a:rPr lang="en-US" sz="2000" b="1" u="sng" dirty="0"/>
              <a:t>:</a:t>
            </a:r>
            <a:endParaRPr lang="vi-VN" sz="2000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229693" y="2160424"/>
                <a:ext cx="2904389" cy="1474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000" dirty="0">
                    <a:ea typeface="Calibri" panose="020F0502020204030204" pitchFamily="34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−5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9</m:t>
                        </m:r>
                      </m:den>
                    </m:f>
                    <m:r>
                      <a:rPr lang="nl-NL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4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11</m:t>
                        </m:r>
                      </m:den>
                    </m:f>
                    <m:r>
                      <a:rPr lang="nl-NL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7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11</m:t>
                        </m:r>
                      </m:den>
                    </m:f>
                  </m:oMath>
                </a14:m>
                <a:endParaRPr lang="en-US" sz="2000" i="1" dirty="0">
                  <a:latin typeface="+mn-lt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nl-NL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−5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9</m:t>
                        </m:r>
                      </m:den>
                    </m:f>
                    <m:r>
                      <a:rPr lang="nl-NL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+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nl-NL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4</m:t>
                            </m:r>
                          </m:num>
                          <m:den>
                            <m:r>
                              <a:rPr lang="nl-NL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11</m:t>
                            </m:r>
                          </m:den>
                        </m:f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nl-NL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7</m:t>
                            </m:r>
                          </m:num>
                          <m:den>
                            <m:r>
                              <a:rPr lang="nl-NL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11</m:t>
                            </m:r>
                          </m:den>
                        </m:f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693" y="2160424"/>
                <a:ext cx="2904389" cy="1474443"/>
              </a:xfrm>
              <a:prstGeom prst="rect">
                <a:avLst/>
              </a:prstGeom>
              <a:blipFill>
                <a:blip r:embed="rId4"/>
                <a:stretch>
                  <a:fillRect l="-2311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>
          <a:xfrm flipH="1">
            <a:off x="4334396" y="2480681"/>
            <a:ext cx="6117" cy="2124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762500" y="2377018"/>
                <a:ext cx="3198955" cy="22285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2000" dirty="0">
                    <a:latin typeface="+mn-lt"/>
                    <a:ea typeface="Calibri" panose="020F0502020204030204" pitchFamily="34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−2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</m:den>
                    </m:f>
                    <m:r>
                      <a:rPr lang="nl-NL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3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8</m:t>
                        </m:r>
                      </m:den>
                    </m:f>
                    <m:r>
                      <a:rPr lang="nl-NL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−3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</m:den>
                    </m:f>
                    <m:r>
                      <a:rPr lang="nl-NL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13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8</m:t>
                        </m:r>
                      </m:den>
                    </m:f>
                  </m:oMath>
                </a14:m>
                <a:endParaRPr lang="en-US" sz="2000" dirty="0">
                  <a:latin typeface="+mn-lt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nl-NL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 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nl-NL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−2</m:t>
                            </m:r>
                          </m:num>
                          <m:den>
                            <m:r>
                              <a:rPr lang="nl-NL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5</m:t>
                            </m:r>
                          </m:den>
                        </m:f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nl-NL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−3</m:t>
                            </m:r>
                          </m:num>
                          <m:den>
                            <m:r>
                              <a:rPr lang="nl-NL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5</m:t>
                            </m:r>
                          </m:den>
                        </m:f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 </m:t>
                        </m:r>
                      </m:e>
                    </m:d>
                    <m:r>
                      <a:rPr lang="nl-NL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+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nl-NL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3</m:t>
                            </m:r>
                          </m:num>
                          <m:den>
                            <m:r>
                              <a:rPr lang="nl-NL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8</m:t>
                            </m:r>
                          </m:den>
                        </m:f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nl-NL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13 </m:t>
                            </m:r>
                          </m:num>
                          <m:den>
                            <m:r>
                              <a:rPr lang="nl-NL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8</m:t>
                            </m:r>
                          </m:den>
                        </m:f>
                      </m:e>
                    </m:d>
                  </m:oMath>
                </a14:m>
                <a:r>
                  <a:rPr lang="nl-NL" sz="2000" dirty="0">
                    <a:latin typeface="+mn-lt"/>
                    <a:ea typeface="Calibri" panose="020F0502020204030204" pitchFamily="34" charset="0"/>
                  </a:rPr>
                  <a:t> </a:t>
                </a:r>
              </a:p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2000" dirty="0">
                    <a:latin typeface="+mn-lt"/>
                    <a:ea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−5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</m:den>
                    </m:f>
                    <m:r>
                      <a:rPr lang="nl-NL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nl-NL" sz="2000" dirty="0">
                    <a:latin typeface="+mn-lt"/>
                    <a:ea typeface="Calibri" panose="020F0502020204030204" pitchFamily="34" charset="0"/>
                  </a:rPr>
                  <a:t>+</a:t>
                </a:r>
                <a14:m>
                  <m:oMath xmlns:m="http://schemas.openxmlformats.org/officeDocument/2006/math">
                    <m:r>
                      <a:rPr lang="nl-NL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16 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8</m:t>
                        </m:r>
                      </m:den>
                    </m:f>
                    <m:r>
                      <a:rPr lang="nl-NL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nl-NL" sz="2000" dirty="0">
                    <a:latin typeface="+mn-lt"/>
                    <a:ea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2000" b="0" i="0" dirty="0" smtClean="0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(</m:t>
                    </m:r>
                    <m:r>
                      <a:rPr lang="nl-NL" sz="20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−1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)</m:t>
                    </m:r>
                    <m:r>
                      <a:rPr lang="nl-NL" sz="20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+</m:t>
                    </m:r>
                    <m:r>
                      <a:rPr lang="vi-VN" sz="2000" b="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2</m:t>
                    </m:r>
                    <m:r>
                      <a:rPr lang="nl-NL" sz="20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=</m:t>
                    </m:r>
                    <m:r>
                      <a:rPr lang="vi-VN" sz="2000" b="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1</m:t>
                    </m:r>
                    <m:r>
                      <a:rPr lang="nl-NL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endParaRPr lang="en-US" sz="2000" dirty="0">
                  <a:latin typeface="+mn-lt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500" y="2377018"/>
                <a:ext cx="3198955" cy="2228559"/>
              </a:xfrm>
              <a:prstGeom prst="rect">
                <a:avLst/>
              </a:prstGeom>
              <a:blipFill>
                <a:blip r:embed="rId5"/>
                <a:stretch>
                  <a:fillRect l="-1905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229693" y="3729563"/>
                <a:ext cx="2661889" cy="649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nl-NL" sz="2000" i="1" smtClean="0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−5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9</m:t>
                        </m:r>
                      </m:den>
                    </m:f>
                    <m:r>
                      <a:rPr lang="nl-NL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1</m:t>
                    </m:r>
                  </m:oMath>
                </a14:m>
                <a:r>
                  <a:rPr lang="en-US" sz="2000" dirty="0"/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−5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 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9</m:t>
                        </m:r>
                      </m:den>
                    </m:f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693" y="3729563"/>
                <a:ext cx="2661889" cy="649537"/>
              </a:xfrm>
              <a:prstGeom prst="rect">
                <a:avLst/>
              </a:prstGeom>
              <a:blipFill>
                <a:blip r:embed="rId6"/>
                <a:stretch>
                  <a:fillRect b="-6604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FC28302-5A7D-F4A1-0400-B3FCFDACDDE8}"/>
                  </a:ext>
                </a:extLst>
              </p:cNvPr>
              <p:cNvSpPr txBox="1"/>
              <p:nvPr/>
            </p:nvSpPr>
            <p:spPr>
              <a:xfrm>
                <a:off x="2864040" y="3849853"/>
                <a:ext cx="1221562" cy="5292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vi-VN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vi-VN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vi-VN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vi-VN" sz="200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vi-VN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vi-VN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vi-VN" sz="200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FC28302-5A7D-F4A1-0400-B3FCFDACDD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4040" y="3849853"/>
                <a:ext cx="1221562" cy="529247"/>
              </a:xfrm>
              <a:prstGeom prst="rect">
                <a:avLst/>
              </a:prstGeom>
              <a:blipFill>
                <a:blip r:embed="rId7"/>
                <a:stretch>
                  <a:fillRect b="-814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A0F6162B-8D96-BCE9-F9E7-DDD32D06DC3A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D24C4C-865F-6429-A1FE-AFE4EAF47A26}"/>
              </a:ext>
            </a:extLst>
          </p:cNvPr>
          <p:cNvSpPr txBox="1"/>
          <p:nvPr/>
        </p:nvSpPr>
        <p:spPr>
          <a:xfrm>
            <a:off x="746963" y="454029"/>
            <a:ext cx="389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I. PHÉP CỘNG PHÂN SỐ</a:t>
            </a:r>
            <a:endParaRPr lang="vi-VN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03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 build="allAtOnce"/>
      <p:bldP spid="12" grpId="0" build="allAtOnce"/>
      <p:bldP spid="14" grpId="0" build="allAtOnce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p47"/>
          <p:cNvSpPr txBox="1">
            <a:spLocks noGrp="1"/>
          </p:cNvSpPr>
          <p:nvPr>
            <p:ph type="title"/>
          </p:nvPr>
        </p:nvSpPr>
        <p:spPr>
          <a:xfrm>
            <a:off x="-1060105" y="607340"/>
            <a:ext cx="742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7030A0"/>
                </a:solidFill>
              </a:rPr>
              <a:t>II. PHÉP TRỪ PHÂN SỐ</a:t>
            </a:r>
            <a:endParaRPr sz="24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9660" y="1178204"/>
            <a:ext cx="4502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1. </a:t>
            </a:r>
            <a:r>
              <a:rPr lang="en-US" sz="2400" b="1" dirty="0" err="1">
                <a:solidFill>
                  <a:srgbClr val="002060"/>
                </a:solidFill>
              </a:rPr>
              <a:t>Số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đối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của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một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phân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số</a:t>
            </a:r>
            <a:endParaRPr lang="vi-VN" sz="2400" b="1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5986" y="1639869"/>
            <a:ext cx="6930829" cy="1200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Giống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như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số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nguyên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mỗi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phân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số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đều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có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số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err="1">
                <a:latin typeface="+mn-lt"/>
                <a:ea typeface="Times New Roman" panose="02020603050405020304" pitchFamily="18" charset="0"/>
              </a:rPr>
              <a:t>đối</a:t>
            </a:r>
            <a:r>
              <a:rPr lang="en-US" sz="2400">
                <a:latin typeface="+mn-lt"/>
                <a:ea typeface="Times New Roman" panose="02020603050405020304" pitchFamily="18" charset="0"/>
              </a:rPr>
              <a:t> </a:t>
            </a:r>
          </a:p>
          <a:p>
            <a:pPr algn="just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>
                <a:latin typeface="+mn-lt"/>
                <a:ea typeface="Times New Roman" panose="02020603050405020304" pitchFamily="18" charset="0"/>
              </a:rPr>
              <a:t>sao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cho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n-lt"/>
                <a:ea typeface="Times New Roman" panose="02020603050405020304" pitchFamily="18" charset="0"/>
              </a:rPr>
              <a:t>tổng</a:t>
            </a:r>
            <a:r>
              <a:rPr lang="en-US" sz="2400" b="1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n-lt"/>
                <a:ea typeface="Times New Roman" panose="02020603050405020304" pitchFamily="18" charset="0"/>
              </a:rPr>
              <a:t>của</a:t>
            </a:r>
            <a:r>
              <a:rPr lang="en-US" sz="2400" b="1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n-lt"/>
                <a:ea typeface="Times New Roman" panose="02020603050405020304" pitchFamily="18" charset="0"/>
              </a:rPr>
              <a:t>hai</a:t>
            </a:r>
            <a:r>
              <a:rPr lang="en-US" sz="2400" b="1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n-lt"/>
                <a:ea typeface="Times New Roman" panose="02020603050405020304" pitchFamily="18" charset="0"/>
              </a:rPr>
              <a:t>số</a:t>
            </a:r>
            <a:r>
              <a:rPr lang="en-US" sz="2400" b="1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đó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bằng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b="1" dirty="0">
                <a:latin typeface="+mn-lt"/>
                <a:ea typeface="Times New Roman" panose="02020603050405020304" pitchFamily="18" charset="0"/>
              </a:rPr>
              <a:t>0</a:t>
            </a:r>
            <a:endParaRPr lang="en-US" sz="2400" b="1" dirty="0">
              <a:latin typeface="+mn-lt"/>
              <a:ea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162950" y="2754415"/>
                <a:ext cx="5480988" cy="7546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b="1" u="sng">
                    <a:latin typeface="+mn-lt"/>
                    <a:ea typeface="Times New Roman" panose="02020603050405020304" pitchFamily="18" charset="0"/>
                  </a:rPr>
                  <a:t>Ví dụ:</a:t>
                </a:r>
                <a:r>
                  <a:rPr lang="en-US" sz="2400" b="1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Phân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số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400" dirty="0" err="1">
                    <a:latin typeface="+mn-lt"/>
                    <a:ea typeface="Times New Roman" panose="02020603050405020304" pitchFamily="18" charset="0"/>
                  </a:rPr>
                  <a:t>là</a:t>
                </a: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400" dirty="0" err="1">
                    <a:latin typeface="+mn-lt"/>
                    <a:ea typeface="Times New Roman" panose="02020603050405020304" pitchFamily="18" charset="0"/>
                  </a:rPr>
                  <a:t>số</a:t>
                </a: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400" dirty="0" err="1">
                    <a:latin typeface="+mn-lt"/>
                    <a:ea typeface="Times New Roman" panose="02020603050405020304" pitchFamily="18" charset="0"/>
                  </a:rPr>
                  <a:t>đối</a:t>
                </a: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400" dirty="0" err="1">
                    <a:latin typeface="+mn-lt"/>
                    <a:ea typeface="Times New Roman" panose="02020603050405020304" pitchFamily="18" charset="0"/>
                  </a:rPr>
                  <a:t>của</a:t>
                </a: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400" dirty="0" err="1">
                    <a:latin typeface="+mn-lt"/>
                    <a:ea typeface="Times New Roman" panose="02020603050405020304" pitchFamily="18" charset="0"/>
                  </a:rPr>
                  <a:t>phân</a:t>
                </a: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400" dirty="0" err="1">
                    <a:latin typeface="+mn-lt"/>
                    <a:ea typeface="Times New Roman" panose="02020603050405020304" pitchFamily="18" charset="0"/>
                  </a:rPr>
                  <a:t>số</a:t>
                </a: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endParaRPr lang="en-US" sz="2400" dirty="0">
                  <a:latin typeface="+mn-lt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950" y="2754415"/>
                <a:ext cx="5480988" cy="754694"/>
              </a:xfrm>
              <a:prstGeom prst="rect">
                <a:avLst/>
              </a:prstGeom>
              <a:blipFill>
                <a:blip r:embed="rId3"/>
                <a:stretch>
                  <a:fillRect l="-1780" b="-7258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62D24D41-9AE4-5050-CDD8-71592D29EDA3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D3BC3FE-F7FC-6341-5003-2413B4334E30}"/>
                  </a:ext>
                </a:extLst>
              </p:cNvPr>
              <p:cNvSpPr/>
              <p:nvPr/>
            </p:nvSpPr>
            <p:spPr>
              <a:xfrm>
                <a:off x="1938691" y="3588718"/>
                <a:ext cx="4998484" cy="7531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>
                    <a:latin typeface="+mn-lt"/>
                    <a:ea typeface="Times New Roman" panose="02020603050405020304" pitchFamily="18" charset="0"/>
                  </a:rPr>
                  <a:t>Phân </a:t>
                </a:r>
                <a:r>
                  <a:rPr lang="en-US" sz="2400" err="1">
                    <a:latin typeface="+mn-lt"/>
                    <a:ea typeface="Times New Roman" panose="02020603050405020304" pitchFamily="18" charset="0"/>
                  </a:rPr>
                  <a:t>số</a:t>
                </a:r>
                <a:r>
                  <a:rPr lang="en-US" sz="2400">
                    <a:latin typeface="+mn-lt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400" dirty="0" err="1">
                    <a:latin typeface="+mn-lt"/>
                    <a:ea typeface="Times New Roman" panose="02020603050405020304" pitchFamily="18" charset="0"/>
                  </a:rPr>
                  <a:t>là</a:t>
                </a: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400" dirty="0" err="1">
                    <a:latin typeface="+mn-lt"/>
                    <a:ea typeface="Times New Roman" panose="02020603050405020304" pitchFamily="18" charset="0"/>
                  </a:rPr>
                  <a:t>số</a:t>
                </a: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400" dirty="0" err="1">
                    <a:latin typeface="+mn-lt"/>
                    <a:ea typeface="Times New Roman" panose="02020603050405020304" pitchFamily="18" charset="0"/>
                  </a:rPr>
                  <a:t>đối</a:t>
                </a: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400" dirty="0" err="1">
                    <a:latin typeface="+mn-lt"/>
                    <a:ea typeface="Times New Roman" panose="02020603050405020304" pitchFamily="18" charset="0"/>
                  </a:rPr>
                  <a:t>của</a:t>
                </a: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400" dirty="0" err="1">
                    <a:latin typeface="+mn-lt"/>
                    <a:ea typeface="Times New Roman" panose="02020603050405020304" pitchFamily="18" charset="0"/>
                  </a:rPr>
                  <a:t>phân</a:t>
                </a: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400" dirty="0" err="1">
                    <a:latin typeface="+mn-lt"/>
                    <a:ea typeface="Times New Roman" panose="02020603050405020304" pitchFamily="18" charset="0"/>
                  </a:rPr>
                  <a:t>số</a:t>
                </a: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endParaRPr lang="en-US" sz="2400" dirty="0">
                  <a:latin typeface="+mn-lt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D3BC3FE-F7FC-6341-5003-2413B4334E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691" y="3588718"/>
                <a:ext cx="4998484" cy="753155"/>
              </a:xfrm>
              <a:prstGeom prst="rect">
                <a:avLst/>
              </a:prstGeom>
              <a:blipFill>
                <a:blip r:embed="rId4"/>
                <a:stretch>
                  <a:fillRect l="-1829" b="-813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6" grpId="0"/>
      <p:bldP spid="8" grpId="0"/>
      <p:bldP spid="10" grpId="0"/>
      <p:bldP spid="11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1034183" y="1199239"/>
            <a:ext cx="7171316" cy="1395595"/>
            <a:chOff x="1025914" y="1420851"/>
            <a:chExt cx="13992544" cy="2956649"/>
          </a:xfrm>
        </p:grpSpPr>
        <p:grpSp>
          <p:nvGrpSpPr>
            <p:cNvPr id="34" name="Group 2"/>
            <p:cNvGrpSpPr/>
            <p:nvPr/>
          </p:nvGrpSpPr>
          <p:grpSpPr>
            <a:xfrm>
              <a:off x="1025914" y="1420851"/>
              <a:ext cx="13992544" cy="2956649"/>
              <a:chOff x="-206803" y="115569"/>
              <a:chExt cx="2296431" cy="1425214"/>
            </a:xfrm>
            <a:solidFill>
              <a:srgbClr val="CCFF99"/>
            </a:solidFill>
          </p:grpSpPr>
          <p:sp>
            <p:nvSpPr>
              <p:cNvPr id="36" name="Freeform 3"/>
              <p:cNvSpPr/>
              <p:nvPr/>
            </p:nvSpPr>
            <p:spPr>
              <a:xfrm>
                <a:off x="-206803" y="115569"/>
                <a:ext cx="2296431" cy="1425214"/>
              </a:xfrm>
              <a:custGeom>
                <a:avLst/>
                <a:gdLst/>
                <a:ahLst/>
                <a:cxnLst/>
                <a:rect l="l" t="t" r="r" b="b"/>
                <a:pathLst>
                  <a:path w="2063458" h="2203873">
                    <a:moveTo>
                      <a:pt x="0" y="0"/>
                    </a:moveTo>
                    <a:lnTo>
                      <a:pt x="2063458" y="0"/>
                    </a:lnTo>
                    <a:lnTo>
                      <a:pt x="2063458" y="2203873"/>
                    </a:lnTo>
                    <a:lnTo>
                      <a:pt x="0" y="2203873"/>
                    </a:lnTo>
                    <a:close/>
                  </a:path>
                </a:pathLst>
              </a:custGeom>
              <a:grpFill/>
            </p:spPr>
          </p:sp>
        </p:grp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2993" y="1443936"/>
              <a:ext cx="854009" cy="616469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511346" y="1087689"/>
                <a:ext cx="6773022" cy="2194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en-US" sz="2800" dirty="0">
                    <a:latin typeface="+mn-lt"/>
                  </a:rPr>
                  <a:t>Số </a:t>
                </a:r>
                <a:r>
                  <a:rPr lang="en-US" sz="2800" dirty="0" err="1">
                    <a:latin typeface="+mn-lt"/>
                  </a:rPr>
                  <a:t>đối</a:t>
                </a:r>
                <a:r>
                  <a:rPr lang="en-US" sz="2800" dirty="0">
                    <a:latin typeface="+mn-lt"/>
                  </a:rPr>
                  <a:t> </a:t>
                </a:r>
                <a:r>
                  <a:rPr lang="en-US" sz="2800" dirty="0" err="1">
                    <a:latin typeface="+mn-lt"/>
                  </a:rPr>
                  <a:t>của</a:t>
                </a:r>
                <a:r>
                  <a:rPr lang="en-US" sz="2800" dirty="0">
                    <a:latin typeface="+mn-lt"/>
                  </a:rPr>
                  <a:t> </a:t>
                </a:r>
                <a:r>
                  <a:rPr lang="en-US" sz="2800" dirty="0" err="1">
                    <a:latin typeface="+mn-lt"/>
                  </a:rPr>
                  <a:t>phân</a:t>
                </a:r>
                <a:r>
                  <a:rPr lang="en-US" sz="2800" dirty="0">
                    <a:latin typeface="+mn-lt"/>
                  </a:rPr>
                  <a:t> </a:t>
                </a:r>
                <a:r>
                  <a:rPr lang="en-US" sz="2800" dirty="0" err="1">
                    <a:latin typeface="+mn-lt"/>
                  </a:rPr>
                  <a:t>số</a:t>
                </a:r>
                <a:r>
                  <a:rPr lang="en-US" sz="28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800" dirty="0">
                    <a:latin typeface="+mn-lt"/>
                  </a:rPr>
                  <a:t> </a:t>
                </a:r>
                <a:r>
                  <a:rPr lang="en-US" sz="2800" err="1">
                    <a:latin typeface="+mn-lt"/>
                  </a:rPr>
                  <a:t>kí</a:t>
                </a:r>
                <a:r>
                  <a:rPr lang="en-US" sz="2800">
                    <a:latin typeface="+mn-lt"/>
                  </a:rPr>
                  <a:t> hiệu là </a:t>
                </a:r>
                <a:r>
                  <a:rPr lang="en-US" sz="2800" dirty="0">
                    <a:latin typeface="+mn-lt"/>
                  </a:rPr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800" dirty="0">
                    <a:latin typeface="+mn-lt"/>
                  </a:rPr>
                  <a:t> . Ta </a:t>
                </a:r>
                <a:r>
                  <a:rPr lang="en-US" sz="2800" dirty="0" err="1">
                    <a:latin typeface="+mn-lt"/>
                  </a:rPr>
                  <a:t>có</a:t>
                </a:r>
                <a:r>
                  <a:rPr lang="en-US" sz="2800" dirty="0">
                    <a:latin typeface="+mn-lt"/>
                  </a:rPr>
                  <a:t>:</a:t>
                </a:r>
              </a:p>
              <a:p>
                <a:pPr algn="ctr">
                  <a:lnSpc>
                    <a:spcPct val="13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800" dirty="0">
                    <a:latin typeface="+mn-lt"/>
                  </a:rPr>
                  <a:t> </a:t>
                </a:r>
                <a:r>
                  <a:rPr lang="en-US" sz="2800">
                    <a:latin typeface="+mn-lt"/>
                  </a:rPr>
                  <a:t>+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2800" dirty="0">
                    <a:latin typeface="+mn-lt"/>
                  </a:rPr>
                  <a:t> = </a:t>
                </a:r>
                <a:r>
                  <a:rPr lang="en-US" sz="2800">
                    <a:latin typeface="+mn-lt"/>
                  </a:rPr>
                  <a:t>0 </a:t>
                </a:r>
              </a:p>
              <a:p>
                <a:pPr algn="ctr">
                  <a:lnSpc>
                    <a:spcPct val="130000"/>
                  </a:lnSpc>
                </a:pPr>
                <a:endParaRPr lang="en-US" sz="2800" dirty="0">
                  <a:latin typeface="+mn-lt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346" y="1087689"/>
                <a:ext cx="6773022" cy="2194960"/>
              </a:xfrm>
              <a:prstGeom prst="rect">
                <a:avLst/>
              </a:prstGeom>
              <a:blipFill>
                <a:blip r:embed="rId4"/>
                <a:stretch>
                  <a:fillRect l="-189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1034183" y="2623967"/>
            <a:ext cx="7250185" cy="1844516"/>
            <a:chOff x="1034183" y="2623967"/>
            <a:chExt cx="7250185" cy="1844516"/>
          </a:xfrm>
        </p:grpSpPr>
        <p:grpSp>
          <p:nvGrpSpPr>
            <p:cNvPr id="39" name="Group 2"/>
            <p:cNvGrpSpPr/>
            <p:nvPr/>
          </p:nvGrpSpPr>
          <p:grpSpPr>
            <a:xfrm>
              <a:off x="1113052" y="2623967"/>
              <a:ext cx="7171316" cy="1844516"/>
              <a:chOff x="-206803" y="115569"/>
              <a:chExt cx="2296431" cy="1425214"/>
            </a:xfrm>
            <a:solidFill>
              <a:schemeClr val="bg1">
                <a:lumMod val="40000"/>
                <a:lumOff val="60000"/>
              </a:schemeClr>
            </a:solidFill>
          </p:grpSpPr>
          <p:sp>
            <p:nvSpPr>
              <p:cNvPr id="41" name="Freeform 3"/>
              <p:cNvSpPr/>
              <p:nvPr/>
            </p:nvSpPr>
            <p:spPr>
              <a:xfrm>
                <a:off x="-206803" y="115569"/>
                <a:ext cx="2296431" cy="1425214"/>
              </a:xfrm>
              <a:custGeom>
                <a:avLst/>
                <a:gdLst/>
                <a:ahLst/>
                <a:cxnLst/>
                <a:rect l="l" t="t" r="r" b="b"/>
                <a:pathLst>
                  <a:path w="2063458" h="2203873">
                    <a:moveTo>
                      <a:pt x="0" y="0"/>
                    </a:moveTo>
                    <a:lnTo>
                      <a:pt x="2063458" y="0"/>
                    </a:lnTo>
                    <a:lnTo>
                      <a:pt x="2063458" y="2203873"/>
                    </a:lnTo>
                    <a:lnTo>
                      <a:pt x="0" y="2203873"/>
                    </a:lnTo>
                    <a:close/>
                  </a:path>
                </a:pathLst>
              </a:custGeom>
              <a:grpFill/>
            </p:spPr>
          </p:sp>
        </p:grp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4183" y="3377051"/>
              <a:ext cx="457200" cy="646442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371401" y="3246463"/>
                <a:ext cx="6773022" cy="1560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en-US" sz="2800" dirty="0">
                    <a:latin typeface="+mn-lt"/>
                  </a:rPr>
                  <a:t>Ta </a:t>
                </a:r>
                <a:r>
                  <a:rPr lang="en-US" sz="2800" dirty="0" err="1">
                    <a:latin typeface="+mn-lt"/>
                  </a:rPr>
                  <a:t>có</a:t>
                </a:r>
                <a:r>
                  <a:rPr lang="en-US" sz="2800" dirty="0">
                    <a:latin typeface="+mn-lt"/>
                  </a:rPr>
                  <a:t>: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800" dirty="0">
                    <a:latin typeface="+mn-lt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800" dirty="0">
                    <a:latin typeface="+mn-lt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800" dirty="0">
                    <a:latin typeface="+mn-lt"/>
                  </a:rPr>
                  <a:t> , </a:t>
                </a:r>
                <a:r>
                  <a:rPr lang="en-US" sz="2800" dirty="0" err="1">
                    <a:latin typeface="+mn-lt"/>
                  </a:rPr>
                  <a:t>với</a:t>
                </a:r>
                <a:r>
                  <a:rPr lang="en-US" sz="2800" dirty="0">
                    <a:latin typeface="+mn-lt"/>
                  </a:rPr>
                  <a:t> a, b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8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sz="2800" dirty="0">
                    <a:latin typeface="+mn-lt"/>
                  </a:rPr>
                  <a:t>, b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sz="2800" dirty="0">
                    <a:latin typeface="+mn-lt"/>
                  </a:rPr>
                  <a:t> 0.</a:t>
                </a:r>
              </a:p>
              <a:p>
                <a:pPr algn="just">
                  <a:lnSpc>
                    <a:spcPct val="130000"/>
                  </a:lnSpc>
                </a:pPr>
                <a:r>
                  <a:rPr lang="en-GB" sz="2400" dirty="0" err="1">
                    <a:latin typeface="+mn-lt"/>
                  </a:rPr>
                  <a:t>Số</a:t>
                </a:r>
                <a:r>
                  <a:rPr lang="en-GB" sz="2400" dirty="0">
                    <a:latin typeface="+mn-lt"/>
                  </a:rPr>
                  <a:t> </a:t>
                </a:r>
                <a:r>
                  <a:rPr lang="en-GB" sz="2400" dirty="0" err="1">
                    <a:latin typeface="+mn-lt"/>
                  </a:rPr>
                  <a:t>đối</a:t>
                </a:r>
                <a:r>
                  <a:rPr lang="en-GB" sz="2400" dirty="0">
                    <a:latin typeface="+mn-lt"/>
                  </a:rPr>
                  <a:t> </a:t>
                </a:r>
                <a:r>
                  <a:rPr lang="en-GB" sz="2400" dirty="0" err="1">
                    <a:latin typeface="+mn-lt"/>
                  </a:rPr>
                  <a:t>của</a:t>
                </a:r>
                <a:r>
                  <a:rPr lang="en-GB" sz="2400" dirty="0">
                    <a:latin typeface="+mn-lt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+mn-lt"/>
                  </a:rPr>
                  <a:t>là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GB" sz="2400" dirty="0">
                    <a:latin typeface="+mn-lt"/>
                  </a:rPr>
                  <a:t>  tức </a:t>
                </a:r>
                <a:r>
                  <a:rPr lang="en-GB" sz="2400" dirty="0" err="1">
                    <a:latin typeface="+mn-lt"/>
                  </a:rPr>
                  <a:t>là</a:t>
                </a:r>
                <a:r>
                  <a:rPr lang="en-GB" sz="2400">
                    <a:latin typeface="+mn-lt"/>
                  </a:rPr>
                  <a:t>: </a:t>
                </a:r>
                <a:r>
                  <a:rPr lang="en-GB" sz="2400"/>
                  <a:t>-</a:t>
                </a:r>
                <a:r>
                  <a:rPr lang="en-GB" sz="2400">
                    <a:latin typeface="+mn-lt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4400" dirty="0">
                  <a:latin typeface="+mn-lt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401" y="3246463"/>
                <a:ext cx="6773022" cy="1560299"/>
              </a:xfrm>
              <a:prstGeom prst="rect">
                <a:avLst/>
              </a:prstGeom>
              <a:blipFill>
                <a:blip r:embed="rId6"/>
                <a:stretch>
                  <a:fillRect l="-189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FFBD63E-3FA0-2AAF-00F0-BB45C0641C22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Google Shape;1236;p47">
            <a:extLst>
              <a:ext uri="{FF2B5EF4-FFF2-40B4-BE49-F238E27FC236}">
                <a16:creationId xmlns:a16="http://schemas.microsoft.com/office/drawing/2014/main" id="{9B4F7741-0FE9-E549-DB7D-4E1A99459B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060105" y="607340"/>
            <a:ext cx="742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7030A0"/>
                </a:solidFill>
              </a:rPr>
              <a:t>II. PHÉP TRỪ PHÂN SỐ</a:t>
            </a:r>
            <a:endParaRPr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uiExpand="1" build="p"/>
      <p:bldP spid="4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4846" y="1283452"/>
                <a:ext cx="7074307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i="1" u="sng" dirty="0" err="1"/>
                  <a:t>Ví</a:t>
                </a:r>
                <a:r>
                  <a:rPr lang="en-US" sz="2400" b="1" i="1" u="sng" dirty="0"/>
                  <a:t> </a:t>
                </a:r>
                <a:r>
                  <a:rPr lang="en-US" sz="2400" b="1" i="1" u="sng" dirty="0" err="1"/>
                  <a:t>dụ</a:t>
                </a:r>
                <a:r>
                  <a:rPr lang="en-US" sz="2400" b="1" i="1" u="sng" dirty="0"/>
                  <a:t>  : </a:t>
                </a:r>
                <a:r>
                  <a:rPr lang="en-US" sz="2400" dirty="0" err="1"/>
                  <a:t>Tìm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số</a:t>
                </a:r>
                <a:r>
                  <a:rPr lang="en-US" sz="2400" dirty="0"/>
                  <a:t> </a:t>
                </a:r>
                <a:r>
                  <a:rPr lang="en-US" sz="2400" dirty="0" err="1"/>
                  <a:t>đối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của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mỗi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phân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số</a:t>
                </a:r>
                <a:r>
                  <a:rPr lang="en-US" sz="2400" dirty="0"/>
                  <a:t> </a:t>
                </a:r>
                <a:r>
                  <a:rPr lang="en-US" sz="2400" err="1"/>
                  <a:t>sau</a:t>
                </a:r>
                <a:r>
                  <a:rPr lang="en-US" sz="2400"/>
                  <a:t>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b="1" dirty="0"/>
                  <a:t>  </a:t>
                </a:r>
                <a:r>
                  <a:rPr lang="en-US" sz="2400" dirty="0"/>
                  <a:t>và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vi-VN" sz="2400" b="1" i="1" u="sng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846" y="1283452"/>
                <a:ext cx="7074307" cy="622222"/>
              </a:xfrm>
              <a:prstGeom prst="rect">
                <a:avLst/>
              </a:prstGeom>
              <a:blipFill>
                <a:blip r:embed="rId3"/>
                <a:stretch>
                  <a:fillRect l="-1379" b="-9804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861854" y="1837280"/>
            <a:ext cx="1331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i="1" u="sng" dirty="0" err="1"/>
              <a:t>Giải</a:t>
            </a:r>
            <a:r>
              <a:rPr lang="en-US" sz="2400" b="1" i="1" u="sng" dirty="0"/>
              <a:t>:</a:t>
            </a:r>
            <a:endParaRPr lang="vi-VN" sz="2400" b="1" i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861854" y="2068113"/>
                <a:ext cx="5093075" cy="7518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S</a:t>
                </a:r>
                <a:r>
                  <a:rPr lang="en-GB" sz="2400" dirty="0" err="1">
                    <a:latin typeface="+mn-lt"/>
                    <a:ea typeface="Times New Roman" panose="02020603050405020304" pitchFamily="18" charset="0"/>
                  </a:rPr>
                  <a:t>ố</a:t>
                </a: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400" dirty="0" err="1">
                    <a:latin typeface="+mn-lt"/>
                    <a:ea typeface="Times New Roman" panose="02020603050405020304" pitchFamily="18" charset="0"/>
                  </a:rPr>
                  <a:t>đối</a:t>
                </a: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400" dirty="0" err="1">
                    <a:latin typeface="+mn-lt"/>
                    <a:ea typeface="Times New Roman" panose="02020603050405020304" pitchFamily="18" charset="0"/>
                  </a:rPr>
                  <a:t>của</a:t>
                </a: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400" err="1">
                    <a:latin typeface="+mn-lt"/>
                    <a:ea typeface="Times New Roman" panose="02020603050405020304" pitchFamily="18" charset="0"/>
                  </a:rPr>
                  <a:t>phân</a:t>
                </a:r>
                <a:r>
                  <a:rPr lang="en-GB" sz="2400">
                    <a:latin typeface="+mn-lt"/>
                    <a:ea typeface="Times New Roman" panose="02020603050405020304" pitchFamily="18" charset="0"/>
                  </a:rPr>
                  <a:t> số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là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endParaRPr lang="en-US" sz="2400" dirty="0">
                  <a:latin typeface="+mn-lt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1854" y="2068113"/>
                <a:ext cx="5093075" cy="751809"/>
              </a:xfrm>
              <a:prstGeom prst="rect">
                <a:avLst/>
              </a:prstGeom>
              <a:blipFill>
                <a:blip r:embed="rId4"/>
                <a:stretch>
                  <a:fillRect l="-1794" b="-7258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836268" y="3098749"/>
                <a:ext cx="5093075" cy="7612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S</a:t>
                </a:r>
                <a:r>
                  <a:rPr lang="en-GB" sz="2400" dirty="0" err="1">
                    <a:latin typeface="+mn-lt"/>
                    <a:ea typeface="Times New Roman" panose="02020603050405020304" pitchFamily="18" charset="0"/>
                  </a:rPr>
                  <a:t>ố</a:t>
                </a: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400" dirty="0" err="1">
                    <a:latin typeface="+mn-lt"/>
                    <a:ea typeface="Times New Roman" panose="02020603050405020304" pitchFamily="18" charset="0"/>
                  </a:rPr>
                  <a:t>đối</a:t>
                </a: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400" dirty="0" err="1">
                    <a:latin typeface="+mn-lt"/>
                    <a:ea typeface="Times New Roman" panose="02020603050405020304" pitchFamily="18" charset="0"/>
                  </a:rPr>
                  <a:t>của</a:t>
                </a:r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400" err="1">
                    <a:latin typeface="+mn-lt"/>
                    <a:ea typeface="Times New Roman" panose="02020603050405020304" pitchFamily="18" charset="0"/>
                  </a:rPr>
                  <a:t>phân</a:t>
                </a:r>
                <a:r>
                  <a:rPr lang="en-GB" sz="2400">
                    <a:latin typeface="+mn-lt"/>
                    <a:ea typeface="Times New Roman" panose="02020603050405020304" pitchFamily="18" charset="0"/>
                  </a:rPr>
                  <a:t> số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−5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6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GB" sz="2400" err="1">
                    <a:latin typeface="+mn-lt"/>
                    <a:ea typeface="Times New Roman" panose="02020603050405020304" pitchFamily="18" charset="0"/>
                  </a:rPr>
                  <a:t>là</a:t>
                </a:r>
                <a:r>
                  <a:rPr lang="en-GB" sz="2400">
                    <a:latin typeface="+mn-lt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dirty="0">
                    <a:latin typeface="+mn-lt"/>
                    <a:ea typeface="Times New Roman" panose="02020603050405020304" pitchFamily="18" charset="0"/>
                  </a:rPr>
                  <a:t> </a:t>
                </a:r>
                <a:endParaRPr lang="en-US" sz="2400" dirty="0">
                  <a:latin typeface="+mn-lt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268" y="3098749"/>
                <a:ext cx="5093075" cy="761299"/>
              </a:xfrm>
              <a:prstGeom prst="rect">
                <a:avLst/>
              </a:prstGeom>
              <a:blipFill>
                <a:blip r:embed="rId5"/>
                <a:stretch>
                  <a:fillRect l="-1794" b="-720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4BD4BF0B-8F15-396A-B090-49529E441B8C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5" name="Google Shape;1236;p47">
            <a:extLst>
              <a:ext uri="{FF2B5EF4-FFF2-40B4-BE49-F238E27FC236}">
                <a16:creationId xmlns:a16="http://schemas.microsoft.com/office/drawing/2014/main" id="{D8439A4C-2F7C-CAD6-DBB4-9251EC7865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060105" y="607340"/>
            <a:ext cx="742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7030A0"/>
                </a:solidFill>
              </a:rPr>
              <a:t>II. PHÉP TRỪ PHÂN SỐ</a:t>
            </a:r>
            <a:endParaRPr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851" y="987837"/>
            <a:ext cx="6395064" cy="608803"/>
          </a:xfrm>
        </p:spPr>
        <p:txBody>
          <a:bodyPr/>
          <a:lstStyle/>
          <a:p>
            <a:r>
              <a:rPr lang="en-US" sz="2400" b="1" dirty="0">
                <a:solidFill>
                  <a:schemeClr val="accent1"/>
                </a:solidFill>
              </a:rPr>
              <a:t>2. </a:t>
            </a:r>
            <a:r>
              <a:rPr lang="en-US" sz="2400" b="1" dirty="0" err="1">
                <a:solidFill>
                  <a:schemeClr val="accent1"/>
                </a:solidFill>
              </a:rPr>
              <a:t>Quy</a:t>
            </a:r>
            <a:r>
              <a:rPr lang="en-US" sz="2400" b="1" dirty="0">
                <a:solidFill>
                  <a:schemeClr val="accent1"/>
                </a:solidFill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</a:rPr>
              <a:t>tắc</a:t>
            </a:r>
            <a:r>
              <a:rPr lang="en-US" sz="2400" b="1" dirty="0">
                <a:solidFill>
                  <a:schemeClr val="accent1"/>
                </a:solidFill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</a:rPr>
              <a:t>trừ</a:t>
            </a:r>
            <a:r>
              <a:rPr lang="en-US" sz="2400" b="1" dirty="0">
                <a:solidFill>
                  <a:schemeClr val="accent1"/>
                </a:solidFill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</a:rPr>
              <a:t>hai</a:t>
            </a:r>
            <a:r>
              <a:rPr lang="en-US" sz="2400" b="1" dirty="0">
                <a:solidFill>
                  <a:schemeClr val="accent1"/>
                </a:solidFill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</a:rPr>
              <a:t>phân</a:t>
            </a:r>
            <a:r>
              <a:rPr lang="en-US" sz="2400" b="1" dirty="0">
                <a:solidFill>
                  <a:schemeClr val="accent1"/>
                </a:solidFill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</a:rPr>
              <a:t>số</a:t>
            </a:r>
            <a:endParaRPr lang="vi-VN" sz="2400" b="1" dirty="0">
              <a:solidFill>
                <a:schemeClr val="accent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98801" y="1761066"/>
            <a:ext cx="7405374" cy="1486908"/>
            <a:chOff x="738109" y="2623968"/>
            <a:chExt cx="7427474" cy="1724788"/>
          </a:xfrm>
        </p:grpSpPr>
        <p:grpSp>
          <p:nvGrpSpPr>
            <p:cNvPr id="7" name="Group 2"/>
            <p:cNvGrpSpPr/>
            <p:nvPr/>
          </p:nvGrpSpPr>
          <p:grpSpPr>
            <a:xfrm>
              <a:off x="1113052" y="2623968"/>
              <a:ext cx="7052531" cy="1724788"/>
              <a:chOff x="-206803" y="115570"/>
              <a:chExt cx="2258393" cy="1332703"/>
            </a:xfrm>
            <a:solidFill>
              <a:schemeClr val="bg1">
                <a:lumMod val="40000"/>
                <a:lumOff val="60000"/>
              </a:schemeClr>
            </a:solidFill>
          </p:grpSpPr>
          <p:sp>
            <p:nvSpPr>
              <p:cNvPr id="9" name="Freeform 3"/>
              <p:cNvSpPr/>
              <p:nvPr/>
            </p:nvSpPr>
            <p:spPr>
              <a:xfrm>
                <a:off x="-206803" y="115570"/>
                <a:ext cx="2258393" cy="1332703"/>
              </a:xfrm>
              <a:custGeom>
                <a:avLst/>
                <a:gdLst/>
                <a:ahLst/>
                <a:cxnLst/>
                <a:rect l="l" t="t" r="r" b="b"/>
                <a:pathLst>
                  <a:path w="2063458" h="2203873">
                    <a:moveTo>
                      <a:pt x="0" y="0"/>
                    </a:moveTo>
                    <a:lnTo>
                      <a:pt x="2063458" y="0"/>
                    </a:lnTo>
                    <a:lnTo>
                      <a:pt x="2063458" y="2203873"/>
                    </a:lnTo>
                    <a:lnTo>
                      <a:pt x="0" y="2203873"/>
                    </a:lnTo>
                    <a:close/>
                  </a:path>
                </a:pathLst>
              </a:custGeom>
              <a:grpFill/>
            </p:spPr>
          </p:sp>
        </p:grp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8109" y="2623968"/>
              <a:ext cx="374944" cy="496924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377152" y="1649331"/>
                <a:ext cx="6773022" cy="1598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GB" sz="2400" dirty="0" err="1"/>
                  <a:t>Muốn</a:t>
                </a:r>
                <a:r>
                  <a:rPr lang="en-GB" sz="2400" dirty="0"/>
                  <a:t> </a:t>
                </a:r>
                <a:r>
                  <a:rPr lang="en-GB" sz="2400" dirty="0" err="1"/>
                  <a:t>trừ</a:t>
                </a:r>
                <a:r>
                  <a:rPr lang="en-GB" sz="2400" dirty="0"/>
                  <a:t> </a:t>
                </a:r>
                <a:r>
                  <a:rPr lang="en-GB" sz="2400" dirty="0" err="1"/>
                  <a:t>hai</a:t>
                </a:r>
                <a:r>
                  <a:rPr lang="en-GB" sz="2400" dirty="0"/>
                  <a:t> </a:t>
                </a:r>
                <a:r>
                  <a:rPr lang="en-GB" sz="2400" dirty="0" err="1"/>
                  <a:t>phân</a:t>
                </a:r>
                <a:r>
                  <a:rPr lang="en-GB" sz="2400" dirty="0"/>
                  <a:t> </a:t>
                </a:r>
                <a:r>
                  <a:rPr lang="en-GB" sz="2400" dirty="0" err="1"/>
                  <a:t>số</a:t>
                </a:r>
                <a:r>
                  <a:rPr lang="en-GB" sz="2400" dirty="0"/>
                  <a:t> </a:t>
                </a:r>
                <a:r>
                  <a:rPr lang="en-GB" sz="2400" dirty="0" err="1"/>
                  <a:t>có</a:t>
                </a:r>
                <a:r>
                  <a:rPr lang="en-GB" sz="2400" dirty="0"/>
                  <a:t> </a:t>
                </a:r>
                <a:r>
                  <a:rPr lang="en-GB" sz="2400" dirty="0" err="1"/>
                  <a:t>cùng</a:t>
                </a:r>
                <a:r>
                  <a:rPr lang="en-GB" sz="2400" dirty="0"/>
                  <a:t> </a:t>
                </a:r>
                <a:r>
                  <a:rPr lang="en-GB" sz="2400" dirty="0" err="1"/>
                  <a:t>mẫu</a:t>
                </a:r>
                <a:r>
                  <a:rPr lang="en-GB" sz="2400" dirty="0"/>
                  <a:t>, ta </a:t>
                </a:r>
                <a:r>
                  <a:rPr lang="en-GB" sz="2400" dirty="0" err="1"/>
                  <a:t>trừ</a:t>
                </a:r>
                <a:r>
                  <a:rPr lang="en-GB" sz="2400" dirty="0"/>
                  <a:t> </a:t>
                </a:r>
                <a:r>
                  <a:rPr lang="en-GB" sz="2400" dirty="0" err="1"/>
                  <a:t>tử</a:t>
                </a:r>
                <a:r>
                  <a:rPr lang="en-GB" sz="2400" dirty="0"/>
                  <a:t> </a:t>
                </a:r>
                <a:r>
                  <a:rPr lang="en-GB" sz="2400" dirty="0" err="1"/>
                  <a:t>của</a:t>
                </a:r>
                <a:r>
                  <a:rPr lang="en-GB" sz="2400" dirty="0"/>
                  <a:t> </a:t>
                </a:r>
                <a:r>
                  <a:rPr lang="en-GB" sz="2400" dirty="0" err="1"/>
                  <a:t>số</a:t>
                </a:r>
                <a:r>
                  <a:rPr lang="en-GB" sz="2400" dirty="0"/>
                  <a:t> </a:t>
                </a:r>
                <a:r>
                  <a:rPr lang="en-GB" sz="2400" dirty="0" err="1"/>
                  <a:t>bị</a:t>
                </a:r>
                <a:r>
                  <a:rPr lang="en-GB" sz="2400" dirty="0"/>
                  <a:t> </a:t>
                </a:r>
                <a:r>
                  <a:rPr lang="en-GB" sz="2400" dirty="0" err="1"/>
                  <a:t>trừ</a:t>
                </a:r>
                <a:r>
                  <a:rPr lang="en-GB" sz="2400" dirty="0"/>
                  <a:t> </a:t>
                </a:r>
                <a:r>
                  <a:rPr lang="en-GB" sz="2400" dirty="0" err="1"/>
                  <a:t>cho</a:t>
                </a:r>
                <a:r>
                  <a:rPr lang="en-GB" sz="2400" dirty="0"/>
                  <a:t> </a:t>
                </a:r>
                <a:r>
                  <a:rPr lang="en-GB" sz="2400" dirty="0" err="1"/>
                  <a:t>tử</a:t>
                </a:r>
                <a:r>
                  <a:rPr lang="en-GB" sz="2400" dirty="0"/>
                  <a:t> </a:t>
                </a:r>
                <a:r>
                  <a:rPr lang="en-GB" sz="2400" dirty="0" err="1"/>
                  <a:t>của</a:t>
                </a:r>
                <a:r>
                  <a:rPr lang="en-GB" sz="2400" dirty="0"/>
                  <a:t> </a:t>
                </a:r>
                <a:r>
                  <a:rPr lang="en-GB" sz="2400" dirty="0" err="1"/>
                  <a:t>số</a:t>
                </a:r>
                <a:r>
                  <a:rPr lang="en-GB" sz="2400" dirty="0"/>
                  <a:t> </a:t>
                </a:r>
                <a:r>
                  <a:rPr lang="en-GB" sz="2400" dirty="0" err="1"/>
                  <a:t>trừ</a:t>
                </a:r>
                <a:r>
                  <a:rPr lang="en-GB" sz="2400" dirty="0"/>
                  <a:t> </a:t>
                </a:r>
                <a:r>
                  <a:rPr lang="en-GB" sz="2400" dirty="0" err="1"/>
                  <a:t>và</a:t>
                </a:r>
                <a:r>
                  <a:rPr lang="en-GB" sz="2400" dirty="0"/>
                  <a:t> </a:t>
                </a:r>
                <a:r>
                  <a:rPr lang="en-GB" sz="2400" dirty="0" err="1"/>
                  <a:t>giữ</a:t>
                </a:r>
                <a:r>
                  <a:rPr lang="en-GB" sz="2400" dirty="0"/>
                  <a:t> </a:t>
                </a:r>
                <a:r>
                  <a:rPr lang="en-GB" sz="2400" dirty="0" err="1"/>
                  <a:t>nguyên</a:t>
                </a:r>
                <a:r>
                  <a:rPr lang="en-GB" sz="2400" dirty="0"/>
                  <a:t> </a:t>
                </a:r>
                <a:r>
                  <a:rPr lang="en-GB" sz="2400" dirty="0" err="1"/>
                  <a:t>mẫu</a:t>
                </a:r>
                <a:r>
                  <a:rPr lang="en-GB" sz="2400" dirty="0"/>
                  <a:t>:</a:t>
                </a:r>
                <a:endParaRPr lang="en-US" sz="2400" dirty="0"/>
              </a:p>
              <a:p>
                <a:pPr algn="ctr">
                  <a:lnSpc>
                    <a:spcPct val="12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𝒂</m:t>
                        </m:r>
                      </m:num>
                      <m:den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𝒎</m:t>
                        </m:r>
                      </m:den>
                    </m:f>
                  </m:oMath>
                </a14:m>
                <a:r>
                  <a:rPr lang="en-US" sz="2400" b="1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𝒃</m:t>
                        </m:r>
                      </m:num>
                      <m:den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𝒎</m:t>
                        </m:r>
                      </m:den>
                    </m:f>
                  </m:oMath>
                </a14:m>
                <a:r>
                  <a:rPr lang="en-US" sz="24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𝒃</m:t>
                        </m:r>
                      </m:num>
                      <m:den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𝒎</m:t>
                        </m:r>
                      </m:den>
                    </m:f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7152" y="1649331"/>
                <a:ext cx="6773022" cy="1598643"/>
              </a:xfrm>
              <a:prstGeom prst="rect">
                <a:avLst/>
              </a:prstGeom>
              <a:blipFill>
                <a:blip r:embed="rId3"/>
                <a:stretch>
                  <a:fillRect l="-1440" t="-382" b="-3053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601107" y="3144620"/>
                <a:ext cx="4523648" cy="7546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i="1" u="sng">
                    <a:latin typeface="+mn-lt"/>
                    <a:ea typeface="Times New Roman" panose="02020603050405020304" pitchFamily="18" charset="0"/>
                  </a:rPr>
                  <a:t>Ví dụ</a:t>
                </a:r>
                <a:r>
                  <a:rPr lang="en-US" sz="2400" i="1">
                    <a:latin typeface="+mn-lt"/>
                    <a:ea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−1−3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−4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>
                  <a:latin typeface="+mn-lt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107" y="3144620"/>
                <a:ext cx="4523648" cy="754694"/>
              </a:xfrm>
              <a:prstGeom prst="rect">
                <a:avLst/>
              </a:prstGeom>
              <a:blipFill>
                <a:blip r:embed="rId4"/>
                <a:stretch>
                  <a:fillRect l="-2156" b="-7258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5E0D406-A0BD-78C6-7DFA-504E1A921B54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2" name="Google Shape;1236;p47">
            <a:extLst>
              <a:ext uri="{FF2B5EF4-FFF2-40B4-BE49-F238E27FC236}">
                <a16:creationId xmlns:a16="http://schemas.microsoft.com/office/drawing/2014/main" id="{677C01D1-FCC4-5F74-8B76-F4BEEBC648B2}"/>
              </a:ext>
            </a:extLst>
          </p:cNvPr>
          <p:cNvSpPr txBox="1">
            <a:spLocks/>
          </p:cNvSpPr>
          <p:nvPr/>
        </p:nvSpPr>
        <p:spPr>
          <a:xfrm>
            <a:off x="-1060105" y="607340"/>
            <a:ext cx="74244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vi-VN" sz="2400" b="1">
                <a:solidFill>
                  <a:srgbClr val="7030A0"/>
                </a:solidFill>
              </a:rPr>
              <a:t>II. PHÉP TRỪ PHÂN SỐ</a:t>
            </a:r>
            <a:endParaRPr lang="vi-VN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5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build="p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EFA"/>
              </a:clrFrom>
              <a:clrTo>
                <a:srgbClr val="FFFE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6667" l="5833" r="97500">
                        <a14:foregroundMark x1="21667" y1="46667" x2="21667" y2="46667"/>
                        <a14:foregroundMark x1="22500" y1="46667" x2="5833" y2="4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9963" y="1347227"/>
            <a:ext cx="987726" cy="4938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90332" y="1281252"/>
                <a:ext cx="2380890" cy="6258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n-lt"/>
                  </a:rPr>
                  <a:t>Tính: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</a:rPr>
                  <a:t> </a:t>
                </a:r>
                <a:endParaRPr lang="vi-VN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0332" y="1281252"/>
                <a:ext cx="2380890" cy="625812"/>
              </a:xfrm>
              <a:prstGeom prst="rect">
                <a:avLst/>
              </a:prstGeom>
              <a:blipFill>
                <a:blip r:embed="rId4"/>
                <a:stretch>
                  <a:fillRect l="-4103" b="-7767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47588" y="1630248"/>
                <a:ext cx="7161541" cy="1175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sz="2400" dirty="0">
                    <a:latin typeface="+mn-lt"/>
                  </a:rPr>
                  <a:t>Để </a:t>
                </a:r>
                <a:r>
                  <a:rPr lang="en-US" sz="2400" dirty="0" err="1">
                    <a:latin typeface="+mn-lt"/>
                  </a:rPr>
                  <a:t>tính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hiệu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hai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phân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số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không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cùng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mẫu</a:t>
                </a:r>
                <a:r>
                  <a:rPr lang="en-US" sz="24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</a:rPr>
                  <a:t> 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</a:rPr>
                  <a:t> ta </a:t>
                </a:r>
                <a:r>
                  <a:rPr lang="en-US" sz="2400" dirty="0" err="1">
                    <a:latin typeface="+mn-lt"/>
                  </a:rPr>
                  <a:t>làm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như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sau</a:t>
                </a:r>
                <a:r>
                  <a:rPr lang="en-US" sz="2400" dirty="0">
                    <a:latin typeface="+mn-lt"/>
                  </a:rPr>
                  <a:t>:</a:t>
                </a:r>
                <a:endParaRPr lang="vi-VN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588" y="1630248"/>
                <a:ext cx="7161541" cy="1175706"/>
              </a:xfrm>
              <a:prstGeom prst="rect">
                <a:avLst/>
              </a:prstGeom>
              <a:blipFill>
                <a:blip r:embed="rId5"/>
                <a:stretch>
                  <a:fillRect l="-1277" r="-1362" b="-7254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64438" y="2640484"/>
                <a:ext cx="7127842" cy="1175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400" i="1" dirty="0" err="1">
                    <a:solidFill>
                      <a:srgbClr val="002060"/>
                    </a:solidFill>
                  </a:rPr>
                  <a:t>Bước</a:t>
                </a:r>
                <a:r>
                  <a:rPr lang="en-US" sz="2400" i="1" dirty="0">
                    <a:solidFill>
                      <a:srgbClr val="002060"/>
                    </a:solidFill>
                  </a:rPr>
                  <a:t> 1. </a:t>
                </a:r>
                <a:r>
                  <a:rPr lang="en-US" sz="2400" dirty="0" err="1"/>
                  <a:t>Quy</a:t>
                </a:r>
                <a:r>
                  <a:rPr lang="en-US" sz="2400" dirty="0"/>
                  <a:t> </a:t>
                </a:r>
                <a:r>
                  <a:rPr lang="en-US" sz="2400" dirty="0" err="1"/>
                  <a:t>đồng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mẫu</a:t>
                </a:r>
                <a:r>
                  <a:rPr lang="en-US" sz="2400" dirty="0"/>
                  <a:t> </a:t>
                </a:r>
                <a:r>
                  <a:rPr lang="en-US" sz="2400" dirty="0" err="1"/>
                  <a:t>hai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phân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số</a:t>
                </a:r>
                <a:endParaRPr lang="en-US" sz="2400" dirty="0"/>
              </a:p>
              <a:p>
                <a:pPr algn="ctr">
                  <a:lnSpc>
                    <a:spcPct val="12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và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dirty="0"/>
                  <a:t>; </a:t>
                </a:r>
                <a:endParaRPr lang="vi-VN" sz="4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438" y="2640484"/>
                <a:ext cx="7127842" cy="1175706"/>
              </a:xfrm>
              <a:prstGeom prst="rect">
                <a:avLst/>
              </a:prstGeom>
              <a:blipFill>
                <a:blip r:embed="rId6"/>
                <a:stretch>
                  <a:fillRect l="-1283" t="-518" b="-1036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1311884" y="3787638"/>
            <a:ext cx="2162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+mn-lt"/>
                <a:ea typeface="Times New Roman" panose="02020603050405020304" pitchFamily="18" charset="0"/>
              </a:rPr>
              <a:t>BCNN</a:t>
            </a:r>
            <a:r>
              <a:rPr lang="en-US" sz="2400">
                <a:latin typeface="+mn-lt"/>
                <a:ea typeface="Times New Roman" panose="02020603050405020304" pitchFamily="18" charset="0"/>
              </a:rPr>
              <a:t>(9; 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6) = 18</a:t>
            </a:r>
            <a:endParaRPr lang="vi-VN" sz="24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1322359" y="4279745"/>
                <a:ext cx="4748159" cy="6335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26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18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18</m:t>
                        </m:r>
                      </m:den>
                    </m:f>
                  </m:oMath>
                </a14:m>
                <a:endParaRPr lang="vi-VN" sz="2400" dirty="0">
                  <a:latin typeface="+mn-lt"/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2359" y="4279745"/>
                <a:ext cx="4748159" cy="633571"/>
              </a:xfrm>
              <a:prstGeom prst="rect">
                <a:avLst/>
              </a:prstGeom>
              <a:blipFill>
                <a:blip r:embed="rId7"/>
                <a:stretch>
                  <a:fillRect b="-8654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6B6764FC-A099-BEEE-EEFA-FB1928D9998C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Google Shape;1236;p47">
            <a:extLst>
              <a:ext uri="{FF2B5EF4-FFF2-40B4-BE49-F238E27FC236}">
                <a16:creationId xmlns:a16="http://schemas.microsoft.com/office/drawing/2014/main" id="{FD055680-9C64-F374-1694-C1E8311613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060105" y="607340"/>
            <a:ext cx="742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7030A0"/>
                </a:solidFill>
              </a:rPr>
              <a:t>II. PHÉP TRỪ PHÂN SỐ</a:t>
            </a:r>
            <a:endParaRPr sz="2400" b="1" dirty="0">
              <a:solidFill>
                <a:srgbClr val="7030A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6EBF6DF-5B5B-B3DC-DA14-36312B405B5A}"/>
              </a:ext>
            </a:extLst>
          </p:cNvPr>
          <p:cNvSpPr txBox="1">
            <a:spLocks/>
          </p:cNvSpPr>
          <p:nvPr/>
        </p:nvSpPr>
        <p:spPr>
          <a:xfrm>
            <a:off x="-381177" y="874319"/>
            <a:ext cx="6395064" cy="60880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fair Display ExtraBold"/>
              <a:buNone/>
              <a:defRPr sz="4200" kern="1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fair Display ExtraBold"/>
              <a:buNone/>
              <a:defRPr sz="4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fair Display ExtraBold"/>
              <a:buNone/>
              <a:defRPr sz="4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fair Display ExtraBold"/>
              <a:buNone/>
              <a:defRPr sz="4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fair Display ExtraBold"/>
              <a:buNone/>
              <a:defRPr sz="4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fair Display ExtraBold"/>
              <a:buNone/>
              <a:defRPr sz="4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fair Display ExtraBold"/>
              <a:buNone/>
              <a:defRPr sz="4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fair Display ExtraBold"/>
              <a:buNone/>
              <a:defRPr sz="4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fair Display ExtraBold"/>
              <a:buNone/>
              <a:defRPr sz="42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r>
              <a:rPr lang="en-US" sz="2400" b="1"/>
              <a:t>2. Quy tắc trừ hai phân số</a:t>
            </a:r>
            <a:endParaRPr lang="vi-VN" sz="2400" b="1" dirty="0"/>
          </a:p>
        </p:txBody>
      </p:sp>
    </p:spTree>
    <p:extLst>
      <p:ext uri="{BB962C8B-B14F-4D97-AF65-F5344CB8AC3E}">
        <p14:creationId xmlns:p14="http://schemas.microsoft.com/office/powerpoint/2010/main" val="178058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build="allAtOnce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26871" y="1878920"/>
            <a:ext cx="663343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i="1" dirty="0" err="1">
                <a:solidFill>
                  <a:srgbClr val="002060"/>
                </a:solidFill>
              </a:rPr>
              <a:t>Bước</a:t>
            </a:r>
            <a:r>
              <a:rPr lang="en-US" sz="2400" i="1" dirty="0">
                <a:solidFill>
                  <a:srgbClr val="002060"/>
                </a:solidFill>
              </a:rPr>
              <a:t> 2. </a:t>
            </a:r>
            <a:r>
              <a:rPr lang="en-US" sz="2400" dirty="0" err="1"/>
              <a:t>Trừ</a:t>
            </a:r>
            <a:r>
              <a:rPr lang="en-US" sz="2400" dirty="0"/>
              <a:t> </a:t>
            </a:r>
            <a:r>
              <a:rPr lang="en-US" sz="2400" dirty="0" err="1"/>
              <a:t>tử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số</a:t>
            </a:r>
            <a:r>
              <a:rPr lang="en-US" sz="2400" dirty="0"/>
              <a:t> </a:t>
            </a:r>
            <a:r>
              <a:rPr lang="en-US" sz="2400" dirty="0" err="1"/>
              <a:t>bị</a:t>
            </a:r>
            <a:r>
              <a:rPr lang="en-US" sz="2400" dirty="0"/>
              <a:t> </a:t>
            </a:r>
            <a:r>
              <a:rPr lang="en-US" sz="2400" dirty="0" err="1"/>
              <a:t>trừ</a:t>
            </a:r>
            <a:r>
              <a:rPr lang="en-US" sz="2400" dirty="0"/>
              <a:t> </a:t>
            </a:r>
            <a:r>
              <a:rPr lang="en-US" sz="2400" dirty="0" err="1"/>
              <a:t>cho</a:t>
            </a:r>
            <a:r>
              <a:rPr lang="en-US" sz="2400" dirty="0"/>
              <a:t> </a:t>
            </a:r>
            <a:r>
              <a:rPr lang="en-US" sz="2400" dirty="0" err="1"/>
              <a:t>tử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số</a:t>
            </a:r>
            <a:r>
              <a:rPr lang="en-US" sz="2400" dirty="0"/>
              <a:t> </a:t>
            </a:r>
            <a:r>
              <a:rPr lang="en-US" sz="2400" dirty="0" err="1"/>
              <a:t>trừ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giữ</a:t>
            </a:r>
            <a:r>
              <a:rPr lang="en-US" sz="2400" dirty="0"/>
              <a:t> </a:t>
            </a:r>
            <a:r>
              <a:rPr lang="en-US" sz="2400" dirty="0" err="1"/>
              <a:t>nguyên</a:t>
            </a:r>
            <a:r>
              <a:rPr lang="en-US" sz="2400" dirty="0"/>
              <a:t> </a:t>
            </a:r>
            <a:r>
              <a:rPr lang="en-US" sz="2400" dirty="0" err="1"/>
              <a:t>mẫu</a:t>
            </a:r>
            <a:r>
              <a:rPr lang="en-US" sz="2400" dirty="0"/>
              <a:t> </a:t>
            </a:r>
            <a:r>
              <a:rPr lang="en-US" sz="2400" dirty="0" err="1"/>
              <a:t>chung</a:t>
            </a:r>
            <a:r>
              <a:rPr lang="en-US" sz="2400" dirty="0"/>
              <a:t>:</a:t>
            </a:r>
            <a:endParaRPr lang="vi-VN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48709" y="2571750"/>
                <a:ext cx="6029865" cy="7879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Ta </a:t>
                </a:r>
                <a:r>
                  <a:rPr lang="en-US" sz="2400" dirty="0" err="1">
                    <a:latin typeface="+mn-lt"/>
                    <a:ea typeface="Times New Roman" panose="02020603050405020304" pitchFamily="18" charset="0"/>
                  </a:rPr>
                  <a:t>có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−26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18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−21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18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−26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−21</m:t>
                            </m:r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18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−5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18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</m:t>
                    </m:r>
                  </m:oMath>
                </a14:m>
                <a:endParaRPr lang="en-US" sz="2400" dirty="0">
                  <a:latin typeface="+mn-lt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709" y="2571750"/>
                <a:ext cx="6029865" cy="787908"/>
              </a:xfrm>
              <a:prstGeom prst="rect">
                <a:avLst/>
              </a:prstGeom>
              <a:blipFill>
                <a:blip r:embed="rId2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121214" y="3298590"/>
                <a:ext cx="4083121" cy="8079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>
                    <a:ea typeface="Times New Roman" panose="02020603050405020304" pitchFamily="18" charset="0"/>
                  </a:rPr>
                  <a:t>Vậy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−9</m:t>
                        </m:r>
                      </m:den>
                    </m:f>
                  </m:oMath>
                </a14:m>
                <a:r>
                  <a:rPr lang="en-US" sz="2400" dirty="0">
                    <a:ea typeface="Times New Roman" panose="020206030504050203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−6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−5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18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</m:t>
                    </m:r>
                  </m:oMath>
                </a14:m>
                <a:endParaRPr lang="en-US" sz="2400" dirty="0"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214" y="3298590"/>
                <a:ext cx="4083121" cy="807913"/>
              </a:xfrm>
              <a:prstGeom prst="rect">
                <a:avLst/>
              </a:prstGeom>
              <a:blipFill>
                <a:blip r:embed="rId3"/>
                <a:stretch>
                  <a:fillRect l="-2388" b="-752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813B3F9-BF31-A077-168E-AA3AE5D7351D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Google Shape;1236;p47">
            <a:extLst>
              <a:ext uri="{FF2B5EF4-FFF2-40B4-BE49-F238E27FC236}">
                <a16:creationId xmlns:a16="http://schemas.microsoft.com/office/drawing/2014/main" id="{97B94462-0D8E-E681-90DC-8675D10E6C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060105" y="607340"/>
            <a:ext cx="742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7030A0"/>
                </a:solidFill>
              </a:rPr>
              <a:t>II. PHÉP TRỪ PHÂN SỐ</a:t>
            </a:r>
            <a:endParaRPr sz="2400" b="1" dirty="0">
              <a:solidFill>
                <a:srgbClr val="7030A0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A091684-B7E1-956B-CB7F-22A35D0C3DD1}"/>
              </a:ext>
            </a:extLst>
          </p:cNvPr>
          <p:cNvSpPr txBox="1">
            <a:spLocks/>
          </p:cNvSpPr>
          <p:nvPr/>
        </p:nvSpPr>
        <p:spPr>
          <a:xfrm>
            <a:off x="-388435" y="1133577"/>
            <a:ext cx="6395064" cy="60880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fair Display ExtraBold"/>
              <a:buNone/>
              <a:defRPr sz="2000" kern="1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r>
              <a:rPr lang="en-US" sz="2400" b="1"/>
              <a:t>2. Quy tắc trừ hai phân số</a:t>
            </a:r>
            <a:endParaRPr lang="vi-VN" sz="2400" b="1" dirty="0"/>
          </a:p>
        </p:txBody>
      </p:sp>
    </p:spTree>
    <p:extLst>
      <p:ext uri="{BB962C8B-B14F-4D97-AF65-F5344CB8AC3E}">
        <p14:creationId xmlns:p14="http://schemas.microsoft.com/office/powerpoint/2010/main" val="60420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397501" y="1790459"/>
            <a:ext cx="4416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err="1">
                <a:solidFill>
                  <a:schemeClr val="tx1"/>
                </a:solidFill>
              </a:rPr>
              <a:t>Nhận</a:t>
            </a:r>
            <a:r>
              <a:rPr lang="en-US" sz="3200" b="1" u="sng" dirty="0">
                <a:solidFill>
                  <a:schemeClr val="tx1"/>
                </a:solidFill>
              </a:rPr>
              <a:t> </a:t>
            </a:r>
            <a:r>
              <a:rPr lang="en-US" sz="3200" b="1" u="sng" dirty="0" err="1">
                <a:solidFill>
                  <a:schemeClr val="tx1"/>
                </a:solidFill>
              </a:rPr>
              <a:t>xét</a:t>
            </a:r>
            <a:endParaRPr lang="vi-VN" sz="3200" b="1" u="sng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31295" y="2277162"/>
            <a:ext cx="7013275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800" i="1" dirty="0" err="1">
                <a:latin typeface="+mn-lt"/>
                <a:ea typeface="Calibri" panose="020F0502020204030204" pitchFamily="34" charset="0"/>
              </a:rPr>
              <a:t>Muốn</a:t>
            </a:r>
            <a:r>
              <a:rPr lang="en-GB" sz="28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i="1" dirty="0" err="1">
                <a:latin typeface="+mn-lt"/>
                <a:ea typeface="Calibri" panose="020F0502020204030204" pitchFamily="34" charset="0"/>
              </a:rPr>
              <a:t>trừ</a:t>
            </a:r>
            <a:r>
              <a:rPr lang="en-GB" sz="28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i="1" dirty="0" err="1">
                <a:latin typeface="+mn-lt"/>
                <a:ea typeface="Calibri" panose="020F0502020204030204" pitchFamily="34" charset="0"/>
              </a:rPr>
              <a:t>hai</a:t>
            </a:r>
            <a:r>
              <a:rPr lang="en-GB" sz="28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i="1" dirty="0" err="1">
                <a:latin typeface="+mn-lt"/>
                <a:ea typeface="Calibri" panose="020F0502020204030204" pitchFamily="34" charset="0"/>
              </a:rPr>
              <a:t>phân</a:t>
            </a:r>
            <a:r>
              <a:rPr lang="en-GB" sz="28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i="1" dirty="0" err="1">
                <a:latin typeface="+mn-lt"/>
                <a:ea typeface="Calibri" panose="020F0502020204030204" pitchFamily="34" charset="0"/>
              </a:rPr>
              <a:t>số</a:t>
            </a:r>
            <a:r>
              <a:rPr lang="en-GB" sz="28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b="1" i="1" dirty="0" err="1">
                <a:latin typeface="+mn-lt"/>
                <a:ea typeface="Calibri" panose="020F0502020204030204" pitchFamily="34" charset="0"/>
              </a:rPr>
              <a:t>không</a:t>
            </a:r>
            <a:r>
              <a:rPr lang="en-GB" sz="2800" b="1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b="1" i="1" dirty="0" err="1">
                <a:latin typeface="+mn-lt"/>
                <a:ea typeface="Calibri" panose="020F0502020204030204" pitchFamily="34" charset="0"/>
              </a:rPr>
              <a:t>cùng</a:t>
            </a:r>
            <a:r>
              <a:rPr lang="en-GB" sz="2800" b="1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b="1" i="1" dirty="0" err="1">
                <a:latin typeface="+mn-lt"/>
                <a:ea typeface="Calibri" panose="020F0502020204030204" pitchFamily="34" charset="0"/>
              </a:rPr>
              <a:t>mẫu</a:t>
            </a:r>
            <a:r>
              <a:rPr lang="en-GB" sz="2800" i="1" dirty="0">
                <a:latin typeface="+mn-lt"/>
                <a:ea typeface="Calibri" panose="020F0502020204030204" pitchFamily="34" charset="0"/>
              </a:rPr>
              <a:t>, ta </a:t>
            </a:r>
            <a:r>
              <a:rPr lang="en-GB" sz="2800" b="1" i="1" dirty="0" err="1">
                <a:latin typeface="+mn-lt"/>
                <a:ea typeface="Calibri" panose="020F0502020204030204" pitchFamily="34" charset="0"/>
              </a:rPr>
              <a:t>quy</a:t>
            </a:r>
            <a:r>
              <a:rPr lang="en-GB" sz="2800" b="1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b="1" i="1" dirty="0" err="1">
                <a:latin typeface="+mn-lt"/>
                <a:ea typeface="Calibri" panose="020F0502020204030204" pitchFamily="34" charset="0"/>
              </a:rPr>
              <a:t>đồng</a:t>
            </a:r>
            <a:r>
              <a:rPr lang="en-GB" sz="2800" b="1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i="1" dirty="0" err="1">
                <a:latin typeface="+mn-lt"/>
                <a:ea typeface="Calibri" panose="020F0502020204030204" pitchFamily="34" charset="0"/>
              </a:rPr>
              <a:t>những</a:t>
            </a:r>
            <a:r>
              <a:rPr lang="en-GB" sz="28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i="1" dirty="0" err="1">
                <a:latin typeface="+mn-lt"/>
                <a:ea typeface="Calibri" panose="020F0502020204030204" pitchFamily="34" charset="0"/>
              </a:rPr>
              <a:t>phân</a:t>
            </a:r>
            <a:r>
              <a:rPr lang="en-GB" sz="28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i="1" dirty="0" err="1">
                <a:latin typeface="+mn-lt"/>
                <a:ea typeface="Calibri" panose="020F0502020204030204" pitchFamily="34" charset="0"/>
              </a:rPr>
              <a:t>số</a:t>
            </a:r>
            <a:r>
              <a:rPr lang="en-GB" sz="28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i="1" dirty="0" err="1">
                <a:latin typeface="+mn-lt"/>
                <a:ea typeface="Calibri" panose="020F0502020204030204" pitchFamily="34" charset="0"/>
              </a:rPr>
              <a:t>đó</a:t>
            </a:r>
            <a:r>
              <a:rPr lang="en-GB" sz="28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i="1" dirty="0" err="1">
                <a:latin typeface="+mn-lt"/>
                <a:ea typeface="Calibri" panose="020F0502020204030204" pitchFamily="34" charset="0"/>
              </a:rPr>
              <a:t>rồi</a:t>
            </a:r>
            <a:r>
              <a:rPr lang="en-GB" sz="28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b="1" i="1" dirty="0" err="1">
                <a:latin typeface="+mn-lt"/>
                <a:ea typeface="Calibri" panose="020F0502020204030204" pitchFamily="34" charset="0"/>
              </a:rPr>
              <a:t>trừ</a:t>
            </a:r>
            <a:r>
              <a:rPr lang="en-GB" sz="2800" b="1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b="1" i="1" dirty="0" err="1">
                <a:latin typeface="+mn-lt"/>
                <a:ea typeface="Calibri" panose="020F0502020204030204" pitchFamily="34" charset="0"/>
              </a:rPr>
              <a:t>tử</a:t>
            </a:r>
            <a:r>
              <a:rPr lang="en-GB" sz="2800" b="1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b="1" i="1" dirty="0" err="1">
                <a:latin typeface="+mn-lt"/>
                <a:ea typeface="Calibri" panose="020F0502020204030204" pitchFamily="34" charset="0"/>
              </a:rPr>
              <a:t>của</a:t>
            </a:r>
            <a:r>
              <a:rPr lang="en-GB" sz="2800" b="1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b="1" i="1" dirty="0" err="1">
                <a:latin typeface="+mn-lt"/>
                <a:ea typeface="Calibri" panose="020F0502020204030204" pitchFamily="34" charset="0"/>
              </a:rPr>
              <a:t>số</a:t>
            </a:r>
            <a:r>
              <a:rPr lang="en-GB" sz="2800" b="1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b="1" i="1" dirty="0" err="1">
                <a:latin typeface="+mn-lt"/>
                <a:ea typeface="Calibri" panose="020F0502020204030204" pitchFamily="34" charset="0"/>
              </a:rPr>
              <a:t>bị</a:t>
            </a:r>
            <a:r>
              <a:rPr lang="en-GB" sz="2800" b="1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b="1" i="1" dirty="0" err="1">
                <a:latin typeface="+mn-lt"/>
                <a:ea typeface="Calibri" panose="020F0502020204030204" pitchFamily="34" charset="0"/>
              </a:rPr>
              <a:t>trừ</a:t>
            </a:r>
            <a:r>
              <a:rPr lang="en-GB" sz="28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i="1" dirty="0" err="1">
                <a:latin typeface="+mn-lt"/>
                <a:ea typeface="Calibri" panose="020F0502020204030204" pitchFamily="34" charset="0"/>
              </a:rPr>
              <a:t>cho</a:t>
            </a:r>
            <a:r>
              <a:rPr lang="en-GB" sz="28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b="1" i="1" dirty="0" err="1">
                <a:latin typeface="+mn-lt"/>
                <a:ea typeface="Calibri" panose="020F0502020204030204" pitchFamily="34" charset="0"/>
              </a:rPr>
              <a:t>tử</a:t>
            </a:r>
            <a:r>
              <a:rPr lang="en-GB" sz="2800" b="1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b="1" i="1" dirty="0" err="1">
                <a:latin typeface="+mn-lt"/>
                <a:ea typeface="Calibri" panose="020F0502020204030204" pitchFamily="34" charset="0"/>
              </a:rPr>
              <a:t>của</a:t>
            </a:r>
            <a:r>
              <a:rPr lang="en-GB" sz="2800" b="1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b="1" i="1" dirty="0" err="1">
                <a:latin typeface="+mn-lt"/>
                <a:ea typeface="Calibri" panose="020F0502020204030204" pitchFamily="34" charset="0"/>
              </a:rPr>
              <a:t>số</a:t>
            </a:r>
            <a:r>
              <a:rPr lang="en-GB" sz="2800" b="1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b="1" i="1" dirty="0" err="1">
                <a:latin typeface="+mn-lt"/>
                <a:ea typeface="Calibri" panose="020F0502020204030204" pitchFamily="34" charset="0"/>
              </a:rPr>
              <a:t>trừ</a:t>
            </a:r>
            <a:r>
              <a:rPr lang="en-GB" sz="2800" b="1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i="1" dirty="0" err="1">
                <a:latin typeface="+mn-lt"/>
                <a:ea typeface="Calibri" panose="020F0502020204030204" pitchFamily="34" charset="0"/>
              </a:rPr>
              <a:t>và</a:t>
            </a:r>
            <a:r>
              <a:rPr lang="en-GB" sz="28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b="1" i="1" dirty="0" err="1">
                <a:latin typeface="+mn-lt"/>
                <a:ea typeface="Calibri" panose="020F0502020204030204" pitchFamily="34" charset="0"/>
              </a:rPr>
              <a:t>giữ</a:t>
            </a:r>
            <a:r>
              <a:rPr lang="en-GB" sz="2800" b="1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b="1" i="1" dirty="0" err="1">
                <a:latin typeface="+mn-lt"/>
                <a:ea typeface="Calibri" panose="020F0502020204030204" pitchFamily="34" charset="0"/>
              </a:rPr>
              <a:t>nguyên</a:t>
            </a:r>
            <a:r>
              <a:rPr lang="en-GB" sz="2800" b="1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b="1" i="1" dirty="0" err="1">
                <a:latin typeface="+mn-lt"/>
                <a:ea typeface="Calibri" panose="020F0502020204030204" pitchFamily="34" charset="0"/>
              </a:rPr>
              <a:t>mẫu</a:t>
            </a:r>
            <a:r>
              <a:rPr lang="en-GB" sz="2800" b="1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GB" sz="2800" i="1" dirty="0" err="1">
                <a:latin typeface="+mn-lt"/>
                <a:ea typeface="Calibri" panose="020F0502020204030204" pitchFamily="34" charset="0"/>
              </a:rPr>
              <a:t>chung</a:t>
            </a:r>
            <a:r>
              <a:rPr lang="en-GB" sz="2800" i="1" dirty="0">
                <a:latin typeface="+mn-lt"/>
                <a:ea typeface="Calibri" panose="020F0502020204030204" pitchFamily="34" charset="0"/>
              </a:rPr>
              <a:t>.</a:t>
            </a:r>
            <a:endParaRPr lang="en-US" sz="2800" i="1" dirty="0">
              <a:latin typeface="+mn-lt"/>
              <a:ea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150773-5F71-AAF8-F3AB-2DF593EE77E3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Google Shape;1236;p47">
            <a:extLst>
              <a:ext uri="{FF2B5EF4-FFF2-40B4-BE49-F238E27FC236}">
                <a16:creationId xmlns:a16="http://schemas.microsoft.com/office/drawing/2014/main" id="{D977D24B-F3AD-7678-A6FE-75EC5B2FF7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060105" y="607340"/>
            <a:ext cx="742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7030A0"/>
                </a:solidFill>
              </a:rPr>
              <a:t>II. PHÉP TRỪ PHÂN SỐ</a:t>
            </a:r>
            <a:endParaRPr sz="2400" b="1" dirty="0">
              <a:solidFill>
                <a:srgbClr val="7030A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C098293-74B6-31D6-8FAC-7739F9B524D7}"/>
              </a:ext>
            </a:extLst>
          </p:cNvPr>
          <p:cNvSpPr txBox="1">
            <a:spLocks/>
          </p:cNvSpPr>
          <p:nvPr/>
        </p:nvSpPr>
        <p:spPr>
          <a:xfrm>
            <a:off x="-397501" y="1181656"/>
            <a:ext cx="6395064" cy="60880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 kern="1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r>
              <a:rPr lang="en-US" sz="2400" b="1"/>
              <a:t>2. Quy tắc trừ hai phân số</a:t>
            </a:r>
            <a:endParaRPr lang="vi-VN" sz="2400" b="1" dirty="0"/>
          </a:p>
        </p:txBody>
      </p:sp>
    </p:spTree>
    <p:extLst>
      <p:ext uri="{BB962C8B-B14F-4D97-AF65-F5344CB8AC3E}">
        <p14:creationId xmlns:p14="http://schemas.microsoft.com/office/powerpoint/2010/main" val="113974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58253" y="1136537"/>
            <a:ext cx="23463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</a:rPr>
              <a:t>Luyện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tập</a:t>
            </a:r>
            <a:r>
              <a:rPr lang="en-US" sz="2800" b="1" dirty="0">
                <a:solidFill>
                  <a:schemeClr val="tx1"/>
                </a:solidFill>
              </a:rPr>
              <a:t> 3.</a:t>
            </a:r>
            <a:endParaRPr lang="vi-VN" sz="28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92995" y="1136537"/>
            <a:ext cx="1639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Tính</a:t>
            </a:r>
            <a:r>
              <a:rPr lang="en-US" sz="2800" dirty="0"/>
              <a:t>:</a:t>
            </a:r>
            <a:endParaRPr lang="vi-V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289117" y="1040806"/>
                <a:ext cx="2001328" cy="714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vi-VN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latin typeface="+mn-lt"/>
                  </a:rPr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vi-VN" sz="2800" dirty="0">
                  <a:latin typeface="+mn-lt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9117" y="1040806"/>
                <a:ext cx="2001328" cy="714683"/>
              </a:xfrm>
              <a:prstGeom prst="rect">
                <a:avLst/>
              </a:prstGeom>
              <a:blipFill>
                <a:blip r:embed="rId2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4008831" y="1883919"/>
            <a:ext cx="867546" cy="5363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u="sng" dirty="0" err="1">
                <a:latin typeface="+mn-lt"/>
                <a:ea typeface="Calibri" panose="020F0502020204030204" pitchFamily="34" charset="0"/>
              </a:rPr>
              <a:t>Giải</a:t>
            </a:r>
            <a:r>
              <a:rPr lang="en-US" sz="2400" b="1" u="sng" dirty="0">
                <a:latin typeface="+mn-lt"/>
                <a:ea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392995" y="2561134"/>
                <a:ext cx="1136850" cy="9324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>
                    <a:latin typeface="+mn-lt"/>
                    <a:ea typeface="Times New Roman" panose="020206030504050203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US" sz="2800" dirty="0">
                  <a:latin typeface="+mn-lt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2995" y="2561134"/>
                <a:ext cx="1136850" cy="932499"/>
              </a:xfrm>
              <a:prstGeom prst="rect">
                <a:avLst/>
              </a:prstGeom>
              <a:blipFill>
                <a:blip r:embed="rId3"/>
                <a:stretch>
                  <a:fillRect b="-654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564035" y="2573405"/>
                <a:ext cx="1329595" cy="8649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>
                    <a:latin typeface="+mn-lt"/>
                    <a:ea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4035" y="2573405"/>
                <a:ext cx="1329595" cy="8649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769265" y="2628716"/>
                <a:ext cx="1225400" cy="8649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16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>
                    <a:latin typeface="+mn-lt"/>
                    <a:ea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9265" y="2628716"/>
                <a:ext cx="1225400" cy="86491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050638" y="2628716"/>
                <a:ext cx="1073114" cy="8649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8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800" dirty="0">
                    <a:latin typeface="+mn-lt"/>
                    <a:ea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0638" y="2628716"/>
                <a:ext cx="1073114" cy="86491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A2EC0FE9-1231-AD77-3479-A7C24EDEDA7B}"/>
              </a:ext>
            </a:extLst>
          </p:cNvPr>
          <p:cNvSpPr txBox="1"/>
          <p:nvPr/>
        </p:nvSpPr>
        <p:spPr>
          <a:xfrm>
            <a:off x="2607018" y="-8294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Google Shape;1236;p47">
            <a:extLst>
              <a:ext uri="{FF2B5EF4-FFF2-40B4-BE49-F238E27FC236}">
                <a16:creationId xmlns:a16="http://schemas.microsoft.com/office/drawing/2014/main" id="{A54B2416-0D08-2A87-CB27-FBFA142BFA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060105" y="607340"/>
            <a:ext cx="742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7030A0"/>
                </a:solidFill>
              </a:rPr>
              <a:t>II. PHÉP TRỪ PHÂN SỐ</a:t>
            </a:r>
            <a:endParaRPr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91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56" b="95833" l="0" r="9448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488" y="858215"/>
            <a:ext cx="897596" cy="4457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00665" y="800051"/>
                <a:ext cx="7643004" cy="625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n-lt"/>
                  </a:rPr>
                  <a:t>a) </a:t>
                </a:r>
                <a:r>
                  <a:rPr lang="en-US" sz="2400" err="1">
                    <a:latin typeface="+mn-lt"/>
                  </a:rPr>
                  <a:t>Phân</a:t>
                </a:r>
                <a:r>
                  <a:rPr lang="en-US" sz="2400">
                    <a:latin typeface="+mn-lt"/>
                  </a:rPr>
                  <a:t> số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</a:rPr>
                  <a:t>  có </a:t>
                </a:r>
                <a:r>
                  <a:rPr lang="en-US" sz="2400" dirty="0" err="1">
                    <a:latin typeface="+mn-lt"/>
                  </a:rPr>
                  <a:t>phải</a:t>
                </a:r>
                <a:r>
                  <a:rPr lang="en-US" sz="2400" dirty="0">
                    <a:latin typeface="+mn-lt"/>
                  </a:rPr>
                  <a:t>  </a:t>
                </a:r>
                <a:r>
                  <a:rPr lang="en-US" sz="2400" dirty="0" err="1">
                    <a:latin typeface="+mn-lt"/>
                  </a:rPr>
                  <a:t>là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số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đối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của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phân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số</a:t>
                </a:r>
                <a:r>
                  <a:rPr lang="en-US" sz="24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</a:rPr>
                  <a:t> không? </a:t>
                </a:r>
                <a:endParaRPr lang="vi-VN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665" y="800051"/>
                <a:ext cx="7643004" cy="625877"/>
              </a:xfrm>
              <a:prstGeom prst="rect">
                <a:avLst/>
              </a:prstGeom>
              <a:blipFill>
                <a:blip r:embed="rId4"/>
                <a:stretch>
                  <a:fillRect l="-1196" b="-7767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00665" y="1378294"/>
                <a:ext cx="7643004" cy="61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n-lt"/>
                  </a:rPr>
                  <a:t>b) </a:t>
                </a:r>
                <a:r>
                  <a:rPr lang="en-US" sz="2400" dirty="0" err="1">
                    <a:latin typeface="+mn-lt"/>
                  </a:rPr>
                  <a:t>Tính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và</a:t>
                </a:r>
                <a:r>
                  <a:rPr lang="en-US" sz="2400" dirty="0">
                    <a:latin typeface="+mn-lt"/>
                  </a:rPr>
                  <a:t> so </a:t>
                </a:r>
                <a:r>
                  <a:rPr lang="en-US" sz="2400" dirty="0" err="1">
                    <a:latin typeface="+mn-lt"/>
                  </a:rPr>
                  <a:t>sánh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các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kết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quả</a:t>
                </a:r>
                <a:r>
                  <a:rPr lang="en-US" sz="2400" dirty="0">
                    <a:latin typeface="+mn-lt"/>
                  </a:rPr>
                  <a:t> </a:t>
                </a:r>
                <a:r>
                  <a:rPr lang="en-US" sz="2400" dirty="0" err="1">
                    <a:latin typeface="+mn-lt"/>
                  </a:rPr>
                  <a:t>sau</a:t>
                </a:r>
                <a:r>
                  <a:rPr lang="en-US" sz="2400" dirty="0">
                    <a:latin typeface="+mn-lt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</a:rPr>
                  <a:t> và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</a:rPr>
                  <a:t> </a:t>
                </a:r>
                <a:endParaRPr lang="vi-VN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665" y="1378294"/>
                <a:ext cx="7643004" cy="614655"/>
              </a:xfrm>
              <a:prstGeom prst="rect">
                <a:avLst/>
              </a:prstGeom>
              <a:blipFill>
                <a:blip r:embed="rId5"/>
                <a:stretch>
                  <a:fillRect l="-1196" b="-8911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313208" y="1966756"/>
            <a:ext cx="1017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err="1"/>
              <a:t>Giải</a:t>
            </a:r>
            <a:r>
              <a:rPr lang="en-US" sz="2400" b="1" u="sng" dirty="0"/>
              <a:t>:</a:t>
            </a:r>
            <a:endParaRPr lang="vi-VN" sz="2400" b="1" u="sn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437228" y="2158885"/>
                <a:ext cx="5421703" cy="8125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latin typeface="+mn-lt"/>
                    <a:ea typeface="Calibri" panose="020F0502020204030204" pitchFamily="34" charset="0"/>
                  </a:rPr>
                  <a:t>a) </a:t>
                </a:r>
                <a:r>
                  <a:rPr lang="en-GB" sz="2400" dirty="0" err="1">
                    <a:latin typeface="+mn-lt"/>
                    <a:ea typeface="Calibri" panose="020F0502020204030204" pitchFamily="34" charset="0"/>
                  </a:rPr>
                  <a:t>Phân</a:t>
                </a:r>
                <a:r>
                  <a:rPr lang="en-GB" sz="2400" dirty="0"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400" dirty="0" err="1">
                    <a:latin typeface="+mn-lt"/>
                    <a:ea typeface="Calibri" panose="020F0502020204030204" pitchFamily="34" charset="0"/>
                  </a:rPr>
                  <a:t>số</a:t>
                </a:r>
                <a:r>
                  <a:rPr lang="en-GB" sz="2400" dirty="0">
                    <a:latin typeface="+mn-lt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</m:den>
                    </m:f>
                    <m:r>
                      <a:rPr lang="nl-NL" sz="24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nl-NL" sz="2400" dirty="0">
                    <a:latin typeface="+mn-lt"/>
                    <a:ea typeface="Calibri" panose="020F0502020204030204" pitchFamily="34" charset="0"/>
                  </a:rPr>
                  <a:t>là số đối của phân số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−5</m:t>
                        </m:r>
                      </m:den>
                    </m:f>
                    <m:r>
                      <a:rPr lang="nl-NL" sz="24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endParaRPr lang="en-US" sz="2400" dirty="0">
                  <a:latin typeface="+mn-lt"/>
                  <a:ea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228" y="2158885"/>
                <a:ext cx="5421703" cy="812595"/>
              </a:xfrm>
              <a:prstGeom prst="rect">
                <a:avLst/>
              </a:prstGeom>
              <a:blipFill>
                <a:blip r:embed="rId6"/>
                <a:stretch>
                  <a:fillRect l="-180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437228" y="2768558"/>
                <a:ext cx="3661398" cy="13510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GB" sz="2400" dirty="0"/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nl-NL" sz="2400" dirty="0"/>
                  <a:t> –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−5</m:t>
                        </m:r>
                      </m:den>
                    </m:f>
                  </m:oMath>
                </a14:m>
                <a:r>
                  <a:rPr lang="nl-NL" sz="2400" dirty="0"/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.5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7.5</m:t>
                        </m:r>
                      </m:den>
                    </m:f>
                  </m:oMath>
                </a14:m>
                <a:r>
                  <a:rPr lang="nl-NL" sz="2400" dirty="0"/>
                  <a:t> –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.7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5.7</m:t>
                        </m:r>
                      </m:den>
                    </m:f>
                  </m:oMath>
                </a14:m>
                <a:r>
                  <a:rPr lang="nl-NL" sz="2400" dirty="0"/>
                  <a:t> </a:t>
                </a:r>
              </a:p>
              <a:p>
                <a:pPr algn="just">
                  <a:lnSpc>
                    <a:spcPct val="120000"/>
                  </a:lnSpc>
                </a:pPr>
                <a:r>
                  <a:rPr lang="nl-NL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−15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35</m:t>
                        </m:r>
                      </m:den>
                    </m:f>
                  </m:oMath>
                </a14:m>
                <a:r>
                  <a:rPr lang="nl-NL" sz="2400" dirty="0"/>
                  <a:t> –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−14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35</m:t>
                        </m:r>
                      </m:den>
                    </m:f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35</m:t>
                        </m:r>
                      </m:den>
                    </m:f>
                  </m:oMath>
                </a14:m>
                <a:r>
                  <a:rPr lang="nl-NL" sz="2400" dirty="0"/>
                  <a:t>   </a:t>
                </a:r>
                <a:endParaRPr lang="en-US" sz="2400" dirty="0"/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228" y="2768558"/>
                <a:ext cx="3661398" cy="1351011"/>
              </a:xfrm>
              <a:prstGeom prst="rect">
                <a:avLst/>
              </a:prstGeom>
              <a:blipFill>
                <a:blip r:embed="rId7"/>
                <a:stretch>
                  <a:fillRect l="-2667" b="-3604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491957" y="3599353"/>
                <a:ext cx="5421703" cy="11650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nl-NL" sz="2400" b="1" dirty="0">
                    <a:effectLst/>
                  </a:rPr>
                  <a:t>   </a:t>
                </a:r>
                <a:endParaRPr lang="en-US" sz="2400" b="1" dirty="0">
                  <a:effectLst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GB" sz="2400" b="1" dirty="0">
                    <a:effectLst/>
                  </a:rPr>
                  <a:t> </a:t>
                </a:r>
                <a:r>
                  <a:rPr lang="en-GB" sz="2400" b="1" dirty="0" err="1">
                    <a:effectLst/>
                  </a:rPr>
                  <a:t>Vậy</a:t>
                </a:r>
                <a:r>
                  <a:rPr lang="en-GB" sz="2400" b="1" dirty="0">
                    <a:effectLst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1" i="1">
                            <a:effectLst/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l-NL" sz="2400" b="1" i="1">
                            <a:effectLst/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nl-NL" sz="2400" b="1" i="1">
                            <a:effectLst/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nl-NL" sz="2400" b="1" dirty="0">
                    <a:effectLst/>
                  </a:rPr>
                  <a:t> –</a:t>
                </a:r>
                <a14:m>
                  <m:oMath xmlns:m="http://schemas.openxmlformats.org/officeDocument/2006/math">
                    <m:r>
                      <a:rPr lang="nl-NL" sz="2400" b="1" i="1">
                        <a:effectLst/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1" i="1"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nl-NL" sz="2400" b="1" i="1">
                            <a:effectLst/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l-NL" sz="2400" b="1" i="1">
                            <a:effectLst/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nl-NL" sz="2400" b="1" dirty="0">
                    <a:effectLst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1" i="1">
                            <a:effectLst/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l-NL" sz="2400" b="1" i="1">
                            <a:effectLst/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nl-NL" sz="2400" b="1" i="1">
                            <a:effectLst/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nl-NL" sz="2400" b="1" dirty="0">
                    <a:effectLst/>
                  </a:rPr>
                  <a:t> +</a:t>
                </a:r>
                <a14:m>
                  <m:oMath xmlns:m="http://schemas.openxmlformats.org/officeDocument/2006/math">
                    <m:r>
                      <a:rPr lang="nl-NL" sz="2400" b="1" i="1">
                        <a:effectLst/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1" i="1"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nl-NL" sz="2400" b="1" i="1">
                            <a:effectLst/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nl-NL" sz="2400" b="1" i="1">
                        <a:effectLst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b="1" dirty="0">
                  <a:effectLst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1957" y="3599353"/>
                <a:ext cx="5421703" cy="1165063"/>
              </a:xfrm>
              <a:prstGeom prst="rect">
                <a:avLst/>
              </a:prstGeom>
              <a:blipFill>
                <a:blip r:embed="rId8"/>
                <a:stretch>
                  <a:fillRect l="-225" b="-2083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/>
          <p:cNvCxnSpPr/>
          <p:nvPr/>
        </p:nvCxnSpPr>
        <p:spPr>
          <a:xfrm flipH="1">
            <a:off x="4098626" y="2880550"/>
            <a:ext cx="0" cy="11270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4312989" y="2771674"/>
                <a:ext cx="3312544" cy="13510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nl-NL" sz="2400" dirty="0"/>
                  <a:t> +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.5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7.5</m:t>
                        </m:r>
                      </m:den>
                    </m:f>
                  </m:oMath>
                </a14:m>
                <a:r>
                  <a:rPr lang="nl-NL" sz="2400" dirty="0"/>
                  <a:t> +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2.7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5.7</m:t>
                        </m:r>
                      </m:den>
                    </m:f>
                  </m:oMath>
                </a14:m>
                <a:r>
                  <a:rPr lang="nl-NL" sz="2400" dirty="0"/>
                  <a:t> </a:t>
                </a:r>
              </a:p>
              <a:p>
                <a:pPr algn="just">
                  <a:lnSpc>
                    <a:spcPct val="120000"/>
                  </a:lnSpc>
                </a:pPr>
                <a:r>
                  <a:rPr lang="nl-NL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−15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35</m:t>
                        </m:r>
                      </m:den>
                    </m:f>
                  </m:oMath>
                </a14:m>
                <a:r>
                  <a:rPr lang="nl-NL" sz="2400" dirty="0"/>
                  <a:t> +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35</m:t>
                        </m:r>
                      </m:den>
                    </m:f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35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2989" y="2771674"/>
                <a:ext cx="3312544" cy="1351011"/>
              </a:xfrm>
              <a:prstGeom prst="rect">
                <a:avLst/>
              </a:prstGeom>
              <a:blipFill>
                <a:blip r:embed="rId9"/>
                <a:stretch>
                  <a:fillRect l="-2947" b="-4072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C25172-028D-1C4D-6481-4021842918AB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0" name="Google Shape;1236;p47">
            <a:extLst>
              <a:ext uri="{FF2B5EF4-FFF2-40B4-BE49-F238E27FC236}">
                <a16:creationId xmlns:a16="http://schemas.microsoft.com/office/drawing/2014/main" id="{77BDC628-7888-36C3-97B2-68E634FB3F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161705" y="447561"/>
            <a:ext cx="742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7030A0"/>
                </a:solidFill>
              </a:rPr>
              <a:t>II. PHÉP TRỪ PHÂN SỐ</a:t>
            </a:r>
            <a:endParaRPr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65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build="allAtOnce"/>
      <p:bldP spid="9" grpId="0"/>
      <p:bldP spid="12" grpId="0" build="allAtOnce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113053" y="1554290"/>
            <a:ext cx="6892260" cy="2051551"/>
            <a:chOff x="1025914" y="1420851"/>
            <a:chExt cx="13992544" cy="2624786"/>
          </a:xfrm>
        </p:grpSpPr>
        <p:grpSp>
          <p:nvGrpSpPr>
            <p:cNvPr id="10" name="Group 2"/>
            <p:cNvGrpSpPr/>
            <p:nvPr/>
          </p:nvGrpSpPr>
          <p:grpSpPr>
            <a:xfrm>
              <a:off x="1025914" y="1420851"/>
              <a:ext cx="13992544" cy="2624786"/>
              <a:chOff x="-206803" y="115569"/>
              <a:chExt cx="2296431" cy="1265244"/>
            </a:xfrm>
            <a:solidFill>
              <a:srgbClr val="CCFF99"/>
            </a:solidFill>
          </p:grpSpPr>
          <p:sp>
            <p:nvSpPr>
              <p:cNvPr id="12" name="Freeform 3"/>
              <p:cNvSpPr/>
              <p:nvPr/>
            </p:nvSpPr>
            <p:spPr>
              <a:xfrm>
                <a:off x="-206803" y="115569"/>
                <a:ext cx="2296431" cy="1265244"/>
              </a:xfrm>
              <a:custGeom>
                <a:avLst/>
                <a:gdLst/>
                <a:ahLst/>
                <a:cxnLst/>
                <a:rect l="l" t="t" r="r" b="b"/>
                <a:pathLst>
                  <a:path w="2063458" h="2203873">
                    <a:moveTo>
                      <a:pt x="0" y="0"/>
                    </a:moveTo>
                    <a:lnTo>
                      <a:pt x="2063458" y="0"/>
                    </a:lnTo>
                    <a:lnTo>
                      <a:pt x="2063458" y="2203873"/>
                    </a:lnTo>
                    <a:lnTo>
                      <a:pt x="0" y="2203873"/>
                    </a:lnTo>
                    <a:close/>
                  </a:path>
                </a:pathLst>
              </a:custGeom>
              <a:grpFill/>
            </p:spPr>
          </p:sp>
        </p:grp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2992" y="1443935"/>
              <a:ext cx="990727" cy="593012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511346" y="1572611"/>
                <a:ext cx="6362814" cy="18748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GB" sz="2400" dirty="0" err="1"/>
                  <a:t>Muốn</a:t>
                </a:r>
                <a:r>
                  <a:rPr lang="en-GB" sz="2400" dirty="0"/>
                  <a:t> </a:t>
                </a:r>
                <a:r>
                  <a:rPr lang="en-GB" sz="2400" dirty="0" err="1"/>
                  <a:t>trừ</a:t>
                </a:r>
                <a:r>
                  <a:rPr lang="en-GB" sz="2400" dirty="0"/>
                  <a:t> </a:t>
                </a:r>
                <a:r>
                  <a:rPr lang="en-GB" sz="2400" dirty="0" err="1"/>
                  <a:t>hai</a:t>
                </a:r>
                <a:r>
                  <a:rPr lang="en-GB" sz="2400" dirty="0"/>
                  <a:t> </a:t>
                </a:r>
                <a:r>
                  <a:rPr lang="en-GB" sz="2400" dirty="0" err="1"/>
                  <a:t>phân</a:t>
                </a:r>
                <a:r>
                  <a:rPr lang="en-GB" sz="2400" dirty="0"/>
                  <a:t> </a:t>
                </a:r>
                <a:r>
                  <a:rPr lang="en-GB" sz="2400" dirty="0" err="1"/>
                  <a:t>số</a:t>
                </a:r>
                <a:r>
                  <a:rPr lang="en-GB" sz="2400" dirty="0"/>
                  <a:t>, ta </a:t>
                </a:r>
                <a:r>
                  <a:rPr lang="en-GB" sz="2400" dirty="0" err="1"/>
                  <a:t>cộng</a:t>
                </a:r>
                <a:r>
                  <a:rPr lang="en-GB" sz="2400" dirty="0"/>
                  <a:t> </a:t>
                </a:r>
                <a:r>
                  <a:rPr lang="en-GB" sz="2400" dirty="0" err="1"/>
                  <a:t>số</a:t>
                </a:r>
                <a:r>
                  <a:rPr lang="en-GB" sz="2400" dirty="0"/>
                  <a:t> </a:t>
                </a:r>
                <a:r>
                  <a:rPr lang="en-GB" sz="2400" dirty="0" err="1"/>
                  <a:t>bị</a:t>
                </a:r>
                <a:r>
                  <a:rPr lang="en-GB" sz="2400" dirty="0"/>
                  <a:t> </a:t>
                </a:r>
                <a:r>
                  <a:rPr lang="en-GB" sz="2400" dirty="0" err="1"/>
                  <a:t>trừ</a:t>
                </a:r>
                <a:r>
                  <a:rPr lang="en-GB" sz="2400" dirty="0"/>
                  <a:t> </a:t>
                </a:r>
                <a:r>
                  <a:rPr lang="en-GB" sz="2400" dirty="0" err="1"/>
                  <a:t>với</a:t>
                </a:r>
                <a:r>
                  <a:rPr lang="en-GB" sz="2400" dirty="0"/>
                  <a:t> </a:t>
                </a:r>
                <a:r>
                  <a:rPr lang="en-GB" sz="2400" dirty="0" err="1"/>
                  <a:t>số</a:t>
                </a:r>
                <a:r>
                  <a:rPr lang="en-GB" sz="2400" dirty="0"/>
                  <a:t> </a:t>
                </a:r>
                <a:r>
                  <a:rPr lang="en-GB" sz="2400" dirty="0" err="1"/>
                  <a:t>đối</a:t>
                </a:r>
                <a:r>
                  <a:rPr lang="en-GB" sz="2400" dirty="0"/>
                  <a:t> </a:t>
                </a:r>
                <a:r>
                  <a:rPr lang="en-GB" sz="2400" dirty="0" err="1"/>
                  <a:t>của</a:t>
                </a:r>
                <a:r>
                  <a:rPr lang="en-GB" sz="2400" dirty="0"/>
                  <a:t> </a:t>
                </a:r>
                <a:r>
                  <a:rPr lang="en-GB" sz="2400" dirty="0" err="1"/>
                  <a:t>số</a:t>
                </a:r>
                <a:r>
                  <a:rPr lang="en-GB" sz="2400" dirty="0"/>
                  <a:t> </a:t>
                </a:r>
                <a:r>
                  <a:rPr lang="en-GB" sz="2400" dirty="0" err="1"/>
                  <a:t>trừ</a:t>
                </a:r>
                <a:r>
                  <a:rPr lang="en-GB" sz="2400" dirty="0"/>
                  <a:t>:</a:t>
                </a:r>
                <a:endParaRPr lang="en-US" sz="2400" dirty="0"/>
              </a:p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346" y="1572611"/>
                <a:ext cx="6362814" cy="1874809"/>
              </a:xfrm>
              <a:prstGeom prst="rect">
                <a:avLst/>
              </a:prstGeom>
              <a:blipFill>
                <a:blip r:embed="rId3"/>
                <a:stretch>
                  <a:fillRect l="-1533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1113053" y="1110668"/>
            <a:ext cx="4382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2. Quy </a:t>
            </a:r>
            <a:r>
              <a:rPr lang="en-US" sz="2400" b="1" dirty="0" err="1"/>
              <a:t>tắc</a:t>
            </a:r>
            <a:r>
              <a:rPr lang="en-US" sz="2400" b="1" dirty="0"/>
              <a:t> </a:t>
            </a:r>
            <a:r>
              <a:rPr lang="en-US" sz="2400" b="1" dirty="0" err="1"/>
              <a:t>trừ</a:t>
            </a:r>
            <a:r>
              <a:rPr lang="en-US" sz="2400" b="1" dirty="0"/>
              <a:t> </a:t>
            </a:r>
            <a:r>
              <a:rPr lang="en-US" sz="2400" b="1" dirty="0" err="1"/>
              <a:t>hai</a:t>
            </a:r>
            <a:r>
              <a:rPr lang="en-US" sz="2400" b="1" dirty="0"/>
              <a:t> </a:t>
            </a:r>
            <a:r>
              <a:rPr lang="en-US" sz="2400" b="1" dirty="0" err="1"/>
              <a:t>phân</a:t>
            </a:r>
            <a:r>
              <a:rPr lang="en-US" sz="2400" b="1" dirty="0"/>
              <a:t> </a:t>
            </a:r>
            <a:r>
              <a:rPr lang="en-US" sz="2400" b="1" dirty="0" err="1"/>
              <a:t>số</a:t>
            </a:r>
            <a:r>
              <a:rPr lang="en-US" sz="2400" b="1" dirty="0"/>
              <a:t>:</a:t>
            </a:r>
            <a:endParaRPr lang="vi-VN" sz="24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0BE32A-8A71-587B-70A8-D07768A37A89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Google Shape;1236;p47">
            <a:extLst>
              <a:ext uri="{FF2B5EF4-FFF2-40B4-BE49-F238E27FC236}">
                <a16:creationId xmlns:a16="http://schemas.microsoft.com/office/drawing/2014/main" id="{6BA95FB5-3D06-64DA-B42D-144876A8E8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060105" y="607340"/>
            <a:ext cx="742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7030A0"/>
                </a:solidFill>
              </a:rPr>
              <a:t>II. PHÉP TRỪ PHÂN SỐ</a:t>
            </a:r>
            <a:endParaRPr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05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allAtOnce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972" y="735546"/>
            <a:ext cx="2054300" cy="550575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400" b="1" dirty="0" err="1"/>
              <a:t>Luyện</a:t>
            </a:r>
            <a:r>
              <a:rPr lang="en-US" sz="2400" b="1" dirty="0"/>
              <a:t> </a:t>
            </a:r>
            <a:r>
              <a:rPr lang="en-US" sz="2400" b="1" dirty="0" err="1"/>
              <a:t>tập</a:t>
            </a:r>
            <a:r>
              <a:rPr lang="en-US" sz="2400" b="1" dirty="0"/>
              <a:t> 4.</a:t>
            </a:r>
            <a:endParaRPr lang="vi-VN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676536" y="85942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Tính</a:t>
            </a:r>
            <a:r>
              <a:rPr lang="en-US" sz="2400" dirty="0"/>
              <a:t>: </a:t>
            </a:r>
            <a:endParaRPr lang="vi-VN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965449" y="733555"/>
                <a:ext cx="1866900" cy="705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vi-VN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endParaRPr lang="vi-VN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5449" y="733555"/>
                <a:ext cx="1866900" cy="705834"/>
              </a:xfrm>
              <a:prstGeom prst="rect">
                <a:avLst/>
              </a:prstGeom>
              <a:blipFill>
                <a:blip r:embed="rId2"/>
                <a:stretch>
                  <a:fillRect b="-6034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48072" y="1212114"/>
                <a:ext cx="4308400" cy="3855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nl-NL" sz="2400" dirty="0"/>
                  <a:t> –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nl-NL" sz="2400" dirty="0"/>
                  <a:t>  </a:t>
                </a:r>
              </a:p>
              <a:p>
                <a:pPr>
                  <a:lnSpc>
                    <a:spcPct val="120000"/>
                  </a:lnSpc>
                </a:pPr>
                <a:r>
                  <a:rPr lang="nl-NL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nl-NL" sz="2400" dirty="0"/>
                  <a:t> +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l-NL" sz="2400" dirty="0"/>
              </a:p>
              <a:p>
                <a:pPr>
                  <a:lnSpc>
                    <a:spcPct val="120000"/>
                  </a:lnSpc>
                </a:pPr>
                <a:r>
                  <a:rPr lang="nl-NL" sz="240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nl-NL" sz="2400" dirty="0"/>
                  <a:t> +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pPr>
                  <a:lnSpc>
                    <a:spcPct val="120000"/>
                  </a:lnSpc>
                </a:pPr>
                <a:r>
                  <a:rPr lang="nl-NL" sz="240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60</m:t>
                        </m:r>
                      </m:den>
                    </m:f>
                  </m:oMath>
                </a14:m>
                <a:r>
                  <a:rPr lang="nl-NL" sz="2400" dirty="0"/>
                  <a:t> +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27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60</m:t>
                        </m:r>
                      </m:den>
                    </m:f>
                  </m:oMath>
                </a14:m>
                <a:endParaRPr lang="en-US" sz="2400" i="1" dirty="0"/>
              </a:p>
              <a:p>
                <a:pPr>
                  <a:lnSpc>
                    <a:spcPct val="120000"/>
                  </a:lnSpc>
                </a:pPr>
                <a:r>
                  <a:rPr lang="nl-NL" sz="2400" dirty="0"/>
                  <a:t>=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62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60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nl-NL" sz="2400" dirty="0"/>
                  <a:t> </a:t>
                </a:r>
              </a:p>
              <a:p>
                <a:pPr>
                  <a:lnSpc>
                    <a:spcPct val="120000"/>
                  </a:lnSpc>
                </a:pPr>
                <a:r>
                  <a:rPr lang="nl-NL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31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vi-VN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8072" y="1212114"/>
                <a:ext cx="4308400" cy="3855992"/>
              </a:xfrm>
              <a:prstGeom prst="rect">
                <a:avLst/>
              </a:prstGeom>
              <a:blipFill>
                <a:blip r:embed="rId3"/>
                <a:stretch>
                  <a:fillRect l="-2266" b="-791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96339" y="1265511"/>
            <a:ext cx="1135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err="1"/>
              <a:t>Giải</a:t>
            </a:r>
            <a:r>
              <a:rPr lang="en-US" sz="2400" b="1" u="sng" dirty="0"/>
              <a:t>:</a:t>
            </a:r>
            <a:endParaRPr lang="vi-VN" sz="2400" b="1" u="sn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9B385B-F49F-ED4C-084A-68F27A415C6D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8" name="Google Shape;1236;p47">
            <a:extLst>
              <a:ext uri="{FF2B5EF4-FFF2-40B4-BE49-F238E27FC236}">
                <a16:creationId xmlns:a16="http://schemas.microsoft.com/office/drawing/2014/main" id="{9D8F5B1E-56F9-1CB0-AC66-366783A8E972}"/>
              </a:ext>
            </a:extLst>
          </p:cNvPr>
          <p:cNvSpPr txBox="1">
            <a:spLocks/>
          </p:cNvSpPr>
          <p:nvPr/>
        </p:nvSpPr>
        <p:spPr>
          <a:xfrm>
            <a:off x="-1072650" y="449196"/>
            <a:ext cx="74244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vi-VN" sz="2400" b="1">
                <a:solidFill>
                  <a:srgbClr val="7030A0"/>
                </a:solidFill>
              </a:rPr>
              <a:t>II. PHÉP TRỪ PHÂN SỐ</a:t>
            </a:r>
            <a:endParaRPr lang="vi-VN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486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  <p:bldP spid="5" grpId="0" build="allAtOnce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955" y="452725"/>
            <a:ext cx="4175200" cy="487075"/>
          </a:xfrm>
        </p:spPr>
        <p:txBody>
          <a:bodyPr/>
          <a:lstStyle/>
          <a:p>
            <a:r>
              <a:rPr lang="en-US" sz="2400" b="1" dirty="0"/>
              <a:t>III. QUY TẮC DẤU NGOẶC.</a:t>
            </a:r>
            <a:endParaRPr lang="vi-VN" sz="2400" b="1" dirty="0"/>
          </a:p>
        </p:txBody>
      </p:sp>
      <p:pic>
        <p:nvPicPr>
          <p:cNvPr id="4" name="Picture 2" descr="Những câu hỏi và hình ảnh hại não. - Home | Facebook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786" y="939800"/>
            <a:ext cx="468205" cy="751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16745" y="1069200"/>
            <a:ext cx="5932709" cy="492443"/>
          </a:xfrm>
          <a:prstGeom prst="rect">
            <a:avLst/>
          </a:prstGeom>
          <a:noFill/>
          <a:ln>
            <a:solidFill>
              <a:schemeClr val="tx1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sz="2000" dirty="0" err="1"/>
              <a:t>Em</a:t>
            </a:r>
            <a:r>
              <a:rPr lang="en-GB" sz="2000" dirty="0"/>
              <a:t> </a:t>
            </a:r>
            <a:r>
              <a:rPr lang="en-GB" sz="2000" dirty="0" err="1"/>
              <a:t>hãy</a:t>
            </a:r>
            <a:r>
              <a:rPr lang="en-GB" sz="2000" dirty="0"/>
              <a:t> </a:t>
            </a:r>
            <a:r>
              <a:rPr lang="en-GB" sz="2000" dirty="0" err="1"/>
              <a:t>nhắc</a:t>
            </a:r>
            <a:r>
              <a:rPr lang="en-GB" sz="2000" dirty="0"/>
              <a:t> </a:t>
            </a:r>
            <a:r>
              <a:rPr lang="en-GB" sz="2000" dirty="0" err="1"/>
              <a:t>quy</a:t>
            </a:r>
            <a:r>
              <a:rPr lang="en-GB" sz="2000" dirty="0"/>
              <a:t> </a:t>
            </a:r>
            <a:r>
              <a:rPr lang="en-GB" sz="2000" dirty="0" err="1"/>
              <a:t>tắc</a:t>
            </a:r>
            <a:r>
              <a:rPr lang="en-GB" sz="2000" dirty="0"/>
              <a:t> </a:t>
            </a:r>
            <a:r>
              <a:rPr lang="en-GB" sz="2000" dirty="0" err="1"/>
              <a:t>dấu</a:t>
            </a:r>
            <a:r>
              <a:rPr lang="en-GB" sz="2000" dirty="0"/>
              <a:t> </a:t>
            </a:r>
            <a:r>
              <a:rPr lang="en-GB" sz="2000" dirty="0" err="1"/>
              <a:t>ngoặc</a:t>
            </a:r>
            <a:r>
              <a:rPr lang="en-GB" sz="2000" dirty="0"/>
              <a:t> </a:t>
            </a:r>
            <a:r>
              <a:rPr lang="en-GB" sz="2000" dirty="0" err="1"/>
              <a:t>đối</a:t>
            </a:r>
            <a:r>
              <a:rPr lang="en-GB" sz="2000" dirty="0"/>
              <a:t> </a:t>
            </a:r>
            <a:r>
              <a:rPr lang="en-GB" sz="2000" dirty="0" err="1"/>
              <a:t>với</a:t>
            </a:r>
            <a:r>
              <a:rPr lang="en-GB" sz="2000" dirty="0"/>
              <a:t> </a:t>
            </a:r>
            <a:r>
              <a:rPr lang="en-GB" sz="2000" dirty="0" err="1"/>
              <a:t>số</a:t>
            </a:r>
            <a:r>
              <a:rPr lang="en-GB" sz="2000" dirty="0"/>
              <a:t> </a:t>
            </a:r>
            <a:r>
              <a:rPr lang="en-GB" sz="2000" dirty="0" err="1"/>
              <a:t>nguyên</a:t>
            </a:r>
            <a:endParaRPr lang="vi-VN" sz="3200" i="1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99991" y="1069200"/>
            <a:ext cx="6317606" cy="877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Quy</a:t>
            </a:r>
            <a:r>
              <a:rPr lang="en-GB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tắc</a:t>
            </a:r>
            <a:r>
              <a:rPr lang="en-GB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dấu</a:t>
            </a:r>
            <a:r>
              <a:rPr lang="en-GB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ngoặc</a:t>
            </a:r>
            <a:r>
              <a:rPr lang="en-GB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đối</a:t>
            </a:r>
            <a:r>
              <a:rPr lang="en-GB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với</a:t>
            </a:r>
            <a:r>
              <a:rPr lang="en-GB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phân</a:t>
            </a:r>
            <a:r>
              <a:rPr lang="en-GB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số</a:t>
            </a:r>
            <a:r>
              <a:rPr lang="en-GB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giống</a:t>
            </a:r>
            <a:r>
              <a:rPr lang="en-GB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như</a:t>
            </a:r>
            <a:r>
              <a:rPr lang="en-GB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quy</a:t>
            </a:r>
            <a:r>
              <a:rPr lang="en-GB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tắc</a:t>
            </a:r>
            <a:r>
              <a:rPr lang="en-GB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dấu</a:t>
            </a:r>
            <a:r>
              <a:rPr lang="en-GB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ngoặc</a:t>
            </a:r>
            <a:r>
              <a:rPr lang="en-GB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đối</a:t>
            </a:r>
            <a:r>
              <a:rPr lang="en-GB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với</a:t>
            </a:r>
            <a:r>
              <a:rPr lang="en-GB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số</a:t>
            </a:r>
            <a:r>
              <a:rPr lang="en-GB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nguyên</a:t>
            </a:r>
            <a:r>
              <a:rPr lang="en-GB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.</a:t>
            </a:r>
            <a:endParaRPr lang="en-US" sz="2000" dirty="0">
              <a:solidFill>
                <a:srgbClr val="002060"/>
              </a:solidFill>
              <a:latin typeface="+mn-lt"/>
              <a:ea typeface="Calibri" panose="020F050202020403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60032" y="1946919"/>
            <a:ext cx="17987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layfair Display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 b="0" i="0" u="none" strike="noStrike" cap="none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 b="0" i="0" u="none" strike="noStrike" cap="none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 b="0" i="0" u="none" strike="noStrike" cap="none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 b="0" i="0" u="none" strike="noStrike" cap="none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 b="0" i="0" u="none" strike="noStrike" cap="none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 b="0" i="0" u="none" strike="noStrike" cap="none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 b="0" i="0" u="none" strike="noStrike" cap="none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3600" b="0" i="0" u="none" strike="noStrike" cap="none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00" b="1" dirty="0" err="1"/>
              <a:t>Luyện</a:t>
            </a:r>
            <a:r>
              <a:rPr lang="en-US" sz="2000" b="1" dirty="0"/>
              <a:t> </a:t>
            </a:r>
            <a:r>
              <a:rPr lang="en-US" sz="2000" b="1" dirty="0" err="1"/>
              <a:t>tập</a:t>
            </a:r>
            <a:r>
              <a:rPr lang="en-US" sz="2000" b="1" dirty="0"/>
              <a:t> 5.</a:t>
            </a:r>
            <a:endParaRPr lang="vi-VN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695500" y="1980533"/>
            <a:ext cx="2947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Tính</a:t>
            </a:r>
            <a:r>
              <a:rPr lang="en-US" sz="2000" dirty="0"/>
              <a:t> </a:t>
            </a:r>
            <a:r>
              <a:rPr lang="en-US" sz="2000" dirty="0" err="1"/>
              <a:t>một</a:t>
            </a:r>
            <a:r>
              <a:rPr lang="en-US" sz="2000" dirty="0"/>
              <a:t> </a:t>
            </a:r>
            <a:r>
              <a:rPr lang="en-US" sz="2000" dirty="0" err="1"/>
              <a:t>cách</a:t>
            </a:r>
            <a:r>
              <a:rPr lang="en-US" sz="2000" dirty="0"/>
              <a:t> </a:t>
            </a:r>
            <a:r>
              <a:rPr lang="en-US" sz="2000" dirty="0" err="1"/>
              <a:t>hợp</a:t>
            </a:r>
            <a:r>
              <a:rPr lang="en-US" sz="2000" dirty="0"/>
              <a:t> </a:t>
            </a:r>
            <a:r>
              <a:rPr lang="en-US" sz="2000" dirty="0" err="1"/>
              <a:t>lí</a:t>
            </a:r>
            <a:r>
              <a:rPr lang="en-US" sz="2000" dirty="0"/>
              <a:t>: </a:t>
            </a:r>
            <a:endParaRPr lang="vi-VN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010155" y="1792450"/>
                <a:ext cx="2298700" cy="645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−2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49</m:t>
                        </m:r>
                      </m:den>
                    </m:f>
                  </m:oMath>
                </a14:m>
                <a:r>
                  <a:rPr lang="en-GB" sz="2000" dirty="0">
                    <a:latin typeface="+mn-lt"/>
                    <a:ea typeface="Calibri" panose="020F0502020204030204" pitchFamily="34" charset="0"/>
                  </a:rPr>
                  <a:t> -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47</m:t>
                            </m:r>
                          </m:num>
                          <m:den>
                            <m:r>
                              <a:rPr lang="en-GB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49</m:t>
                            </m:r>
                          </m:den>
                        </m:f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 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−3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>
                    <a:latin typeface="+mn-lt"/>
                  </a:rPr>
                  <a:t> </a:t>
                </a:r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0155" y="1792450"/>
                <a:ext cx="2298700" cy="645113"/>
              </a:xfrm>
              <a:prstGeom prst="rect">
                <a:avLst/>
              </a:prstGeom>
              <a:blipFill>
                <a:blip r:embed="rId3"/>
                <a:stretch>
                  <a:fillRect b="-3774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858782" y="2427624"/>
                <a:ext cx="3810114" cy="7141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−2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49</m:t>
                        </m:r>
                      </m:den>
                    </m:f>
                  </m:oMath>
                </a14:m>
                <a:r>
                  <a:rPr lang="en-GB" sz="2000" dirty="0">
                    <a:latin typeface="+mn-lt"/>
                    <a:ea typeface="Calibri" panose="020F0502020204030204" pitchFamily="34" charset="0"/>
                  </a:rPr>
                  <a:t> -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47</m:t>
                            </m:r>
                          </m:num>
                          <m:den>
                            <m:r>
                              <a:rPr lang="en-GB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49</m:t>
                            </m:r>
                          </m:den>
                        </m:f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 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−3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000" dirty="0">
                    <a:latin typeface="+mn-lt"/>
                    <a:ea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−2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49</m:t>
                        </m:r>
                      </m:den>
                    </m:f>
                    <m:r>
                      <a:rPr lang="en-GB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47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49</m:t>
                        </m:r>
                      </m:den>
                    </m:f>
                    <m:r>
                      <a:rPr lang="en-GB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 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−3</m:t>
                        </m:r>
                      </m:den>
                    </m:f>
                    <m:r>
                      <a:rPr lang="en-GB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endParaRPr lang="en-US" sz="2000" dirty="0">
                  <a:latin typeface="+mn-lt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8782" y="2427624"/>
                <a:ext cx="3810114" cy="7141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434754" y="2926272"/>
                <a:ext cx="2107142" cy="6987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2000" b="1" i="0" smtClean="0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−2−47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49</m:t>
                        </m:r>
                      </m:den>
                    </m:f>
                    <m:r>
                      <a:rPr lang="en-GB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i="1" dirty="0">
                    <a:latin typeface="+mn-lt"/>
                    <a:ea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4754" y="2926272"/>
                <a:ext cx="2107142" cy="69871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434754" y="3474100"/>
                <a:ext cx="2107142" cy="649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−49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49</m:t>
                        </m:r>
                      </m:den>
                    </m:f>
                    <m:r>
                      <a:rPr lang="en-GB" sz="2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i="1" dirty="0">
                    <a:latin typeface="Cambria Math" panose="02040503050406030204" pitchFamily="18" charset="0"/>
                    <a:ea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4754" y="3474100"/>
                <a:ext cx="2107142" cy="6495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642789" y="3515142"/>
                <a:ext cx="1433565" cy="637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 −1+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18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</m:num>
                      <m:den>
                        <m:r>
                          <a:rPr lang="en-GB" sz="1800" i="1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3</m:t>
                        </m:r>
                      </m:den>
                    </m:f>
                    <m:r>
                      <a:rPr lang="en-GB" sz="18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1800" dirty="0">
                    <a:latin typeface="+mn-lt"/>
                    <a:ea typeface="Calibri" panose="020F0502020204030204" pitchFamily="34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2789" y="3515142"/>
                <a:ext cx="1433565" cy="6379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434754" y="4043289"/>
                <a:ext cx="2107142" cy="6594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−1.3+5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000" dirty="0"/>
                  <a:t> </a:t>
                </a:r>
                <a:endParaRPr lang="en-US" sz="2800" i="1" dirty="0"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4754" y="4043289"/>
                <a:ext cx="2107142" cy="65941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CE6F4D4-A750-0C8E-09C9-20313FABF102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239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5" grpId="1" animBg="1"/>
      <p:bldP spid="6" grpId="0"/>
      <p:bldP spid="7" grpId="0"/>
      <p:bldP spid="8" grpId="0" build="allAtOnce"/>
      <p:bldP spid="9" grpId="0" build="allAtOnce"/>
      <p:bldP spid="10" grpId="0"/>
      <p:bldP spid="11" grpId="0"/>
      <p:bldP spid="12" grpId="0"/>
      <p:bldP spid="13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628900" y="469900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LUYỆN TẬP</a:t>
            </a:r>
            <a:endParaRPr lang="vi-VN" sz="4000" b="1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11300" y="1178125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1.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</a:rPr>
              <a:t>Tính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:</a:t>
            </a:r>
            <a:endParaRPr 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533525" y="1614493"/>
                <a:ext cx="1739900" cy="536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−9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 </a:t>
                </a:r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3525" y="1614493"/>
                <a:ext cx="1739900" cy="536942"/>
              </a:xfrm>
              <a:prstGeom prst="rect">
                <a:avLst/>
              </a:prstGeom>
              <a:blipFill>
                <a:blip r:embed="rId2"/>
                <a:stretch>
                  <a:fillRect l="-3860" b="-6818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895725" y="1578235"/>
                <a:ext cx="1739900" cy="528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−15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 </a:t>
                </a:r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725" y="1578235"/>
                <a:ext cx="1739900" cy="528863"/>
              </a:xfrm>
              <a:prstGeom prst="rect">
                <a:avLst/>
              </a:prstGeom>
              <a:blipFill>
                <a:blip r:embed="rId3"/>
                <a:stretch>
                  <a:fillRect l="-3509" b="-6897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064250" y="1614493"/>
                <a:ext cx="2190750" cy="533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 </a:t>
                </a:r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250" y="1614493"/>
                <a:ext cx="2190750" cy="533929"/>
              </a:xfrm>
              <a:prstGeom prst="rect">
                <a:avLst/>
              </a:prstGeom>
              <a:blipFill>
                <a:blip r:embed="rId4"/>
                <a:stretch>
                  <a:fillRect l="-3064" b="-6897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4270375" y="2148422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err="1"/>
              <a:t>Giải</a:t>
            </a:r>
            <a:r>
              <a:rPr lang="en-US" sz="2000" b="1" u="sng" dirty="0"/>
              <a:t>:</a:t>
            </a:r>
            <a:endParaRPr lang="vi-VN" sz="2000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393825" y="2712129"/>
                <a:ext cx="1879600" cy="1692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000">
                    <a:latin typeface="+mn-lt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−9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+mn-lt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+mn-lt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= 1</a:t>
                </a:r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825" y="2712129"/>
                <a:ext cx="1879600" cy="1692964"/>
              </a:xfrm>
              <a:prstGeom prst="rect">
                <a:avLst/>
              </a:prstGeom>
              <a:blipFill>
                <a:blip r:embed="rId5"/>
                <a:stretch>
                  <a:fillRect l="-3571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3048001" y="2712129"/>
            <a:ext cx="0" cy="1959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568700" y="2712129"/>
                <a:ext cx="1879600" cy="1692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+mn-lt"/>
                  </a:rPr>
                  <a:t>b)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−6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−15</m:t>
                        </m:r>
                      </m:den>
                    </m:f>
                  </m:oMath>
                </a14:m>
                <a:endParaRPr lang="en-US" sz="2000" dirty="0">
                  <a:latin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+mn-lt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−26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+mn-lt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</m:oMath>
                </a14:m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8700" y="2712129"/>
                <a:ext cx="1879600" cy="1692964"/>
              </a:xfrm>
              <a:prstGeom prst="rect">
                <a:avLst/>
              </a:prstGeom>
              <a:blipFill>
                <a:blip r:embed="rId6"/>
                <a:stretch>
                  <a:fillRect l="-3236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/>
          <p:cNvCxnSpPr/>
          <p:nvPr/>
        </p:nvCxnSpPr>
        <p:spPr>
          <a:xfrm>
            <a:off x="5635625" y="2712129"/>
            <a:ext cx="0" cy="1959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930900" y="2712129"/>
                <a:ext cx="2324100" cy="1676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+mn-lt"/>
                  </a:rPr>
                  <a:t>c)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−6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</m:oMath>
                </a14:m>
                <a:endParaRPr lang="en-US" sz="2000" dirty="0">
                  <a:latin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+mn-lt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−15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</m:oMath>
                </a14:m>
                <a:endParaRPr lang="en-US" sz="2000" dirty="0">
                  <a:latin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+mn-lt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</m:oMath>
                </a14:m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0900" y="2712129"/>
                <a:ext cx="2324100" cy="1676741"/>
              </a:xfrm>
              <a:prstGeom prst="rect">
                <a:avLst/>
              </a:prstGeom>
              <a:blipFill>
                <a:blip r:embed="rId7"/>
                <a:stretch>
                  <a:fillRect l="-2887" b="-727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68BFC70D-1736-F805-BEAA-F28DDFD78E4D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42550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 uiExpand="1" build="allAtOnce"/>
      <p:bldP spid="24" grpId="0" build="allAtOnce"/>
      <p:bldP spid="26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1F63C8-5D52-42EB-93D4-6F1076989364}"/>
              </a:ext>
            </a:extLst>
          </p:cNvPr>
          <p:cNvSpPr txBox="1"/>
          <p:nvPr/>
        </p:nvSpPr>
        <p:spPr>
          <a:xfrm>
            <a:off x="1727199" y="568525"/>
            <a:ext cx="4124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2.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</a:rPr>
              <a:t>Tính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</a:rPr>
              <a:t>một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</a:rPr>
              <a:t>cách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</a:rPr>
              <a:t>hợp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</a:rPr>
              <a:t>lí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:</a:t>
            </a:r>
            <a:endParaRPr 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55D653B-0136-40A7-BAA2-8AC6BD7EDFCF}"/>
                  </a:ext>
                </a:extLst>
              </p:cNvPr>
              <p:cNvSpPr txBox="1"/>
              <p:nvPr/>
            </p:nvSpPr>
            <p:spPr>
              <a:xfrm>
                <a:off x="1749425" y="1004893"/>
                <a:ext cx="1739900" cy="5295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 </a:t>
                </a:r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55D653B-0136-40A7-BAA2-8AC6BD7ED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425" y="1004893"/>
                <a:ext cx="1739900" cy="529504"/>
              </a:xfrm>
              <a:prstGeom prst="rect">
                <a:avLst/>
              </a:prstGeom>
              <a:blipFill>
                <a:blip r:embed="rId2"/>
                <a:stretch>
                  <a:fillRect l="-3860" b="-6897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3E3A14D-AACB-4F3B-AAE2-6A30789D53D3}"/>
                  </a:ext>
                </a:extLst>
              </p:cNvPr>
              <p:cNvSpPr txBox="1"/>
              <p:nvPr/>
            </p:nvSpPr>
            <p:spPr>
              <a:xfrm>
                <a:off x="3867150" y="1004893"/>
                <a:ext cx="2035175" cy="5295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 </a:t>
                </a:r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3E3A14D-AACB-4F3B-AAE2-6A30789D5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7150" y="1004893"/>
                <a:ext cx="2035175" cy="529504"/>
              </a:xfrm>
              <a:prstGeom prst="rect">
                <a:avLst/>
              </a:prstGeom>
              <a:blipFill>
                <a:blip r:embed="rId3"/>
                <a:stretch>
                  <a:fillRect l="-2994" b="-6897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7B16D80-0088-4666-955E-FDA01EE33DB3}"/>
                  </a:ext>
                </a:extLst>
              </p:cNvPr>
              <p:cNvSpPr txBox="1"/>
              <p:nvPr/>
            </p:nvSpPr>
            <p:spPr>
              <a:xfrm>
                <a:off x="6064250" y="1004893"/>
                <a:ext cx="2190750" cy="5341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  </a:t>
                </a:r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7B16D80-0088-4666-955E-FDA01EE33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250" y="1004893"/>
                <a:ext cx="2190750" cy="534121"/>
              </a:xfrm>
              <a:prstGeom prst="rect">
                <a:avLst/>
              </a:prstGeom>
              <a:blipFill>
                <a:blip r:embed="rId4"/>
                <a:stretch>
                  <a:fillRect l="-3064" b="-6897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4889AA9D-A308-4E95-ADD9-D01D596DDBA8}"/>
              </a:ext>
            </a:extLst>
          </p:cNvPr>
          <p:cNvSpPr txBox="1"/>
          <p:nvPr/>
        </p:nvSpPr>
        <p:spPr>
          <a:xfrm>
            <a:off x="4270375" y="1534397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err="1"/>
              <a:t>Giải</a:t>
            </a:r>
            <a:r>
              <a:rPr lang="en-US" sz="2000" b="1" u="sng" dirty="0"/>
              <a:t>:</a:t>
            </a:r>
            <a:endParaRPr lang="vi-VN" sz="2000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CFAFCB0-0B07-4BDB-8201-B0A0371ADA7D}"/>
                  </a:ext>
                </a:extLst>
              </p:cNvPr>
              <p:cNvSpPr txBox="1"/>
              <p:nvPr/>
            </p:nvSpPr>
            <p:spPr>
              <a:xfrm>
                <a:off x="1066801" y="2098104"/>
                <a:ext cx="2206624" cy="2199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000">
                    <a:latin typeface="+mn-lt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0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−7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US" sz="2000" dirty="0">
                  <a:latin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+mn-lt"/>
                  </a:rPr>
                  <a:t>=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m:rPr>
                        <m:nor/>
                      </m:rPr>
                      <a:rPr lang="en-US" sz="2000" dirty="0"/>
                      <m:t> + 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−7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)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+mn-lt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- 1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+mn-lt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0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000" dirty="0"/>
                  <a:t> </a:t>
                </a:r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CFAFCB0-0B07-4BDB-8201-B0A0371ADA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1" y="2098104"/>
                <a:ext cx="2206624" cy="2199705"/>
              </a:xfrm>
              <a:prstGeom prst="rect">
                <a:avLst/>
              </a:prstGeom>
              <a:blipFill>
                <a:blip r:embed="rId5"/>
                <a:stretch>
                  <a:fillRect l="-2762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537F1D8-D3C2-4409-93C4-F06F27F6553C}"/>
              </a:ext>
            </a:extLst>
          </p:cNvPr>
          <p:cNvCxnSpPr/>
          <p:nvPr/>
        </p:nvCxnSpPr>
        <p:spPr>
          <a:xfrm>
            <a:off x="3048001" y="2098104"/>
            <a:ext cx="0" cy="1959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CEC9978-A05D-41E1-89EB-8F2244817D0E}"/>
                  </a:ext>
                </a:extLst>
              </p:cNvPr>
              <p:cNvSpPr txBox="1"/>
              <p:nvPr/>
            </p:nvSpPr>
            <p:spPr>
              <a:xfrm>
                <a:off x="3568700" y="2098104"/>
                <a:ext cx="1879600" cy="2200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+mn-lt"/>
                  </a:rPr>
                  <a:t>b)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0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000" dirty="0"/>
                  <a:t> </a:t>
                </a:r>
                <a:endParaRPr lang="en-US" sz="2000" dirty="0">
                  <a:latin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+mn-lt"/>
                  </a:rPr>
                  <a:t>=(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−11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) +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+mn-lt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sz="2000" dirty="0">
                    <a:latin typeface="+mn-lt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000" dirty="0">
                  <a:latin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+mn-lt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−10+2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000" dirty="0"/>
                  <a:t> </a:t>
                </a:r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CEC9978-A05D-41E1-89EB-8F2244817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8700" y="2098104"/>
                <a:ext cx="1879600" cy="2200346"/>
              </a:xfrm>
              <a:prstGeom prst="rect">
                <a:avLst/>
              </a:prstGeom>
              <a:blipFill>
                <a:blip r:embed="rId6"/>
                <a:stretch>
                  <a:fillRect l="-3236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80216C3-A122-4480-A871-921E16B82797}"/>
              </a:ext>
            </a:extLst>
          </p:cNvPr>
          <p:cNvCxnSpPr/>
          <p:nvPr/>
        </p:nvCxnSpPr>
        <p:spPr>
          <a:xfrm>
            <a:off x="5635625" y="2098104"/>
            <a:ext cx="0" cy="1959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43C9724-8D7D-47E3-B12D-1D362A0DA98C}"/>
                  </a:ext>
                </a:extLst>
              </p:cNvPr>
              <p:cNvSpPr txBox="1"/>
              <p:nvPr/>
            </p:nvSpPr>
            <p:spPr>
              <a:xfrm>
                <a:off x="5743575" y="2098104"/>
                <a:ext cx="2511425" cy="15219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000">
                    <a:latin typeface="+mn-lt"/>
                  </a:rPr>
                  <a:t>c)</a:t>
                </a:r>
                <a:r>
                  <a:rPr lang="en-US" sz="200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0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0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US" sz="2000" dirty="0">
                  <a:latin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+mn-lt"/>
                  </a:rPr>
                  <a:t>=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000" dirty="0"/>
                  <a:t> ) +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+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)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+mn-lt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1 + 2 = 3</m:t>
                    </m:r>
                  </m:oMath>
                </a14:m>
                <a:r>
                  <a:rPr lang="en-US" sz="2000" dirty="0">
                    <a:latin typeface="+mn-lt"/>
                  </a:rPr>
                  <a:t> </a:t>
                </a:r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43C9724-8D7D-47E3-B12D-1D362A0DA9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3575" y="2098104"/>
                <a:ext cx="2511425" cy="1521955"/>
              </a:xfrm>
              <a:prstGeom prst="rect">
                <a:avLst/>
              </a:prstGeom>
              <a:blipFill>
                <a:blip r:embed="rId7"/>
                <a:stretch>
                  <a:fillRect l="-2427" b="-440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A3D50B17-561E-F8DE-C962-851A648FCFAB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5426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 uiExpand="1" build="allAtOnce"/>
      <p:bldP spid="10" grpId="0" build="allAtOnce"/>
      <p:bldP spid="12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2A838AB-262C-41AE-BC52-67608ADEFA22}"/>
              </a:ext>
            </a:extLst>
          </p:cNvPr>
          <p:cNvSpPr txBox="1"/>
          <p:nvPr/>
        </p:nvSpPr>
        <p:spPr>
          <a:xfrm>
            <a:off x="3467100" y="636488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6. </a:t>
            </a:r>
            <a:r>
              <a:rPr lang="en-US" sz="2400" dirty="0" err="1"/>
              <a:t>Tìm</a:t>
            </a:r>
            <a:r>
              <a:rPr lang="en-US" sz="2400" dirty="0"/>
              <a:t> x, </a:t>
            </a:r>
            <a:r>
              <a:rPr lang="en-US" sz="2400" dirty="0" err="1"/>
              <a:t>biết</a:t>
            </a:r>
            <a:r>
              <a:rPr lang="en-US" sz="2400" dirty="0"/>
              <a:t>:</a:t>
            </a:r>
            <a:endParaRPr lang="vi-VN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9782AB1-2687-48B6-A497-9CC4ACDEDF23}"/>
                  </a:ext>
                </a:extLst>
              </p:cNvPr>
              <p:cNvSpPr txBox="1"/>
              <p:nvPr/>
            </p:nvSpPr>
            <p:spPr>
              <a:xfrm>
                <a:off x="1862138" y="1348663"/>
                <a:ext cx="2247900" cy="541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a) x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9782AB1-2687-48B6-A497-9CC4ACDED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2138" y="1348663"/>
                <a:ext cx="2247900" cy="541495"/>
              </a:xfrm>
              <a:prstGeom prst="rect">
                <a:avLst/>
              </a:prstGeom>
              <a:blipFill>
                <a:blip r:embed="rId2"/>
                <a:stretch>
                  <a:fillRect l="-2710" b="-4494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037CB84-9E9E-4108-A9DE-0077A1E5D448}"/>
                  </a:ext>
                </a:extLst>
              </p:cNvPr>
              <p:cNvSpPr txBox="1"/>
              <p:nvPr/>
            </p:nvSpPr>
            <p:spPr>
              <a:xfrm>
                <a:off x="5727700" y="1309547"/>
                <a:ext cx="2247900" cy="541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b)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- x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037CB84-9E9E-4108-A9DE-0077A1E5D4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7700" y="1309547"/>
                <a:ext cx="2247900" cy="541495"/>
              </a:xfrm>
              <a:prstGeom prst="rect">
                <a:avLst/>
              </a:prstGeom>
              <a:blipFill>
                <a:blip r:embed="rId3"/>
                <a:stretch>
                  <a:fillRect l="-2989" b="-4494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40F4004-4534-4B82-8423-BFE65F478977}"/>
              </a:ext>
            </a:extLst>
          </p:cNvPr>
          <p:cNvCxnSpPr>
            <a:cxnSpLocks/>
          </p:cNvCxnSpPr>
          <p:nvPr/>
        </p:nvCxnSpPr>
        <p:spPr>
          <a:xfrm flipH="1">
            <a:off x="4575249" y="2571750"/>
            <a:ext cx="0" cy="1986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234062C-1210-46DA-B97F-A63FAE631D42}"/>
                  </a:ext>
                </a:extLst>
              </p:cNvPr>
              <p:cNvSpPr txBox="1"/>
              <p:nvPr/>
            </p:nvSpPr>
            <p:spPr>
              <a:xfrm>
                <a:off x="2154238" y="3115019"/>
                <a:ext cx="1689100" cy="541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x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</a:t>
                </a:r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234062C-1210-46DA-B97F-A63FAE631D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4238" y="3115019"/>
                <a:ext cx="1689100" cy="541495"/>
              </a:xfrm>
              <a:prstGeom prst="rect">
                <a:avLst/>
              </a:prstGeom>
              <a:blipFill>
                <a:blip r:embed="rId4"/>
                <a:stretch>
                  <a:fillRect l="-3610" b="-6742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8FF9B5F-A313-4470-9D88-2FE9CD3DD321}"/>
                  </a:ext>
                </a:extLst>
              </p:cNvPr>
              <p:cNvSpPr txBox="1"/>
              <p:nvPr/>
            </p:nvSpPr>
            <p:spPr>
              <a:xfrm>
                <a:off x="2154238" y="3635181"/>
                <a:ext cx="1689100" cy="541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x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</a:t>
                </a:r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8FF9B5F-A313-4470-9D88-2FE9CD3DD3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4238" y="3635181"/>
                <a:ext cx="1689100" cy="541495"/>
              </a:xfrm>
              <a:prstGeom prst="rect">
                <a:avLst/>
              </a:prstGeom>
              <a:blipFill>
                <a:blip r:embed="rId5"/>
                <a:stretch>
                  <a:fillRect l="-3610" b="-6742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0CB8BBB-1CA0-41EA-B999-08708C0D8588}"/>
                  </a:ext>
                </a:extLst>
              </p:cNvPr>
              <p:cNvSpPr txBox="1"/>
              <p:nvPr/>
            </p:nvSpPr>
            <p:spPr>
              <a:xfrm>
                <a:off x="2132807" y="4160729"/>
                <a:ext cx="1689100" cy="536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x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0CB8BBB-1CA0-41EA-B999-08708C0D8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2807" y="4160729"/>
                <a:ext cx="1689100" cy="536109"/>
              </a:xfrm>
              <a:prstGeom prst="rect">
                <a:avLst/>
              </a:prstGeom>
              <a:blipFill>
                <a:blip r:embed="rId6"/>
                <a:stretch>
                  <a:fillRect l="-3971" b="-8046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358B711-1375-4E2F-8A7A-ECE3676A846A}"/>
                  </a:ext>
                </a:extLst>
              </p:cNvPr>
              <p:cNvSpPr txBox="1"/>
              <p:nvPr/>
            </p:nvSpPr>
            <p:spPr>
              <a:xfrm>
                <a:off x="6007100" y="3167906"/>
                <a:ext cx="1689100" cy="535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x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358B711-1375-4E2F-8A7A-ECE3676A8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100" y="3167906"/>
                <a:ext cx="1689100" cy="535468"/>
              </a:xfrm>
              <a:prstGeom prst="rect">
                <a:avLst/>
              </a:prstGeom>
              <a:blipFill>
                <a:blip r:embed="rId7"/>
                <a:stretch>
                  <a:fillRect l="-3597" b="-5682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70732B-2FA6-49F8-BF17-CD1053E37C03}"/>
                  </a:ext>
                </a:extLst>
              </p:cNvPr>
              <p:cNvSpPr txBox="1"/>
              <p:nvPr/>
            </p:nvSpPr>
            <p:spPr>
              <a:xfrm>
                <a:off x="6007100" y="3633148"/>
                <a:ext cx="1689100" cy="527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x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−9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70732B-2FA6-49F8-BF17-CD1053E37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100" y="3633148"/>
                <a:ext cx="1689100" cy="527580"/>
              </a:xfrm>
              <a:prstGeom prst="rect">
                <a:avLst/>
              </a:prstGeom>
              <a:blipFill>
                <a:blip r:embed="rId8"/>
                <a:stretch>
                  <a:fillRect l="-3597" b="-8046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F7D6605-D219-44F5-B968-30FF87A0D4C4}"/>
                  </a:ext>
                </a:extLst>
              </p:cNvPr>
              <p:cNvSpPr txBox="1"/>
              <p:nvPr/>
            </p:nvSpPr>
            <p:spPr>
              <a:xfrm>
                <a:off x="6007100" y="4160728"/>
                <a:ext cx="1689100" cy="536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x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F7D6605-D219-44F5-B968-30FF87A0D4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100" y="4160728"/>
                <a:ext cx="1689100" cy="536109"/>
              </a:xfrm>
              <a:prstGeom prst="rect">
                <a:avLst/>
              </a:prstGeom>
              <a:blipFill>
                <a:blip r:embed="rId9"/>
                <a:stretch>
                  <a:fillRect l="-3597" b="-6897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04632AA8-97CE-45C2-8BCA-9A712395CDC8}"/>
              </a:ext>
            </a:extLst>
          </p:cNvPr>
          <p:cNvSpPr txBox="1"/>
          <p:nvPr/>
        </p:nvSpPr>
        <p:spPr>
          <a:xfrm>
            <a:off x="4332290" y="1843090"/>
            <a:ext cx="806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err="1"/>
              <a:t>Giải</a:t>
            </a:r>
            <a:r>
              <a:rPr lang="en-US" sz="2000" b="1" u="sng" dirty="0"/>
              <a:t>:</a:t>
            </a:r>
            <a:endParaRPr lang="vi-VN" sz="2000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FA8BAC4-D864-42F7-A4F5-2D314A0135DB}"/>
                  </a:ext>
                </a:extLst>
              </p:cNvPr>
              <p:cNvSpPr txBox="1"/>
              <p:nvPr/>
            </p:nvSpPr>
            <p:spPr>
              <a:xfrm>
                <a:off x="1548607" y="2552322"/>
                <a:ext cx="2247900" cy="541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a) x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FA8BAC4-D864-42F7-A4F5-2D314A013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8607" y="2552322"/>
                <a:ext cx="2247900" cy="541495"/>
              </a:xfrm>
              <a:prstGeom prst="rect">
                <a:avLst/>
              </a:prstGeom>
              <a:blipFill>
                <a:blip r:embed="rId10"/>
                <a:stretch>
                  <a:fillRect l="-2710" b="-4494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05CF5FE-B381-4778-8EC9-99A2F633A5C9}"/>
                  </a:ext>
                </a:extLst>
              </p:cNvPr>
              <p:cNvSpPr txBox="1"/>
              <p:nvPr/>
            </p:nvSpPr>
            <p:spPr>
              <a:xfrm>
                <a:off x="5138737" y="2635358"/>
                <a:ext cx="2247900" cy="541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b)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- x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05CF5FE-B381-4778-8EC9-99A2F633A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8737" y="2635358"/>
                <a:ext cx="2247900" cy="541495"/>
              </a:xfrm>
              <a:prstGeom prst="rect">
                <a:avLst/>
              </a:prstGeom>
              <a:blipFill>
                <a:blip r:embed="rId11"/>
                <a:stretch>
                  <a:fillRect l="-2981" b="-4494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D60F410D-FF1D-6774-0118-1167FF7ED481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1759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8" grpId="0"/>
      <p:bldP spid="19" grpId="0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C111B47-DC6E-42FE-8777-BA27ECF8E9E2}"/>
                  </a:ext>
                </a:extLst>
              </p:cNvPr>
              <p:cNvSpPr txBox="1"/>
              <p:nvPr/>
            </p:nvSpPr>
            <p:spPr>
              <a:xfrm>
                <a:off x="1206500" y="406855"/>
                <a:ext cx="7061200" cy="14938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sz="2000" b="1" dirty="0">
                    <a:solidFill>
                      <a:srgbClr val="0070C0"/>
                    </a:solidFill>
                    <a:latin typeface="+mn-lt"/>
                  </a:rPr>
                  <a:t>7. 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</a:rPr>
                  <a:t>Một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</a:rPr>
                  <a:t>xí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</a:rPr>
                  <a:t>nghiệp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</a:rPr>
                  <a:t>trong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</a:rPr>
                  <a:t>tháng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</a:rPr>
                  <a:t>Giêng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</a:rPr>
                  <a:t>đạt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</a:rPr>
                  <a:t>kế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</a:rPr>
                  <a:t>hoạch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</a:rPr>
                  <a:t>của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</a:rPr>
                  <a:t>Quý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</a:rPr>
                  <a:t> I,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</a:rPr>
                  <a:t>tháng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</a:rPr>
                  <a:t> Hai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</a:rPr>
                  <a:t>đạt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rgbClr val="0070C0"/>
                    </a:solidFill>
                    <a:latin typeface="+mn-lt"/>
                  </a:rPr>
                  <a:t> </a:t>
                </a:r>
                <a:r>
                  <a:rPr lang="en-US" sz="2000" dirty="0" err="1">
                    <a:solidFill>
                      <a:schemeClr val="tx1">
                        <a:lumMod val="50000"/>
                      </a:schemeClr>
                    </a:solidFill>
                    <a:latin typeface="+mn-lt"/>
                  </a:rPr>
                  <a:t>kế</a:t>
                </a:r>
                <a:r>
                  <a:rPr lang="en-US" sz="2000" dirty="0">
                    <a:solidFill>
                      <a:schemeClr val="tx1">
                        <a:lumMod val="50000"/>
                      </a:schemeClr>
                    </a:solidFill>
                    <a:latin typeface="+mn-lt"/>
                  </a:rPr>
                  <a:t> </a:t>
                </a:r>
                <a:r>
                  <a:rPr lang="en-US" sz="2000" dirty="0" err="1">
                    <a:solidFill>
                      <a:schemeClr val="tx1">
                        <a:lumMod val="50000"/>
                      </a:schemeClr>
                    </a:solidFill>
                    <a:latin typeface="+mn-lt"/>
                  </a:rPr>
                  <a:t>hoạch</a:t>
                </a:r>
                <a:r>
                  <a:rPr lang="en-US" sz="2000" dirty="0">
                    <a:solidFill>
                      <a:schemeClr val="tx1">
                        <a:lumMod val="50000"/>
                      </a:schemeClr>
                    </a:solidFill>
                    <a:latin typeface="+mn-lt"/>
                  </a:rPr>
                  <a:t> </a:t>
                </a:r>
                <a:r>
                  <a:rPr lang="en-US" sz="2000" dirty="0" err="1">
                    <a:solidFill>
                      <a:schemeClr val="tx1">
                        <a:lumMod val="50000"/>
                      </a:schemeClr>
                    </a:solidFill>
                    <a:latin typeface="+mn-lt"/>
                  </a:rPr>
                  <a:t>của</a:t>
                </a:r>
                <a:r>
                  <a:rPr lang="en-US" sz="2000" dirty="0">
                    <a:solidFill>
                      <a:schemeClr val="tx1">
                        <a:lumMod val="50000"/>
                      </a:schemeClr>
                    </a:solidFill>
                    <a:latin typeface="+mn-lt"/>
                  </a:rPr>
                  <a:t> </a:t>
                </a:r>
                <a:r>
                  <a:rPr lang="en-US" sz="2000" dirty="0" err="1">
                    <a:solidFill>
                      <a:schemeClr val="tx1">
                        <a:lumMod val="50000"/>
                      </a:schemeClr>
                    </a:solidFill>
                    <a:latin typeface="+mn-lt"/>
                  </a:rPr>
                  <a:t>Quý</a:t>
                </a:r>
                <a:r>
                  <a:rPr lang="en-US" sz="2000" dirty="0">
                    <a:solidFill>
                      <a:schemeClr val="tx1">
                        <a:lumMod val="50000"/>
                      </a:schemeClr>
                    </a:solidFill>
                    <a:latin typeface="+mn-lt"/>
                  </a:rPr>
                  <a:t> I. </a:t>
                </a:r>
                <a:r>
                  <a:rPr lang="en-US" sz="2000" dirty="0" err="1">
                    <a:latin typeface="+mn-lt"/>
                  </a:rPr>
                  <a:t>Tháng</a:t>
                </a:r>
                <a:r>
                  <a:rPr lang="en-US" sz="2000" dirty="0">
                    <a:latin typeface="+mn-lt"/>
                  </a:rPr>
                  <a:t> Ba </a:t>
                </a:r>
                <a:r>
                  <a:rPr lang="en-US" sz="2000" dirty="0" err="1">
                    <a:latin typeface="+mn-lt"/>
                  </a:rPr>
                  <a:t>xí</a:t>
                </a:r>
                <a:r>
                  <a:rPr lang="en-US" sz="2000" dirty="0">
                    <a:latin typeface="+mn-lt"/>
                  </a:rPr>
                  <a:t> </a:t>
                </a:r>
                <a:r>
                  <a:rPr lang="en-US" sz="2000" dirty="0" err="1">
                    <a:latin typeface="+mn-lt"/>
                  </a:rPr>
                  <a:t>nghiệp</a:t>
                </a:r>
                <a:r>
                  <a:rPr lang="en-US" sz="2000" dirty="0">
                    <a:latin typeface="+mn-lt"/>
                  </a:rPr>
                  <a:t> </a:t>
                </a:r>
                <a:r>
                  <a:rPr lang="en-US" sz="2000" dirty="0" err="1">
                    <a:latin typeface="+mn-lt"/>
                  </a:rPr>
                  <a:t>phải</a:t>
                </a:r>
                <a:r>
                  <a:rPr lang="en-US" sz="2000" dirty="0">
                    <a:latin typeface="+mn-lt"/>
                  </a:rPr>
                  <a:t> </a:t>
                </a:r>
                <a:r>
                  <a:rPr lang="en-US" sz="2000" dirty="0" err="1">
                    <a:latin typeface="+mn-lt"/>
                  </a:rPr>
                  <a:t>đạt</a:t>
                </a:r>
                <a:r>
                  <a:rPr lang="en-US" sz="2000" dirty="0">
                    <a:latin typeface="+mn-lt"/>
                  </a:rPr>
                  <a:t> bao </a:t>
                </a:r>
                <a:r>
                  <a:rPr lang="en-US" sz="2000" dirty="0" err="1">
                    <a:latin typeface="+mn-lt"/>
                  </a:rPr>
                  <a:t>nhiêu</a:t>
                </a:r>
                <a:r>
                  <a:rPr lang="en-US" sz="2000" dirty="0">
                    <a:latin typeface="+mn-lt"/>
                  </a:rPr>
                  <a:t> </a:t>
                </a:r>
                <a:r>
                  <a:rPr lang="en-US" sz="2000" dirty="0" err="1">
                    <a:latin typeface="+mn-lt"/>
                  </a:rPr>
                  <a:t>phần</a:t>
                </a:r>
                <a:r>
                  <a:rPr lang="en-US" sz="2000" dirty="0">
                    <a:latin typeface="+mn-lt"/>
                  </a:rPr>
                  <a:t> </a:t>
                </a:r>
                <a:r>
                  <a:rPr lang="en-US" sz="2000" dirty="0" err="1">
                    <a:latin typeface="+mn-lt"/>
                  </a:rPr>
                  <a:t>kế</a:t>
                </a:r>
                <a:r>
                  <a:rPr lang="en-US" sz="2000" dirty="0">
                    <a:latin typeface="+mn-lt"/>
                  </a:rPr>
                  <a:t> </a:t>
                </a:r>
                <a:r>
                  <a:rPr lang="en-US" sz="2000" dirty="0" err="1">
                    <a:latin typeface="+mn-lt"/>
                  </a:rPr>
                  <a:t>hoạch</a:t>
                </a:r>
                <a:r>
                  <a:rPr lang="en-US" sz="2000" dirty="0">
                    <a:latin typeface="+mn-lt"/>
                  </a:rPr>
                  <a:t> </a:t>
                </a:r>
                <a:r>
                  <a:rPr lang="en-US" sz="2000" dirty="0" err="1">
                    <a:latin typeface="+mn-lt"/>
                  </a:rPr>
                  <a:t>của</a:t>
                </a:r>
                <a:r>
                  <a:rPr lang="en-US" sz="2000" dirty="0">
                    <a:latin typeface="+mn-lt"/>
                  </a:rPr>
                  <a:t> </a:t>
                </a:r>
                <a:r>
                  <a:rPr lang="en-US" sz="2000" dirty="0" err="1">
                    <a:latin typeface="+mn-lt"/>
                  </a:rPr>
                  <a:t>Quý</a:t>
                </a:r>
                <a:r>
                  <a:rPr lang="en-US" sz="2000" dirty="0">
                    <a:latin typeface="+mn-lt"/>
                  </a:rPr>
                  <a:t> I.</a:t>
                </a:r>
                <a:endParaRPr lang="vi-VN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C111B47-DC6E-42FE-8777-BA27ECF8E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500" y="406855"/>
                <a:ext cx="7061200" cy="1493807"/>
              </a:xfrm>
              <a:prstGeom prst="rect">
                <a:avLst/>
              </a:prstGeom>
              <a:blipFill>
                <a:blip r:embed="rId2"/>
                <a:stretch>
                  <a:fillRect l="-950" r="-864" b="-6531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533A60C3-D8B6-4AFA-9B57-16CFB88B982C}"/>
              </a:ext>
            </a:extLst>
          </p:cNvPr>
          <p:cNvSpPr txBox="1"/>
          <p:nvPr/>
        </p:nvSpPr>
        <p:spPr>
          <a:xfrm>
            <a:off x="4295775" y="1987490"/>
            <a:ext cx="882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err="1"/>
              <a:t>Giải</a:t>
            </a:r>
            <a:r>
              <a:rPr lang="en-US" sz="2000" b="1" u="sng" dirty="0"/>
              <a:t>:</a:t>
            </a:r>
            <a:endParaRPr lang="vi-VN" sz="2000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193B01B-0831-4E50-B413-BEDF8DA92A05}"/>
                  </a:ext>
                </a:extLst>
              </p:cNvPr>
              <p:cNvSpPr txBox="1"/>
              <p:nvPr/>
            </p:nvSpPr>
            <p:spPr>
              <a:xfrm>
                <a:off x="1282700" y="2438401"/>
                <a:ext cx="6985000" cy="1783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Một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quý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gồm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3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tháng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.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Coi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số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phần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kế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hoạch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quý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I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là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1</a:t>
                </a:r>
                <a:endPara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</a:endParaRPr>
              </a:p>
              <a:p>
                <a:pPr marL="0" marR="0" algn="just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Số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phần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kế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hoạch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tháng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thứ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ba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phải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đạt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được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là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:</a:t>
                </a:r>
                <a:endPara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</a:endParaRPr>
              </a:p>
              <a:p>
                <a:pPr marL="0" marR="0" algn="ctr">
                  <a:lnSpc>
                    <a:spcPct val="13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1 -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vi-VN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3</m:t>
                        </m:r>
                      </m:num>
                      <m:den>
                        <m:r>
                          <a:rPr lang="vi-VN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8</m:t>
                        </m:r>
                      </m:den>
                    </m:f>
                    <m:r>
                      <a:rPr lang="vi-VN" sz="2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 </m:t>
                    </m:r>
                    <m:f>
                      <m:fPr>
                        <m:ctrlPr>
                          <a:rPr lang="en-US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vi-VN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</m:t>
                        </m:r>
                      </m:num>
                      <m:den>
                        <m:r>
                          <a:rPr lang="vi-VN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7</m:t>
                        </m:r>
                      </m:den>
                    </m:f>
                    <m:r>
                      <a:rPr lang="vi-VN" sz="2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vi-VN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19</m:t>
                        </m:r>
                      </m:num>
                      <m:den>
                        <m:r>
                          <a:rPr lang="vi-VN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56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(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kế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20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hoạch</a:t>
                </a:r>
                <a:r>
                  <a:rPr lang="en-GB" sz="20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)</a:t>
                </a:r>
                <a:endPara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193B01B-0831-4E50-B413-BEDF8DA92A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700" y="2438401"/>
                <a:ext cx="6985000" cy="1783309"/>
              </a:xfrm>
              <a:prstGeom prst="rect">
                <a:avLst/>
              </a:prstGeom>
              <a:blipFill>
                <a:blip r:embed="rId3"/>
                <a:stretch>
                  <a:fillRect l="-873" b="-1706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36607E86-74DC-1180-F671-A635E8950951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8581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9F9BCA-644E-47A7-BCF6-C1713FB5CEA1}"/>
              </a:ext>
            </a:extLst>
          </p:cNvPr>
          <p:cNvSpPr txBox="1"/>
          <p:nvPr/>
        </p:nvSpPr>
        <p:spPr>
          <a:xfrm>
            <a:off x="2311400" y="1955800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VẬN DỤNG</a:t>
            </a:r>
            <a:endParaRPr lang="vi-VN" sz="4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74D668-5434-62AF-91E7-B5F5D0FB42D8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38570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E2CF40C-974B-4465-9960-E028764EE187}"/>
              </a:ext>
            </a:extLst>
          </p:cNvPr>
          <p:cNvSpPr/>
          <p:nvPr/>
        </p:nvSpPr>
        <p:spPr>
          <a:xfrm>
            <a:off x="3086100" y="609600"/>
            <a:ext cx="3594100" cy="660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HOẠT ĐỘNG CẶP ĐÔI</a:t>
            </a:r>
            <a:endParaRPr lang="vi-VN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0C55A4-5828-4A83-8967-228BB8B65A42}"/>
              </a:ext>
            </a:extLst>
          </p:cNvPr>
          <p:cNvSpPr txBox="1"/>
          <p:nvPr/>
        </p:nvSpPr>
        <p:spPr>
          <a:xfrm>
            <a:off x="2003425" y="1940552"/>
            <a:ext cx="5759450" cy="850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b="1" u="sng" dirty="0" err="1"/>
              <a:t>Yêu</a:t>
            </a:r>
            <a:r>
              <a:rPr lang="en-US" sz="2000" b="1" u="sng" dirty="0"/>
              <a:t> </a:t>
            </a:r>
            <a:r>
              <a:rPr lang="en-US" sz="2000" b="1" u="sng" dirty="0" err="1"/>
              <a:t>cầu</a:t>
            </a:r>
            <a:r>
              <a:rPr lang="en-US" sz="2000" b="1" u="sng" dirty="0"/>
              <a:t>: </a:t>
            </a:r>
            <a:r>
              <a:rPr lang="en-US" sz="2000" dirty="0"/>
              <a:t>Hai </a:t>
            </a:r>
            <a:r>
              <a:rPr lang="en-US" sz="2000" dirty="0" err="1"/>
              <a:t>bạn</a:t>
            </a:r>
            <a:r>
              <a:rPr lang="en-US" sz="2000" dirty="0"/>
              <a:t> </a:t>
            </a:r>
            <a:r>
              <a:rPr lang="en-US" sz="2000" dirty="0" err="1"/>
              <a:t>cùng</a:t>
            </a:r>
            <a:r>
              <a:rPr lang="en-US" sz="2000" dirty="0"/>
              <a:t> </a:t>
            </a:r>
            <a:r>
              <a:rPr lang="en-US" sz="2000" dirty="0" err="1"/>
              <a:t>bàn</a:t>
            </a:r>
            <a:r>
              <a:rPr lang="en-US" sz="2000" dirty="0"/>
              <a:t> </a:t>
            </a:r>
            <a:r>
              <a:rPr lang="en-US" sz="2000" dirty="0" err="1"/>
              <a:t>thảo</a:t>
            </a:r>
            <a:r>
              <a:rPr lang="en-US" sz="2000" dirty="0"/>
              <a:t> </a:t>
            </a:r>
            <a:r>
              <a:rPr lang="en-US" sz="2000" dirty="0" err="1"/>
              <a:t>luận</a:t>
            </a:r>
            <a:r>
              <a:rPr lang="en-US" sz="2000" dirty="0"/>
              <a:t> </a:t>
            </a:r>
            <a:r>
              <a:rPr lang="en-US" sz="2000" dirty="0" err="1"/>
              <a:t>hoàn</a:t>
            </a:r>
            <a:r>
              <a:rPr lang="en-US" sz="2000" dirty="0"/>
              <a:t> </a:t>
            </a:r>
            <a:r>
              <a:rPr lang="en-US" sz="2000" dirty="0" err="1"/>
              <a:t>thành</a:t>
            </a:r>
            <a:r>
              <a:rPr lang="en-US" sz="2000" dirty="0"/>
              <a:t> </a:t>
            </a:r>
            <a:r>
              <a:rPr lang="en-US" sz="2000" dirty="0" err="1"/>
              <a:t>các</a:t>
            </a:r>
            <a:r>
              <a:rPr lang="en-US" sz="2000" dirty="0"/>
              <a:t> </a:t>
            </a:r>
            <a:r>
              <a:rPr lang="en-US" sz="2000" dirty="0" err="1"/>
              <a:t>bài</a:t>
            </a:r>
            <a:r>
              <a:rPr lang="en-US" sz="2000" dirty="0"/>
              <a:t> </a:t>
            </a:r>
            <a:r>
              <a:rPr lang="en-US" sz="2000" dirty="0" err="1"/>
              <a:t>tập</a:t>
            </a:r>
            <a:r>
              <a:rPr lang="en-US" sz="2000" dirty="0"/>
              <a:t> </a:t>
            </a:r>
            <a:r>
              <a:rPr lang="en-US" sz="2000" dirty="0" err="1"/>
              <a:t>trong</a:t>
            </a:r>
            <a:r>
              <a:rPr lang="en-US" sz="2000" dirty="0"/>
              <a:t> </a:t>
            </a:r>
            <a:r>
              <a:rPr lang="en-US" sz="2000" dirty="0" err="1"/>
              <a:t>phiếu</a:t>
            </a:r>
            <a:r>
              <a:rPr lang="en-US" sz="2000" dirty="0"/>
              <a:t> </a:t>
            </a:r>
            <a:r>
              <a:rPr lang="en-US" sz="2000" dirty="0" err="1"/>
              <a:t>bài</a:t>
            </a:r>
            <a:r>
              <a:rPr lang="en-US" sz="2000" dirty="0"/>
              <a:t> </a:t>
            </a:r>
            <a:r>
              <a:rPr lang="en-US" sz="2000" dirty="0" err="1"/>
              <a:t>tập</a:t>
            </a:r>
            <a:r>
              <a:rPr lang="en-US" sz="2000" dirty="0"/>
              <a:t>.</a:t>
            </a:r>
            <a:endParaRPr lang="vi-VN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630BD0-1E52-4F40-86B8-2C67A3FC9AFE}"/>
              </a:ext>
            </a:extLst>
          </p:cNvPr>
          <p:cNvSpPr txBox="1"/>
          <p:nvPr/>
        </p:nvSpPr>
        <p:spPr>
          <a:xfrm>
            <a:off x="2003425" y="3011214"/>
            <a:ext cx="7156450" cy="450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b="1" u="sng" dirty="0" err="1"/>
              <a:t>Thời</a:t>
            </a:r>
            <a:r>
              <a:rPr lang="en-US" sz="2000" b="1" u="sng" dirty="0"/>
              <a:t> </a:t>
            </a:r>
            <a:r>
              <a:rPr lang="en-US" sz="2000" b="1" u="sng" dirty="0" err="1"/>
              <a:t>gian</a:t>
            </a:r>
            <a:r>
              <a:rPr lang="en-US" sz="2000" b="1" u="sng" dirty="0"/>
              <a:t>:</a:t>
            </a:r>
            <a:r>
              <a:rPr lang="en-US" sz="2000" b="1" dirty="0"/>
              <a:t> </a:t>
            </a:r>
            <a:r>
              <a:rPr lang="en-US" sz="2000" dirty="0"/>
              <a:t>8 </a:t>
            </a:r>
            <a:r>
              <a:rPr lang="en-US" sz="2000" dirty="0" err="1"/>
              <a:t>phút</a:t>
            </a:r>
            <a:endParaRPr lang="vi-VN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2BCC67-973A-9BE1-19BF-AD304B9A3880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0680166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2895BF-0311-42B4-816A-522761A12BD2}"/>
              </a:ext>
            </a:extLst>
          </p:cNvPr>
          <p:cNvSpPr txBox="1"/>
          <p:nvPr/>
        </p:nvSpPr>
        <p:spPr>
          <a:xfrm>
            <a:off x="3124200" y="558800"/>
            <a:ext cx="331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PHIẾU BÀI TẬP</a:t>
            </a:r>
            <a:endParaRPr lang="vi-VN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8BA374-8A2C-4EC8-ACCC-A355DD71C43C}"/>
                  </a:ext>
                </a:extLst>
              </p:cNvPr>
              <p:cNvSpPr txBox="1"/>
              <p:nvPr/>
            </p:nvSpPr>
            <p:spPr>
              <a:xfrm>
                <a:off x="1187450" y="1492124"/>
                <a:ext cx="7188200" cy="28546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1800" b="1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Bài</a:t>
                </a:r>
                <a:r>
                  <a:rPr lang="en-GB" sz="1800" b="1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1: 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Hai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người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cùng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làm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chung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một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công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việc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.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Nếu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làm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riêng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,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người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thứ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nhất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mất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3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giờ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,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người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thứ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hai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mất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4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giờ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.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Hỏi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nếu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làm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chung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thì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mỗi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giờ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cả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hai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người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làm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dược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mấy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phần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công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GB" sz="1800" dirty="0" err="1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việc</a:t>
                </a:r>
                <a:r>
                  <a:rPr lang="en-GB" sz="1800" dirty="0">
                    <a:solidFill>
                      <a:srgbClr val="000000"/>
                    </a:solidFill>
                    <a:effectLst/>
                    <a:latin typeface="+mn-lt"/>
                    <a:ea typeface="Calibri" panose="020F0502020204030204" pitchFamily="34" charset="0"/>
                  </a:rPr>
                  <a:t>?</a:t>
                </a:r>
                <a:endParaRPr lang="en-US" sz="18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</a:endParaRPr>
              </a:p>
              <a:p>
                <a:pPr marL="0" marR="0" algn="just"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b="1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Bài</a:t>
                </a:r>
                <a:r>
                  <a:rPr lang="en-US" sz="1800" b="1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2: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Vòi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nước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A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chảy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đầy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bể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mất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6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giờ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,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vòi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nước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B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chảy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đầy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bể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mát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8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giờ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.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Hỏi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trong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1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giờ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vòi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A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chảy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nhiều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hơn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vòi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B bao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nhiêu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phần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bể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?</a:t>
                </a:r>
                <a:endParaRPr lang="en-US" sz="18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</a:endParaRPr>
              </a:p>
              <a:p>
                <a:pPr marL="0" marR="0" algn="just"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b="1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Bài</a:t>
                </a:r>
                <a:r>
                  <a:rPr lang="en-US" sz="1800" b="1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3: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Tính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:</a:t>
                </a:r>
                <a:r>
                  <a:rPr lang="en-US" sz="1800" dirty="0">
                    <a:latin typeface="+mn-lt"/>
                    <a:ea typeface="Times New Roman" panose="02020603050405020304" pitchFamily="18" charset="0"/>
                  </a:rPr>
                  <a:t>  </a:t>
                </a:r>
                <a:r>
                  <a:rPr lang="en-US" sz="1800" b="1" dirty="0">
                    <a:solidFill>
                      <a:srgbClr val="000000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</m:t>
                        </m:r>
                        <m: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.</m:t>
                        </m:r>
                        <m: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𝟑</m:t>
                        </m:r>
                      </m:den>
                    </m:f>
                    <m:r>
                      <a:rPr lang="en-US" sz="1800" b="1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𝟑</m:t>
                        </m:r>
                        <m: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.</m:t>
                        </m:r>
                        <m: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𝟒</m:t>
                        </m:r>
                      </m:den>
                    </m:f>
                    <m:r>
                      <a:rPr lang="en-US" sz="1800" b="1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𝟒</m:t>
                        </m:r>
                        <m: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.</m:t>
                        </m:r>
                        <m: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𝟓</m:t>
                        </m:r>
                      </m:den>
                    </m:f>
                    <m:r>
                      <a:rPr lang="en-US" sz="1800" b="1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𝟓</m:t>
                        </m:r>
                        <m: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.</m:t>
                        </m:r>
                        <m:r>
                          <a:rPr lang="en-US" sz="18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𝟔</m:t>
                        </m:r>
                      </m:den>
                    </m:f>
                  </m:oMath>
                </a14:m>
                <a:endParaRPr lang="en-US" sz="1800" b="1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8BA374-8A2C-4EC8-ACCC-A355DD71C4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450" y="1492124"/>
                <a:ext cx="7188200" cy="2854628"/>
              </a:xfrm>
              <a:prstGeom prst="rect">
                <a:avLst/>
              </a:prstGeom>
              <a:blipFill>
                <a:blip r:embed="rId2"/>
                <a:stretch>
                  <a:fillRect l="-763" t="-214" r="-679" b="-427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33D27B5-E2B9-AB08-CD19-7DBE92EDC6B3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93830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allAtOnce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55278-C37D-42AC-B340-897A83AD5BDF}"/>
              </a:ext>
            </a:extLst>
          </p:cNvPr>
          <p:cNvSpPr txBox="1">
            <a:spLocks/>
          </p:cNvSpPr>
          <p:nvPr/>
        </p:nvSpPr>
        <p:spPr>
          <a:xfrm>
            <a:off x="2577588" y="473965"/>
            <a:ext cx="4290725" cy="5727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200" b="1" dirty="0"/>
              <a:t>TÌM TÒI MỞ RỘNG</a:t>
            </a:r>
            <a:endParaRPr lang="vi-VN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54491E-DF07-41D0-94C9-C71E56D8709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1399" y="624775"/>
            <a:ext cx="2124075" cy="800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19ED84-DB36-4B0C-A862-82BDA4F8FF9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3247" y="-85225"/>
            <a:ext cx="1631630" cy="11575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695928-F686-4A4D-93F2-F23A118065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53916" y="38987"/>
            <a:ext cx="2247900" cy="19716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28B8AAB-CE24-4AAD-9F4A-00BDD73A0985}"/>
              </a:ext>
            </a:extLst>
          </p:cNvPr>
          <p:cNvSpPr txBox="1"/>
          <p:nvPr/>
        </p:nvSpPr>
        <p:spPr>
          <a:xfrm>
            <a:off x="1037337" y="1335389"/>
            <a:ext cx="7057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u="sng" dirty="0" err="1">
                <a:solidFill>
                  <a:schemeClr val="tx1"/>
                </a:solidFill>
              </a:rPr>
              <a:t>Biểu</a:t>
            </a:r>
            <a:r>
              <a:rPr lang="en-US" sz="2400" b="1" i="1" u="sng" dirty="0">
                <a:solidFill>
                  <a:schemeClr val="tx1"/>
                </a:solidFill>
              </a:rPr>
              <a:t> </a:t>
            </a:r>
            <a:r>
              <a:rPr lang="en-US" sz="2400" b="1" i="1" u="sng" dirty="0" err="1">
                <a:solidFill>
                  <a:schemeClr val="tx1"/>
                </a:solidFill>
              </a:rPr>
              <a:t>diễn</a:t>
            </a:r>
            <a:r>
              <a:rPr lang="en-US" sz="2400" b="1" i="1" u="sng" dirty="0">
                <a:solidFill>
                  <a:schemeClr val="tx1"/>
                </a:solidFill>
              </a:rPr>
              <a:t> </a:t>
            </a:r>
            <a:r>
              <a:rPr lang="en-US" sz="2400" b="1" i="1" u="sng" dirty="0" err="1">
                <a:solidFill>
                  <a:schemeClr val="tx1"/>
                </a:solidFill>
              </a:rPr>
              <a:t>phân</a:t>
            </a:r>
            <a:r>
              <a:rPr lang="en-US" sz="2400" b="1" i="1" u="sng" dirty="0">
                <a:solidFill>
                  <a:schemeClr val="tx1"/>
                </a:solidFill>
              </a:rPr>
              <a:t> </a:t>
            </a:r>
            <a:r>
              <a:rPr lang="en-US" sz="2400" b="1" i="1" u="sng" dirty="0" err="1">
                <a:solidFill>
                  <a:schemeClr val="tx1"/>
                </a:solidFill>
              </a:rPr>
              <a:t>số</a:t>
            </a:r>
            <a:r>
              <a:rPr lang="en-US" sz="2400" b="1" i="1" u="sng" dirty="0">
                <a:solidFill>
                  <a:schemeClr val="tx1"/>
                </a:solidFill>
              </a:rPr>
              <a:t> </a:t>
            </a:r>
            <a:r>
              <a:rPr lang="en-US" sz="2400" b="1" i="1" u="sng" dirty="0" err="1">
                <a:solidFill>
                  <a:schemeClr val="tx1"/>
                </a:solidFill>
              </a:rPr>
              <a:t>trên</a:t>
            </a:r>
            <a:r>
              <a:rPr lang="en-US" sz="2400" b="1" i="1" u="sng" dirty="0">
                <a:solidFill>
                  <a:schemeClr val="tx1"/>
                </a:solidFill>
              </a:rPr>
              <a:t> </a:t>
            </a:r>
            <a:r>
              <a:rPr lang="en-US" sz="2400" b="1" i="1" u="sng" dirty="0" err="1">
                <a:solidFill>
                  <a:schemeClr val="tx1"/>
                </a:solidFill>
              </a:rPr>
              <a:t>trục</a:t>
            </a:r>
            <a:r>
              <a:rPr lang="en-US" sz="2400" b="1" i="1" u="sng" dirty="0">
                <a:solidFill>
                  <a:schemeClr val="tx1"/>
                </a:solidFill>
              </a:rPr>
              <a:t> </a:t>
            </a:r>
            <a:r>
              <a:rPr lang="en-US" sz="2400" b="1" i="1" u="sng" dirty="0" err="1">
                <a:solidFill>
                  <a:schemeClr val="tx1"/>
                </a:solidFill>
              </a:rPr>
              <a:t>số</a:t>
            </a:r>
            <a:r>
              <a:rPr lang="en-US" sz="2400" b="1" i="1" u="sng" dirty="0">
                <a:solidFill>
                  <a:schemeClr val="tx1"/>
                </a:solidFill>
              </a:rPr>
              <a:t> </a:t>
            </a:r>
            <a:r>
              <a:rPr lang="en-US" sz="2400" b="1" i="1" u="sng" dirty="0" err="1">
                <a:solidFill>
                  <a:schemeClr val="tx1"/>
                </a:solidFill>
              </a:rPr>
              <a:t>như</a:t>
            </a:r>
            <a:r>
              <a:rPr lang="en-US" sz="2400" b="1" i="1" u="sng" dirty="0">
                <a:solidFill>
                  <a:schemeClr val="tx1"/>
                </a:solidFill>
              </a:rPr>
              <a:t> </a:t>
            </a:r>
            <a:r>
              <a:rPr lang="en-US" sz="2400" b="1" i="1" u="sng" dirty="0" err="1">
                <a:solidFill>
                  <a:schemeClr val="tx1"/>
                </a:solidFill>
              </a:rPr>
              <a:t>thế</a:t>
            </a:r>
            <a:r>
              <a:rPr lang="en-US" sz="2400" b="1" i="1" u="sng" dirty="0">
                <a:solidFill>
                  <a:schemeClr val="tx1"/>
                </a:solidFill>
              </a:rPr>
              <a:t> </a:t>
            </a:r>
            <a:r>
              <a:rPr lang="en-US" sz="2400" b="1" i="1" u="sng" dirty="0" err="1">
                <a:solidFill>
                  <a:schemeClr val="tx1"/>
                </a:solidFill>
              </a:rPr>
              <a:t>nào</a:t>
            </a:r>
            <a:r>
              <a:rPr lang="en-US" sz="2400" b="1" i="1" u="sng" dirty="0">
                <a:solidFill>
                  <a:schemeClr val="tx1"/>
                </a:solidFill>
              </a:rPr>
              <a:t>?</a:t>
            </a:r>
            <a:endParaRPr lang="vi-VN" sz="2400" b="1" i="1" u="sng" dirty="0">
              <a:solidFill>
                <a:schemeClr val="tx1"/>
              </a:solidFill>
            </a:endParaRPr>
          </a:p>
        </p:txBody>
      </p:sp>
      <p:sp>
        <p:nvSpPr>
          <p:cNvPr id="12" name="Line 177">
            <a:extLst>
              <a:ext uri="{FF2B5EF4-FFF2-40B4-BE49-F238E27FC236}">
                <a16:creationId xmlns:a16="http://schemas.microsoft.com/office/drawing/2014/main" id="{E4E630D4-5CD7-4738-B5D8-6BFB8F88CDD7}"/>
              </a:ext>
            </a:extLst>
          </p:cNvPr>
          <p:cNvSpPr>
            <a:spLocks noChangeShapeType="1"/>
          </p:cNvSpPr>
          <p:nvPr/>
        </p:nvSpPr>
        <p:spPr bwMode="auto">
          <a:xfrm>
            <a:off x="2508925" y="2673962"/>
            <a:ext cx="0" cy="304800"/>
          </a:xfrm>
          <a:prstGeom prst="line">
            <a:avLst/>
          </a:prstGeom>
          <a:noFill/>
          <a:ln w="57150">
            <a:solidFill>
              <a:srgbClr val="26324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0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3" name="Line 178">
            <a:extLst>
              <a:ext uri="{FF2B5EF4-FFF2-40B4-BE49-F238E27FC236}">
                <a16:creationId xmlns:a16="http://schemas.microsoft.com/office/drawing/2014/main" id="{2C16DD1E-5784-4CF6-AA91-0052E975E84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125" y="2673962"/>
            <a:ext cx="0" cy="304800"/>
          </a:xfrm>
          <a:prstGeom prst="line">
            <a:avLst/>
          </a:prstGeom>
          <a:noFill/>
          <a:ln w="57150">
            <a:solidFill>
              <a:srgbClr val="26324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0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4" name="Line 68">
            <a:extLst>
              <a:ext uri="{FF2B5EF4-FFF2-40B4-BE49-F238E27FC236}">
                <a16:creationId xmlns:a16="http://schemas.microsoft.com/office/drawing/2014/main" id="{1012D796-2108-4494-8F0E-E7BC77AB26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9125" y="2826362"/>
            <a:ext cx="8129588" cy="0"/>
          </a:xfrm>
          <a:prstGeom prst="line">
            <a:avLst/>
          </a:prstGeom>
          <a:noFill/>
          <a:ln w="57150">
            <a:solidFill>
              <a:srgbClr val="26324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0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5" name="Line 69">
            <a:extLst>
              <a:ext uri="{FF2B5EF4-FFF2-40B4-BE49-F238E27FC236}">
                <a16:creationId xmlns:a16="http://schemas.microsoft.com/office/drawing/2014/main" id="{20FEF711-EF34-4F29-86D1-19E809B7C5C9}"/>
              </a:ext>
            </a:extLst>
          </p:cNvPr>
          <p:cNvSpPr>
            <a:spLocks noChangeShapeType="1"/>
          </p:cNvSpPr>
          <p:nvPr/>
        </p:nvSpPr>
        <p:spPr bwMode="auto">
          <a:xfrm>
            <a:off x="4337725" y="2686662"/>
            <a:ext cx="0" cy="304800"/>
          </a:xfrm>
          <a:prstGeom prst="line">
            <a:avLst/>
          </a:prstGeom>
          <a:noFill/>
          <a:ln w="57150">
            <a:solidFill>
              <a:srgbClr val="26324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0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6" name="Text Box 105">
            <a:extLst>
              <a:ext uri="{FF2B5EF4-FFF2-40B4-BE49-F238E27FC236}">
                <a16:creationId xmlns:a16="http://schemas.microsoft.com/office/drawing/2014/main" id="{BAC0ACD2-EF69-41D6-8D8C-E996CFADF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3413" y="2902562"/>
            <a:ext cx="68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263248"/>
                </a:solidFill>
                <a:latin typeface="+mn-lt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7" name="Text Box 106">
            <a:extLst>
              <a:ext uri="{FF2B5EF4-FFF2-40B4-BE49-F238E27FC236}">
                <a16:creationId xmlns:a16="http://schemas.microsoft.com/office/drawing/2014/main" id="{8D8BB1C5-6D5C-4BD7-84F5-FE32F5E38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5300" y="2902562"/>
            <a:ext cx="68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263248"/>
                </a:solidFill>
                <a:latin typeface="+mn-lt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" name="Line 107">
            <a:extLst>
              <a:ext uri="{FF2B5EF4-FFF2-40B4-BE49-F238E27FC236}">
                <a16:creationId xmlns:a16="http://schemas.microsoft.com/office/drawing/2014/main" id="{041F5B34-34B2-4DAE-BCC5-6976986C6602}"/>
              </a:ext>
            </a:extLst>
          </p:cNvPr>
          <p:cNvSpPr>
            <a:spLocks noChangeShapeType="1"/>
          </p:cNvSpPr>
          <p:nvPr/>
        </p:nvSpPr>
        <p:spPr bwMode="auto">
          <a:xfrm>
            <a:off x="6166525" y="2673962"/>
            <a:ext cx="0" cy="304800"/>
          </a:xfrm>
          <a:prstGeom prst="line">
            <a:avLst/>
          </a:prstGeom>
          <a:noFill/>
          <a:ln w="57150">
            <a:solidFill>
              <a:srgbClr val="26324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0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9" name="Line 108">
            <a:extLst>
              <a:ext uri="{FF2B5EF4-FFF2-40B4-BE49-F238E27FC236}">
                <a16:creationId xmlns:a16="http://schemas.microsoft.com/office/drawing/2014/main" id="{16A8EFDD-A7AF-4008-80C7-F8D70F36FD6D}"/>
              </a:ext>
            </a:extLst>
          </p:cNvPr>
          <p:cNvSpPr>
            <a:spLocks noChangeShapeType="1"/>
          </p:cNvSpPr>
          <p:nvPr/>
        </p:nvSpPr>
        <p:spPr bwMode="auto">
          <a:xfrm>
            <a:off x="4337725" y="2826362"/>
            <a:ext cx="18288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0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0" name="Line 110">
            <a:extLst>
              <a:ext uri="{FF2B5EF4-FFF2-40B4-BE49-F238E27FC236}">
                <a16:creationId xmlns:a16="http://schemas.microsoft.com/office/drawing/2014/main" id="{7952CEA1-725A-43D7-BB98-7DCBF233E024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2125" y="2734287"/>
            <a:ext cx="0" cy="209550"/>
          </a:xfrm>
          <a:prstGeom prst="line">
            <a:avLst/>
          </a:prstGeom>
          <a:noFill/>
          <a:ln w="38100">
            <a:solidFill>
              <a:srgbClr val="26324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0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+mn-lt"/>
            </a:endParaRPr>
          </a:p>
        </p:txBody>
      </p:sp>
      <p:grpSp>
        <p:nvGrpSpPr>
          <p:cNvPr id="21" name="Group 111">
            <a:extLst>
              <a:ext uri="{FF2B5EF4-FFF2-40B4-BE49-F238E27FC236}">
                <a16:creationId xmlns:a16="http://schemas.microsoft.com/office/drawing/2014/main" id="{CAE967F0-B153-4B20-B288-EFA4CB90F61D}"/>
              </a:ext>
            </a:extLst>
          </p:cNvPr>
          <p:cNvGrpSpPr>
            <a:grpSpLocks/>
          </p:cNvGrpSpPr>
          <p:nvPr/>
        </p:nvGrpSpPr>
        <p:grpSpPr bwMode="auto">
          <a:xfrm>
            <a:off x="4642525" y="2902577"/>
            <a:ext cx="609600" cy="642939"/>
            <a:chOff x="1920" y="3984"/>
            <a:chExt cx="384" cy="405"/>
          </a:xfrm>
        </p:grpSpPr>
        <p:sp>
          <p:nvSpPr>
            <p:cNvPr id="22" name="Text Box 112">
              <a:extLst>
                <a:ext uri="{FF2B5EF4-FFF2-40B4-BE49-F238E27FC236}">
                  <a16:creationId xmlns:a16="http://schemas.microsoft.com/office/drawing/2014/main" id="{517A6EAC-00A0-4916-83B7-6DBAAFBABA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3984"/>
              <a:ext cx="3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26324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23" name="Text Box 113">
              <a:extLst>
                <a:ext uri="{FF2B5EF4-FFF2-40B4-BE49-F238E27FC236}">
                  <a16:creationId xmlns:a16="http://schemas.microsoft.com/office/drawing/2014/main" id="{A8268C76-E52F-4C61-957A-97F8A85FB0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4137"/>
              <a:ext cx="38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26324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4" name="Line 114">
              <a:extLst>
                <a:ext uri="{FF2B5EF4-FFF2-40B4-BE49-F238E27FC236}">
                  <a16:creationId xmlns:a16="http://schemas.microsoft.com/office/drawing/2014/main" id="{9ACF552B-C720-4F8E-8064-B45ECED55E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4176"/>
              <a:ext cx="96" cy="0"/>
            </a:xfrm>
            <a:prstGeom prst="line">
              <a:avLst/>
            </a:prstGeom>
            <a:noFill/>
            <a:ln w="25400" cap="flat" cmpd="sng" algn="ctr">
              <a:solidFill>
                <a:srgbClr val="263248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000" b="0" i="0" u="none" strike="noStrike" kern="0" cap="none" spc="0" normalizeH="0" baseline="0" noProof="0">
                <a:ln>
                  <a:noFill/>
                </a:ln>
                <a:solidFill>
                  <a:srgbClr val="263248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5" name="Group 115">
            <a:extLst>
              <a:ext uri="{FF2B5EF4-FFF2-40B4-BE49-F238E27FC236}">
                <a16:creationId xmlns:a16="http://schemas.microsoft.com/office/drawing/2014/main" id="{BD0552A1-101E-411C-9E64-890D83AF639D}"/>
              </a:ext>
            </a:extLst>
          </p:cNvPr>
          <p:cNvGrpSpPr>
            <a:grpSpLocks/>
          </p:cNvGrpSpPr>
          <p:nvPr/>
        </p:nvGrpSpPr>
        <p:grpSpPr bwMode="auto">
          <a:xfrm>
            <a:off x="5099725" y="2902577"/>
            <a:ext cx="609600" cy="642939"/>
            <a:chOff x="1920" y="3984"/>
            <a:chExt cx="384" cy="405"/>
          </a:xfrm>
        </p:grpSpPr>
        <p:sp>
          <p:nvSpPr>
            <p:cNvPr id="26" name="Text Box 116">
              <a:extLst>
                <a:ext uri="{FF2B5EF4-FFF2-40B4-BE49-F238E27FC236}">
                  <a16:creationId xmlns:a16="http://schemas.microsoft.com/office/drawing/2014/main" id="{AA2F1880-5EE1-465A-908E-1CD1421A55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3984"/>
              <a:ext cx="3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26324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7" name="Text Box 117">
              <a:extLst>
                <a:ext uri="{FF2B5EF4-FFF2-40B4-BE49-F238E27FC236}">
                  <a16:creationId xmlns:a16="http://schemas.microsoft.com/office/drawing/2014/main" id="{97170904-0E44-4893-8CCF-D14F446D46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4137"/>
              <a:ext cx="38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26324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8" name="Line 118">
              <a:extLst>
                <a:ext uri="{FF2B5EF4-FFF2-40B4-BE49-F238E27FC236}">
                  <a16:creationId xmlns:a16="http://schemas.microsoft.com/office/drawing/2014/main" id="{681F750B-CDA2-42DE-9A03-A39D3C628A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4176"/>
              <a:ext cx="96" cy="0"/>
            </a:xfrm>
            <a:prstGeom prst="line">
              <a:avLst/>
            </a:prstGeom>
            <a:noFill/>
            <a:ln w="25400" cap="flat" cmpd="sng" algn="ctr">
              <a:solidFill>
                <a:srgbClr val="263248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000" b="0" i="0" u="none" strike="noStrike" kern="0" cap="none" spc="0" normalizeH="0" baseline="0" noProof="0">
                <a:ln>
                  <a:noFill/>
                </a:ln>
                <a:solidFill>
                  <a:srgbClr val="263248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9" name="Group 119">
            <a:extLst>
              <a:ext uri="{FF2B5EF4-FFF2-40B4-BE49-F238E27FC236}">
                <a16:creationId xmlns:a16="http://schemas.microsoft.com/office/drawing/2014/main" id="{4FE65233-56FF-4C25-998E-931BA6FD3CE8}"/>
              </a:ext>
            </a:extLst>
          </p:cNvPr>
          <p:cNvGrpSpPr>
            <a:grpSpLocks/>
          </p:cNvGrpSpPr>
          <p:nvPr/>
        </p:nvGrpSpPr>
        <p:grpSpPr bwMode="auto">
          <a:xfrm>
            <a:off x="5556925" y="2902577"/>
            <a:ext cx="609600" cy="642939"/>
            <a:chOff x="1920" y="3984"/>
            <a:chExt cx="384" cy="405"/>
          </a:xfrm>
        </p:grpSpPr>
        <p:sp>
          <p:nvSpPr>
            <p:cNvPr id="30" name="Text Box 120">
              <a:extLst>
                <a:ext uri="{FF2B5EF4-FFF2-40B4-BE49-F238E27FC236}">
                  <a16:creationId xmlns:a16="http://schemas.microsoft.com/office/drawing/2014/main" id="{4AAC8398-E4A8-4A1D-A8AE-39D1E46C36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3984"/>
              <a:ext cx="3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26324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31" name="Text Box 121">
              <a:extLst>
                <a:ext uri="{FF2B5EF4-FFF2-40B4-BE49-F238E27FC236}">
                  <a16:creationId xmlns:a16="http://schemas.microsoft.com/office/drawing/2014/main" id="{C1B179D2-924A-417F-9B21-CD6551BA81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4137"/>
              <a:ext cx="38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26324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32" name="Line 122">
              <a:extLst>
                <a:ext uri="{FF2B5EF4-FFF2-40B4-BE49-F238E27FC236}">
                  <a16:creationId xmlns:a16="http://schemas.microsoft.com/office/drawing/2014/main" id="{521AD01F-1673-437E-924D-66905C3ECE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4176"/>
              <a:ext cx="96" cy="0"/>
            </a:xfrm>
            <a:prstGeom prst="line">
              <a:avLst/>
            </a:prstGeom>
            <a:noFill/>
            <a:ln w="25400" cap="flat" cmpd="sng" algn="ctr">
              <a:solidFill>
                <a:srgbClr val="263248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000" b="0" i="0" u="none" strike="noStrike" kern="0" cap="none" spc="0" normalizeH="0" baseline="0" noProof="0">
                <a:ln>
                  <a:noFill/>
                </a:ln>
                <a:solidFill>
                  <a:srgbClr val="263248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3" name="Line 123">
            <a:extLst>
              <a:ext uri="{FF2B5EF4-FFF2-40B4-BE49-F238E27FC236}">
                <a16:creationId xmlns:a16="http://schemas.microsoft.com/office/drawing/2014/main" id="{69ACFC26-2C62-4FF6-A1B9-CA2A6DB6D4E3}"/>
              </a:ext>
            </a:extLst>
          </p:cNvPr>
          <p:cNvSpPr>
            <a:spLocks noChangeShapeType="1"/>
          </p:cNvSpPr>
          <p:nvPr/>
        </p:nvSpPr>
        <p:spPr bwMode="auto">
          <a:xfrm>
            <a:off x="7995325" y="2673962"/>
            <a:ext cx="0" cy="304800"/>
          </a:xfrm>
          <a:prstGeom prst="line">
            <a:avLst/>
          </a:prstGeom>
          <a:noFill/>
          <a:ln w="57150">
            <a:solidFill>
              <a:srgbClr val="26324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0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4" name="Line 124">
            <a:extLst>
              <a:ext uri="{FF2B5EF4-FFF2-40B4-BE49-F238E27FC236}">
                <a16:creationId xmlns:a16="http://schemas.microsoft.com/office/drawing/2014/main" id="{27A1F8A2-90D7-4059-B1BA-A63C0D6DB78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0925" y="2750162"/>
            <a:ext cx="0" cy="209550"/>
          </a:xfrm>
          <a:prstGeom prst="line">
            <a:avLst/>
          </a:prstGeom>
          <a:noFill/>
          <a:ln w="38100">
            <a:solidFill>
              <a:srgbClr val="26324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0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5" name="Line 171">
            <a:extLst>
              <a:ext uri="{FF2B5EF4-FFF2-40B4-BE49-F238E27FC236}">
                <a16:creationId xmlns:a16="http://schemas.microsoft.com/office/drawing/2014/main" id="{D5A8223D-AF00-4E94-A43E-C30FF50F455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37725" y="2826362"/>
            <a:ext cx="18288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0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6" name="Text Box 179">
            <a:extLst>
              <a:ext uri="{FF2B5EF4-FFF2-40B4-BE49-F238E27FC236}">
                <a16:creationId xmlns:a16="http://schemas.microsoft.com/office/drawing/2014/main" id="{B4A30782-DE9D-4EEF-BE5C-22BDD6AD8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925" y="2916850"/>
            <a:ext cx="68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263248"/>
                </a:solidFill>
                <a:latin typeface="+mn-lt"/>
                <a:cs typeface="Arial" panose="020B0604020202020204" pitchFamily="34" charset="0"/>
              </a:rPr>
              <a:t>-1</a:t>
            </a:r>
          </a:p>
        </p:txBody>
      </p:sp>
      <p:sp>
        <p:nvSpPr>
          <p:cNvPr id="37" name="Text Box 180">
            <a:extLst>
              <a:ext uri="{FF2B5EF4-FFF2-40B4-BE49-F238E27FC236}">
                <a16:creationId xmlns:a16="http://schemas.microsoft.com/office/drawing/2014/main" id="{332BB9FA-3C4D-4DC9-B604-3685DD869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125" y="2902562"/>
            <a:ext cx="68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263248"/>
                </a:solidFill>
                <a:latin typeface="+mn-lt"/>
                <a:cs typeface="Arial" panose="020B0604020202020204" pitchFamily="34" charset="0"/>
              </a:rPr>
              <a:t>-2</a:t>
            </a:r>
          </a:p>
        </p:txBody>
      </p:sp>
      <p:sp>
        <p:nvSpPr>
          <p:cNvPr id="38" name="Line 188">
            <a:extLst>
              <a:ext uri="{FF2B5EF4-FFF2-40B4-BE49-F238E27FC236}">
                <a16:creationId xmlns:a16="http://schemas.microsoft.com/office/drawing/2014/main" id="{02983E54-A44D-4E46-B1D9-B1476DDD681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4925" y="2750162"/>
            <a:ext cx="0" cy="209550"/>
          </a:xfrm>
          <a:prstGeom prst="line">
            <a:avLst/>
          </a:prstGeom>
          <a:noFill/>
          <a:ln w="38100">
            <a:solidFill>
              <a:srgbClr val="26324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0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9" name="Line 189">
            <a:extLst>
              <a:ext uri="{FF2B5EF4-FFF2-40B4-BE49-F238E27FC236}">
                <a16:creationId xmlns:a16="http://schemas.microsoft.com/office/drawing/2014/main" id="{4CE76727-8735-4CA2-B4B3-B8EC518CC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9325" y="2750162"/>
            <a:ext cx="0" cy="209550"/>
          </a:xfrm>
          <a:prstGeom prst="line">
            <a:avLst/>
          </a:prstGeom>
          <a:noFill/>
          <a:ln w="38100">
            <a:solidFill>
              <a:srgbClr val="26324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0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0" name="Line 190">
            <a:extLst>
              <a:ext uri="{FF2B5EF4-FFF2-40B4-BE49-F238E27FC236}">
                <a16:creationId xmlns:a16="http://schemas.microsoft.com/office/drawing/2014/main" id="{9D363028-B78B-4E8B-95FB-4189ABDF952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3725" y="2750162"/>
            <a:ext cx="0" cy="209550"/>
          </a:xfrm>
          <a:prstGeom prst="line">
            <a:avLst/>
          </a:prstGeom>
          <a:noFill/>
          <a:ln w="38100">
            <a:solidFill>
              <a:srgbClr val="26324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0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1" name="Line 191">
            <a:extLst>
              <a:ext uri="{FF2B5EF4-FFF2-40B4-BE49-F238E27FC236}">
                <a16:creationId xmlns:a16="http://schemas.microsoft.com/office/drawing/2014/main" id="{F008220A-E7EE-4144-97A0-448AEE7AFF0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8125" y="2750162"/>
            <a:ext cx="0" cy="209550"/>
          </a:xfrm>
          <a:prstGeom prst="line">
            <a:avLst/>
          </a:prstGeom>
          <a:noFill/>
          <a:ln w="38100">
            <a:solidFill>
              <a:srgbClr val="26324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0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+mn-lt"/>
            </a:endParaRPr>
          </a:p>
        </p:txBody>
      </p:sp>
      <p:grpSp>
        <p:nvGrpSpPr>
          <p:cNvPr id="42" name="Group 192">
            <a:extLst>
              <a:ext uri="{FF2B5EF4-FFF2-40B4-BE49-F238E27FC236}">
                <a16:creationId xmlns:a16="http://schemas.microsoft.com/office/drawing/2014/main" id="{7CA3FE43-BCE4-4C89-85D4-AED72C8F25BC}"/>
              </a:ext>
            </a:extLst>
          </p:cNvPr>
          <p:cNvGrpSpPr>
            <a:grpSpLocks/>
          </p:cNvGrpSpPr>
          <p:nvPr/>
        </p:nvGrpSpPr>
        <p:grpSpPr bwMode="auto">
          <a:xfrm>
            <a:off x="6014125" y="2902577"/>
            <a:ext cx="609600" cy="642939"/>
            <a:chOff x="1920" y="3984"/>
            <a:chExt cx="384" cy="405"/>
          </a:xfrm>
        </p:grpSpPr>
        <p:sp>
          <p:nvSpPr>
            <p:cNvPr id="43" name="Text Box 193">
              <a:extLst>
                <a:ext uri="{FF2B5EF4-FFF2-40B4-BE49-F238E27FC236}">
                  <a16:creationId xmlns:a16="http://schemas.microsoft.com/office/drawing/2014/main" id="{43C8CED0-3139-4CFA-B5D7-5D24C9CE6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3984"/>
              <a:ext cx="3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26324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44" name="Text Box 194">
              <a:extLst>
                <a:ext uri="{FF2B5EF4-FFF2-40B4-BE49-F238E27FC236}">
                  <a16:creationId xmlns:a16="http://schemas.microsoft.com/office/drawing/2014/main" id="{4E51E39D-043E-4825-9E76-49DF1BE0AB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4137"/>
              <a:ext cx="38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26324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45" name="Line 195">
              <a:extLst>
                <a:ext uri="{FF2B5EF4-FFF2-40B4-BE49-F238E27FC236}">
                  <a16:creationId xmlns:a16="http://schemas.microsoft.com/office/drawing/2014/main" id="{88CA9F5A-89F4-443A-B9C7-92E5EB53D1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4176"/>
              <a:ext cx="96" cy="0"/>
            </a:xfrm>
            <a:prstGeom prst="line">
              <a:avLst/>
            </a:prstGeom>
            <a:noFill/>
            <a:ln w="25400" cap="flat" cmpd="sng" algn="ctr">
              <a:solidFill>
                <a:srgbClr val="263248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000" b="0" i="0" u="none" strike="noStrike" kern="0" cap="none" spc="0" normalizeH="0" baseline="0" noProof="0">
                <a:ln>
                  <a:noFill/>
                </a:ln>
                <a:solidFill>
                  <a:srgbClr val="263248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6" name="Group 196">
            <a:extLst>
              <a:ext uri="{FF2B5EF4-FFF2-40B4-BE49-F238E27FC236}">
                <a16:creationId xmlns:a16="http://schemas.microsoft.com/office/drawing/2014/main" id="{92A3F204-E826-4E0C-BFE6-4EC3718EDD99}"/>
              </a:ext>
            </a:extLst>
          </p:cNvPr>
          <p:cNvGrpSpPr>
            <a:grpSpLocks/>
          </p:cNvGrpSpPr>
          <p:nvPr/>
        </p:nvGrpSpPr>
        <p:grpSpPr bwMode="auto">
          <a:xfrm>
            <a:off x="6547525" y="2902577"/>
            <a:ext cx="609600" cy="642939"/>
            <a:chOff x="1920" y="3984"/>
            <a:chExt cx="384" cy="405"/>
          </a:xfrm>
        </p:grpSpPr>
        <p:sp>
          <p:nvSpPr>
            <p:cNvPr id="47" name="Text Box 197">
              <a:extLst>
                <a:ext uri="{FF2B5EF4-FFF2-40B4-BE49-F238E27FC236}">
                  <a16:creationId xmlns:a16="http://schemas.microsoft.com/office/drawing/2014/main" id="{DAF4A7D6-15DD-4E86-9F95-B64CA00A7F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3984"/>
              <a:ext cx="3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26324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48" name="Text Box 198">
              <a:extLst>
                <a:ext uri="{FF2B5EF4-FFF2-40B4-BE49-F238E27FC236}">
                  <a16:creationId xmlns:a16="http://schemas.microsoft.com/office/drawing/2014/main" id="{5468BD34-B69E-4CB2-8458-0E93BCED1A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4137"/>
              <a:ext cx="38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26324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49" name="Line 199">
              <a:extLst>
                <a:ext uri="{FF2B5EF4-FFF2-40B4-BE49-F238E27FC236}">
                  <a16:creationId xmlns:a16="http://schemas.microsoft.com/office/drawing/2014/main" id="{BE7396D6-6E0E-4C88-A18A-FF4658E261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4176"/>
              <a:ext cx="96" cy="0"/>
            </a:xfrm>
            <a:prstGeom prst="line">
              <a:avLst/>
            </a:prstGeom>
            <a:noFill/>
            <a:ln w="25400" cap="flat" cmpd="sng" algn="ctr">
              <a:solidFill>
                <a:srgbClr val="263248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000" b="0" i="0" u="none" strike="noStrike" kern="0" cap="none" spc="0" normalizeH="0" baseline="0" noProof="0">
                <a:ln>
                  <a:noFill/>
                </a:ln>
                <a:solidFill>
                  <a:srgbClr val="263248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0" name="Group 200">
            <a:extLst>
              <a:ext uri="{FF2B5EF4-FFF2-40B4-BE49-F238E27FC236}">
                <a16:creationId xmlns:a16="http://schemas.microsoft.com/office/drawing/2014/main" id="{B357C0C4-7716-4C01-9E16-DD980424AC4E}"/>
              </a:ext>
            </a:extLst>
          </p:cNvPr>
          <p:cNvGrpSpPr>
            <a:grpSpLocks/>
          </p:cNvGrpSpPr>
          <p:nvPr/>
        </p:nvGrpSpPr>
        <p:grpSpPr bwMode="auto">
          <a:xfrm>
            <a:off x="6928525" y="2902577"/>
            <a:ext cx="609600" cy="642939"/>
            <a:chOff x="1920" y="3984"/>
            <a:chExt cx="384" cy="405"/>
          </a:xfrm>
        </p:grpSpPr>
        <p:sp>
          <p:nvSpPr>
            <p:cNvPr id="51" name="Text Box 201">
              <a:extLst>
                <a:ext uri="{FF2B5EF4-FFF2-40B4-BE49-F238E27FC236}">
                  <a16:creationId xmlns:a16="http://schemas.microsoft.com/office/drawing/2014/main" id="{89984CE6-64D8-4D9F-8C2B-E814E38A13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3984"/>
              <a:ext cx="3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26324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52" name="Text Box 202">
              <a:extLst>
                <a:ext uri="{FF2B5EF4-FFF2-40B4-BE49-F238E27FC236}">
                  <a16:creationId xmlns:a16="http://schemas.microsoft.com/office/drawing/2014/main" id="{5F8434A2-6A86-42B8-8BE3-F0E30D758E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4137"/>
              <a:ext cx="38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26324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53" name="Line 203">
              <a:extLst>
                <a:ext uri="{FF2B5EF4-FFF2-40B4-BE49-F238E27FC236}">
                  <a16:creationId xmlns:a16="http://schemas.microsoft.com/office/drawing/2014/main" id="{E2211858-73D9-4596-923E-6FB2FD91A2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4176"/>
              <a:ext cx="96" cy="0"/>
            </a:xfrm>
            <a:prstGeom prst="line">
              <a:avLst/>
            </a:prstGeom>
            <a:noFill/>
            <a:ln w="25400" cap="flat" cmpd="sng" algn="ctr">
              <a:solidFill>
                <a:srgbClr val="263248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000" b="0" i="0" u="none" strike="noStrike" kern="0" cap="none" spc="0" normalizeH="0" baseline="0" noProof="0">
                <a:ln>
                  <a:noFill/>
                </a:ln>
                <a:solidFill>
                  <a:srgbClr val="263248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Group 204">
            <a:extLst>
              <a:ext uri="{FF2B5EF4-FFF2-40B4-BE49-F238E27FC236}">
                <a16:creationId xmlns:a16="http://schemas.microsoft.com/office/drawing/2014/main" id="{EF13F784-EFB9-4D19-AC67-65EF32D9B76E}"/>
              </a:ext>
            </a:extLst>
          </p:cNvPr>
          <p:cNvGrpSpPr>
            <a:grpSpLocks/>
          </p:cNvGrpSpPr>
          <p:nvPr/>
        </p:nvGrpSpPr>
        <p:grpSpPr bwMode="auto">
          <a:xfrm>
            <a:off x="7385725" y="2902577"/>
            <a:ext cx="609600" cy="642939"/>
            <a:chOff x="1920" y="3984"/>
            <a:chExt cx="384" cy="405"/>
          </a:xfrm>
        </p:grpSpPr>
        <p:sp>
          <p:nvSpPr>
            <p:cNvPr id="55" name="Text Box 205">
              <a:extLst>
                <a:ext uri="{FF2B5EF4-FFF2-40B4-BE49-F238E27FC236}">
                  <a16:creationId xmlns:a16="http://schemas.microsoft.com/office/drawing/2014/main" id="{D93D0F3A-DB14-4770-9B04-D683BFC607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3984"/>
              <a:ext cx="3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26324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56" name="Text Box 206">
              <a:extLst>
                <a:ext uri="{FF2B5EF4-FFF2-40B4-BE49-F238E27FC236}">
                  <a16:creationId xmlns:a16="http://schemas.microsoft.com/office/drawing/2014/main" id="{C63CDBAD-507C-401C-9480-6C42D5611F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4137"/>
              <a:ext cx="38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26324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57" name="Line 207">
              <a:extLst>
                <a:ext uri="{FF2B5EF4-FFF2-40B4-BE49-F238E27FC236}">
                  <a16:creationId xmlns:a16="http://schemas.microsoft.com/office/drawing/2014/main" id="{6FC7744B-3B8C-4A6B-8897-4DE30E5822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4176"/>
              <a:ext cx="96" cy="0"/>
            </a:xfrm>
            <a:prstGeom prst="line">
              <a:avLst/>
            </a:prstGeom>
            <a:noFill/>
            <a:ln w="25400" cap="flat" cmpd="sng" algn="ctr">
              <a:solidFill>
                <a:srgbClr val="263248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000" b="0" i="0" u="none" strike="noStrike" kern="0" cap="none" spc="0" normalizeH="0" baseline="0" noProof="0">
                <a:ln>
                  <a:noFill/>
                </a:ln>
                <a:solidFill>
                  <a:srgbClr val="263248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8" name="Line 109">
            <a:extLst>
              <a:ext uri="{FF2B5EF4-FFF2-40B4-BE49-F238E27FC236}">
                <a16:creationId xmlns:a16="http://schemas.microsoft.com/office/drawing/2014/main" id="{50464C2D-B39B-422B-96D6-21AD12DA86B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37725" y="2826362"/>
            <a:ext cx="457200" cy="0"/>
          </a:xfrm>
          <a:prstGeom prst="line">
            <a:avLst/>
          </a:prstGeom>
          <a:noFill/>
          <a:ln w="762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0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8CED8BE-F5A8-4F8A-8A8C-C435869BAFAC}"/>
                  </a:ext>
                </a:extLst>
              </p:cNvPr>
              <p:cNvSpPr txBox="1"/>
              <p:nvPr/>
            </p:nvSpPr>
            <p:spPr>
              <a:xfrm>
                <a:off x="773909" y="1927449"/>
                <a:ext cx="7127631" cy="5400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1" u="sng" strike="noStrike" kern="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Ví</a:t>
                </a:r>
                <a:r>
                  <a:rPr kumimoji="0" lang="en-US" sz="2000" b="0" i="1" u="sng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 </a:t>
                </a:r>
                <a:r>
                  <a:rPr kumimoji="0" lang="en-US" sz="2000" b="0" i="1" u="sng" strike="noStrike" kern="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dụ</a:t>
                </a:r>
                <a:r>
                  <a:rPr kumimoji="0" lang="en-US" sz="2000" b="0" i="1" u="sng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 : </a:t>
                </a:r>
                <a:r>
                  <a:rPr kumimoji="0" lang="en-US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Biểu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 </a:t>
                </a:r>
                <a:r>
                  <a:rPr kumimoji="0" lang="en-US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diễn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 </a:t>
                </a:r>
                <a:r>
                  <a:rPr kumimoji="0" lang="en-US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số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 </a:t>
                </a:r>
                <a:r>
                  <a:rPr kumimoji="0" lang="en-US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hữu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 </a:t>
                </a:r>
                <a:r>
                  <a:rPr kumimoji="0" lang="en-US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tỉ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kumimoji="0" lang="en-US" sz="20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0" lang="en-US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trên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 </a:t>
                </a:r>
                <a:r>
                  <a:rPr kumimoji="0" lang="en-US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trục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 </a:t>
                </a:r>
                <a:r>
                  <a:rPr kumimoji="0" lang="en-US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lt"/>
                  </a:rPr>
                  <a:t>số</a:t>
                </a:r>
                <a:endParaRPr kumimoji="0" lang="vi-VN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8CED8BE-F5A8-4F8A-8A8C-C435869BAF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909" y="1927449"/>
                <a:ext cx="7127631" cy="540020"/>
              </a:xfrm>
              <a:prstGeom prst="rect">
                <a:avLst/>
              </a:prstGeom>
              <a:blipFill>
                <a:blip r:embed="rId5"/>
                <a:stretch>
                  <a:fillRect l="-941" b="-4494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>
            <a:extLst>
              <a:ext uri="{FF2B5EF4-FFF2-40B4-BE49-F238E27FC236}">
                <a16:creationId xmlns:a16="http://schemas.microsoft.com/office/drawing/2014/main" id="{3C80F6CD-8E2D-49A5-BCAB-ACBACBEF0AF3}"/>
              </a:ext>
            </a:extLst>
          </p:cNvPr>
          <p:cNvSpPr txBox="1"/>
          <p:nvPr/>
        </p:nvSpPr>
        <p:spPr>
          <a:xfrm>
            <a:off x="752020" y="3687787"/>
            <a:ext cx="7628610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Chia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mỗi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đoạn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thẳng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đơn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vị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cũ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thành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4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phần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bằng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nhau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rồi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lấy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5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đơn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vị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mới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.</a:t>
            </a:r>
            <a:endParaRPr kumimoji="0" lang="vi-VN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2B7A98-07E8-6EE2-2007-39132C6F1F5C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0477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 -2.71605E-6 L 4.44444E-6 -2.71605E-6 " pathEditMode="relative" rAng="0" ptsTypes="AA">
                                      <p:cBhvr>
                                        <p:cTn id="44" dur="2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71605E-6 L -0.2 -2.71605E-6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 -2.71605E-6 L -0.4 -2.71605E-6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"/>
                            </p:stCondLst>
                            <p:childTnLst>
                              <p:par>
                                <p:cTn id="10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71605E-6 L 0.05 -2.71605E-6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500"/>
                            </p:stCondLst>
                            <p:childTnLst>
                              <p:par>
                                <p:cTn id="1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000"/>
                            </p:stCondLst>
                            <p:childTnLst>
                              <p:par>
                                <p:cTn id="12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 -2.71605E-6 L 0.1 -2.71605E-6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0"/>
                            </p:stCondLst>
                            <p:childTnLst>
                              <p:par>
                                <p:cTn id="1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500"/>
                            </p:stCondLst>
                            <p:childTnLst>
                              <p:par>
                                <p:cTn id="1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000"/>
                            </p:stCondLst>
                            <p:childTnLst>
                              <p:par>
                                <p:cTn id="13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 -2.71605E-6 L 0.15 -2.71605E-6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8000"/>
                            </p:stCondLst>
                            <p:childTnLst>
                              <p:par>
                                <p:cTn id="13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8500"/>
                            </p:stCondLst>
                            <p:childTnLst>
                              <p:par>
                                <p:cTn id="14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 -2.71605E-6 L 0.2 -2.71605E-6 " pathEditMode="relative" rAng="0" ptsTypes="AA">
                                      <p:cBhvr>
                                        <p:cTn id="143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5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 -2.71605E-6 L 0.25 -2.71605E-6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4000"/>
                            </p:stCondLst>
                            <p:childTnLst>
                              <p:par>
                                <p:cTn id="16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4500"/>
                            </p:stCondLst>
                            <p:childTnLst>
                              <p:par>
                                <p:cTn id="16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2.71605E-6 L 0.3 -2.71605E-6 " pathEditMode="relative" rAng="0" ptsTypes="AA">
                                      <p:cBhvr>
                                        <p:cTn id="165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6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7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7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 -2.71605E-6 L 0.35 -2.71605E-6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500"/>
                            </p:stCondLst>
                            <p:childTnLst>
                              <p:par>
                                <p:cTn id="20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2" dur="2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6" grpId="0"/>
      <p:bldP spid="17" grpId="0"/>
      <p:bldP spid="36" grpId="0"/>
      <p:bldP spid="37" grpId="0"/>
      <p:bldP spid="59" grpId="0"/>
      <p:bldP spid="6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8">
                <a:extLst>
                  <a:ext uri="{FF2B5EF4-FFF2-40B4-BE49-F238E27FC236}">
                    <a16:creationId xmlns:a16="http://schemas.microsoft.com/office/drawing/2014/main" id="{83CC8CDA-5498-4751-B6B7-C2D804C851A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34174" y="215082"/>
                <a:ext cx="8355638" cy="4497388"/>
              </a:xfrm>
              <a:prstGeom prst="rect">
                <a:avLst/>
              </a:prstGeom>
            </p:spPr>
            <p:txBody>
              <a:bodyPr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just" eaLnBrk="0" hangingPunct="0">
                  <a:lnSpc>
                    <a:spcPct val="130000"/>
                  </a:lnSpc>
                  <a:spcBef>
                    <a:spcPct val="50000"/>
                  </a:spcBef>
                  <a:buFont typeface="Wingdings" panose="05000000000000000000" pitchFamily="2" charset="2"/>
                  <a:buNone/>
                </a:pPr>
                <a:r>
                  <a:rPr lang="en-US" altLang="en-US" sz="2400" dirty="0">
                    <a:solidFill>
                      <a:schemeClr val="tx1"/>
                    </a:solidFill>
                  </a:rPr>
                  <a:t>Hãy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biểu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diễn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các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phân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số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en-US" sz="2400" dirty="0">
                    <a:solidFill>
                      <a:schemeClr val="tx1"/>
                    </a:solidFill>
                  </a:rPr>
                  <a:t> và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en-US" sz="2400" dirty="0">
                    <a:solidFill>
                      <a:schemeClr val="tx1"/>
                    </a:solidFill>
                  </a:rPr>
                  <a:t> trên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trục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số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.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Nêu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nhận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xét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về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vị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trí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hai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số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đó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đối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với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nhau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?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đối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schemeClr val="tx1"/>
                    </a:solidFill>
                  </a:rPr>
                  <a:t>với</a:t>
                </a:r>
                <a:r>
                  <a:rPr lang="en-US" altLang="en-US" sz="2400" dirty="0">
                    <a:solidFill>
                      <a:schemeClr val="tx1"/>
                    </a:solidFill>
                  </a:rPr>
                  <a:t> 0 ?</a:t>
                </a:r>
              </a:p>
              <a:p>
                <a:pPr algn="just">
                  <a:lnSpc>
                    <a:spcPct val="130000"/>
                  </a:lnSpc>
                </a:pPr>
                <a:endParaRPr lang="en-US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1" name="Rectangle 8">
                <a:extLst>
                  <a:ext uri="{FF2B5EF4-FFF2-40B4-BE49-F238E27FC236}">
                    <a16:creationId xmlns:a16="http://schemas.microsoft.com/office/drawing/2014/main" id="{83CC8CDA-5498-4751-B6B7-C2D804C851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74" y="215082"/>
                <a:ext cx="8355638" cy="4497388"/>
              </a:xfrm>
              <a:prstGeom prst="rect">
                <a:avLst/>
              </a:prstGeom>
              <a:blipFill>
                <a:blip r:embed="rId2"/>
                <a:stretch>
                  <a:fillRect l="-1094" r="-1167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Line 9">
            <a:extLst>
              <a:ext uri="{FF2B5EF4-FFF2-40B4-BE49-F238E27FC236}">
                <a16:creationId xmlns:a16="http://schemas.microsoft.com/office/drawing/2014/main" id="{00AC717C-0C16-41D6-86C1-36E9826F2C0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21193" y="1474244"/>
            <a:ext cx="6324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93" name="Line 10">
            <a:extLst>
              <a:ext uri="{FF2B5EF4-FFF2-40B4-BE49-F238E27FC236}">
                <a16:creationId xmlns:a16="http://schemas.microsoft.com/office/drawing/2014/main" id="{194AA113-A3D3-4DB7-8FDD-24D9160CE1BD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7793" y="1398044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94" name="Line 11">
            <a:extLst>
              <a:ext uri="{FF2B5EF4-FFF2-40B4-BE49-F238E27FC236}">
                <a16:creationId xmlns:a16="http://schemas.microsoft.com/office/drawing/2014/main" id="{A4FB6954-E0A8-4639-B3A1-08B46A8947FA}"/>
              </a:ext>
            </a:extLst>
          </p:cNvPr>
          <p:cNvSpPr>
            <a:spLocks noChangeShapeType="1"/>
          </p:cNvSpPr>
          <p:nvPr/>
        </p:nvSpPr>
        <p:spPr bwMode="auto">
          <a:xfrm>
            <a:off x="5831193" y="1398044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95" name="Line 13">
            <a:extLst>
              <a:ext uri="{FF2B5EF4-FFF2-40B4-BE49-F238E27FC236}">
                <a16:creationId xmlns:a16="http://schemas.microsoft.com/office/drawing/2014/main" id="{EE8804B0-DB4C-4C82-BDF9-2337E240453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0368" y="1398044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96" name="Line 15">
            <a:extLst>
              <a:ext uri="{FF2B5EF4-FFF2-40B4-BE49-F238E27FC236}">
                <a16:creationId xmlns:a16="http://schemas.microsoft.com/office/drawing/2014/main" id="{1720BFCF-7096-4D1E-99AE-CC7CA0884F3A}"/>
              </a:ext>
            </a:extLst>
          </p:cNvPr>
          <p:cNvSpPr>
            <a:spLocks noChangeShapeType="1"/>
          </p:cNvSpPr>
          <p:nvPr/>
        </p:nvSpPr>
        <p:spPr bwMode="auto">
          <a:xfrm>
            <a:off x="4397681" y="1398044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97" name="Line 16">
            <a:extLst>
              <a:ext uri="{FF2B5EF4-FFF2-40B4-BE49-F238E27FC236}">
                <a16:creationId xmlns:a16="http://schemas.microsoft.com/office/drawing/2014/main" id="{37B067C1-8E52-472A-A3B0-014F5F646668}"/>
              </a:ext>
            </a:extLst>
          </p:cNvPr>
          <p:cNvSpPr>
            <a:spLocks noChangeShapeType="1"/>
          </p:cNvSpPr>
          <p:nvPr/>
        </p:nvSpPr>
        <p:spPr bwMode="auto">
          <a:xfrm>
            <a:off x="3621393" y="1398044"/>
            <a:ext cx="0" cy="15240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98" name="Line 17">
            <a:extLst>
              <a:ext uri="{FF2B5EF4-FFF2-40B4-BE49-F238E27FC236}">
                <a16:creationId xmlns:a16="http://schemas.microsoft.com/office/drawing/2014/main" id="{D4045901-A940-42F9-A196-AFF07140D77B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918" y="1398044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99" name="Line 23">
            <a:extLst>
              <a:ext uri="{FF2B5EF4-FFF2-40B4-BE49-F238E27FC236}">
                <a16:creationId xmlns:a16="http://schemas.microsoft.com/office/drawing/2014/main" id="{4C621A1E-4F81-474E-84B6-6FA63E67CB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369481" y="1398044"/>
            <a:ext cx="0" cy="15240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100" name="Line 24">
            <a:extLst>
              <a:ext uri="{FF2B5EF4-FFF2-40B4-BE49-F238E27FC236}">
                <a16:creationId xmlns:a16="http://schemas.microsoft.com/office/drawing/2014/main" id="{D675F121-5234-40BA-B89E-86A186894EDF}"/>
              </a:ext>
            </a:extLst>
          </p:cNvPr>
          <p:cNvSpPr>
            <a:spLocks noChangeShapeType="1"/>
          </p:cNvSpPr>
          <p:nvPr/>
        </p:nvSpPr>
        <p:spPr bwMode="auto">
          <a:xfrm>
            <a:off x="7888593" y="1369469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101" name="Line 25">
            <a:extLst>
              <a:ext uri="{FF2B5EF4-FFF2-40B4-BE49-F238E27FC236}">
                <a16:creationId xmlns:a16="http://schemas.microsoft.com/office/drawing/2014/main" id="{D759F303-053C-4943-812F-457830E31834}"/>
              </a:ext>
            </a:extLst>
          </p:cNvPr>
          <p:cNvSpPr>
            <a:spLocks noChangeShapeType="1"/>
          </p:cNvSpPr>
          <p:nvPr/>
        </p:nvSpPr>
        <p:spPr bwMode="auto">
          <a:xfrm>
            <a:off x="6364593" y="1336132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102" name="Line 26">
            <a:extLst>
              <a:ext uri="{FF2B5EF4-FFF2-40B4-BE49-F238E27FC236}">
                <a16:creationId xmlns:a16="http://schemas.microsoft.com/office/drawing/2014/main" id="{5D4E7EED-853E-41BA-AA4E-96128323F8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64393" y="1336132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103" name="Text Box 27">
            <a:extLst>
              <a:ext uri="{FF2B5EF4-FFF2-40B4-BE49-F238E27FC236}">
                <a16:creationId xmlns:a16="http://schemas.microsoft.com/office/drawing/2014/main" id="{9045472D-63C8-420D-B92B-4969C656E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2193" y="1626644"/>
            <a:ext cx="304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en-US" sz="2400" b="1"/>
              <a:t>1</a:t>
            </a:r>
          </a:p>
        </p:txBody>
      </p:sp>
      <p:sp>
        <p:nvSpPr>
          <p:cNvPr id="104" name="Text Box 28">
            <a:extLst>
              <a:ext uri="{FF2B5EF4-FFF2-40B4-BE49-F238E27FC236}">
                <a16:creationId xmlns:a16="http://schemas.microsoft.com/office/drawing/2014/main" id="{DE214354-62CB-4A20-9F08-99A43EBC4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1993" y="1626644"/>
            <a:ext cx="304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en-US" sz="2400" b="1" dirty="0"/>
              <a:t>0</a:t>
            </a:r>
          </a:p>
        </p:txBody>
      </p:sp>
      <p:sp>
        <p:nvSpPr>
          <p:cNvPr id="105" name="Text Box 29">
            <a:extLst>
              <a:ext uri="{FF2B5EF4-FFF2-40B4-BE49-F238E27FC236}">
                <a16:creationId xmlns:a16="http://schemas.microsoft.com/office/drawing/2014/main" id="{F6158410-0310-4BB3-9FB8-055835DF4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6193" y="1626644"/>
            <a:ext cx="304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en-US" sz="2400" b="1" dirty="0"/>
              <a:t>2</a:t>
            </a:r>
          </a:p>
        </p:txBody>
      </p:sp>
      <p:sp>
        <p:nvSpPr>
          <p:cNvPr id="106" name="Line 30">
            <a:extLst>
              <a:ext uri="{FF2B5EF4-FFF2-40B4-BE49-F238E27FC236}">
                <a16:creationId xmlns:a16="http://schemas.microsoft.com/office/drawing/2014/main" id="{A4E3F844-0529-4004-8B58-75478263E6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02393" y="1398044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vi-VN"/>
          </a:p>
        </p:txBody>
      </p:sp>
      <p:grpSp>
        <p:nvGrpSpPr>
          <p:cNvPr id="107" name="Group 31">
            <a:extLst>
              <a:ext uri="{FF2B5EF4-FFF2-40B4-BE49-F238E27FC236}">
                <a16:creationId xmlns:a16="http://schemas.microsoft.com/office/drawing/2014/main" id="{BAC3FBDD-8DB4-4010-9029-50C7392668EE}"/>
              </a:ext>
            </a:extLst>
          </p:cNvPr>
          <p:cNvGrpSpPr>
            <a:grpSpLocks/>
          </p:cNvGrpSpPr>
          <p:nvPr/>
        </p:nvGrpSpPr>
        <p:grpSpPr bwMode="auto">
          <a:xfrm>
            <a:off x="7224902" y="1403325"/>
            <a:ext cx="990599" cy="1060451"/>
            <a:chOff x="4416" y="939"/>
            <a:chExt cx="720" cy="668"/>
          </a:xfrm>
        </p:grpSpPr>
        <p:sp>
          <p:nvSpPr>
            <p:cNvPr id="108" name="Text Box 32">
              <a:extLst>
                <a:ext uri="{FF2B5EF4-FFF2-40B4-BE49-F238E27FC236}">
                  <a16:creationId xmlns:a16="http://schemas.microsoft.com/office/drawing/2014/main" id="{C2562E10-95F7-4844-AC2B-9549B19FC2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1200"/>
              <a:ext cx="72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en-US" sz="24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109" name="Text Box 33">
              <a:extLst>
                <a:ext uri="{FF2B5EF4-FFF2-40B4-BE49-F238E27FC236}">
                  <a16:creationId xmlns:a16="http://schemas.microsoft.com/office/drawing/2014/main" id="{81C0FF1C-EC86-4CF8-BCDE-1F7CFA2426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939"/>
              <a:ext cx="72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en-US" sz="2400" dirty="0">
                  <a:latin typeface="Arial" panose="020B0604020202020204" pitchFamily="34" charset="0"/>
                </a:rPr>
                <a:t>5</a:t>
              </a:r>
            </a:p>
          </p:txBody>
        </p:sp>
        <p:sp>
          <p:nvSpPr>
            <p:cNvPr id="110" name="Line 34">
              <a:extLst>
                <a:ext uri="{FF2B5EF4-FFF2-40B4-BE49-F238E27FC236}">
                  <a16:creationId xmlns:a16="http://schemas.microsoft.com/office/drawing/2014/main" id="{E60F8D87-ABDD-432C-A683-13005218C5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" y="123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vi-VN"/>
            </a:p>
          </p:txBody>
        </p:sp>
      </p:grpSp>
      <p:grpSp>
        <p:nvGrpSpPr>
          <p:cNvPr id="111" name="Group 35">
            <a:extLst>
              <a:ext uri="{FF2B5EF4-FFF2-40B4-BE49-F238E27FC236}">
                <a16:creationId xmlns:a16="http://schemas.microsoft.com/office/drawing/2014/main" id="{1D4FA99B-56E9-4B35-B128-6885BCEAE045}"/>
              </a:ext>
            </a:extLst>
          </p:cNvPr>
          <p:cNvGrpSpPr>
            <a:grpSpLocks/>
          </p:cNvGrpSpPr>
          <p:nvPr/>
        </p:nvGrpSpPr>
        <p:grpSpPr bwMode="auto">
          <a:xfrm>
            <a:off x="3354307" y="1499252"/>
            <a:ext cx="1143000" cy="1060451"/>
            <a:chOff x="4416" y="939"/>
            <a:chExt cx="720" cy="668"/>
          </a:xfrm>
        </p:grpSpPr>
        <p:sp>
          <p:nvSpPr>
            <p:cNvPr id="112" name="Text Box 36">
              <a:extLst>
                <a:ext uri="{FF2B5EF4-FFF2-40B4-BE49-F238E27FC236}">
                  <a16:creationId xmlns:a16="http://schemas.microsoft.com/office/drawing/2014/main" id="{74347B1B-E2B4-4EA5-9760-1108E5CD7C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1200"/>
              <a:ext cx="72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en-US" sz="2400">
                  <a:latin typeface="Arial" panose="020B0604020202020204" pitchFamily="34" charset="0"/>
                </a:rPr>
                <a:t> 4</a:t>
              </a:r>
            </a:p>
          </p:txBody>
        </p:sp>
        <p:sp>
          <p:nvSpPr>
            <p:cNvPr id="113" name="Text Box 37">
              <a:extLst>
                <a:ext uri="{FF2B5EF4-FFF2-40B4-BE49-F238E27FC236}">
                  <a16:creationId xmlns:a16="http://schemas.microsoft.com/office/drawing/2014/main" id="{B5BA1421-D038-4A12-8968-4D517FC2A3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939"/>
              <a:ext cx="72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en-US" sz="2400">
                  <a:latin typeface="Arial" panose="020B0604020202020204" pitchFamily="34" charset="0"/>
                </a:rPr>
                <a:t>-3</a:t>
              </a:r>
            </a:p>
          </p:txBody>
        </p:sp>
        <p:sp>
          <p:nvSpPr>
            <p:cNvPr id="114" name="Line 38">
              <a:extLst>
                <a:ext uri="{FF2B5EF4-FFF2-40B4-BE49-F238E27FC236}">
                  <a16:creationId xmlns:a16="http://schemas.microsoft.com/office/drawing/2014/main" id="{4D5A386A-0CD5-433B-8AE9-F98F2B3A83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" y="123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vi-VN"/>
            </a:p>
          </p:txBody>
        </p:sp>
      </p:grpSp>
      <p:grpSp>
        <p:nvGrpSpPr>
          <p:cNvPr id="115" name="Group 39">
            <a:extLst>
              <a:ext uri="{FF2B5EF4-FFF2-40B4-BE49-F238E27FC236}">
                <a16:creationId xmlns:a16="http://schemas.microsoft.com/office/drawing/2014/main" id="{3EF0C108-FD97-4CFB-A3C6-4F9D824E8A48}"/>
              </a:ext>
            </a:extLst>
          </p:cNvPr>
          <p:cNvGrpSpPr>
            <a:grpSpLocks/>
          </p:cNvGrpSpPr>
          <p:nvPr/>
        </p:nvGrpSpPr>
        <p:grpSpPr bwMode="auto">
          <a:xfrm>
            <a:off x="978277" y="2681827"/>
            <a:ext cx="1143000" cy="1004888"/>
            <a:chOff x="4416" y="939"/>
            <a:chExt cx="720" cy="633"/>
          </a:xfrm>
        </p:grpSpPr>
        <p:sp>
          <p:nvSpPr>
            <p:cNvPr id="116" name="Text Box 40">
              <a:extLst>
                <a:ext uri="{FF2B5EF4-FFF2-40B4-BE49-F238E27FC236}">
                  <a16:creationId xmlns:a16="http://schemas.microsoft.com/office/drawing/2014/main" id="{4B6EB67F-0D49-452A-96C6-09E7E5D80A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1165"/>
              <a:ext cx="432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en-US" sz="2400" dirty="0">
                  <a:latin typeface="Arial" panose="020B0604020202020204" pitchFamily="34" charset="0"/>
                </a:rPr>
                <a:t> 4</a:t>
              </a:r>
            </a:p>
          </p:txBody>
        </p:sp>
        <p:sp>
          <p:nvSpPr>
            <p:cNvPr id="117" name="Text Box 41">
              <a:extLst>
                <a:ext uri="{FF2B5EF4-FFF2-40B4-BE49-F238E27FC236}">
                  <a16:creationId xmlns:a16="http://schemas.microsoft.com/office/drawing/2014/main" id="{3DE65836-9831-4FB3-8688-A0056D05C4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939"/>
              <a:ext cx="72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en-US" sz="2400" dirty="0">
                  <a:latin typeface="Arial" panose="020B0604020202020204" pitchFamily="34" charset="0"/>
                </a:rPr>
                <a:t>-3</a:t>
              </a:r>
            </a:p>
          </p:txBody>
        </p:sp>
        <p:sp>
          <p:nvSpPr>
            <p:cNvPr id="118" name="Line 42">
              <a:extLst>
                <a:ext uri="{FF2B5EF4-FFF2-40B4-BE49-F238E27FC236}">
                  <a16:creationId xmlns:a16="http://schemas.microsoft.com/office/drawing/2014/main" id="{EFA2BA5D-1B33-4EBD-96E2-EFA2B11380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" y="123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vi-VN" sz="2400"/>
            </a:p>
          </p:txBody>
        </p:sp>
      </p:grpSp>
      <p:grpSp>
        <p:nvGrpSpPr>
          <p:cNvPr id="119" name="Group 43">
            <a:extLst>
              <a:ext uri="{FF2B5EF4-FFF2-40B4-BE49-F238E27FC236}">
                <a16:creationId xmlns:a16="http://schemas.microsoft.com/office/drawing/2014/main" id="{BF11BFD6-21DE-4525-847C-504570B2DD96}"/>
              </a:ext>
            </a:extLst>
          </p:cNvPr>
          <p:cNvGrpSpPr>
            <a:grpSpLocks/>
          </p:cNvGrpSpPr>
          <p:nvPr/>
        </p:nvGrpSpPr>
        <p:grpSpPr bwMode="auto">
          <a:xfrm>
            <a:off x="2897300" y="2091892"/>
            <a:ext cx="1155700" cy="985838"/>
            <a:chOff x="4416" y="939"/>
            <a:chExt cx="728" cy="621"/>
          </a:xfrm>
        </p:grpSpPr>
        <p:sp>
          <p:nvSpPr>
            <p:cNvPr id="120" name="Text Box 44">
              <a:extLst>
                <a:ext uri="{FF2B5EF4-FFF2-40B4-BE49-F238E27FC236}">
                  <a16:creationId xmlns:a16="http://schemas.microsoft.com/office/drawing/2014/main" id="{F6B5CF50-85A7-4323-9595-D587FC8C22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4" y="1153"/>
              <a:ext cx="72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en-US" sz="2400" dirty="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121" name="Text Box 45">
              <a:extLst>
                <a:ext uri="{FF2B5EF4-FFF2-40B4-BE49-F238E27FC236}">
                  <a16:creationId xmlns:a16="http://schemas.microsoft.com/office/drawing/2014/main" id="{B9CF4C76-F450-4702-8252-536E017882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939"/>
              <a:ext cx="72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en-US" sz="2400" dirty="0">
                  <a:latin typeface="Arial" panose="020B0604020202020204" pitchFamily="34" charset="0"/>
                </a:rPr>
                <a:t>5</a:t>
              </a:r>
            </a:p>
          </p:txBody>
        </p:sp>
        <p:sp>
          <p:nvSpPr>
            <p:cNvPr id="122" name="Line 46">
              <a:extLst>
                <a:ext uri="{FF2B5EF4-FFF2-40B4-BE49-F238E27FC236}">
                  <a16:creationId xmlns:a16="http://schemas.microsoft.com/office/drawing/2014/main" id="{6E974C6A-21DD-4F07-968C-9B5190BE70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" y="1247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vi-VN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 Box 47">
                <a:extLst>
                  <a:ext uri="{FF2B5EF4-FFF2-40B4-BE49-F238E27FC236}">
                    <a16:creationId xmlns:a16="http://schemas.microsoft.com/office/drawing/2014/main" id="{D0BA3E89-C0B2-4A9A-A084-085821CC87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9517" y="3303684"/>
                <a:ext cx="8355638" cy="180318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Như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vậy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hai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phân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số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b="1" i="1" dirty="0" smtClean="0">
                            <a:latin typeface="Cambria Math" panose="02040503050406030204" pitchFamily="18" charset="0"/>
                          </a:rPr>
                          <m:t>𝒂</m:t>
                        </m:r>
                      </m:num>
                      <m:den>
                        <m:r>
                          <a:rPr lang="en-US" altLang="en-US" sz="2400" b="1" i="1" dirty="0" smtClean="0">
                            <a:latin typeface="Cambria Math" panose="02040503050406030204" pitchFamily="18" charset="0"/>
                          </a:rPr>
                          <m:t>𝒃</m:t>
                        </m:r>
                      </m:den>
                    </m:f>
                  </m:oMath>
                </a14:m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và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b="1" i="1" dirty="0" smtClean="0">
                            <a:latin typeface="Cambria Math" panose="02040503050406030204" pitchFamily="18" charset="0"/>
                          </a:rPr>
                          <m:t>𝒄</m:t>
                        </m:r>
                      </m:num>
                      <m:den>
                        <m:r>
                          <a:rPr lang="en-US" altLang="en-US" sz="2400" b="1" i="1" dirty="0" smtClean="0">
                            <a:latin typeface="Cambria Math" panose="02040503050406030204" pitchFamily="18" charset="0"/>
                          </a:rPr>
                          <m:t>𝒅</m:t>
                        </m:r>
                      </m:den>
                    </m:f>
                  </m:oMath>
                </a14:m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nếu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b="1" i="1" dirty="0">
                            <a:latin typeface="Cambria Math" panose="02040503050406030204" pitchFamily="18" charset="0"/>
                          </a:rPr>
                          <m:t>𝒂</m:t>
                        </m:r>
                      </m:num>
                      <m:den>
                        <m:r>
                          <a:rPr lang="en-US" altLang="en-US" sz="2400" b="1" i="1" dirty="0">
                            <a:latin typeface="Cambria Math" panose="02040503050406030204" pitchFamily="18" charset="0"/>
                          </a:rPr>
                          <m:t>𝒃</m:t>
                        </m:r>
                      </m:den>
                    </m:f>
                  </m:oMath>
                </a14:m>
                <a:r>
                  <a:rPr lang="en-US" altLang="en-US" sz="2400" b="1" i="1" dirty="0">
                    <a:latin typeface="+mn-lt"/>
                  </a:rPr>
                  <a:t> &lt;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b="1" i="1" dirty="0">
                            <a:latin typeface="Cambria Math" panose="02040503050406030204" pitchFamily="18" charset="0"/>
                          </a:rPr>
                          <m:t>𝒄</m:t>
                        </m:r>
                      </m:num>
                      <m:den>
                        <m:r>
                          <a:rPr lang="en-US" altLang="en-US" sz="2400" b="1" i="1" dirty="0">
                            <a:latin typeface="Cambria Math" panose="02040503050406030204" pitchFamily="18" charset="0"/>
                          </a:rPr>
                          <m:t>𝒅</m:t>
                        </m:r>
                      </m:den>
                    </m:f>
                  </m:oMath>
                </a14:m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thì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trên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trục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số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nằm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ngang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điểm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b="1" i="1" dirty="0">
                            <a:latin typeface="Cambria Math" panose="02040503050406030204" pitchFamily="18" charset="0"/>
                          </a:rPr>
                          <m:t>𝒂</m:t>
                        </m:r>
                      </m:num>
                      <m:den>
                        <m:r>
                          <a:rPr lang="en-US" altLang="en-US" sz="2400" b="1" i="1" dirty="0">
                            <a:latin typeface="Cambria Math" panose="02040503050406030204" pitchFamily="18" charset="0"/>
                          </a:rPr>
                          <m:t>𝒃</m:t>
                        </m:r>
                      </m:den>
                    </m:f>
                  </m:oMath>
                </a14:m>
                <a:r>
                  <a:rPr lang="en-US" altLang="en-US" sz="2400" b="1" i="1" dirty="0">
                    <a:latin typeface="+mn-lt"/>
                  </a:rPr>
                  <a:t> ở </a:t>
                </a:r>
                <a:r>
                  <a:rPr lang="en-US" altLang="en-US" sz="2400" b="1" i="1" dirty="0" err="1">
                    <a:latin typeface="+mn-lt"/>
                  </a:rPr>
                  <a:t>bên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trái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điểm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b="1" i="1" dirty="0">
                            <a:latin typeface="Cambria Math" panose="02040503050406030204" pitchFamily="18" charset="0"/>
                          </a:rPr>
                          <m:t>𝒄</m:t>
                        </m:r>
                      </m:num>
                      <m:den>
                        <m:r>
                          <a:rPr lang="en-US" altLang="en-US" sz="2400" b="1" i="1" dirty="0">
                            <a:latin typeface="Cambria Math" panose="02040503050406030204" pitchFamily="18" charset="0"/>
                          </a:rPr>
                          <m:t>𝒅</m:t>
                        </m:r>
                      </m:den>
                    </m:f>
                  </m:oMath>
                </a14:m>
                <a:r>
                  <a:rPr lang="en-US" altLang="en-US" sz="2400" b="1" i="1" dirty="0">
                    <a:latin typeface="+mn-lt"/>
                  </a:rPr>
                  <a:t> (</a:t>
                </a:r>
                <a:r>
                  <a:rPr lang="en-US" altLang="en-US" sz="2400" b="1" i="1" dirty="0" err="1">
                    <a:latin typeface="+mn-lt"/>
                  </a:rPr>
                  <a:t>cũng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giống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như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đối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với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hai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số</a:t>
                </a:r>
                <a:r>
                  <a:rPr lang="en-US" altLang="en-US" sz="2400" b="1" i="1" dirty="0">
                    <a:latin typeface="+mn-lt"/>
                  </a:rPr>
                  <a:t> </a:t>
                </a:r>
                <a:r>
                  <a:rPr lang="en-US" altLang="en-US" sz="2400" b="1" i="1" dirty="0" err="1">
                    <a:latin typeface="+mn-lt"/>
                  </a:rPr>
                  <a:t>nguyên</a:t>
                </a:r>
                <a:r>
                  <a:rPr lang="en-US" altLang="en-US" sz="2400" b="1" i="1" dirty="0">
                    <a:latin typeface="+mn-lt"/>
                  </a:rPr>
                  <a:t>).</a:t>
                </a:r>
              </a:p>
            </p:txBody>
          </p:sp>
        </mc:Choice>
        <mc:Fallback xmlns="">
          <p:sp>
            <p:nvSpPr>
              <p:cNvPr id="123" name="Text Box 47">
                <a:extLst>
                  <a:ext uri="{FF2B5EF4-FFF2-40B4-BE49-F238E27FC236}">
                    <a16:creationId xmlns:a16="http://schemas.microsoft.com/office/drawing/2014/main" id="{D0BA3E89-C0B2-4A9A-A084-085821CC87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9517" y="3303684"/>
                <a:ext cx="8355638" cy="1803186"/>
              </a:xfrm>
              <a:prstGeom prst="rect">
                <a:avLst/>
              </a:prstGeom>
              <a:blipFill>
                <a:blip r:embed="rId3"/>
                <a:stretch>
                  <a:fillRect l="-1094" r="-1167" b="-709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4" name="Group 48">
            <a:extLst>
              <a:ext uri="{FF2B5EF4-FFF2-40B4-BE49-F238E27FC236}">
                <a16:creationId xmlns:a16="http://schemas.microsoft.com/office/drawing/2014/main" id="{68F382BB-8AD6-4DE2-A010-6168B8A02FC2}"/>
              </a:ext>
            </a:extLst>
          </p:cNvPr>
          <p:cNvGrpSpPr>
            <a:grpSpLocks/>
          </p:cNvGrpSpPr>
          <p:nvPr/>
        </p:nvGrpSpPr>
        <p:grpSpPr bwMode="auto">
          <a:xfrm>
            <a:off x="1004174" y="2042509"/>
            <a:ext cx="1147763" cy="996951"/>
            <a:chOff x="4406" y="861"/>
            <a:chExt cx="723" cy="628"/>
          </a:xfrm>
        </p:grpSpPr>
        <p:sp>
          <p:nvSpPr>
            <p:cNvPr id="125" name="Text Box 49">
              <a:extLst>
                <a:ext uri="{FF2B5EF4-FFF2-40B4-BE49-F238E27FC236}">
                  <a16:creationId xmlns:a16="http://schemas.microsoft.com/office/drawing/2014/main" id="{99462B10-E7AE-42DC-B854-C9D17C8260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6" y="1082"/>
              <a:ext cx="417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en-US" sz="2400" dirty="0">
                  <a:latin typeface="Arial" panose="020B0604020202020204" pitchFamily="34" charset="0"/>
                </a:rPr>
                <a:t> 4</a:t>
              </a:r>
            </a:p>
          </p:txBody>
        </p:sp>
        <p:sp>
          <p:nvSpPr>
            <p:cNvPr id="126" name="Text Box 50">
              <a:extLst>
                <a:ext uri="{FF2B5EF4-FFF2-40B4-BE49-F238E27FC236}">
                  <a16:creationId xmlns:a16="http://schemas.microsoft.com/office/drawing/2014/main" id="{5FA27F59-F250-4DAD-A2C7-415C5F5EC6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9" y="861"/>
              <a:ext cx="72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en-US" sz="2400" dirty="0">
                  <a:latin typeface="Arial" panose="020B0604020202020204" pitchFamily="34" charset="0"/>
                </a:rPr>
                <a:t>-3</a:t>
              </a:r>
            </a:p>
          </p:txBody>
        </p:sp>
        <p:sp>
          <p:nvSpPr>
            <p:cNvPr id="127" name="Line 51">
              <a:extLst>
                <a:ext uri="{FF2B5EF4-FFF2-40B4-BE49-F238E27FC236}">
                  <a16:creationId xmlns:a16="http://schemas.microsoft.com/office/drawing/2014/main" id="{80D5FE05-384F-44AC-964C-59816C4E23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0" y="1187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vi-VN"/>
            </a:p>
          </p:txBody>
        </p:sp>
      </p:grpSp>
      <p:sp>
        <p:nvSpPr>
          <p:cNvPr id="128" name="Text Box 52">
            <a:extLst>
              <a:ext uri="{FF2B5EF4-FFF2-40B4-BE49-F238E27FC236}">
                <a16:creationId xmlns:a16="http://schemas.microsoft.com/office/drawing/2014/main" id="{F5DFC7BE-A21A-481C-96B8-F8003BD07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1294" y="2817559"/>
            <a:ext cx="276297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/>
              <a:t>ở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Arial" panose="020B0604020202020204" pitchFamily="34" charset="0"/>
              </a:rPr>
              <a:t>bên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Arial" panose="020B0604020202020204" pitchFamily="34" charset="0"/>
              </a:rPr>
              <a:t>trái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/>
              <a:t>điểm</a:t>
            </a:r>
            <a:r>
              <a:rPr lang="en-US" altLang="en-US" sz="2400" dirty="0"/>
              <a:t> 0 ;</a:t>
            </a:r>
            <a:endParaRPr lang="en-US" altLang="en-US" sz="2400" dirty="0">
              <a:latin typeface="Arial" panose="020B0604020202020204" pitchFamily="34" charset="0"/>
            </a:endParaRPr>
          </a:p>
        </p:txBody>
      </p:sp>
      <p:sp>
        <p:nvSpPr>
          <p:cNvPr id="129" name="Text Box 53">
            <a:extLst>
              <a:ext uri="{FF2B5EF4-FFF2-40B4-BE49-F238E27FC236}">
                <a16:creationId xmlns:a16="http://schemas.microsoft.com/office/drawing/2014/main" id="{3709A80F-4A2A-47AE-BE70-5C597ADF3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2711579"/>
            <a:ext cx="4724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en-US" sz="2400" dirty="0"/>
              <a:t>ở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Arial" panose="020B0604020202020204" pitchFamily="34" charset="0"/>
              </a:rPr>
              <a:t>bên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Arial" panose="020B0604020202020204" pitchFamily="34" charset="0"/>
              </a:rPr>
              <a:t>ph</a:t>
            </a:r>
            <a:r>
              <a:rPr lang="en-US" altLang="en-US" sz="2400" dirty="0" err="1"/>
              <a:t>ải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điểm</a:t>
            </a:r>
            <a:r>
              <a:rPr lang="en-US" altLang="en-US" sz="2400" dirty="0"/>
              <a:t> 0.  </a:t>
            </a:r>
            <a:endParaRPr lang="en-US" altLang="en-US" sz="2400" dirty="0">
              <a:latin typeface="Arial" panose="020B0604020202020204" pitchFamily="34" charset="0"/>
            </a:endParaRPr>
          </a:p>
        </p:txBody>
      </p:sp>
      <p:grpSp>
        <p:nvGrpSpPr>
          <p:cNvPr id="130" name="Group 54">
            <a:extLst>
              <a:ext uri="{FF2B5EF4-FFF2-40B4-BE49-F238E27FC236}">
                <a16:creationId xmlns:a16="http://schemas.microsoft.com/office/drawing/2014/main" id="{CD99896F-2DA7-4CF4-9B41-C73D42DD6B0A}"/>
              </a:ext>
            </a:extLst>
          </p:cNvPr>
          <p:cNvGrpSpPr>
            <a:grpSpLocks/>
          </p:cNvGrpSpPr>
          <p:nvPr/>
        </p:nvGrpSpPr>
        <p:grpSpPr bwMode="auto">
          <a:xfrm>
            <a:off x="4078207" y="2570481"/>
            <a:ext cx="1143000" cy="1060451"/>
            <a:chOff x="4416" y="939"/>
            <a:chExt cx="720" cy="668"/>
          </a:xfrm>
        </p:grpSpPr>
        <p:sp>
          <p:nvSpPr>
            <p:cNvPr id="131" name="Text Box 55">
              <a:extLst>
                <a:ext uri="{FF2B5EF4-FFF2-40B4-BE49-F238E27FC236}">
                  <a16:creationId xmlns:a16="http://schemas.microsoft.com/office/drawing/2014/main" id="{0ACD5A1A-16A3-42E6-B1D9-17ABD373BF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1200"/>
              <a:ext cx="72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en-US" sz="2400" dirty="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132" name="Text Box 56">
              <a:extLst>
                <a:ext uri="{FF2B5EF4-FFF2-40B4-BE49-F238E27FC236}">
                  <a16:creationId xmlns:a16="http://schemas.microsoft.com/office/drawing/2014/main" id="{A387C24E-74E4-48CE-93E2-51A6C1E821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939"/>
              <a:ext cx="72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en-US" sz="2400">
                  <a:latin typeface="Arial" panose="020B0604020202020204" pitchFamily="34" charset="0"/>
                </a:rPr>
                <a:t>5</a:t>
              </a:r>
            </a:p>
          </p:txBody>
        </p:sp>
        <p:sp>
          <p:nvSpPr>
            <p:cNvPr id="133" name="Line 57">
              <a:extLst>
                <a:ext uri="{FF2B5EF4-FFF2-40B4-BE49-F238E27FC236}">
                  <a16:creationId xmlns:a16="http://schemas.microsoft.com/office/drawing/2014/main" id="{0CEB7FAA-185D-4FE8-89D2-124F852818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3" y="1268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vi-VN" sz="2400"/>
            </a:p>
          </p:txBody>
        </p:sp>
      </p:grpSp>
      <p:sp>
        <p:nvSpPr>
          <p:cNvPr id="134" name="Text Box 58">
            <a:extLst>
              <a:ext uri="{FF2B5EF4-FFF2-40B4-BE49-F238E27FC236}">
                <a16:creationId xmlns:a16="http://schemas.microsoft.com/office/drawing/2014/main" id="{86E71F3E-FF1A-43D1-B395-649B91926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4728" y="2344527"/>
            <a:ext cx="8153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dirty="0">
                <a:latin typeface="Arial" panose="020B0604020202020204" pitchFamily="34" charset="0"/>
              </a:rPr>
              <a:t> ở </a:t>
            </a:r>
            <a:r>
              <a:rPr lang="en-US" altLang="en-US" sz="2400" dirty="0" err="1">
                <a:latin typeface="Arial" panose="020B0604020202020204" pitchFamily="34" charset="0"/>
              </a:rPr>
              <a:t>bên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Arial" panose="020B0604020202020204" pitchFamily="34" charset="0"/>
              </a:rPr>
              <a:t>trái</a:t>
            </a:r>
            <a:r>
              <a:rPr lang="en-US" altLang="en-US" sz="2400" dirty="0">
                <a:latin typeface="Arial" panose="020B0604020202020204" pitchFamily="34" charset="0"/>
              </a:rPr>
              <a:t>       </a:t>
            </a:r>
            <a:r>
              <a:rPr lang="en-US" altLang="en-US" sz="2400" dirty="0" err="1">
                <a:latin typeface="Arial" panose="020B0604020202020204" pitchFamily="34" charset="0"/>
              </a:rPr>
              <a:t>trên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Arial" panose="020B0604020202020204" pitchFamily="34" charset="0"/>
              </a:rPr>
              <a:t>trục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Arial" panose="020B0604020202020204" pitchFamily="34" charset="0"/>
              </a:rPr>
              <a:t>số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Arial" panose="020B0604020202020204" pitchFamily="34" charset="0"/>
              </a:rPr>
              <a:t>nằm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Arial" panose="020B0604020202020204" pitchFamily="34" charset="0"/>
              </a:rPr>
              <a:t>ngang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5CAF5C-7BB9-AF97-7D73-265300EFB3A8}"/>
              </a:ext>
            </a:extLst>
          </p:cNvPr>
          <p:cNvSpPr txBox="1"/>
          <p:nvPr/>
        </p:nvSpPr>
        <p:spPr>
          <a:xfrm>
            <a:off x="2257353" y="-57034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2041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128" grpId="0"/>
      <p:bldP spid="129" grpId="0"/>
      <p:bldP spid="13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25BAE-EC56-4E82-8DB8-74EC9C747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662" y="609575"/>
            <a:ext cx="5648400" cy="715675"/>
          </a:xfrm>
        </p:spPr>
        <p:txBody>
          <a:bodyPr/>
          <a:lstStyle/>
          <a:p>
            <a:r>
              <a:rPr lang="en-US" dirty="0"/>
              <a:t>CỦNG CỐ </a:t>
            </a:r>
            <a:endParaRPr lang="vi-VN" dirty="0"/>
          </a:p>
        </p:txBody>
      </p:sp>
      <p:pic>
        <p:nvPicPr>
          <p:cNvPr id="8" name="Picture 2" descr="Những câu hỏi và hình ảnh hại não. - Home | Facebook">
            <a:extLst>
              <a:ext uri="{FF2B5EF4-FFF2-40B4-BE49-F238E27FC236}">
                <a16:creationId xmlns:a16="http://schemas.microsoft.com/office/drawing/2014/main" id="{991E44DA-36A3-4CA9-B25F-CFDA4FAF8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60" y="1420071"/>
            <a:ext cx="468205" cy="751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2ED1BF-4BAC-4AE2-A1A8-66262BD432B0}"/>
              </a:ext>
            </a:extLst>
          </p:cNvPr>
          <p:cNvSpPr txBox="1"/>
          <p:nvPr/>
        </p:nvSpPr>
        <p:spPr>
          <a:xfrm>
            <a:off x="1690889" y="1377248"/>
            <a:ext cx="5762221" cy="937949"/>
          </a:xfrm>
          <a:prstGeom prst="rect">
            <a:avLst/>
          </a:prstGeom>
          <a:noFill/>
          <a:ln>
            <a:solidFill>
              <a:schemeClr val="tx1">
                <a:lumMod val="50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400" b="1" i="1" err="1">
                <a:solidFill>
                  <a:srgbClr val="002060"/>
                </a:solidFill>
                <a:latin typeface="+mn-lt"/>
              </a:rPr>
              <a:t>Muốn</a:t>
            </a:r>
            <a:r>
              <a:rPr lang="en-US" sz="2400" b="1" i="1">
                <a:solidFill>
                  <a:srgbClr val="002060"/>
                </a:solidFill>
                <a:latin typeface="+mn-lt"/>
              </a:rPr>
              <a:t> cộng,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trừ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hai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phân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số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không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err="1">
                <a:solidFill>
                  <a:srgbClr val="002060"/>
                </a:solidFill>
                <a:latin typeface="+mn-lt"/>
              </a:rPr>
              <a:t>cùng</a:t>
            </a:r>
            <a:r>
              <a:rPr lang="en-US" sz="2400" b="1" i="1">
                <a:solidFill>
                  <a:srgbClr val="002060"/>
                </a:solidFill>
                <a:latin typeface="+mn-lt"/>
              </a:rPr>
              <a:t> mẫu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ta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làm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như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thế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nào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?</a:t>
            </a:r>
            <a:endParaRPr lang="vi-VN" sz="24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6FF23F-FD12-AFF9-29ED-41AD0B15B244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0996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25BAE-EC56-4E82-8DB8-74EC9C747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662" y="609575"/>
            <a:ext cx="5648400" cy="715675"/>
          </a:xfrm>
        </p:spPr>
        <p:txBody>
          <a:bodyPr/>
          <a:lstStyle/>
          <a:p>
            <a:r>
              <a:rPr lang="en-US" dirty="0"/>
              <a:t>CỦNG CỐ </a:t>
            </a:r>
            <a:endParaRPr lang="vi-VN" dirty="0"/>
          </a:p>
        </p:txBody>
      </p:sp>
      <p:pic>
        <p:nvPicPr>
          <p:cNvPr id="8" name="Picture 2" descr="Những câu hỏi và hình ảnh hại não. - Home | Facebook">
            <a:extLst>
              <a:ext uri="{FF2B5EF4-FFF2-40B4-BE49-F238E27FC236}">
                <a16:creationId xmlns:a16="http://schemas.microsoft.com/office/drawing/2014/main" id="{991E44DA-36A3-4CA9-B25F-CFDA4FAF8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60" y="1420071"/>
            <a:ext cx="468205" cy="751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2ED1BF-4BAC-4AE2-A1A8-66262BD432B0}"/>
              </a:ext>
            </a:extLst>
          </p:cNvPr>
          <p:cNvSpPr txBox="1"/>
          <p:nvPr/>
        </p:nvSpPr>
        <p:spPr>
          <a:xfrm>
            <a:off x="1690889" y="1377248"/>
            <a:ext cx="5762221" cy="937949"/>
          </a:xfrm>
          <a:prstGeom prst="rect">
            <a:avLst/>
          </a:prstGeom>
          <a:noFill/>
          <a:ln>
            <a:solidFill>
              <a:schemeClr val="tx1">
                <a:lumMod val="50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Muốn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cộng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trừ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hai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phân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số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không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cùng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mẫu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, ta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làm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như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thế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+mn-lt"/>
              </a:rPr>
              <a:t>nào</a:t>
            </a:r>
            <a:r>
              <a:rPr lang="en-US" sz="2400" b="1" i="1" dirty="0">
                <a:solidFill>
                  <a:srgbClr val="002060"/>
                </a:solidFill>
                <a:latin typeface="+mn-lt"/>
              </a:rPr>
              <a:t>?</a:t>
            </a:r>
            <a:endParaRPr lang="vi-VN" sz="24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B89801-784A-477B-B14F-F0C33327B3ED}"/>
              </a:ext>
            </a:extLst>
          </p:cNvPr>
          <p:cNvSpPr txBox="1"/>
          <p:nvPr/>
        </p:nvSpPr>
        <p:spPr>
          <a:xfrm>
            <a:off x="1378662" y="2419192"/>
            <a:ext cx="6858114" cy="1482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400" b="1" u="sng" dirty="0">
                <a:latin typeface="+mn-lt"/>
              </a:rPr>
              <a:t>* </a:t>
            </a:r>
            <a:r>
              <a:rPr lang="en-US" sz="2400" b="1" u="sng" dirty="0" err="1">
                <a:latin typeface="+mn-lt"/>
              </a:rPr>
              <a:t>Lưu</a:t>
            </a:r>
            <a:r>
              <a:rPr lang="en-US" sz="2400" b="1" u="sng" dirty="0">
                <a:latin typeface="+mn-lt"/>
              </a:rPr>
              <a:t> ý:</a:t>
            </a:r>
            <a:r>
              <a:rPr lang="en-US" sz="2400" dirty="0">
                <a:latin typeface="+mn-lt"/>
              </a:rPr>
              <a:t> </a:t>
            </a:r>
            <a:r>
              <a:rPr lang="en-GB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Khi </a:t>
            </a:r>
            <a:r>
              <a:rPr lang="en-GB" sz="24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bỏ</a:t>
            </a:r>
            <a:r>
              <a:rPr lang="en-GB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dấu</a:t>
            </a:r>
            <a:r>
              <a:rPr lang="en-GB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ngoặc</a:t>
            </a:r>
            <a:r>
              <a:rPr lang="en-GB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trong</a:t>
            </a:r>
            <a:r>
              <a:rPr lang="en-GB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một</a:t>
            </a:r>
            <a:r>
              <a:rPr lang="en-GB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biểu</a:t>
            </a:r>
            <a:r>
              <a:rPr lang="en-GB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thức</a:t>
            </a:r>
            <a:r>
              <a:rPr lang="en-GB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cần</a:t>
            </a:r>
            <a:r>
              <a:rPr lang="en-GB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lưu</a:t>
            </a:r>
            <a:r>
              <a:rPr lang="en-GB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ý </a:t>
            </a:r>
            <a:r>
              <a:rPr lang="en-GB" sz="24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đến</a:t>
            </a:r>
            <a:r>
              <a:rPr lang="en-GB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dấu</a:t>
            </a:r>
            <a:r>
              <a:rPr lang="en-GB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xuất</a:t>
            </a:r>
            <a:r>
              <a:rPr lang="en-GB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hiện</a:t>
            </a:r>
            <a:r>
              <a:rPr lang="en-GB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trước</a:t>
            </a:r>
            <a:r>
              <a:rPr lang="en-GB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dấu</a:t>
            </a:r>
            <a:r>
              <a:rPr lang="en-GB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ngoặc</a:t>
            </a:r>
            <a:endParaRPr lang="en-US" sz="24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>
              <a:lnSpc>
                <a:spcPct val="130000"/>
              </a:lnSpc>
            </a:pPr>
            <a:r>
              <a:rPr lang="en-US" sz="2400" dirty="0">
                <a:latin typeface="+mn-lt"/>
              </a:rPr>
              <a:t> </a:t>
            </a:r>
            <a:r>
              <a:rPr lang="en-US" sz="2400" b="1" u="sng" dirty="0">
                <a:latin typeface="+mn-lt"/>
              </a:rPr>
              <a:t> </a:t>
            </a:r>
            <a:endParaRPr lang="vi-VN" sz="2400" b="1" u="sng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6FF23F-FD12-AFF9-29ED-41AD0B15B244}"/>
              </a:ext>
            </a:extLst>
          </p:cNvPr>
          <p:cNvSpPr txBox="1"/>
          <p:nvPr/>
        </p:nvSpPr>
        <p:spPr>
          <a:xfrm>
            <a:off x="2275687" y="63658"/>
            <a:ext cx="4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highlight>
                  <a:srgbClr val="FFFF00"/>
                </a:highlight>
              </a:rPr>
              <a:t>PHÉP CỘNG, PHÉP TRỪ PHÂN SỐ</a:t>
            </a:r>
            <a:endParaRPr lang="vi-VN" sz="2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5399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184902-FE4E-47C1-9A04-462BCC478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475" y="554480"/>
            <a:ext cx="4620925" cy="626620"/>
          </a:xfrm>
        </p:spPr>
        <p:txBody>
          <a:bodyPr/>
          <a:lstStyle/>
          <a:p>
            <a:r>
              <a:rPr lang="en-US" sz="3200" b="1" dirty="0"/>
              <a:t>HƯỚNG DẪN VỀ NHÀ</a:t>
            </a:r>
            <a:endParaRPr lang="vi-VN" sz="32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554D4C-14EA-4FF9-BF0F-9FA7E8474D82}"/>
              </a:ext>
            </a:extLst>
          </p:cNvPr>
          <p:cNvSpPr txBox="1"/>
          <p:nvPr/>
        </p:nvSpPr>
        <p:spPr>
          <a:xfrm>
            <a:off x="1501774" y="1569833"/>
            <a:ext cx="6575425" cy="1197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-</a:t>
            </a:r>
            <a:r>
              <a:rPr lang="vi-VN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Hoàn thành </a:t>
            </a:r>
            <a:r>
              <a:rPr lang="vi-VN" sz="240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bài tập 1, 2, 3 trong </a:t>
            </a:r>
            <a:r>
              <a:rPr lang="en-GB" sz="240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SGK.</a:t>
            </a:r>
            <a:endParaRPr lang="en-US" sz="24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0" marR="0" algn="just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40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- </a:t>
            </a: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Tiết sau học tiếp phần còn lại</a:t>
            </a:r>
            <a:r>
              <a:rPr lang="vi-VN" sz="240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.</a:t>
            </a:r>
            <a:endParaRPr lang="en-US" sz="24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41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allAtOnce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5BEACB2-C2F5-4310-826B-16C76F123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376215"/>
            <a:ext cx="5943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vi-VN" altLang="vi-VN" sz="1350" b="1">
              <a:solidFill>
                <a:schemeClr val="tx2"/>
              </a:solidFill>
            </a:endParaRPr>
          </a:p>
        </p:txBody>
      </p:sp>
      <p:sp>
        <p:nvSpPr>
          <p:cNvPr id="24579" name="Rectangle 4">
            <a:extLst>
              <a:ext uri="{FF2B5EF4-FFF2-40B4-BE49-F238E27FC236}">
                <a16:creationId xmlns:a16="http://schemas.microsoft.com/office/drawing/2014/main" id="{38967888-A5FD-40E4-95FE-AEECAAF8D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285750"/>
            <a:ext cx="542925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vi-VN" altLang="vi-VN" sz="1350">
              <a:solidFill>
                <a:schemeClr val="tx2"/>
              </a:solidFill>
            </a:endParaRPr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94BA744F-2167-4674-BAAC-EA677DC1F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3587" y="192881"/>
            <a:ext cx="5054204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vi-VN" sz="2100" b="1">
                <a:solidFill>
                  <a:srgbClr val="FF0000"/>
                </a:solidFill>
              </a:rPr>
              <a:t> Tiết học đến đây kết thúc</a:t>
            </a:r>
          </a:p>
        </p:txBody>
      </p:sp>
      <p:sp>
        <p:nvSpPr>
          <p:cNvPr id="30726" name="WordArt 6">
            <a:extLst>
              <a:ext uri="{FF2B5EF4-FFF2-40B4-BE49-F238E27FC236}">
                <a16:creationId xmlns:a16="http://schemas.microsoft.com/office/drawing/2014/main" id="{09C17D9D-0E5A-499C-8609-1DF9CFD872D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86000" y="489114"/>
            <a:ext cx="4457700" cy="1253729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56338"/>
              </a:avLst>
            </a:prstTxWarp>
          </a:bodyPr>
          <a:lstStyle/>
          <a:p>
            <a:pPr algn="ctr"/>
            <a:r>
              <a:rPr lang="vi-VN" sz="2100" b="1" kern="10">
                <a:ln w="12700">
                  <a:solidFill>
                    <a:srgbClr val="0000CC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</a:rPr>
              <a:t>XIN CHÀO CÁC THẦY CÔ VÀ CÁC EM </a:t>
            </a:r>
          </a:p>
        </p:txBody>
      </p:sp>
      <p:sp>
        <p:nvSpPr>
          <p:cNvPr id="30727" name="WordArt 7">
            <a:extLst>
              <a:ext uri="{FF2B5EF4-FFF2-40B4-BE49-F238E27FC236}">
                <a16:creationId xmlns:a16="http://schemas.microsoft.com/office/drawing/2014/main" id="{22858011-D2B7-4E3F-988E-D29DFB43CC3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64544" y="1815703"/>
            <a:ext cx="5293519" cy="1081088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vi-VN" sz="1350" b="1" kern="10" spc="-27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</a:rPr>
              <a:t>CHÚC                       CÁC            THẦY             ,C Ô              VÀ                 CÁC                 EM                 VUI                 VẺ</a:t>
            </a:r>
          </a:p>
        </p:txBody>
      </p:sp>
      <p:pic>
        <p:nvPicPr>
          <p:cNvPr id="10" name="Picture 9" descr="bd13738_">
            <a:extLst>
              <a:ext uri="{FF2B5EF4-FFF2-40B4-BE49-F238E27FC236}">
                <a16:creationId xmlns:a16="http://schemas.microsoft.com/office/drawing/2014/main" id="{FC9001DF-5701-4D7F-A0DF-0B708857482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981" y="3057525"/>
            <a:ext cx="3401616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ntr" presetSubtype="3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5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Giac Mo Co That - Le Quyen.mp3">
            <a:hlinkClick r:id="" action="ppaction://media"/>
            <a:extLst>
              <a:ext uri="{FF2B5EF4-FFF2-40B4-BE49-F238E27FC236}">
                <a16:creationId xmlns:a16="http://schemas.microsoft.com/office/drawing/2014/main" id="{B9100F6F-2BD5-4BD2-B1BB-068FB5EE587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21994" y="3980260"/>
            <a:ext cx="342900" cy="342900"/>
          </a:xfrm>
        </p:spPr>
      </p:pic>
      <p:sp>
        <p:nvSpPr>
          <p:cNvPr id="18436" name="Slide Number Placeholder 5">
            <a:extLst>
              <a:ext uri="{FF2B5EF4-FFF2-40B4-BE49-F238E27FC236}">
                <a16:creationId xmlns:a16="http://schemas.microsoft.com/office/drawing/2014/main" id="{693E8F92-C70B-461A-9034-01C2B9275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17910" indent="-16073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2938" indent="-1285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00113" indent="-1285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57288" indent="-1285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50018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84308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18598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52888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F19E338-7AA5-46BB-8122-79BCAB69F5FC}" type="slidenum">
              <a:rPr lang="en-US" altLang="en-US" smtClean="0">
                <a:solidFill>
                  <a:srgbClr val="898989"/>
                </a:solidFill>
                <a:latin typeface="Times New Roman" panose="02020603050405020304" pitchFamily="18" charset="0"/>
              </a:rPr>
              <a:pPr/>
              <a:t>39</a:t>
            </a:fld>
            <a:endParaRPr lang="en-US" altLang="en-US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8437" name="Picture 4" descr="POW064">
            <a:extLst>
              <a:ext uri="{FF2B5EF4-FFF2-40B4-BE49-F238E27FC236}">
                <a16:creationId xmlns:a16="http://schemas.microsoft.com/office/drawing/2014/main" id="{EC22D8D4-DC54-4E8B-87E5-8BEA6C9CC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419" y="64651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3" name="WordArt 7">
            <a:extLst>
              <a:ext uri="{FF2B5EF4-FFF2-40B4-BE49-F238E27FC236}">
                <a16:creationId xmlns:a16="http://schemas.microsoft.com/office/drawing/2014/main" id="{0A218F6F-0B39-4309-BAC8-3AE52CF7982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428875" y="1157289"/>
            <a:ext cx="4281488" cy="20609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pt-BR" sz="2025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.VnTime" panose="020B7200000000000000" pitchFamily="34" charset="0"/>
              </a:rPr>
              <a:t>Xin c¶m ¬n</a:t>
            </a:r>
          </a:p>
          <a:p>
            <a:r>
              <a:rPr lang="pt-BR" sz="2025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.VnTime" panose="020B7200000000000000" pitchFamily="34" charset="0"/>
              </a:rPr>
              <a:t>quý thÇy c« gi¸o,</a:t>
            </a:r>
          </a:p>
          <a:p>
            <a:r>
              <a:rPr lang="pt-BR" sz="2025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.VnTime" panose="020B7200000000000000" pitchFamily="34" charset="0"/>
              </a:rPr>
              <a:t>cïng toµn thÓ c¸c em häc sinh!</a:t>
            </a:r>
            <a:endParaRPr lang="vi-VN" sz="2025" kern="10">
              <a:ln w="12700">
                <a:solidFill>
                  <a:srgbClr val="FF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</a:endParaRPr>
          </a:p>
        </p:txBody>
      </p:sp>
      <p:pic>
        <p:nvPicPr>
          <p:cNvPr id="18439" name="Picture 5" descr="KEETS">
            <a:extLst>
              <a:ext uri="{FF2B5EF4-FFF2-40B4-BE49-F238E27FC236}">
                <a16:creationId xmlns:a16="http://schemas.microsoft.com/office/drawing/2014/main" id="{B996C1C0-3003-479A-8F3B-E1993D0080D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410" y="1234679"/>
            <a:ext cx="695325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Action Button: Sound 1">
            <a:hlinkClick r:id="" action="ppaction://noaction" highlightClick="1">
              <a:snd r:embed="rId5" name="applause.wav"/>
            </a:hlinkClick>
            <a:extLst>
              <a:ext uri="{FF2B5EF4-FFF2-40B4-BE49-F238E27FC236}">
                <a16:creationId xmlns:a16="http://schemas.microsoft.com/office/drawing/2014/main" id="{B485270F-01C1-4395-AC97-3B9796C1E3E7}"/>
              </a:ext>
            </a:extLst>
          </p:cNvPr>
          <p:cNvSpPr/>
          <p:nvPr/>
        </p:nvSpPr>
        <p:spPr>
          <a:xfrm>
            <a:off x="6549630" y="4030267"/>
            <a:ext cx="586978" cy="586978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13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1538</TotalTime>
  <Words>2380</Words>
  <Application>Microsoft Office PowerPoint</Application>
  <PresentationFormat>On-screen Show (16:9)</PresentationFormat>
  <Paragraphs>315</Paragraphs>
  <Slides>39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Calibri Light</vt:lpstr>
      <vt:lpstr>Playfair Display ExtraBold</vt:lpstr>
      <vt:lpstr>Times New Roman</vt:lpstr>
      <vt:lpstr>Calibri</vt:lpstr>
      <vt:lpstr>Arial</vt:lpstr>
      <vt:lpstr>Cambria Math</vt:lpstr>
      <vt:lpstr>Wingdings</vt:lpstr>
      <vt:lpstr>.VnTime</vt:lpstr>
      <vt:lpstr>Office Theme</vt:lpstr>
      <vt:lpstr>PowerPoint Presentation</vt:lpstr>
      <vt:lpstr>PowerPoint Presentation</vt:lpstr>
      <vt:lpstr>KHỞI ĐỘNG</vt:lpstr>
      <vt:lpstr>PowerPoint Presentation</vt:lpstr>
      <vt:lpstr>NỘI DUNG</vt:lpstr>
      <vt:lpstr>PowerPoint Presentation</vt:lpstr>
      <vt:lpstr>PowerPoint Presentation</vt:lpstr>
      <vt:lpstr>PowerPoint Presentation</vt:lpstr>
      <vt:lpstr>PowerPoint Presentation</vt:lpstr>
      <vt:lpstr>Luyện tập 1. </vt:lpstr>
      <vt:lpstr>2. Tính chất của phép cộng phân số</vt:lpstr>
      <vt:lpstr>2. Tính chất của phép cộng phân số</vt:lpstr>
      <vt:lpstr>PowerPoint Presentation</vt:lpstr>
      <vt:lpstr>II. PHÉP TRỪ PHÂN SỐ</vt:lpstr>
      <vt:lpstr>II. PHÉP TRỪ PHÂN SỐ</vt:lpstr>
      <vt:lpstr>II. PHÉP TRỪ PHÂN SỐ</vt:lpstr>
      <vt:lpstr>2. Quy tắc trừ hai phân số</vt:lpstr>
      <vt:lpstr>II. PHÉP TRỪ PHÂN SỐ</vt:lpstr>
      <vt:lpstr>II. PHÉP TRỪ PHÂN SỐ</vt:lpstr>
      <vt:lpstr>II. PHÉP TRỪ PHÂN SỐ</vt:lpstr>
      <vt:lpstr>II. PHÉP TRỪ PHÂN SỐ</vt:lpstr>
      <vt:lpstr>II. PHÉP TRỪ PHÂN SỐ</vt:lpstr>
      <vt:lpstr>II. PHÉP TRỪ PHÂN SỐ</vt:lpstr>
      <vt:lpstr>Luyện tập 4.</vt:lpstr>
      <vt:lpstr>III. QUY TẮC DẤU NGOẶC.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CỦNG CỐ </vt:lpstr>
      <vt:lpstr>CỦNG CỐ </vt:lpstr>
      <vt:lpstr>HƯỚNG DẪN VỀ NHÀ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Tropical Style Book Slideshow for Marketing</dc:title>
  <dc:creator>LaptopAZ.vn</dc:creator>
  <cp:lastModifiedBy>phan quoc hung</cp:lastModifiedBy>
  <cp:revision>83</cp:revision>
  <dcterms:modified xsi:type="dcterms:W3CDTF">2023-02-21T04:13:58Z</dcterms:modified>
</cp:coreProperties>
</file>