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685" r:id="rId2"/>
    <p:sldId id="606" r:id="rId3"/>
    <p:sldId id="607" r:id="rId4"/>
    <p:sldId id="610" r:id="rId5"/>
    <p:sldId id="707" r:id="rId6"/>
    <p:sldId id="744" r:id="rId7"/>
    <p:sldId id="746" r:id="rId8"/>
    <p:sldId id="747" r:id="rId9"/>
    <p:sldId id="748" r:id="rId10"/>
    <p:sldId id="749" r:id="rId11"/>
    <p:sldId id="750" r:id="rId12"/>
    <p:sldId id="761" r:id="rId13"/>
    <p:sldId id="762" r:id="rId14"/>
    <p:sldId id="751" r:id="rId15"/>
    <p:sldId id="763" r:id="rId16"/>
    <p:sldId id="752" r:id="rId17"/>
    <p:sldId id="753" r:id="rId18"/>
    <p:sldId id="754" r:id="rId19"/>
    <p:sldId id="755" r:id="rId20"/>
    <p:sldId id="764" r:id="rId21"/>
    <p:sldId id="756" r:id="rId22"/>
    <p:sldId id="728" r:id="rId23"/>
    <p:sldId id="632" r:id="rId24"/>
    <p:sldId id="772" r:id="rId25"/>
    <p:sldId id="634" r:id="rId26"/>
    <p:sldId id="757" r:id="rId27"/>
    <p:sldId id="765" r:id="rId28"/>
    <p:sldId id="758" r:id="rId29"/>
    <p:sldId id="766" r:id="rId30"/>
    <p:sldId id="767" r:id="rId31"/>
    <p:sldId id="768" r:id="rId32"/>
    <p:sldId id="759" r:id="rId33"/>
    <p:sldId id="769" r:id="rId34"/>
    <p:sldId id="760" r:id="rId35"/>
    <p:sldId id="770" r:id="rId36"/>
    <p:sldId id="771" r:id="rId37"/>
    <p:sldId id="640" r:id="rId3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E8867AD-EF16-4402-9E9E-3FA5D933B004}">
          <p14:sldIdLst>
            <p14:sldId id="685"/>
            <p14:sldId id="606"/>
            <p14:sldId id="607"/>
            <p14:sldId id="610"/>
            <p14:sldId id="707"/>
            <p14:sldId id="744"/>
            <p14:sldId id="746"/>
            <p14:sldId id="747"/>
            <p14:sldId id="748"/>
            <p14:sldId id="749"/>
            <p14:sldId id="750"/>
            <p14:sldId id="761"/>
            <p14:sldId id="762"/>
            <p14:sldId id="751"/>
            <p14:sldId id="763"/>
            <p14:sldId id="752"/>
            <p14:sldId id="753"/>
            <p14:sldId id="754"/>
            <p14:sldId id="755"/>
            <p14:sldId id="764"/>
            <p14:sldId id="756"/>
            <p14:sldId id="728"/>
            <p14:sldId id="632"/>
            <p14:sldId id="772"/>
            <p14:sldId id="634"/>
            <p14:sldId id="757"/>
            <p14:sldId id="765"/>
            <p14:sldId id="758"/>
            <p14:sldId id="766"/>
            <p14:sldId id="767"/>
            <p14:sldId id="768"/>
            <p14:sldId id="759"/>
            <p14:sldId id="769"/>
            <p14:sldId id="760"/>
            <p14:sldId id="770"/>
            <p14:sldId id="771"/>
            <p14:sldId id="6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4DB"/>
    <a:srgbClr val="E5F6DE"/>
    <a:srgbClr val="DEF3D5"/>
    <a:srgbClr val="C4E9B5"/>
    <a:srgbClr val="0E3E16"/>
    <a:srgbClr val="0B2F11"/>
    <a:srgbClr val="0F4117"/>
    <a:srgbClr val="0C3613"/>
    <a:srgbClr val="1B4955"/>
    <a:srgbClr val="163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3" autoAdjust="0"/>
    <p:restoredTop sz="94719" autoAdjust="0"/>
  </p:normalViewPr>
  <p:slideViewPr>
    <p:cSldViewPr>
      <p:cViewPr varScale="1">
        <p:scale>
          <a:sx n="69" d="100"/>
          <a:sy n="69" d="100"/>
        </p:scale>
        <p:origin x="660" y="56"/>
      </p:cViewPr>
      <p:guideLst>
        <p:guide orient="horz" pos="2160"/>
        <p:guide pos="3839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553F7-B9DF-40E4-9460-D9E3E4AC60BE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F3B7D-E3BB-4AF2-97E7-41990B224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73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1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95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CF515E-F525-4432-8380-CE49041C65EE}" type="slidenum">
              <a:rPr lang="en-US" smtClean="0">
                <a:latin typeface="Arial" pitchFamily="34" charset="0"/>
              </a:rPr>
              <a:pPr/>
              <a:t>24</a:t>
            </a:fld>
            <a:endParaRPr lang="en-US">
              <a:latin typeface="Arial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84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18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F3B7D-E3BB-4AF2-97E7-41990B22480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3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3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83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200151"/>
            <a:ext cx="5383398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200151"/>
            <a:ext cx="5383398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7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2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1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2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7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64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06374"/>
            <a:ext cx="2742486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06374"/>
            <a:ext cx="802431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4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7"/>
            <a:ext cx="10969943" cy="1143000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11894-28B8-4005-BA35-73238799DD5F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06FD8-449D-4F0F-BCDD-5B30A88EA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0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8987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7.png"/><Relationship Id="rId5" Type="http://schemas.openxmlformats.org/officeDocument/2006/relationships/image" Target="../media/image14.wmf"/><Relationship Id="rId10" Type="http://schemas.openxmlformats.org/officeDocument/2006/relationships/image" Target="../media/image16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26" Type="http://schemas.openxmlformats.org/officeDocument/2006/relationships/image" Target="../media/image25.png"/><Relationship Id="rId3" Type="http://schemas.openxmlformats.org/officeDocument/2006/relationships/image" Target="../media/image13.png"/><Relationship Id="rId21" Type="http://schemas.openxmlformats.org/officeDocument/2006/relationships/image" Target="../media/image23.wmf"/><Relationship Id="rId7" Type="http://schemas.openxmlformats.org/officeDocument/2006/relationships/image" Target="../media/image21.wmf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20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24" Type="http://schemas.openxmlformats.org/officeDocument/2006/relationships/image" Target="../media/image24.wmf"/><Relationship Id="rId5" Type="http://schemas.openxmlformats.org/officeDocument/2006/relationships/image" Target="../media/image28.png"/><Relationship Id="rId23" Type="http://schemas.openxmlformats.org/officeDocument/2006/relationships/oleObject" Target="../embeddings/oleObject5.bin"/><Relationship Id="rId19" Type="http://schemas.openxmlformats.org/officeDocument/2006/relationships/image" Target="../media/image300.png"/><Relationship Id="rId9" Type="http://schemas.openxmlformats.org/officeDocument/2006/relationships/image" Target="../media/image22.wmf"/><Relationship Id="rId22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3" Type="http://schemas.openxmlformats.org/officeDocument/2006/relationships/image" Target="../media/image13.png"/><Relationship Id="rId7" Type="http://schemas.openxmlformats.org/officeDocument/2006/relationships/image" Target="../media/image27.wmf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6.png"/><Relationship Id="rId5" Type="http://schemas.openxmlformats.org/officeDocument/2006/relationships/image" Target="../media/image26.wmf"/><Relationship Id="rId4" Type="http://schemas.openxmlformats.org/officeDocument/2006/relationships/oleObject" Target="../embeddings/oleObject6.bin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png"/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15" Type="http://schemas.openxmlformats.org/officeDocument/2006/relationships/image" Target="../media/image34.emf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3.png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3.png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18" Type="http://schemas.openxmlformats.org/officeDocument/2006/relationships/oleObject" Target="../embeddings/oleObject9.bin"/><Relationship Id="rId26" Type="http://schemas.openxmlformats.org/officeDocument/2006/relationships/image" Target="../media/image58.png"/><Relationship Id="rId3" Type="http://schemas.openxmlformats.org/officeDocument/2006/relationships/image" Target="../media/image13.png"/><Relationship Id="rId21" Type="http://schemas.openxmlformats.org/officeDocument/2006/relationships/oleObject" Target="../embeddings/oleObject10.bin"/><Relationship Id="rId17" Type="http://schemas.openxmlformats.org/officeDocument/2006/relationships/image" Target="../media/image55.png"/><Relationship Id="rId25" Type="http://schemas.openxmlformats.org/officeDocument/2006/relationships/image" Target="../media/image44.wmf"/><Relationship Id="rId2" Type="http://schemas.openxmlformats.org/officeDocument/2006/relationships/notesSlide" Target="../notesSlides/notesSlide10.xml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41.wmf"/><Relationship Id="rId23" Type="http://schemas.openxmlformats.org/officeDocument/2006/relationships/image" Target="../media/image57.png"/><Relationship Id="rId19" Type="http://schemas.openxmlformats.org/officeDocument/2006/relationships/image" Target="../media/image42.wmf"/><Relationship Id="rId4" Type="http://schemas.openxmlformats.org/officeDocument/2006/relationships/oleObject" Target="../embeddings/oleObject8.bin"/><Relationship Id="rId22" Type="http://schemas.openxmlformats.org/officeDocument/2006/relationships/image" Target="../media/image43.wmf"/><Relationship Id="rId27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8" Type="http://schemas.openxmlformats.org/officeDocument/2006/relationships/image" Target="../media/image56.wmf"/><Relationship Id="rId3" Type="http://schemas.openxmlformats.org/officeDocument/2006/relationships/image" Target="../media/image13.png"/><Relationship Id="rId7" Type="http://schemas.openxmlformats.org/officeDocument/2006/relationships/image" Target="../media/image54.wmf"/><Relationship Id="rId17" Type="http://schemas.openxmlformats.org/officeDocument/2006/relationships/oleObject" Target="../embeddings/oleObject15.bin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0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69.png"/><Relationship Id="rId19" Type="http://schemas.openxmlformats.org/officeDocument/2006/relationships/image" Target="../media/image71.png"/><Relationship Id="rId9" Type="http://schemas.openxmlformats.org/officeDocument/2006/relationships/image" Target="../media/image55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3.png"/><Relationship Id="rId7" Type="http://schemas.openxmlformats.org/officeDocument/2006/relationships/image" Target="../media/image6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18" Type="http://schemas.openxmlformats.org/officeDocument/2006/relationships/image" Target="../media/image64.wmf"/><Relationship Id="rId3" Type="http://schemas.openxmlformats.org/officeDocument/2006/relationships/image" Target="../media/image13.png"/><Relationship Id="rId17" Type="http://schemas.openxmlformats.org/officeDocument/2006/relationships/oleObject" Target="../embeddings/oleObject19.bin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63.wmf"/><Relationship Id="rId19" Type="http://schemas.openxmlformats.org/officeDocument/2006/relationships/image" Target="../media/image65.png"/><Relationship Id="rId14" Type="http://schemas.openxmlformats.org/officeDocument/2006/relationships/oleObject" Target="../embeddings/oleObject1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3.png"/><Relationship Id="rId7" Type="http://schemas.openxmlformats.org/officeDocument/2006/relationships/image" Target="../media/image68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wmf"/><Relationship Id="rId4" Type="http://schemas.openxmlformats.org/officeDocument/2006/relationships/oleObject" Target="../embeddings/oleObject2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1" Type="http://schemas.openxmlformats.org/officeDocument/2006/relationships/image" Target="../media/image81.wmf"/><Relationship Id="rId7" Type="http://schemas.openxmlformats.org/officeDocument/2006/relationships/image" Target="../media/image80.wmf"/><Relationship Id="rId2" Type="http://schemas.openxmlformats.org/officeDocument/2006/relationships/notesSlide" Target="../notesSlides/notesSlide25.xml"/><Relationship Id="rId20" Type="http://schemas.openxmlformats.org/officeDocument/2006/relationships/oleObject" Target="../embeddings/oleObject2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24" Type="http://schemas.openxmlformats.org/officeDocument/2006/relationships/image" Target="../media/image83.png"/><Relationship Id="rId5" Type="http://schemas.openxmlformats.org/officeDocument/2006/relationships/image" Target="../media/image79.wmf"/><Relationship Id="rId23" Type="http://schemas.openxmlformats.org/officeDocument/2006/relationships/image" Target="../media/image82.wmf"/><Relationship Id="rId19" Type="http://schemas.openxmlformats.org/officeDocument/2006/relationships/image" Target="../media/image97.png"/><Relationship Id="rId4" Type="http://schemas.openxmlformats.org/officeDocument/2006/relationships/oleObject" Target="../embeddings/oleObject24.bin"/><Relationship Id="rId22" Type="http://schemas.openxmlformats.org/officeDocument/2006/relationships/oleObject" Target="../embeddings/oleObject2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emf"/></Relationships>
</file>

<file path=ppt/slides/_rels/slide3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88.png"/><Relationship Id="rId3" Type="http://schemas.openxmlformats.org/officeDocument/2006/relationships/image" Target="../media/image13.png"/><Relationship Id="rId17" Type="http://schemas.openxmlformats.org/officeDocument/2006/relationships/image" Target="../media/image89.emf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90.emf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0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3.png"/><Relationship Id="rId7" Type="http://schemas.openxmlformats.org/officeDocument/2006/relationships/image" Target="../media/image92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2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4.wmf"/><Relationship Id="rId4" Type="http://schemas.openxmlformats.org/officeDocument/2006/relationships/oleObject" Target="../embeddings/oleObject30.bin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png"/><Relationship Id="rId3" Type="http://schemas.openxmlformats.org/officeDocument/2006/relationships/image" Target="../media/image13.png"/><Relationship Id="rId12" Type="http://schemas.openxmlformats.org/officeDocument/2006/relationships/image" Target="../media/image9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5.emf"/><Relationship Id="rId10" Type="http://schemas.openxmlformats.org/officeDocument/2006/relationships/image" Target="../media/image1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9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13.png"/><Relationship Id="rId7" Type="http://schemas.openxmlformats.org/officeDocument/2006/relationships/image" Target="../media/image101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100.wmf"/><Relationship Id="rId4" Type="http://schemas.openxmlformats.org/officeDocument/2006/relationships/oleObject" Target="../embeddings/oleObject31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3.png"/><Relationship Id="rId5" Type="http://schemas.openxmlformats.org/officeDocument/2006/relationships/image" Target="../media/image102.jp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189412" y="2141910"/>
            <a:ext cx="1248443" cy="1134690"/>
            <a:chOff x="4189412" y="2141910"/>
            <a:chExt cx="1248443" cy="113469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412" y="2141910"/>
              <a:ext cx="1248443" cy="113469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631857" y="2456136"/>
              <a:ext cx="48821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spc="67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.VnCentury SchoolbookH" pitchFamily="34" charset="0"/>
                </a:rPr>
                <a:t>2</a:t>
              </a:r>
              <a:endParaRPr lang="en-US" sz="6600" b="1" spc="67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.VnCentury SchoolbookH" pitchFamily="34" charset="0"/>
              </a:endParaRP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643" b="33898"/>
            <a:stretch/>
          </p:blipFill>
          <p:spPr bwMode="auto">
            <a:xfrm>
              <a:off x="4409421" y="2328050"/>
              <a:ext cx="780685" cy="338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Rounded Rectangle 1"/>
          <p:cNvSpPr/>
          <p:nvPr/>
        </p:nvSpPr>
        <p:spPr>
          <a:xfrm>
            <a:off x="5596481" y="2090614"/>
            <a:ext cx="5908131" cy="1262186"/>
          </a:xfrm>
          <a:prstGeom prst="roundRect">
            <a:avLst>
              <a:gd name="adj" fmla="val 8013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" y="381000"/>
            <a:ext cx="3211080" cy="65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655512" y="853029"/>
            <a:ext cx="289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r="6629" b="21926"/>
          <a:stretch/>
        </p:blipFill>
        <p:spPr bwMode="auto">
          <a:xfrm>
            <a:off x="5714296" y="1257935"/>
            <a:ext cx="4860232" cy="72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8364402" y="228600"/>
            <a:ext cx="3461019" cy="806223"/>
            <a:chOff x="8364402" y="228600"/>
            <a:chExt cx="3461019" cy="806223"/>
          </a:xfrm>
        </p:grpSpPr>
        <p:sp>
          <p:nvSpPr>
            <p:cNvPr id="3" name="Rectangle 2"/>
            <p:cNvSpPr/>
            <p:nvPr/>
          </p:nvSpPr>
          <p:spPr>
            <a:xfrm>
              <a:off x="8456612" y="228600"/>
              <a:ext cx="3276600" cy="8062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4402" y="371475"/>
              <a:ext cx="3461019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72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481" y="2178049"/>
            <a:ext cx="5908131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2100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596" y="2513012"/>
            <a:ext cx="42799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49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Cơ cấu dân số theo giới là gì? Công thức tính và Ý nghĩ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99" y="66317"/>
            <a:ext cx="2720181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2884292" y="4251405"/>
            <a:ext cx="7496932" cy="1615995"/>
            <a:chOff x="460375" y="741442"/>
            <a:chExt cx="7496932" cy="1615995"/>
          </a:xfrm>
        </p:grpSpPr>
        <p:grpSp>
          <p:nvGrpSpPr>
            <p:cNvPr id="32" name="Group 31"/>
            <p:cNvGrpSpPr/>
            <p:nvPr/>
          </p:nvGrpSpPr>
          <p:grpSpPr>
            <a:xfrm>
              <a:off x="460375" y="838201"/>
              <a:ext cx="7162800" cy="1143000"/>
              <a:chOff x="460375" y="840612"/>
              <a:chExt cx="8547507" cy="1143000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460375" y="840612"/>
                <a:ext cx="8547507" cy="1143000"/>
              </a:xfrm>
              <a:prstGeom prst="roundRect">
                <a:avLst>
                  <a:gd name="adj" fmla="val 40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08010" y="916811"/>
                <a:ext cx="7763356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600" b="1">
                    <a:latin typeface="Arial" pitchFamily="34" charset="0"/>
                    <a:cs typeface="Arial" pitchFamily="34" charset="0"/>
                  </a:rPr>
                  <a:t>Làm thế  nào để tính được số em nhỏ (em thơ) và số trái hồng ?</a:t>
                </a:r>
                <a:endParaRPr lang="vi-VN" sz="26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90397" y="741442"/>
              <a:ext cx="1366910" cy="161599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065212" y="838200"/>
            <a:ext cx="6139690" cy="3124200"/>
            <a:chOff x="1446212" y="838200"/>
            <a:chExt cx="6139690" cy="3124200"/>
          </a:xfrm>
        </p:grpSpPr>
        <p:pic>
          <p:nvPicPr>
            <p:cNvPr id="77312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212" y="838200"/>
              <a:ext cx="6139690" cy="312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827212" y="1028700"/>
              <a:ext cx="56388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just">
                <a:buFont typeface="Wingdings" pitchFamily="2" charset="2"/>
                <a:buChar char="v"/>
              </a:pPr>
              <a:r>
                <a:rPr lang="en-US" sz="2000" b="1">
                  <a:latin typeface="Arial" pitchFamily="34" charset="0"/>
                  <a:cs typeface="Arial" pitchFamily="34" charset="0"/>
                </a:rPr>
                <a:t>      </a:t>
              </a:r>
              <a:r>
                <a:rPr lang="en-US" b="1" i="1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Bài toán cổ :</a:t>
              </a:r>
            </a:p>
            <a:p>
              <a:pPr algn="just"/>
              <a:r>
                <a:rPr lang="en-US" b="1">
                  <a:latin typeface="Arial" pitchFamily="34" charset="0"/>
                  <a:cs typeface="Arial" pitchFamily="34" charset="0"/>
                </a:rPr>
                <a:t>Một đàn em nhỏ đứng bên sông</a:t>
              </a:r>
            </a:p>
            <a:p>
              <a:pPr algn="just"/>
              <a:r>
                <a:rPr lang="en-US" b="1">
                  <a:latin typeface="Arial" pitchFamily="34" charset="0"/>
                  <a:cs typeface="Arial" pitchFamily="34" charset="0"/>
                </a:rPr>
                <a:t>To nhỏ bàn nhau chuyện chia hồng</a:t>
              </a:r>
            </a:p>
            <a:p>
              <a:pPr algn="just"/>
              <a:r>
                <a:rPr lang="en-US" b="1">
                  <a:latin typeface="Arial" pitchFamily="34" charset="0"/>
                  <a:cs typeface="Arial" pitchFamily="34" charset="0"/>
                </a:rPr>
                <a:t>Mỗi người năm trái thừa năm trái</a:t>
              </a:r>
            </a:p>
            <a:p>
              <a:pPr algn="just"/>
              <a:r>
                <a:rPr lang="en-US" b="1">
                  <a:latin typeface="Arial" pitchFamily="34" charset="0"/>
                  <a:cs typeface="Arial" pitchFamily="34" charset="0"/>
                </a:rPr>
                <a:t>Mỗi người sáu trái một người không</a:t>
              </a:r>
            </a:p>
            <a:p>
              <a:pPr algn="just"/>
              <a:r>
                <a:rPr lang="en-US" b="1">
                  <a:latin typeface="Arial" pitchFamily="34" charset="0"/>
                  <a:cs typeface="Arial" pitchFamily="34" charset="0"/>
                </a:rPr>
                <a:t>Hỡi người bạn trẻ đang dừng bước</a:t>
              </a:r>
            </a:p>
            <a:p>
              <a:pPr algn="just"/>
              <a:r>
                <a:rPr lang="en-US" b="1">
                  <a:latin typeface="Arial" pitchFamily="34" charset="0"/>
                  <a:cs typeface="Arial" pitchFamily="34" charset="0"/>
                </a:rPr>
                <a:t>Có mấy em thơ, mấy trái hồng?</a:t>
              </a:r>
              <a:endParaRPr lang="vi-VN" b="1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73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439" y="1103198"/>
            <a:ext cx="3848973" cy="2552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4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7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2" y="3356079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95249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9412" y="726079"/>
            <a:ext cx="11506200" cy="2514600"/>
            <a:chOff x="379412" y="764179"/>
            <a:chExt cx="11506200" cy="2514600"/>
          </a:xfrm>
        </p:grpSpPr>
        <p:sp>
          <p:nvSpPr>
            <p:cNvPr id="17" name="Rounded Rectangle 16"/>
            <p:cNvSpPr/>
            <p:nvPr/>
          </p:nvSpPr>
          <p:spPr>
            <a:xfrm>
              <a:off x="379412" y="764179"/>
              <a:ext cx="11506200" cy="2514600"/>
            </a:xfrm>
            <a:prstGeom prst="roundRect">
              <a:avLst>
                <a:gd name="adj" fmla="val 3662"/>
              </a:avLst>
            </a:prstGeom>
            <a:solidFill>
              <a:srgbClr val="E5F3F7"/>
            </a:solidFill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82286" y="821328"/>
              <a:ext cx="102033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>
                  <a:latin typeface="Arial" pitchFamily="34" charset="0"/>
                  <a:cs typeface="Arial" pitchFamily="34" charset="0"/>
                </a:rPr>
                <a:t>Để chuyển đổi từ độ F (kí hiệu x) sang độ C (kí hiệu y) ta dùng công thức :</a:t>
              </a:r>
              <a:endParaRPr lang="vi-VN" sz="2500" b="1">
                <a:latin typeface="Arial" pitchFamily="34" charset="0"/>
                <a:cs typeface="Arial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" name="Object 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337998071"/>
                    </p:ext>
                  </p:extLst>
                </p:nvPr>
              </p:nvGraphicFramePr>
              <p:xfrm>
                <a:off x="3682017" y="1181100"/>
                <a:ext cx="1952308" cy="89931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4" imgW="914400" imgH="419040" progId="Equation.DSMT4">
                        <p:embed/>
                      </p:oleObj>
                    </mc:Choice>
                    <mc:Fallback>
                      <p:oleObj name="Equation" r:id="rId4" imgW="914400" imgH="419040" progId="Equation.DSMT4">
                        <p:embed/>
                        <p:pic>
                          <p:nvPicPr>
                            <p:cNvPr id="0" name="Object 1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82017" y="1181100"/>
                              <a:ext cx="1952308" cy="89931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" name="Object 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337998071"/>
                    </p:ext>
                  </p:extLst>
                </p:nvPr>
              </p:nvGraphicFramePr>
              <p:xfrm>
                <a:off x="3682017" y="1181100"/>
                <a:ext cx="1952308" cy="89931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745517" name="Equation" r:id="rId7" imgW="914400" imgH="419040" progId="Equation.DSMT4">
                        <p:embed/>
                      </p:oleObj>
                    </mc:Choice>
                    <mc:Fallback>
                      <p:oleObj name="Equation" r:id="rId7" imgW="914400" imgH="419040" progId="Equation.DSMT4">
                        <p:embed/>
                        <p:pic>
                          <p:nvPicPr>
                            <p:cNvPr id="0" name="Object 1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82017" y="1181100"/>
                              <a:ext cx="1952308" cy="89931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pic>
          <p:nvPicPr>
            <p:cNvPr id="745502" name="Picture 3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50" y="821328"/>
              <a:ext cx="1189037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672719" y="2000250"/>
                  <a:ext cx="10203325" cy="1246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57200" indent="-457200">
                    <a:buAutoNum type="alphaLcParenR"/>
                  </a:pPr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Biến đổi công thức trên về dạng </a:t>
                  </a:r>
                  <a14:m>
                    <m:oMath xmlns:m="http://schemas.openxmlformats.org/officeDocument/2006/math"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𝒙</m:t>
                      </m:r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−</m:t>
                      </m:r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𝟏</m:t>
                      </m:r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,</m:t>
                      </m:r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𝟖</m:t>
                      </m:r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𝒚</m:t>
                      </m:r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2500" b="1" i="1" smtClean="0">
                          <a:latin typeface="Cambria Math"/>
                          <a:cs typeface="Arial" pitchFamily="34" charset="0"/>
                        </a:rPr>
                        <m:t>𝟑𝟐</m:t>
                      </m:r>
                    </m:oMath>
                  </a14:m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    </a:t>
                  </a:r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(1)</a:t>
                  </a:r>
                  <a:endParaRPr lang="en-US" sz="2500" b="1">
                    <a:latin typeface="Arial" pitchFamily="34" charset="0"/>
                    <a:cs typeface="Arial" pitchFamily="34" charset="0"/>
                  </a:endParaRPr>
                </a:p>
                <a:p>
                  <a:pPr marL="457200" indent="-457200">
                    <a:buAutoNum type="alphaLcParenR"/>
                  </a:pPr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Hỏi 20</a:t>
                  </a:r>
                  <a:r>
                    <a:rPr lang="en-US" sz="2500" b="1" baseline="30000">
                      <a:latin typeface="Arial" pitchFamily="34" charset="0"/>
                      <a:cs typeface="Arial" pitchFamily="34" charset="0"/>
                    </a:rPr>
                    <a:t>o</a:t>
                  </a:r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C tương ứng bao nhiêu độ F?</a:t>
                  </a:r>
                </a:p>
                <a:p>
                  <a:pPr marL="457200" indent="-457200">
                    <a:buAutoNum type="alphaLcParenR"/>
                  </a:pPr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Hỏi 98,6</a:t>
                  </a:r>
                  <a:r>
                    <a:rPr lang="en-US" sz="2500" b="1" baseline="30000">
                      <a:latin typeface="Arial" pitchFamily="34" charset="0"/>
                      <a:cs typeface="Arial" pitchFamily="34" charset="0"/>
                    </a:rPr>
                    <a:t>0</a:t>
                  </a:r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F tương ứng với bao nhiêu độ C?</a:t>
                  </a:r>
                  <a:endParaRPr lang="vi-VN" sz="2500" b="1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2719" y="2000250"/>
                  <a:ext cx="10203325" cy="1246495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l="-836" t="-3431" b="-112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45299" y="3658693"/>
                <a:ext cx="11125200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a) Ta có :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2500" b="1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𝟓</m:t>
                        </m:r>
                      </m:num>
                      <m:den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𝟗</m:t>
                        </m:r>
                      </m:den>
                    </m:f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𝟑𝟐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2500" b="1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hay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𝟗</m:t>
                        </m:r>
                      </m:num>
                      <m:den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𝟓</m:t>
                        </m:r>
                      </m:den>
                    </m:f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𝟑𝟐</m:t>
                    </m:r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, suy ra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𝟖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𝟑𝟐</m:t>
                    </m:r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 </a:t>
                </a:r>
                <a:r>
                  <a:rPr lang="en-US" sz="2500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(1)</a:t>
                </a:r>
                <a:endParaRPr lang="vi-VN" sz="2500" b="1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299" y="3658693"/>
                <a:ext cx="11125200" cy="653769"/>
              </a:xfrm>
              <a:prstGeom prst="rect">
                <a:avLst/>
              </a:prstGeom>
              <a:blipFill rotWithShape="1">
                <a:blip r:embed="rId11"/>
                <a:stretch>
                  <a:fillRect l="-877" b="-8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45299" y="4381506"/>
                <a:ext cx="1112520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b) </a:t>
                </a:r>
                <a:r>
                  <a:rPr lang="es-ES" sz="2500" b="1">
                    <a:latin typeface="Arial" pitchFamily="34" charset="0"/>
                    <a:cs typeface="Arial" pitchFamily="34" charset="0"/>
                  </a:rPr>
                  <a:t>Thay y = 20 vào (1), ta có: </a:t>
                </a:r>
                <a14:m>
                  <m:oMath xmlns:m="http://schemas.openxmlformats.org/officeDocument/2006/math"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𝟖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𝟐𝟎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𝟑𝟐</m:t>
                    </m:r>
                  </m:oMath>
                </a14:m>
                <a:r>
                  <a:rPr lang="es-ES" sz="2500" b="1">
                    <a:latin typeface="Arial" pitchFamily="34" charset="0"/>
                    <a:cs typeface="Arial" pitchFamily="34" charset="0"/>
                  </a:rPr>
                  <a:t> , suy ra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𝟔𝟖</m:t>
                    </m:r>
                  </m:oMath>
                </a14:m>
                <a:endParaRPr lang="vi-VN" sz="2500" b="1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299" y="4381506"/>
                <a:ext cx="11125200" cy="477054"/>
              </a:xfrm>
              <a:prstGeom prst="rect">
                <a:avLst/>
              </a:prstGeom>
              <a:blipFill rotWithShape="1">
                <a:blip r:embed="rId12"/>
                <a:stretch>
                  <a:fillRect l="-877" t="-8974"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283811" y="4927604"/>
            <a:ext cx="10786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Vậy 20°C tương ứng với 68°F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.</a:t>
            </a:r>
            <a:endParaRPr lang="vi-VN" sz="25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45299" y="5473702"/>
                <a:ext cx="1112520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500" b="1">
                    <a:latin typeface="Arial" pitchFamily="34" charset="0"/>
                    <a:cs typeface="Arial" pitchFamily="34" charset="0"/>
                  </a:rPr>
                  <a:t>c) Thay x = 98,6 vào (1), ta có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l-PL" sz="2500" b="1">
                    <a:latin typeface="Arial" pitchFamily="34" charset="0"/>
                    <a:cs typeface="Arial" pitchFamily="34" charset="0"/>
                  </a:rPr>
                  <a:t>: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𝟗𝟖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𝟔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𝟖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𝟑𝟐</m:t>
                    </m:r>
                  </m:oMath>
                </a14:m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, suy ra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𝟑𝟕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endParaRPr lang="vi-VN" sz="2500" b="1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299" y="5473702"/>
                <a:ext cx="11125200" cy="477054"/>
              </a:xfrm>
              <a:prstGeom prst="rect">
                <a:avLst/>
              </a:prstGeom>
              <a:blipFill rotWithShape="1">
                <a:blip r:embed="rId13"/>
                <a:stretch>
                  <a:fillRect l="-877" t="-8974"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327524" y="6019800"/>
            <a:ext cx="10786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Vậy 98,6°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F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tương ứng với 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37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°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C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.</a:t>
            </a:r>
            <a:endParaRPr lang="vi-VN" sz="25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73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35748" y="886740"/>
            <a:ext cx="11413849" cy="3151860"/>
            <a:chOff x="635748" y="914400"/>
            <a:chExt cx="11413849" cy="3151860"/>
          </a:xfrm>
        </p:grpSpPr>
        <p:sp>
          <p:nvSpPr>
            <p:cNvPr id="19" name="Rounded Rectangle 18"/>
            <p:cNvSpPr/>
            <p:nvPr/>
          </p:nvSpPr>
          <p:spPr>
            <a:xfrm>
              <a:off x="635748" y="914400"/>
              <a:ext cx="10945064" cy="2971800"/>
            </a:xfrm>
            <a:prstGeom prst="roundRect">
              <a:avLst>
                <a:gd name="adj" fmla="val 3662"/>
              </a:avLst>
            </a:prstGeom>
            <a:solidFill>
              <a:srgbClr val="FDEDD3"/>
            </a:solidFill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35915" y="2870359"/>
              <a:ext cx="1113682" cy="119590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95780" y="1050269"/>
                  <a:ext cx="10251632" cy="12926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Arial" pitchFamily="34" charset="0"/>
                    <a:buChar char="•"/>
                  </a:pPr>
                  <a:r>
                    <a:rPr lang="en-US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P</a:t>
                  </a:r>
                  <a:r>
                    <a:rPr lang="vi-VN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hương trình</a:t>
                  </a:r>
                  <a:r>
                    <a:rPr lang="en-US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 bậc nhất hai ẩn x và y có dạng :</a:t>
                  </a:r>
                  <a:r>
                    <a:rPr lang="en-US" sz="2500" b="1" i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/>
                          <a:cs typeface="Arial" pitchFamily="34" charset="0"/>
                        </a:rPr>
                        <m:t>𝒂𝒙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/>
                          <a:cs typeface="Arial" pitchFamily="34" charset="0"/>
                        </a:rPr>
                        <m:t>𝒃𝒚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/>
                          <a:cs typeface="Arial" pitchFamily="34" charset="0"/>
                        </a:rPr>
                        <m:t>𝒄</m:t>
                      </m:r>
                    </m:oMath>
                  </a14:m>
                  <a:r>
                    <a:rPr lang="en-US" sz="2800" b="1">
                      <a:solidFill>
                        <a:srgbClr val="C00000"/>
                      </a:solidFill>
                      <a:latin typeface="Arial" pitchFamily="34" charset="0"/>
                      <a:cs typeface="Arial" pitchFamily="34" charset="0"/>
                    </a:rPr>
                    <a:t> </a:t>
                  </a:r>
                  <a:br>
                    <a:rPr lang="en-US" sz="2800" b="1">
                      <a:solidFill>
                        <a:schemeClr val="accent2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</a:br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trong đó a, b, c là các số đã biết (gọi là hệ số) , a và b không đồng thời bằng 0.</a:t>
                  </a:r>
                  <a:endPara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780" y="1050269"/>
                  <a:ext cx="10251632" cy="129266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892" t="-472" b="-103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AutoShape 4"/>
          <p:cNvSpPr>
            <a:spLocks noChangeArrowheads="1"/>
          </p:cNvSpPr>
          <p:nvPr/>
        </p:nvSpPr>
        <p:spPr bwMode="gray">
          <a:xfrm>
            <a:off x="447213" y="1524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65616" y="2395365"/>
                <a:ext cx="10327831" cy="8946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Nếu giá trị của vế trái tại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𝒙</m:t>
                        </m:r>
                      </m:e>
                      <m:sub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𝒚</m:t>
                        </m:r>
                      </m:e>
                      <m:sub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bằng vế phải thì cặp số </a:t>
                </a:r>
                <a:r>
                  <a:rPr lang="en-US" sz="2500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𝒙</m:t>
                        </m:r>
                      </m:e>
                      <m:sub>
                        <m:r>
                          <a:rPr lang="en-US" sz="2500" b="1" i="1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;</m:t>
                    </m:r>
                    <m:sSub>
                      <m:sSubPr>
                        <m:ctrlPr>
                          <a:rPr lang="en-US" sz="25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𝒚</m:t>
                        </m:r>
                      </m:e>
                      <m:sub>
                        <m:r>
                          <a:rPr lang="en-US" sz="2500" b="1" i="1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500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) </a:t>
                </a: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được gọi là một nghiệm của p</a:t>
                </a:r>
                <a:r>
                  <a:rPr lang="vi-VN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.</a:t>
                </a: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16" y="2395365"/>
                <a:ext cx="10327831" cy="894669"/>
              </a:xfrm>
              <a:prstGeom prst="rect">
                <a:avLst/>
              </a:prstGeom>
              <a:blipFill rotWithShape="1">
                <a:blip r:embed="rId5"/>
                <a:stretch>
                  <a:fillRect l="-885" t="-4762" r="-1476" b="-1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765616" y="3283503"/>
            <a:ext cx="103579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Giải p</a:t>
            </a:r>
            <a:r>
              <a:rPr lang="vi-VN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là tìm tất cả các nghiệm của p</a:t>
            </a:r>
            <a:r>
              <a:rPr lang="vi-VN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đó.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31951" y="5867400"/>
            <a:ext cx="1592618" cy="123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76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771" y="2669186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18012" y="3124200"/>
                <a:ext cx="75438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với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𝟓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𝟑</m:t>
                    </m:r>
                  </m:oMath>
                </a14:m>
                <a:r>
                  <a:rPr lang="en-US" sz="2500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012" y="3124200"/>
                <a:ext cx="7543800" cy="861774"/>
              </a:xfrm>
              <a:prstGeom prst="rect">
                <a:avLst/>
              </a:prstGeom>
              <a:blipFill rotWithShape="1">
                <a:blip r:embed="rId5"/>
                <a:stretch>
                  <a:fillRect l="-1374" t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528557"/>
              </p:ext>
            </p:extLst>
          </p:nvPr>
        </p:nvGraphicFramePr>
        <p:xfrm>
          <a:off x="1625600" y="3143559"/>
          <a:ext cx="2589688" cy="660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2960" imgH="253800" progId="Equation.DSMT4">
                  <p:embed/>
                </p:oleObj>
              </mc:Choice>
              <mc:Fallback>
                <p:oleObj name="Equation" r:id="rId6" imgW="10029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3143559"/>
                        <a:ext cx="2589688" cy="6600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1524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812367"/>
              </p:ext>
            </p:extLst>
          </p:nvPr>
        </p:nvGraphicFramePr>
        <p:xfrm>
          <a:off x="1625600" y="4114800"/>
          <a:ext cx="232727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01440" imgH="253800" progId="Equation.DSMT4">
                  <p:embed/>
                </p:oleObj>
              </mc:Choice>
              <mc:Fallback>
                <p:oleObj name="Equation" r:id="rId8" imgW="901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4114800"/>
                        <a:ext cx="232727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418012" y="4091226"/>
                <a:ext cx="75438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với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𝟕</m:t>
                    </m:r>
                  </m:oMath>
                </a14:m>
                <a:endParaRPr lang="vi-VN" sz="2500" b="1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012" y="4091226"/>
                <a:ext cx="7543800" cy="861774"/>
              </a:xfrm>
              <a:prstGeom prst="rect">
                <a:avLst/>
              </a:prstGeom>
              <a:blipFill rotWithShape="1">
                <a:blip r:embed="rId19"/>
                <a:stretch>
                  <a:fillRect l="-1374" t="-4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666283"/>
              </p:ext>
            </p:extLst>
          </p:nvPr>
        </p:nvGraphicFramePr>
        <p:xfrm>
          <a:off x="1625600" y="4976813"/>
          <a:ext cx="268763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41120" imgH="253800" progId="Equation.DSMT4">
                  <p:embed/>
                </p:oleObj>
              </mc:Choice>
              <mc:Fallback>
                <p:oleObj name="Equation" r:id="rId20" imgW="10411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4976813"/>
                        <a:ext cx="268763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418012" y="4953000"/>
                <a:ext cx="75438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với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𝟒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, 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𝟓</m:t>
                    </m:r>
                  </m:oMath>
                </a14:m>
                <a:endParaRPr lang="vi-VN" sz="2500" b="1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012" y="4953000"/>
                <a:ext cx="7543800" cy="861774"/>
              </a:xfrm>
              <a:prstGeom prst="rect">
                <a:avLst/>
              </a:prstGeom>
              <a:blipFill rotWithShape="1">
                <a:blip r:embed="rId22"/>
                <a:stretch>
                  <a:fillRect l="-1374" t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469192"/>
              </p:ext>
            </p:extLst>
          </p:nvPr>
        </p:nvGraphicFramePr>
        <p:xfrm>
          <a:off x="1625600" y="5862638"/>
          <a:ext cx="2392362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927000" imgH="253800" progId="Equation.DSMT4">
                  <p:embed/>
                </p:oleObj>
              </mc:Choice>
              <mc:Fallback>
                <p:oleObj name="Equation" r:id="rId23" imgW="927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5862638"/>
                        <a:ext cx="2392362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02245" y="5838348"/>
                <a:ext cx="75438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Không phải 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vì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, 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vi-VN" sz="2500" b="1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245" y="5838348"/>
                <a:ext cx="7543800" cy="861774"/>
              </a:xfrm>
              <a:prstGeom prst="rect">
                <a:avLst/>
              </a:prstGeom>
              <a:blipFill rotWithShape="1">
                <a:blip r:embed="rId25"/>
                <a:stretch>
                  <a:fillRect l="-1292" t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7910" name="Picture 390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" y="778473"/>
            <a:ext cx="11803063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3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1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718" y="22098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700212" y="25908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1">
                <a:latin typeface="Arial" pitchFamily="34" charset="0"/>
                <a:cs typeface="Arial" pitchFamily="34" charset="0"/>
              </a:rPr>
              <a:t>Cặp số </a:t>
            </a:r>
            <a:r>
              <a:rPr lang="en-US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(1; 2) </a:t>
            </a:r>
            <a:r>
              <a:rPr lang="en-US" b="1">
                <a:latin typeface="Arial" pitchFamily="34" charset="0"/>
                <a:cs typeface="Arial" pitchFamily="34" charset="0"/>
              </a:rPr>
              <a:t>là nghiệm của p</a:t>
            </a:r>
            <a:r>
              <a:rPr lang="vi-VN" b="1">
                <a:latin typeface="Arial" pitchFamily="34" charset="0"/>
                <a:cs typeface="Arial" pitchFamily="34" charset="0"/>
              </a:rPr>
              <a:t>hương trình</a:t>
            </a:r>
            <a:r>
              <a:rPr lang="en-US" b="1">
                <a:latin typeface="Arial" pitchFamily="34" charset="0"/>
                <a:cs typeface="Arial" pitchFamily="34" charset="0"/>
              </a:rPr>
              <a:t> vì : </a:t>
            </a:r>
            <a:endParaRPr lang="vi-VN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670901"/>
              </p:ext>
            </p:extLst>
          </p:nvPr>
        </p:nvGraphicFramePr>
        <p:xfrm>
          <a:off x="8710612" y="2607319"/>
          <a:ext cx="1803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400" imgH="164880" progId="Equation.DSMT4">
                  <p:embed/>
                </p:oleObj>
              </mc:Choice>
              <mc:Fallback>
                <p:oleObj name="Equation" r:id="rId4" imgW="6984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0612" y="2607319"/>
                        <a:ext cx="18034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1524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00212" y="3124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1">
                <a:latin typeface="Arial" pitchFamily="34" charset="0"/>
                <a:cs typeface="Arial" pitchFamily="34" charset="0"/>
              </a:rPr>
              <a:t>Cặp số </a:t>
            </a:r>
            <a:r>
              <a:rPr lang="en-US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(1; -2) </a:t>
            </a:r>
            <a:r>
              <a:rPr lang="en-US" b="1">
                <a:latin typeface="Arial" pitchFamily="34" charset="0"/>
                <a:cs typeface="Arial" pitchFamily="34" charset="0"/>
              </a:rPr>
              <a:t>không là nghiệm của p</a:t>
            </a:r>
            <a:r>
              <a:rPr lang="vi-VN" b="1">
                <a:latin typeface="Arial" pitchFamily="34" charset="0"/>
                <a:cs typeface="Arial" pitchFamily="34" charset="0"/>
              </a:rPr>
              <a:t>hương trình</a:t>
            </a:r>
            <a:r>
              <a:rPr lang="en-US" b="1">
                <a:latin typeface="Arial" pitchFamily="34" charset="0"/>
                <a:cs typeface="Arial" pitchFamily="34" charset="0"/>
              </a:rPr>
              <a:t> vì : </a:t>
            </a:r>
            <a:endParaRPr lang="vi-VN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26055"/>
              </p:ext>
            </p:extLst>
          </p:nvPr>
        </p:nvGraphicFramePr>
        <p:xfrm>
          <a:off x="4886222" y="3585865"/>
          <a:ext cx="2951163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3000" imgH="203040" progId="Equation.DSMT4">
                  <p:embed/>
                </p:oleObj>
              </mc:Choice>
              <mc:Fallback>
                <p:oleObj name="Equation" r:id="rId6" imgW="1143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222" y="3585865"/>
                        <a:ext cx="2951163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71328" y="4114659"/>
            <a:ext cx="11112269" cy="2362340"/>
            <a:chOff x="471328" y="4024462"/>
            <a:chExt cx="11112269" cy="2362340"/>
          </a:xfrm>
        </p:grpSpPr>
        <p:sp>
          <p:nvSpPr>
            <p:cNvPr id="29" name="Rounded Rectangle 28"/>
            <p:cNvSpPr/>
            <p:nvPr/>
          </p:nvSpPr>
          <p:spPr>
            <a:xfrm>
              <a:off x="968406" y="4131599"/>
              <a:ext cx="10615191" cy="2255203"/>
            </a:xfrm>
            <a:prstGeom prst="roundRect">
              <a:avLst>
                <a:gd name="adj" fmla="val 366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618872" y="4270605"/>
                  <a:ext cx="9736125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US" sz="2500" b="1">
                      <a:latin typeface="Arial" pitchFamily="34" charset="0"/>
                      <a:cs typeface="Arial" pitchFamily="34" charset="0"/>
                    </a:rPr>
                    <a:t>a) Mỗi nghiệm </a:t>
                  </a:r>
                  <a:r>
                    <a:rPr lang="en-US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𝒙</m:t>
                          </m:r>
                        </m:e>
                        <m:sub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𝟎</m:t>
                          </m:r>
                        </m:sub>
                      </m:sSub>
                      <m:r>
                        <a:rPr lang="en-US" sz="2500" b="1" i="1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;</m:t>
                      </m:r>
                      <m:sSub>
                        <m:sSubPr>
                          <m:ctrlP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𝒚</m:t>
                          </m:r>
                        </m:e>
                        <m:sub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) của p</a:t>
                  </a:r>
                  <a:r>
                    <a:rPr lang="vi-VN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hương trình</a:t>
                  </a:r>
                  <a:r>
                    <a:rPr lang="en-US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5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𝒂𝒙</m:t>
                      </m:r>
                      <m:r>
                        <a:rPr lang="en-US" sz="25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25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𝒃𝒚</m:t>
                      </m:r>
                      <m:r>
                        <a:rPr lang="en-US" sz="25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25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𝒄</m:t>
                      </m:r>
                    </m:oMath>
                  </a14:m>
                  <a:r>
                    <a:rPr lang="en-US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 được biểu diễn bởi điểm có toạ độ 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𝒙</m:t>
                          </m:r>
                        </m:e>
                        <m:sub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𝟎</m:t>
                          </m:r>
                        </m:sub>
                      </m:sSub>
                      <m:r>
                        <a:rPr lang="en-US" sz="2500" b="1" i="1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;</m:t>
                      </m:r>
                      <m:sSub>
                        <m:sSubPr>
                          <m:ctrlP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𝒚</m:t>
                          </m:r>
                        </m:e>
                        <m:sub>
                          <m:r>
                            <a:rPr lang="en-US" sz="2500" b="1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sz="25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) trên mặt phẳng toạ độ Oxy.</a:t>
                  </a:r>
                  <a:endParaRPr lang="vi-VN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8872" y="4270605"/>
                  <a:ext cx="9736125" cy="861774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l="-1064" t="-4930" r="-1002" b="-154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328" y="4024462"/>
              <a:ext cx="1032034" cy="932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601896" y="5230505"/>
                <a:ext cx="9736125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b)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</a:t>
                </a:r>
                <a14:m>
                  <m:oMath xmlns:m="http://schemas.openxmlformats.org/officeDocument/2006/math"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𝒂𝒙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𝒃𝒚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𝒄</m:t>
                    </m:r>
                  </m:oMath>
                </a14:m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luôn luôn có vô số nghiệm. Tất cả các nghiệm của nó được biểu diễn bởi một 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đường thẳng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.</a:t>
                </a:r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896" y="5230505"/>
                <a:ext cx="9736125" cy="1246495"/>
              </a:xfrm>
              <a:prstGeom prst="rect">
                <a:avLst/>
              </a:prstGeom>
              <a:blipFill rotWithShape="1">
                <a:blip r:embed="rId13"/>
                <a:stretch>
                  <a:fillRect l="-1064" t="-3415" r="-1002" b="-10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75229" name="Picture 6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698500"/>
            <a:ext cx="11803063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33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6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2" y="238219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643062" y="2799546"/>
                <a:ext cx="666115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a) Viết lại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thành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𝟐</m:t>
                    </m:r>
                  </m:oMath>
                </a14:m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062" y="2799546"/>
                <a:ext cx="6661150" cy="477054"/>
              </a:xfrm>
              <a:prstGeom prst="rect">
                <a:avLst/>
              </a:prstGeom>
              <a:blipFill rotWithShape="1">
                <a:blip r:embed="rId5"/>
                <a:stretch>
                  <a:fillRect l="-1557" t="-8861" b="-29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1524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979612" y="3343275"/>
                <a:ext cx="6618432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Từ đó tất cả các nghiệm của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đã cho được biểu diễn bởi 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đường thẳng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</a:t>
                </a:r>
              </a:p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     d: </a:t>
                </a:r>
                <a14:m>
                  <m:oMath xmlns:m="http://schemas.openxmlformats.org/officeDocument/2006/math">
                    <m:r>
                      <a:rPr lang="en-US" sz="2500" b="1" i="1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US" sz="2500" b="1" i="1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500" b="1" i="1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</m:oMath>
                </a14:m>
                <a:r>
                  <a:rPr lang="en-US" sz="2500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 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(Hình 1)</a:t>
                </a:r>
                <a:endParaRPr lang="vi-VN" sz="2500" b="1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612" y="3343275"/>
                <a:ext cx="6618432" cy="1246495"/>
              </a:xfrm>
              <a:prstGeom prst="rect">
                <a:avLst/>
              </a:prstGeom>
              <a:blipFill rotWithShape="1">
                <a:blip r:embed="rId13"/>
                <a:stretch>
                  <a:fillRect l="-1567" t="-3415" r="-1567" b="-10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8761412" y="2438400"/>
            <a:ext cx="2990850" cy="3495828"/>
            <a:chOff x="8761412" y="2533497"/>
            <a:chExt cx="2990850" cy="3495828"/>
          </a:xfrm>
        </p:grpSpPr>
        <p:pic>
          <p:nvPicPr>
            <p:cNvPr id="776199" name="Picture 7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1412" y="2533497"/>
              <a:ext cx="2990850" cy="2981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8761412" y="2533497"/>
              <a:ext cx="2990850" cy="3029103"/>
            </a:xfrm>
            <a:prstGeom prst="rect">
              <a:avLst/>
            </a:prstGeom>
            <a:noFill/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77220" name="Picture 4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3924" y="5562600"/>
              <a:ext cx="88582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77299" name="Picture 8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8" y="797865"/>
            <a:ext cx="118094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42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2" y="238219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370012" y="2799546"/>
                <a:ext cx="666115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b) Viết lại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thành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𝟐</m:t>
                    </m:r>
                  </m:oMath>
                </a14:m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012" y="2799546"/>
                <a:ext cx="6661150" cy="477054"/>
              </a:xfrm>
              <a:prstGeom prst="rect">
                <a:avLst/>
              </a:prstGeom>
              <a:blipFill rotWithShape="1">
                <a:blip r:embed="rId5"/>
                <a:stretch>
                  <a:fillRect l="-1557" t="-8861" b="-29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1524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0362" y="3343275"/>
            <a:ext cx="66946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b="1">
                <a:latin typeface="Arial" pitchFamily="34" charset="0"/>
                <a:cs typeface="Arial" pitchFamily="34" charset="0"/>
              </a:rPr>
              <a:t>Từ đó tất cả các nghiệm của p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đã cho được biểu diễn bởi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đường thẳng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d vuông góc với Oy tại điểm M(0; -2) (Hình 2)</a:t>
            </a:r>
            <a:endParaRPr lang="vi-VN" sz="2500" b="1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61412" y="2438400"/>
            <a:ext cx="2990850" cy="3481541"/>
            <a:chOff x="8761412" y="2438400"/>
            <a:chExt cx="2990850" cy="3481541"/>
          </a:xfrm>
        </p:grpSpPr>
        <p:pic>
          <p:nvPicPr>
            <p:cNvPr id="77824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1412" y="2438400"/>
              <a:ext cx="2971800" cy="2962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8761412" y="2438400"/>
              <a:ext cx="2990850" cy="3029103"/>
            </a:xfrm>
            <a:prstGeom prst="rect">
              <a:avLst/>
            </a:prstGeom>
            <a:noFill/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78244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5812" y="5472266"/>
              <a:ext cx="885825" cy="447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78317" name="Picture 7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" y="796619"/>
            <a:ext cx="118094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25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2" y="238219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370012" y="2799546"/>
                <a:ext cx="666115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c) Viết lại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thành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𝟓</m:t>
                    </m:r>
                  </m:oMath>
                </a14:m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012" y="2799546"/>
                <a:ext cx="6661150" cy="477054"/>
              </a:xfrm>
              <a:prstGeom prst="rect">
                <a:avLst/>
              </a:prstGeom>
              <a:blipFill rotWithShape="1">
                <a:blip r:embed="rId5"/>
                <a:stretch>
                  <a:fillRect l="-1557" t="-8861" b="-29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1524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0362" y="3343275"/>
            <a:ext cx="66946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b="1">
                <a:latin typeface="Arial" pitchFamily="34" charset="0"/>
                <a:cs typeface="Arial" pitchFamily="34" charset="0"/>
              </a:rPr>
              <a:t>Từ đó tất cả các nghiệm của p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đã cho được biểu diễn bởi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đường thẳng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d vuông góc với Ox tại điểm (1,5; 0) (Hình 3)</a:t>
            </a:r>
            <a:endParaRPr lang="vi-VN" sz="2500" b="1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761412" y="2438400"/>
            <a:ext cx="2990850" cy="3490119"/>
            <a:chOff x="8761412" y="2438400"/>
            <a:chExt cx="2990850" cy="3490119"/>
          </a:xfrm>
        </p:grpSpPr>
        <p:pic>
          <p:nvPicPr>
            <p:cNvPr id="77927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9987" y="2489994"/>
              <a:ext cx="2962275" cy="297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8761412" y="2438400"/>
              <a:ext cx="2990850" cy="3029103"/>
            </a:xfrm>
            <a:prstGeom prst="rect">
              <a:avLst/>
            </a:prstGeom>
            <a:noFill/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7927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2974" y="5461794"/>
              <a:ext cx="876300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79347" name="Picture 8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787938"/>
            <a:ext cx="118094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399" y="25146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205101"/>
              </p:ext>
            </p:extLst>
          </p:nvPr>
        </p:nvGraphicFramePr>
        <p:xfrm>
          <a:off x="1793875" y="2895600"/>
          <a:ext cx="239553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000" imgH="253800" progId="Equation.DSMT4">
                  <p:embed/>
                </p:oleObj>
              </mc:Choice>
              <mc:Fallback>
                <p:oleObj name="Equation" r:id="rId4" imgW="927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2895600"/>
                        <a:ext cx="239553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AutoShape 4"/>
          <p:cNvSpPr>
            <a:spLocks noChangeArrowheads="1"/>
          </p:cNvSpPr>
          <p:nvPr/>
        </p:nvSpPr>
        <p:spPr bwMode="gray">
          <a:xfrm>
            <a:off x="447213" y="1524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41812" y="2912899"/>
                <a:ext cx="75438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với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𝟓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𝟒</m:t>
                    </m:r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812" y="2912899"/>
                <a:ext cx="7543800" cy="861774"/>
              </a:xfrm>
              <a:prstGeom prst="rect">
                <a:avLst/>
              </a:prstGeom>
              <a:blipFill rotWithShape="1">
                <a:blip r:embed="rId17"/>
                <a:stretch>
                  <a:fillRect l="-1292" t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166141"/>
              </p:ext>
            </p:extLst>
          </p:nvPr>
        </p:nvGraphicFramePr>
        <p:xfrm>
          <a:off x="1778000" y="3675063"/>
          <a:ext cx="24288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939600" imgH="317160" progId="Equation.DSMT4">
                  <p:embed/>
                </p:oleObj>
              </mc:Choice>
              <mc:Fallback>
                <p:oleObj name="Equation" r:id="rId18" imgW="9396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3675063"/>
                        <a:ext cx="242887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341812" y="3774673"/>
                <a:ext cx="7543800" cy="915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với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radPr>
                      <m:deg/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e>
                    </m:rad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812" y="3774673"/>
                <a:ext cx="7543800" cy="915828"/>
              </a:xfrm>
              <a:prstGeom prst="rect">
                <a:avLst/>
              </a:prstGeom>
              <a:blipFill rotWithShape="1">
                <a:blip r:embed="rId20"/>
                <a:stretch>
                  <a:fillRect l="-1292" t="-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644083"/>
              </p:ext>
            </p:extLst>
          </p:nvPr>
        </p:nvGraphicFramePr>
        <p:xfrm>
          <a:off x="1751013" y="4459288"/>
          <a:ext cx="2462212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952200" imgH="419040" progId="Equation.DSMT4">
                  <p:embed/>
                </p:oleObj>
              </mc:Choice>
              <mc:Fallback>
                <p:oleObj name="Equation" r:id="rId21" imgW="9522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1013" y="4459288"/>
                        <a:ext cx="2462212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330699" y="4690501"/>
                <a:ext cx="7543800" cy="1055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với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f>
                      <m:f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num>
                      <m:den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𝟐</m:t>
                        </m:r>
                      </m:den>
                    </m:f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𝟔</m:t>
                    </m:r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699" y="4690501"/>
                <a:ext cx="7543800" cy="1055161"/>
              </a:xfrm>
              <a:prstGeom prst="rect">
                <a:avLst/>
              </a:prstGeom>
              <a:blipFill rotWithShape="1">
                <a:blip r:embed="rId23"/>
                <a:stretch>
                  <a:fillRect l="-1292" t="-4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266472"/>
              </p:ext>
            </p:extLst>
          </p:nvPr>
        </p:nvGraphicFramePr>
        <p:xfrm>
          <a:off x="1701801" y="5786438"/>
          <a:ext cx="2889250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117440" imgH="253800" progId="Equation.DSMT4">
                  <p:embed/>
                </p:oleObj>
              </mc:Choice>
              <mc:Fallback>
                <p:oleObj name="Equation" r:id="rId24" imgW="1117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1" y="5786438"/>
                        <a:ext cx="2889250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46612" y="5802839"/>
                <a:ext cx="75438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với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𝟓</m:t>
                    </m:r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612" y="5802839"/>
                <a:ext cx="7543800" cy="861774"/>
              </a:xfrm>
              <a:prstGeom prst="rect">
                <a:avLst/>
              </a:prstGeom>
              <a:blipFill rotWithShape="1">
                <a:blip r:embed="rId26"/>
                <a:stretch>
                  <a:fillRect l="-1292" t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80439" name="Picture 151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757238"/>
            <a:ext cx="11893550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4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577" y="3560458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793123" y="3971034"/>
            <a:ext cx="9905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a) Cặp số (1; 2) không phải là nghiệm của phương trình (1) vì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: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3 . 1 + 2 . 2 = 3 + 4 = 7 ≠ 4.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2012" y="4818282"/>
            <a:ext cx="95655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Cặp số (–2; 5) là nghiệm của phương trình (1) vì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3 . (–2) + 2 . 5 = –6 + 10 = 4.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26217" y="5680056"/>
            <a:ext cx="95655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Vậy trong hai cặp số đã cho, 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(–2; 5)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là nghiệm của phương trình (1).</a:t>
            </a: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gray">
          <a:xfrm>
            <a:off x="379412" y="762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038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631825"/>
            <a:ext cx="118935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6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793123" y="3505200"/>
            <a:ext cx="9905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b) Để cặp số (4; y</a:t>
            </a:r>
            <a:r>
              <a:rPr lang="vi-VN" b="1" baseline="-25000">
                <a:latin typeface="Arial" pitchFamily="34" charset="0"/>
                <a:cs typeface="Arial" pitchFamily="34" charset="0"/>
              </a:rPr>
              <a:t>0</a:t>
            </a:r>
            <a:r>
              <a:rPr lang="vi-VN" b="1">
                <a:latin typeface="Arial" pitchFamily="34" charset="0"/>
                <a:cs typeface="Arial" pitchFamily="34" charset="0"/>
              </a:rPr>
              <a:t>) là nghiệm của phương trình (1) thì</a:t>
            </a:r>
          </a:p>
          <a:p>
            <a:r>
              <a:rPr lang="en-US" b="1">
                <a:latin typeface="Arial" pitchFamily="34" charset="0"/>
                <a:cs typeface="Arial" pitchFamily="34" charset="0"/>
              </a:rPr>
              <a:t>	</a:t>
            </a:r>
            <a:r>
              <a:rPr lang="vi-VN" b="1">
                <a:latin typeface="Arial" pitchFamily="34" charset="0"/>
                <a:cs typeface="Arial" pitchFamily="34" charset="0"/>
              </a:rPr>
              <a:t>3 . 4 + 2y</a:t>
            </a:r>
            <a:r>
              <a:rPr lang="vi-VN" b="1" baseline="-25000">
                <a:latin typeface="Arial" pitchFamily="34" charset="0"/>
                <a:cs typeface="Arial" pitchFamily="34" charset="0"/>
              </a:rPr>
              <a:t>0</a:t>
            </a:r>
            <a:r>
              <a:rPr lang="vi-VN" b="1">
                <a:latin typeface="Arial" pitchFamily="34" charset="0"/>
                <a:cs typeface="Arial" pitchFamily="34" charset="0"/>
              </a:rPr>
              <a:t> = 4</a:t>
            </a:r>
            <a:r>
              <a:rPr lang="en-US" b="1">
                <a:latin typeface="Arial" pitchFamily="34" charset="0"/>
                <a:cs typeface="Arial" pitchFamily="34" charset="0"/>
              </a:rPr>
              <a:t> </a:t>
            </a:r>
            <a:r>
              <a:rPr lang="vi-VN" b="1">
                <a:latin typeface="Arial" pitchFamily="34" charset="0"/>
                <a:cs typeface="Arial" pitchFamily="34" charset="0"/>
              </a:rPr>
              <a:t> hay 12 + 2y</a:t>
            </a:r>
            <a:r>
              <a:rPr lang="vi-VN" b="1" baseline="-25000">
                <a:latin typeface="Arial" pitchFamily="34" charset="0"/>
                <a:cs typeface="Arial" pitchFamily="34" charset="0"/>
              </a:rPr>
              <a:t>0</a:t>
            </a:r>
            <a:r>
              <a:rPr lang="vi-VN" b="1">
                <a:latin typeface="Arial" pitchFamily="34" charset="0"/>
                <a:cs typeface="Arial" pitchFamily="34" charset="0"/>
              </a:rPr>
              <a:t> = 4 suy ra y</a:t>
            </a:r>
            <a:r>
              <a:rPr lang="vi-VN" b="1" baseline="-25000">
                <a:latin typeface="Arial" pitchFamily="34" charset="0"/>
                <a:cs typeface="Arial" pitchFamily="34" charset="0"/>
              </a:rPr>
              <a:t>0</a:t>
            </a:r>
            <a:r>
              <a:rPr lang="vi-VN" b="1">
                <a:latin typeface="Arial" pitchFamily="34" charset="0"/>
                <a:cs typeface="Arial" pitchFamily="34" charset="0"/>
              </a:rPr>
              <a:t> = –4.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3123" y="4302577"/>
            <a:ext cx="99044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c) Tìm thêm hai nghiệm của phương trình (1).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33600" y="4715234"/>
            <a:ext cx="95655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vi-VN" b="1">
                <a:latin typeface="Arial" pitchFamily="34" charset="0"/>
                <a:cs typeface="Arial" pitchFamily="34" charset="0"/>
              </a:rPr>
              <a:t>Thay x = 0 vào phương trình (1), ta có:</a:t>
            </a:r>
            <a:r>
              <a:rPr lang="en-US" b="1">
                <a:latin typeface="Arial" pitchFamily="34" charset="0"/>
                <a:cs typeface="Arial" pitchFamily="34" charset="0"/>
              </a:rPr>
              <a:t> </a:t>
            </a:r>
            <a:br>
              <a:rPr lang="en-US" b="1">
                <a:latin typeface="Arial" pitchFamily="34" charset="0"/>
                <a:cs typeface="Arial" pitchFamily="34" charset="0"/>
              </a:rPr>
            </a:br>
            <a:r>
              <a:rPr lang="en-US" b="1">
                <a:latin typeface="Arial" pitchFamily="34" charset="0"/>
                <a:cs typeface="Arial" pitchFamily="34" charset="0"/>
              </a:rPr>
              <a:t>	</a:t>
            </a:r>
            <a:r>
              <a:rPr lang="es-ES" b="1">
                <a:latin typeface="Arial" pitchFamily="34" charset="0"/>
                <a:cs typeface="Arial" pitchFamily="34" charset="0"/>
              </a:rPr>
              <a:t>3 . 0 + 2y = 4 hay 2y = 4 suy ra y = 2.</a:t>
            </a:r>
            <a:endParaRPr lang="vi-VN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gray">
          <a:xfrm>
            <a:off x="379412" y="762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26217" y="5512611"/>
            <a:ext cx="95655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vi-VN" b="1">
                <a:latin typeface="Arial" pitchFamily="34" charset="0"/>
                <a:cs typeface="Arial" pitchFamily="34" charset="0"/>
              </a:rPr>
              <a:t>Thay x = 2 vào phương trình (1), ta có:</a:t>
            </a:r>
            <a:br>
              <a:rPr lang="en-US" b="1">
                <a:latin typeface="Arial" pitchFamily="34" charset="0"/>
                <a:cs typeface="Arial" pitchFamily="34" charset="0"/>
              </a:rPr>
            </a:br>
            <a:r>
              <a:rPr lang="en-US" b="1">
                <a:latin typeface="Arial" pitchFamily="34" charset="0"/>
                <a:cs typeface="Arial" pitchFamily="34" charset="0"/>
              </a:rPr>
              <a:t>	</a:t>
            </a:r>
            <a:r>
              <a:rPr lang="es-ES" b="1">
                <a:latin typeface="Arial" pitchFamily="34" charset="0"/>
                <a:cs typeface="Arial" pitchFamily="34" charset="0"/>
              </a:rPr>
              <a:t>3 . 2 + 2y = 4 hay 6 + 2y = 4 suy ra y = –1.</a:t>
            </a:r>
            <a:endParaRPr lang="vi-VN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0677" y="6309987"/>
            <a:ext cx="11778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Vậy</a:t>
            </a:r>
            <a:r>
              <a:rPr lang="en-US" b="1">
                <a:latin typeface="Arial" pitchFamily="34" charset="0"/>
                <a:cs typeface="Arial" pitchFamily="34" charset="0"/>
              </a:rPr>
              <a:t> 2 </a:t>
            </a:r>
            <a:r>
              <a:rPr lang="vi-VN" b="1">
                <a:latin typeface="Arial" pitchFamily="34" charset="0"/>
                <a:cs typeface="Arial" pitchFamily="34" charset="0"/>
              </a:rPr>
              <a:t>nghiệm của phương trình (1) khác với các nghiệm trên là </a:t>
            </a:r>
            <a:r>
              <a:rPr lang="vi-VN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(0; 2) </a:t>
            </a:r>
            <a:r>
              <a:rPr lang="vi-VN" b="1">
                <a:latin typeface="Arial" pitchFamily="34" charset="0"/>
                <a:cs typeface="Arial" pitchFamily="34" charset="0"/>
              </a:rPr>
              <a:t>và </a:t>
            </a:r>
            <a:r>
              <a:rPr lang="vi-VN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(2; –1).</a:t>
            </a:r>
          </a:p>
        </p:txBody>
      </p:sp>
      <p:pic>
        <p:nvPicPr>
          <p:cNvPr id="804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660400"/>
            <a:ext cx="118935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06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4" grpId="0"/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55612" y="3505200"/>
            <a:ext cx="107271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 startAt="4"/>
            </a:pPr>
            <a:r>
              <a:rPr lang="vi-VN" b="1">
                <a:latin typeface="Arial" pitchFamily="34" charset="0"/>
                <a:cs typeface="Arial" pitchFamily="34" charset="0"/>
              </a:rPr>
              <a:t>Phương trình (1) có nghiệm là (0; 2) và (2; –1) nên đường thẳng</a:t>
            </a:r>
            <a:br>
              <a:rPr lang="en-US" b="1">
                <a:latin typeface="Arial" pitchFamily="34" charset="0"/>
                <a:cs typeface="Arial" pitchFamily="34" charset="0"/>
              </a:rPr>
            </a:br>
            <a:r>
              <a:rPr lang="vi-VN" b="1">
                <a:latin typeface="Arial" pitchFamily="34" charset="0"/>
                <a:cs typeface="Arial" pitchFamily="34" charset="0"/>
              </a:rPr>
              <a:t> 3x + 2y = 4 đi qua hai điểm A(0; 2) và B(2; –1).</a:t>
            </a: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gray">
          <a:xfrm>
            <a:off x="379412" y="76200"/>
            <a:ext cx="5279591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1  .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812" y="4447936"/>
            <a:ext cx="75969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Vậy ta có biểu diễn tất cả các nghiệm của phương trình (1) trên mặt phẳng tọa độ Oxy như sau: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228012" y="3886200"/>
            <a:ext cx="3810000" cy="2867025"/>
            <a:chOff x="8228012" y="3914775"/>
            <a:chExt cx="3810000" cy="2867025"/>
          </a:xfrm>
        </p:grpSpPr>
        <p:sp>
          <p:nvSpPr>
            <p:cNvPr id="2" name="Rounded Rectangle 1"/>
            <p:cNvSpPr/>
            <p:nvPr/>
          </p:nvSpPr>
          <p:spPr>
            <a:xfrm>
              <a:off x="8228012" y="4038600"/>
              <a:ext cx="3810000" cy="2743200"/>
            </a:xfrm>
            <a:prstGeom prst="roundRect">
              <a:avLst>
                <a:gd name="adj" fmla="val 43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360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4212" y="3914775"/>
              <a:ext cx="3657600" cy="2867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058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" y="688975"/>
            <a:ext cx="118935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53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2" y="38100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79412" y="726078"/>
            <a:ext cx="11506200" cy="2977955"/>
            <a:chOff x="379412" y="726078"/>
            <a:chExt cx="11506200" cy="2977955"/>
          </a:xfrm>
        </p:grpSpPr>
        <p:sp>
          <p:nvSpPr>
            <p:cNvPr id="17" name="Rounded Rectangle 16"/>
            <p:cNvSpPr/>
            <p:nvPr/>
          </p:nvSpPr>
          <p:spPr>
            <a:xfrm>
              <a:off x="379412" y="726078"/>
              <a:ext cx="11506200" cy="2977955"/>
            </a:xfrm>
            <a:prstGeom prst="roundRect">
              <a:avLst>
                <a:gd name="adj" fmla="val 3662"/>
              </a:avLst>
            </a:prstGeom>
            <a:solidFill>
              <a:srgbClr val="E5F3F7"/>
            </a:solidFill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912812" y="784562"/>
                  <a:ext cx="10972799" cy="28623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            Một ô tô đi từ A đến B , cùng lúc đó một xe máy đi từ B về A. Gọi x (km/h) là tốc độ của ô tô, y (km/h) là tốc độ của xe máy (</a:t>
                  </a:r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/>
                          <a:cs typeface="Arial" pitchFamily="34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/>
                          <a:cs typeface="Arial" pitchFamily="34" charset="0"/>
                        </a:rPr>
                        <m:t>&gt;</m:t>
                      </m:r>
                      <m:r>
                        <a:rPr lang="en-US" sz="2000" b="1" i="1" smtClean="0">
                          <a:latin typeface="Cambria Math"/>
                          <a:cs typeface="Arial" pitchFamily="34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/>
                          <a:cs typeface="Arial" pitchFamily="34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/>
                          <a:cs typeface="Arial" pitchFamily="34" charset="0"/>
                        </a:rPr>
                        <m:t>𝒚</m:t>
                      </m:r>
                      <m:r>
                        <a:rPr lang="en-US" sz="2000" b="1" i="1" smtClean="0">
                          <a:latin typeface="Cambria Math"/>
                          <a:cs typeface="Arial" pitchFamily="34" charset="0"/>
                        </a:rPr>
                        <m:t>&gt;</m:t>
                      </m:r>
                      <m:r>
                        <a:rPr lang="en-US" sz="2000" b="1" i="1" smtClean="0">
                          <a:latin typeface="Cambria Math"/>
                          <a:cs typeface="Arial" pitchFamily="34" charset="0"/>
                        </a:rPr>
                        <m:t>𝟎</m:t>
                      </m:r>
                    </m:oMath>
                  </a14:m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) . Biết rằng :</a:t>
                  </a:r>
                </a:p>
                <a:p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	(1) Tốc độ của ô tô hơn tốc độ xe máy 15km/h</a:t>
                  </a:r>
                </a:p>
                <a:p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	(2) Quãng đường AB dài 210km và hai xe gặp nhau sau 2 giờ.</a:t>
                  </a:r>
                </a:p>
                <a:p>
                  <a:pPr marL="457200" indent="-457200">
                    <a:buAutoNum type="alphaLcParenR"/>
                  </a:pPr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Từ dữ kiện (1), hãy lập một p</a:t>
                  </a:r>
                  <a:r>
                    <a:rPr lang="vi-VN" sz="2000" b="1">
                      <a:latin typeface="Arial" pitchFamily="34" charset="0"/>
                      <a:cs typeface="Arial" pitchFamily="34" charset="0"/>
                    </a:rPr>
                    <a:t>hương trình</a:t>
                  </a:r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 hai ẩn x, y.</a:t>
                  </a:r>
                </a:p>
                <a:p>
                  <a:pPr marL="457200" indent="-457200">
                    <a:buAutoNum type="alphaLcParenR"/>
                  </a:pPr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Từ dữ kiện (2), hãy lập thêm một p</a:t>
                  </a:r>
                  <a:r>
                    <a:rPr lang="vi-VN" sz="2000" b="1">
                      <a:latin typeface="Arial" pitchFamily="34" charset="0"/>
                      <a:cs typeface="Arial" pitchFamily="34" charset="0"/>
                    </a:rPr>
                    <a:t>hương trình</a:t>
                  </a:r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 hai ẩn x, y.</a:t>
                  </a:r>
                </a:p>
                <a:p>
                  <a:pPr marL="457200" indent="-457200">
                    <a:buAutoNum type="alphaLcParenR"/>
                  </a:pPr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Bạn An khẳng định rằng tốc độ của ô tô và xe máy lần lượt là 60km/h và 45km/h. Có thể dùng 2 p</a:t>
                  </a:r>
                  <a:r>
                    <a:rPr lang="vi-VN" sz="2000" b="1">
                      <a:latin typeface="Arial" pitchFamily="34" charset="0"/>
                      <a:cs typeface="Arial" pitchFamily="34" charset="0"/>
                    </a:rPr>
                    <a:t>hương trình</a:t>
                  </a:r>
                  <a:r>
                    <a:rPr lang="en-US" sz="2000" b="1">
                      <a:latin typeface="Arial" pitchFamily="34" charset="0"/>
                      <a:cs typeface="Arial" pitchFamily="34" charset="0"/>
                    </a:rPr>
                    <a:t> lập được để kiểm tra khẳng định của bạn An là đúng hay sai không ?</a:t>
                  </a:r>
                  <a:endParaRPr lang="vi-VN" sz="2000" b="1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12" y="784562"/>
                  <a:ext cx="10972799" cy="286232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611" t="-853" r="-1000" b="-31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82339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213" y="754654"/>
              <a:ext cx="1189037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9360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312" y="3733800"/>
            <a:ext cx="42291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4675" y="4124325"/>
            <a:ext cx="75969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a) Từ dữ kiện (1), ta lập được phương trình là: </a:t>
            </a:r>
            <a:br>
              <a:rPr lang="en-US" b="1">
                <a:latin typeface="Arial" pitchFamily="34" charset="0"/>
                <a:cs typeface="Arial" pitchFamily="34" charset="0"/>
              </a:rPr>
            </a:br>
            <a:r>
              <a:rPr lang="en-US" b="1">
                <a:latin typeface="Arial" pitchFamily="34" charset="0"/>
                <a:cs typeface="Arial" pitchFamily="34" charset="0"/>
              </a:rPr>
              <a:t>		</a:t>
            </a:r>
            <a:r>
              <a:rPr lang="vi-VN" b="1">
                <a:latin typeface="Arial" pitchFamily="34" charset="0"/>
                <a:cs typeface="Arial" pitchFamily="34" charset="0"/>
              </a:rPr>
              <a:t>x – y = 15.          (3)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675" y="4962525"/>
            <a:ext cx="8677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b) Quãng đường đi được của ô tô sau 2 giờ là: 2x (km)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037" y="5424190"/>
            <a:ext cx="8677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Quãng đường đi được của xe máy sau 2 giờ là: 2y (km)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037" y="5903833"/>
            <a:ext cx="10908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Một ô tô từ A đến B, cùng lúc đó một xe máy đi từ B về A nghĩa là ô tô và xe máy chuyển động ngược chiều nên 2x + 2y = 210 (km).</a:t>
            </a:r>
          </a:p>
        </p:txBody>
      </p:sp>
    </p:spTree>
    <p:extLst>
      <p:ext uri="{BB962C8B-B14F-4D97-AF65-F5344CB8AC3E}">
        <p14:creationId xmlns:p14="http://schemas.microsoft.com/office/powerpoint/2010/main" val="19786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9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7" y="6858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9360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37" y="609600"/>
            <a:ext cx="42291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6100" y="1000125"/>
            <a:ext cx="75969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Vậy từ dữ kiện (2), ta lập được phương trình là: </a:t>
            </a:r>
            <a:endParaRPr lang="en-US" b="1">
              <a:latin typeface="Arial" pitchFamily="34" charset="0"/>
              <a:cs typeface="Arial" pitchFamily="34" charset="0"/>
            </a:endParaRPr>
          </a:p>
          <a:p>
            <a:r>
              <a:rPr lang="en-US" b="1">
                <a:latin typeface="Arial" pitchFamily="34" charset="0"/>
                <a:cs typeface="Arial" pitchFamily="34" charset="0"/>
              </a:rPr>
              <a:t>	</a:t>
            </a:r>
            <a:r>
              <a:rPr lang="vi-VN" b="1">
                <a:latin typeface="Arial" pitchFamily="34" charset="0"/>
                <a:cs typeface="Arial" pitchFamily="34" charset="0"/>
              </a:rPr>
              <a:t>2x + 2y = 210 hay x + y = 105.      (4)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6100" y="1920939"/>
            <a:ext cx="11449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 startAt="3"/>
            </a:pPr>
            <a:r>
              <a:rPr lang="vi-VN" b="1">
                <a:latin typeface="Arial" pitchFamily="34" charset="0"/>
                <a:cs typeface="Arial" pitchFamily="34" charset="0"/>
              </a:rPr>
              <a:t>Khi tốc độ của ô tô và xe máy lần lượt là 60 km/h và 45 km/h thì x = 60 km/h và y = 45 km/h.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688" y="2810976"/>
            <a:ext cx="10355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• Thay x = 60, y = 45 vào phương trình (3), ta có:</a:t>
            </a:r>
            <a:br>
              <a:rPr lang="en-US" b="1">
                <a:latin typeface="Arial" pitchFamily="34" charset="0"/>
                <a:cs typeface="Arial" pitchFamily="34" charset="0"/>
              </a:rPr>
            </a:br>
            <a:r>
              <a:rPr lang="en-US" b="1">
                <a:latin typeface="Arial" pitchFamily="34" charset="0"/>
                <a:cs typeface="Arial" pitchFamily="34" charset="0"/>
              </a:rPr>
              <a:t>		</a:t>
            </a:r>
            <a:r>
              <a:rPr lang="es-ES" b="1">
                <a:latin typeface="Arial" pitchFamily="34" charset="0"/>
                <a:cs typeface="Arial" pitchFamily="34" charset="0"/>
              </a:rPr>
              <a:t>x – y = 60 – 45 = 15.</a:t>
            </a:r>
            <a:endParaRPr lang="vi-VN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6688" y="3701013"/>
            <a:ext cx="10355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• </a:t>
            </a:r>
            <a:r>
              <a:rPr lang="es-ES" b="1">
                <a:latin typeface="Arial" pitchFamily="34" charset="0"/>
                <a:cs typeface="Arial" pitchFamily="34" charset="0"/>
              </a:rPr>
              <a:t>Thay x = 60, y = 45 vào phương trình (4), ta có:</a:t>
            </a:r>
          </a:p>
          <a:p>
            <a:r>
              <a:rPr lang="es-ES" b="1">
                <a:latin typeface="Arial" pitchFamily="34" charset="0"/>
                <a:cs typeface="Arial" pitchFamily="34" charset="0"/>
              </a:rPr>
              <a:t>		x + y = 60 + 45 = 105.</a:t>
            </a:r>
            <a:endParaRPr lang="vi-VN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2812" y="4591050"/>
            <a:ext cx="1097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>
                <a:latin typeface="Arial" pitchFamily="34" charset="0"/>
                <a:cs typeface="Arial" pitchFamily="34" charset="0"/>
              </a:rPr>
              <a:t>Vậy ta có thể dùng hai phương trình lập được để kiểm tra khẳng định của bạn An và ta thấy khẳng định của bạn An là đúng.</a:t>
            </a:r>
          </a:p>
        </p:txBody>
      </p:sp>
    </p:spTree>
    <p:extLst>
      <p:ext uri="{BB962C8B-B14F-4D97-AF65-F5344CB8AC3E}">
        <p14:creationId xmlns:p14="http://schemas.microsoft.com/office/powerpoint/2010/main" val="260100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8012" y="761999"/>
            <a:ext cx="11322613" cy="4243902"/>
            <a:chOff x="635748" y="886739"/>
            <a:chExt cx="11322613" cy="4243902"/>
          </a:xfrm>
        </p:grpSpPr>
        <p:sp>
          <p:nvSpPr>
            <p:cNvPr id="19" name="Rounded Rectangle 18"/>
            <p:cNvSpPr/>
            <p:nvPr/>
          </p:nvSpPr>
          <p:spPr>
            <a:xfrm>
              <a:off x="635748" y="886739"/>
              <a:ext cx="10945064" cy="4114801"/>
            </a:xfrm>
            <a:prstGeom prst="roundRect">
              <a:avLst>
                <a:gd name="adj" fmla="val 3662"/>
              </a:avLst>
            </a:prstGeom>
            <a:solidFill>
              <a:srgbClr val="FDEDD3"/>
            </a:solidFill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844679" y="3934740"/>
              <a:ext cx="1113682" cy="1195901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95780" y="1022609"/>
              <a:ext cx="1025163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en-US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Hệ hai p</a:t>
              </a:r>
              <a:r>
                <a: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hương trình</a:t>
              </a:r>
              <a:r>
                <a:rPr lang="en-US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bậc nhất hai ẩn x, y có dạng :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89012" y="2483584"/>
              <a:ext cx="100584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Trong đó a, b, c, a’, b’, c’ là các số đã biết (gọi là hệ số), a và b không đồng thời bằng 0, a’ và b’ không đồng thời bằng 0.</a:t>
              </a: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1377483"/>
                </p:ext>
              </p:extLst>
            </p:nvPr>
          </p:nvGraphicFramePr>
          <p:xfrm>
            <a:off x="4113212" y="1407103"/>
            <a:ext cx="3545897" cy="12598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11280" imgH="533160" progId="Equation.DSMT4">
                    <p:embed/>
                  </p:oleObj>
                </mc:Choice>
                <mc:Fallback>
                  <p:oleObj name="Equation" r:id="rId4" imgW="1511280" imgH="533160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3212" y="1407103"/>
                          <a:ext cx="3545897" cy="12598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0412" y="3176826"/>
                <a:ext cx="100584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Nếu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𝒙</m:t>
                        </m:r>
                      </m:e>
                      <m:sub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;</m:t>
                    </m:r>
                    <m:sSub>
                      <m:sSub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𝒚</m:t>
                        </m:r>
                      </m:e>
                      <m:sub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) là nghiệm chung của hai p</a:t>
                </a:r>
                <a:r>
                  <a:rPr lang="vi-VN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(1) và (2) thì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b="1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𝒙</m:t>
                        </m:r>
                      </m:e>
                      <m:sub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;</m:t>
                    </m:r>
                    <m:sSub>
                      <m:sSubPr>
                        <m:ctrlPr>
                          <a:rPr lang="en-US" sz="2500" b="1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𝒚</m:t>
                        </m:r>
                      </m:e>
                      <m:sub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) được gọi là một nghiệm của hệ (I)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412" y="3176826"/>
                <a:ext cx="10058400" cy="861774"/>
              </a:xfrm>
              <a:prstGeom prst="rect">
                <a:avLst/>
              </a:prstGeom>
              <a:blipFill rotWithShape="1">
                <a:blip r:embed="rId7"/>
                <a:stretch>
                  <a:fillRect l="-909" t="-4930" r="-970"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748994" y="4015026"/>
            <a:ext cx="95015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Giải hệ p</a:t>
            </a:r>
            <a:r>
              <a:rPr lang="vi-VN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là tìm tất cả các nghiệm của hệ p</a:t>
            </a:r>
            <a:r>
              <a:rPr lang="vi-VN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đó.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31951" y="5867400"/>
            <a:ext cx="1592618" cy="123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97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605" y="270365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341812" y="3157537"/>
                <a:ext cx="7145338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hệ hai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với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</m:t>
                    </m:r>
                  </m:oMath>
                </a14:m>
                <a:r>
                  <a:rPr lang="en-US" sz="2500" b="1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và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𝒂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</m:t>
                    </m:r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𝒃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 </m:t>
                    </m:r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𝒄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𝟒</m:t>
                    </m:r>
                  </m:oMath>
                </a14:m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812" y="3157537"/>
                <a:ext cx="7145338" cy="861774"/>
              </a:xfrm>
              <a:prstGeom prst="rect">
                <a:avLst/>
              </a:prstGeom>
              <a:blipFill rotWithShape="1">
                <a:blip r:embed="rId5"/>
                <a:stretch>
                  <a:fillRect l="-1365" t="-4965" b="-16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983515"/>
              </p:ext>
            </p:extLst>
          </p:nvPr>
        </p:nvGraphicFramePr>
        <p:xfrm>
          <a:off x="1552575" y="3024004"/>
          <a:ext cx="2532785" cy="1261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79280" imgH="533160" progId="Equation.DSMT4">
                  <p:embed/>
                </p:oleObj>
              </mc:Choice>
              <mc:Fallback>
                <p:oleObj name="Equation" r:id="rId6" imgW="107928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3024004"/>
                        <a:ext cx="2532785" cy="12613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661888"/>
              </p:ext>
            </p:extLst>
          </p:nvPr>
        </p:nvGraphicFramePr>
        <p:xfrm>
          <a:off x="1552575" y="4224337"/>
          <a:ext cx="2681288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0" imgH="533160" progId="Equation.DSMT4">
                  <p:embed/>
                </p:oleObj>
              </mc:Choice>
              <mc:Fallback>
                <p:oleObj name="Equation" r:id="rId8" imgW="11430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4224337"/>
                        <a:ext cx="2681288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41812" y="4300537"/>
                <a:ext cx="7620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Không phải hệ hai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vì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812" y="4300537"/>
                <a:ext cx="7620000" cy="861774"/>
              </a:xfrm>
              <a:prstGeom prst="rect">
                <a:avLst/>
              </a:prstGeom>
              <a:blipFill rotWithShape="1">
                <a:blip r:embed="rId16"/>
                <a:stretch>
                  <a:fillRect l="-1280" t="-4930" r="-320"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004130"/>
              </p:ext>
            </p:extLst>
          </p:nvPr>
        </p:nvGraphicFramePr>
        <p:xfrm>
          <a:off x="1598612" y="5519737"/>
          <a:ext cx="2473325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054080" imgH="533160" progId="Equation.DSMT4">
                  <p:embed/>
                </p:oleObj>
              </mc:Choice>
              <mc:Fallback>
                <p:oleObj name="Equation" r:id="rId17" imgW="105408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612" y="5519737"/>
                        <a:ext cx="2473325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41812" y="5595937"/>
                <a:ext cx="7620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hệ hai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với </a:t>
                </a:r>
                <a14:m>
                  <m:oMath xmlns:m="http://schemas.openxmlformats.org/officeDocument/2006/math"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r>
                  <a:rPr lang="en-US" sz="2500" b="1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và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b="1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𝒂</m:t>
                        </m:r>
                      </m:e>
                      <m:sup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,</m:t>
                    </m:r>
                    <m:sSup>
                      <m:sSupPr>
                        <m:ctrlPr>
                          <a:rPr lang="en-US" sz="2500" b="1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𝒃</m:t>
                        </m:r>
                      </m:e>
                      <m:sup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, </m:t>
                    </m:r>
                    <m:sSup>
                      <m:sSupPr>
                        <m:ctrlPr>
                          <a:rPr lang="en-US" sz="2500" b="1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𝒄</m:t>
                        </m:r>
                      </m:e>
                      <m:sup>
                        <m:r>
                          <a:rPr lang="en-US" sz="2500" b="1" i="1"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𝟏</m:t>
                    </m:r>
                  </m:oMath>
                </a14:m>
                <a:endParaRPr lang="vi-VN" sz="2500" b="1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812" y="5595937"/>
                <a:ext cx="7620000" cy="861774"/>
              </a:xfrm>
              <a:prstGeom prst="rect">
                <a:avLst/>
              </a:prstGeom>
              <a:blipFill rotWithShape="1">
                <a:blip r:embed="rId19"/>
                <a:stretch>
                  <a:fillRect l="-1280" t="-4965" b="-16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84515" name="Picture 13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" y="703400"/>
            <a:ext cx="11809413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69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9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604" y="2516786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2436811" y="2968488"/>
            <a:ext cx="62484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b="1">
                <a:latin typeface="Arial" pitchFamily="34" charset="0"/>
                <a:cs typeface="Arial" pitchFamily="34" charset="0"/>
              </a:rPr>
              <a:t>Cặp số (2; 1) là nghiệm của hệ vì </a:t>
            </a:r>
            <a:endParaRPr lang="vi-VN" sz="25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234111"/>
              </p:ext>
            </p:extLst>
          </p:nvPr>
        </p:nvGraphicFramePr>
        <p:xfrm>
          <a:off x="4737893" y="3407442"/>
          <a:ext cx="2174875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000" imgH="533160" progId="Equation.DSMT4">
                  <p:embed/>
                </p:oleObj>
              </mc:Choice>
              <mc:Fallback>
                <p:oleObj name="Equation" r:id="rId4" imgW="9270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7893" y="3407442"/>
                        <a:ext cx="2174875" cy="126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436812" y="4661683"/>
            <a:ext cx="67770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b="1">
                <a:latin typeface="Arial" pitchFamily="34" charset="0"/>
                <a:cs typeface="Arial" pitchFamily="34" charset="0"/>
              </a:rPr>
              <a:t>Cặp số (-1; 3) không là nghiệm của hệ vì </a:t>
            </a:r>
            <a:endParaRPr lang="vi-VN" sz="25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71538"/>
              </p:ext>
            </p:extLst>
          </p:nvPr>
        </p:nvGraphicFramePr>
        <p:xfrm>
          <a:off x="4799012" y="5138737"/>
          <a:ext cx="3248025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200" imgH="533160" progId="Equation.DSMT4">
                  <p:embed/>
                </p:oleObj>
              </mc:Choice>
              <mc:Fallback>
                <p:oleObj name="Equation" r:id="rId6" imgW="13842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012" y="5138737"/>
                        <a:ext cx="3248025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85468" name="Picture 6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780061"/>
            <a:ext cx="11809413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4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577" y="3094624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83049" y="3520392"/>
                <a:ext cx="7530208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hệ hai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với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𝟏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r>
                  <a:rPr lang="en-US" sz="2500" b="1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và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𝒂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</m:t>
                    </m:r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𝒃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 </m:t>
                    </m:r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𝒄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𝟒</m:t>
                    </m:r>
                  </m:oMath>
                </a14:m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049" y="3520392"/>
                <a:ext cx="7530208" cy="861774"/>
              </a:xfrm>
              <a:prstGeom prst="rect">
                <a:avLst/>
              </a:prstGeom>
              <a:blipFill rotWithShape="1">
                <a:blip r:embed="rId13"/>
                <a:stretch>
                  <a:fillRect l="-1377" t="-4930"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701779"/>
              </p:ext>
            </p:extLst>
          </p:nvPr>
        </p:nvGraphicFramePr>
        <p:xfrm>
          <a:off x="1204913" y="3386138"/>
          <a:ext cx="2709862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55600" imgH="533160" progId="Equation.DSMT4">
                  <p:embed/>
                </p:oleObj>
              </mc:Choice>
              <mc:Fallback>
                <p:oleObj name="Equation" r:id="rId14" imgW="11556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3386138"/>
                        <a:ext cx="2709862" cy="126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81461" y="4953000"/>
                <a:ext cx="7530208" cy="1031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Là hệ hai p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hương trình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bậc nhất hai ẩn 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với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500" b="1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radPr>
                      <m:deg/>
                      <m:e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e>
                    </m:rad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=−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𝟓</m:t>
                    </m:r>
                  </m:oMath>
                </a14:m>
                <a:r>
                  <a:rPr lang="en-US" sz="2500" b="1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5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và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𝒂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</m:t>
                    </m:r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𝒃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𝟒</m:t>
                        </m:r>
                      </m:num>
                      <m:den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𝟓</m:t>
                        </m:r>
                      </m:den>
                    </m:f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, </m:t>
                    </m:r>
                    <m:sSup>
                      <m:sSupPr>
                        <m:ctrlP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𝒄</m:t>
                        </m:r>
                      </m:e>
                      <m:sup>
                        <m:r>
                          <a:rPr lang="en-US" sz="25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𝟑</m:t>
                    </m:r>
                  </m:oMath>
                </a14:m>
                <a:endParaRPr lang="vi-VN" sz="2500"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461" y="4953000"/>
                <a:ext cx="7530208" cy="1031757"/>
              </a:xfrm>
              <a:prstGeom prst="rect">
                <a:avLst/>
              </a:prstGeom>
              <a:blipFill rotWithShape="1">
                <a:blip r:embed="rId16"/>
                <a:stretch>
                  <a:fillRect l="-1377" t="-4142" b="-4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876785"/>
              </p:ext>
            </p:extLst>
          </p:nvPr>
        </p:nvGraphicFramePr>
        <p:xfrm>
          <a:off x="1193799" y="4718050"/>
          <a:ext cx="2919413" cy="168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244520" imgH="711000" progId="Equation.DSMT4">
                  <p:embed/>
                </p:oleObj>
              </mc:Choice>
              <mc:Fallback>
                <p:oleObj name="Equation" r:id="rId17" imgW="124452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799" y="4718050"/>
                        <a:ext cx="2919413" cy="168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86525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722313"/>
            <a:ext cx="11893550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21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577" y="3094624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8011" y="3520392"/>
            <a:ext cx="73914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không phải là hệ phương trình bậc nhất hai ẩn vì a' = b' = 0.</a:t>
            </a:r>
            <a:endParaRPr lang="vi-VN" sz="25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83539"/>
              </p:ext>
            </p:extLst>
          </p:nvPr>
        </p:nvGraphicFramePr>
        <p:xfrm>
          <a:off x="1509712" y="3386138"/>
          <a:ext cx="2679700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0" imgH="533160" progId="Equation.DSMT4">
                  <p:embed/>
                </p:oleObj>
              </mc:Choice>
              <mc:Fallback>
                <p:oleObj name="Equation" r:id="rId4" imgW="11430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2" y="3386138"/>
                        <a:ext cx="2679700" cy="126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95678" name="Picture 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692737"/>
            <a:ext cx="11893550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909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99" y="279201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810585" y="3124200"/>
            <a:ext cx="9677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vi-VN" sz="2500" b="1">
                <a:latin typeface="Arial" pitchFamily="34" charset="0"/>
                <a:cs typeface="Arial" pitchFamily="34" charset="0"/>
              </a:rPr>
              <a:t>Cặp số (0; 2) không phải là nghiệm của hệ phương trình đã cho vì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: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395183"/>
              </p:ext>
            </p:extLst>
          </p:nvPr>
        </p:nvGraphicFramePr>
        <p:xfrm>
          <a:off x="4076267" y="3555087"/>
          <a:ext cx="3313545" cy="1261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09400" imgH="533160" progId="Equation.DSMT4">
                  <p:embed/>
                </p:oleObj>
              </mc:Choice>
              <mc:Fallback>
                <p:oleObj name="Equation" r:id="rId4" imgW="14094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267" y="3555087"/>
                        <a:ext cx="3313545" cy="12613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62325" y="4704546"/>
            <a:ext cx="9677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vi-VN" sz="2500" b="1">
                <a:latin typeface="Arial" pitchFamily="34" charset="0"/>
                <a:cs typeface="Arial" pitchFamily="34" charset="0"/>
              </a:rPr>
              <a:t>Cặp số (–5; 3) là nghiệm của hệ phương trình đã cho vì 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:</a:t>
            </a:r>
            <a:endParaRPr lang="vi-VN" sz="2500" b="1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775030"/>
              </p:ext>
            </p:extLst>
          </p:nvPr>
        </p:nvGraphicFramePr>
        <p:xfrm>
          <a:off x="4183063" y="5129213"/>
          <a:ext cx="2716212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600" imgH="533160" progId="Equation.DSMT4">
                  <p:embed/>
                </p:oleObj>
              </mc:Choice>
              <mc:Fallback>
                <p:oleObj name="Equation" r:id="rId6" imgW="11556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3063" y="5129213"/>
                        <a:ext cx="2716212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046157" y="6248400"/>
            <a:ext cx="9677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latin typeface="Arial" pitchFamily="34" charset="0"/>
                <a:cs typeface="Arial" pitchFamily="34" charset="0"/>
              </a:rPr>
              <a:t>Vậy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(–5; 3)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là nghiệm của hệ phương trình đã cho.</a:t>
            </a:r>
          </a:p>
        </p:txBody>
      </p:sp>
      <p:pic>
        <p:nvPicPr>
          <p:cNvPr id="787509" name="Picture 5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2" y="671110"/>
            <a:ext cx="11893550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54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569052" y="2743200"/>
            <a:ext cx="88648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vi-VN" sz="2500" b="1">
                <a:latin typeface="Arial" pitchFamily="34" charset="0"/>
                <a:cs typeface="Arial" pitchFamily="34" charset="0"/>
              </a:rPr>
              <a:t>Gọi x là số em nhỏ, y là số quả hồng (x, y ∈ ℕ*).</a:t>
            </a:r>
            <a:endParaRPr lang="en-US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2" y="2284849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utoShape 4"/>
          <p:cNvSpPr>
            <a:spLocks noChangeArrowheads="1"/>
          </p:cNvSpPr>
          <p:nvPr/>
        </p:nvSpPr>
        <p:spPr bwMode="gray">
          <a:xfrm>
            <a:off x="447213" y="95249"/>
            <a:ext cx="6153812" cy="438151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lIns="121899" tIns="60949" rIns="121899" bIns="60949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2 . HỆ HAI P</a:t>
            </a:r>
            <a:r>
              <a:rPr lang="vi-VN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HƯƠNG TRÌNH</a:t>
            </a:r>
            <a:r>
              <a:rPr lang="en-US" sz="1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BẬC NHẤT HAI ẨN .</a:t>
            </a:r>
            <a:endParaRPr lang="vi-VN" sz="19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3411" y="3267502"/>
            <a:ext cx="89154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500" b="1">
                <a:latin typeface="Arial" pitchFamily="34" charset="0"/>
                <a:cs typeface="Arial" pitchFamily="34" charset="0"/>
              </a:rPr>
              <a:t>Câu “Mỗi người năm trái thừa năm trái” nên ta có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: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5x = y – 5 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hay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5x – y = 5.         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(1)</a:t>
            </a:r>
            <a:endParaRPr lang="en-US" sz="25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3410" y="4176524"/>
            <a:ext cx="89154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500" b="1">
                <a:latin typeface="Arial" pitchFamily="34" charset="0"/>
                <a:cs typeface="Arial" pitchFamily="34" charset="0"/>
              </a:rPr>
              <a:t>Câu “Mỗi người sáu trái một người không” nên ta có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: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</a:t>
            </a:r>
            <a:endParaRPr lang="en-US" sz="2500" b="1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6(x – 1) = y 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hay 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6x – y = 6.   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(2)</a:t>
            </a:r>
            <a:endParaRPr lang="en-US" sz="25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3409" y="5085546"/>
            <a:ext cx="8915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500" b="1">
                <a:latin typeface="Arial" pitchFamily="34" charset="0"/>
                <a:cs typeface="Arial" pitchFamily="34" charset="0"/>
              </a:rPr>
              <a:t>Từ (1) và (2) ta có hệ hai phương trình bậc nhất hai ẩn</a:t>
            </a:r>
            <a:endParaRPr lang="en-US" sz="25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290808"/>
              </p:ext>
            </p:extLst>
          </p:nvPr>
        </p:nvGraphicFramePr>
        <p:xfrm>
          <a:off x="5172075" y="5521325"/>
          <a:ext cx="1820863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533160" progId="Equation.DSMT4">
                  <p:embed/>
                </p:oleObj>
              </mc:Choice>
              <mc:Fallback>
                <p:oleObj name="Equation" r:id="rId4" imgW="774360" imgH="53316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075" y="5521325"/>
                        <a:ext cx="1820863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946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733861"/>
            <a:ext cx="11876087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11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1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40983" y="5638800"/>
            <a:ext cx="1746254" cy="1354444"/>
          </a:xfrm>
          <a:prstGeom prst="rect">
            <a:avLst/>
          </a:prstGeom>
        </p:spPr>
      </p:pic>
      <p:pic>
        <p:nvPicPr>
          <p:cNvPr id="6348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1219200"/>
            <a:ext cx="8950325" cy="421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36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8012" y="381000"/>
            <a:ext cx="10744200" cy="4876800"/>
          </a:xfrm>
          <a:prstGeom prst="roundRect">
            <a:avLst>
              <a:gd name="adj" fmla="val 397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1007172" y="596686"/>
            <a:ext cx="10268840" cy="43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899" tIns="60949" rIns="121899" bIns="6094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</a:rPr>
              <a:t>Thầy (cô) vào đường link bên dưới để xem toàn bộ bài giảng Powerpoint môn Toán 9 - KNTT</a:t>
            </a:r>
          </a:p>
        </p:txBody>
      </p:sp>
      <p:sp>
        <p:nvSpPr>
          <p:cNvPr id="14" name="Text Box 33"/>
          <p:cNvSpPr txBox="1">
            <a:spLocks noChangeArrowheads="1"/>
          </p:cNvSpPr>
          <p:nvPr/>
        </p:nvSpPr>
        <p:spPr bwMode="auto">
          <a:xfrm>
            <a:off x="1007172" y="2711376"/>
            <a:ext cx="9694552" cy="216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899" tIns="60949" rIns="121899" bIns="60949">
            <a:spAutoFit/>
          </a:bodyPr>
          <a:lstStyle/>
          <a:p>
            <a:pPr>
              <a:spcBef>
                <a:spcPct val="50000"/>
              </a:spcBef>
            </a:pPr>
            <a:r>
              <a:rPr lang="vi-VN" sz="1900" b="1">
                <a:solidFill>
                  <a:srgbClr val="000000"/>
                </a:solidFill>
              </a:rPr>
              <a:t>Bài giảng được thực hiện công phu và đầy đủ các bài tập và luyện tập . </a:t>
            </a:r>
          </a:p>
          <a:p>
            <a:pPr>
              <a:spcBef>
                <a:spcPct val="50000"/>
              </a:spcBef>
            </a:pPr>
            <a:r>
              <a:rPr lang="vi-VN" sz="1900" b="1">
                <a:solidFill>
                  <a:srgbClr val="000000"/>
                </a:solidFill>
              </a:rPr>
              <a:t>Đặt biệt là phân môn Hình học : các hình vẽ được vẽ chuẩn xác và rõ nét hơn cả SGK ( Đây là điểm khác biệt lớn của bộ Giáo án này ). </a:t>
            </a:r>
            <a:endParaRPr lang="en-US" sz="1900" b="1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vi-VN" sz="1900" b="1">
                <a:solidFill>
                  <a:srgbClr val="C00000"/>
                </a:solidFill>
              </a:rPr>
              <a:t>Hình ảnh không copy từ SGK , để dính bản quyền của bộ sách KNTT</a:t>
            </a:r>
            <a:r>
              <a:rPr lang="vi-VN" sz="1900" b="1">
                <a:solidFill>
                  <a:srgbClr val="000000"/>
                </a:solidFill>
              </a:rPr>
              <a:t>.</a:t>
            </a:r>
            <a:br>
              <a:rPr lang="vi-VN" sz="1900" b="1">
                <a:solidFill>
                  <a:srgbClr val="000000"/>
                </a:solidFill>
              </a:rPr>
            </a:br>
            <a:r>
              <a:rPr lang="vi-VN" sz="1900" b="1">
                <a:solidFill>
                  <a:srgbClr val="000000"/>
                </a:solidFill>
              </a:rPr>
              <a:t>Tất cả bài tập :  Đại số + Hình học đều có hình minh hoạ đầy đủ , giúp việc dạy học dễ dàng .</a:t>
            </a:r>
            <a:endParaRPr lang="en-US" sz="1900" b="1">
              <a:solidFill>
                <a:srgbClr val="000000"/>
              </a:solidFill>
            </a:endParaRPr>
          </a:p>
        </p:txBody>
      </p:sp>
      <p:sp>
        <p:nvSpPr>
          <p:cNvPr id="16" name="Text Box 33"/>
          <p:cNvSpPr txBox="1">
            <a:spLocks noChangeArrowheads="1"/>
          </p:cNvSpPr>
          <p:nvPr/>
        </p:nvSpPr>
        <p:spPr bwMode="auto">
          <a:xfrm>
            <a:off x="2132012" y="1143000"/>
            <a:ext cx="729491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899" tIns="60949" rIns="121899" bIns="6094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100" b="1">
                <a:solidFill>
                  <a:srgbClr val="C00000"/>
                </a:solidFill>
              </a:rPr>
              <a:t>https://sites.google.com/view/giaoandientu-toan9-ctst/trang-ch%E1%BB%A7</a:t>
            </a: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2971886" y="1981200"/>
            <a:ext cx="5615161" cy="45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899" tIns="60949" rIns="121899" bIns="6094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100" b="1" i="1">
                <a:solidFill>
                  <a:schemeClr val="accent5">
                    <a:lumMod val="25000"/>
                  </a:schemeClr>
                </a:solidFill>
              </a:rPr>
              <a:t>(copy đường link và dán vào trình duyệt)</a:t>
            </a:r>
          </a:p>
        </p:txBody>
      </p:sp>
    </p:spTree>
    <p:extLst>
      <p:ext uri="{BB962C8B-B14F-4D97-AF65-F5344CB8AC3E}">
        <p14:creationId xmlns:p14="http://schemas.microsoft.com/office/powerpoint/2010/main" val="256524863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3" y="20574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46612" y="2472440"/>
            <a:ext cx="655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 là phương trình bậc nhất hai ẩn với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vi-VN" sz="2500" b="1">
                <a:latin typeface="Arial" pitchFamily="34" charset="0"/>
                <a:cs typeface="Arial" pitchFamily="34" charset="0"/>
              </a:rPr>
              <a:t> a = 2, b = 5, c = –7.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71036"/>
              </p:ext>
            </p:extLst>
          </p:nvPr>
        </p:nvGraphicFramePr>
        <p:xfrm>
          <a:off x="1695451" y="2491799"/>
          <a:ext cx="2589688" cy="660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960" imgH="253800" progId="Equation.DSMT4">
                  <p:embed/>
                </p:oleObj>
              </mc:Choice>
              <mc:Fallback>
                <p:oleObj name="Equation" r:id="rId4" imgW="10029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451" y="2491799"/>
                        <a:ext cx="2589688" cy="6600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646612" y="3334214"/>
            <a:ext cx="6934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không phải là phương trình bậc nhất hai ẩn vì a = 0 và b = 0.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342778"/>
              </p:ext>
            </p:extLst>
          </p:nvPr>
        </p:nvGraphicFramePr>
        <p:xfrm>
          <a:off x="1695451" y="3352800"/>
          <a:ext cx="232727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253800" progId="Equation.DSMT4">
                  <p:embed/>
                </p:oleObj>
              </mc:Choice>
              <mc:Fallback>
                <p:oleObj name="Equation" r:id="rId6" imgW="901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451" y="3352800"/>
                        <a:ext cx="232727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46612" y="4267200"/>
                <a:ext cx="6934200" cy="1055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 là phương trình bậc nhất hai ẩn với</a:t>
                </a:r>
                <a:br>
                  <a:rPr lang="en-US" sz="2500" b="1">
                    <a:latin typeface="Arial" pitchFamily="34" charset="0"/>
                    <a:cs typeface="Arial" pitchFamily="34" charset="0"/>
                  </a:rPr>
                </a:b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𝟎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, 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=−</m:t>
                    </m:r>
                    <m:f>
                      <m:fPr>
                        <m:ctrlPr>
                          <a:rPr lang="en-US" sz="2500" b="1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𝟓</m:t>
                        </m:r>
                      </m:num>
                      <m:den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𝟒</m:t>
                        </m:r>
                      </m:den>
                    </m:f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𝒄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𝟑</m:t>
                    </m:r>
                  </m:oMath>
                </a14:m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612" y="4267200"/>
                <a:ext cx="6934200" cy="1055161"/>
              </a:xfrm>
              <a:prstGeom prst="rect">
                <a:avLst/>
              </a:prstGeom>
              <a:blipFill rotWithShape="1">
                <a:blip r:embed="rId19"/>
                <a:stretch>
                  <a:fillRect l="-88" t="-4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503303"/>
              </p:ext>
            </p:extLst>
          </p:nvPr>
        </p:nvGraphicFramePr>
        <p:xfrm>
          <a:off x="1695451" y="4071938"/>
          <a:ext cx="24590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952200" imgH="419040" progId="Equation.DSMT4">
                  <p:embed/>
                </p:oleObj>
              </mc:Choice>
              <mc:Fallback>
                <p:oleObj name="Equation" r:id="rId20" imgW="9522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451" y="4071938"/>
                        <a:ext cx="2459037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951412" y="5410200"/>
            <a:ext cx="6934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 là phương trình bậc nhất hai ẩn với </a:t>
            </a:r>
            <a:endParaRPr lang="en-US" sz="2500" b="1">
              <a:latin typeface="Arial" pitchFamily="34" charset="0"/>
              <a:cs typeface="Arial" pitchFamily="34" charset="0"/>
            </a:endParaRPr>
          </a:p>
          <a:p>
            <a:r>
              <a:rPr lang="en-US" sz="2500" b="1">
                <a:latin typeface="Arial" pitchFamily="34" charset="0"/>
                <a:cs typeface="Arial" pitchFamily="34" charset="0"/>
              </a:rPr>
              <a:t>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a = 0,2; b = 0; c = –1,5.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860911"/>
              </p:ext>
            </p:extLst>
          </p:nvPr>
        </p:nvGraphicFramePr>
        <p:xfrm>
          <a:off x="1695451" y="5429250"/>
          <a:ext cx="32131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244520" imgH="253800" progId="Equation.DSMT4">
                  <p:embed/>
                </p:oleObj>
              </mc:Choice>
              <mc:Fallback>
                <p:oleObj name="Equation" r:id="rId22" imgW="12445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451" y="5429250"/>
                        <a:ext cx="32131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4180" name="Picture 1476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" y="158540"/>
            <a:ext cx="118887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49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3" y="183692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440286" y="2209800"/>
            <a:ext cx="103691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 a) Cặp số (1; 1) là nghiệm của phương trình 4x + 3y = 7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vì 4 . 1 + 3 . 1 = 4 + 3 = 7.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94288" y="3167142"/>
            <a:ext cx="99151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 Cặp số (–2; 5) là nghiệm của phương trình 4x + 3y = 7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vì 4 . (–2) + 3 . 5 = –8 + 15 = 7.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94287" y="4124484"/>
            <a:ext cx="102945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 Cặp số (0; 2) không phải là nghiệm của phương trình 4x + 3y = 7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vì 4 . 0 + 3 . 2 = 6 ≠ 7.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61543" y="5081826"/>
            <a:ext cx="102945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Vậy trong các cặp số đã cho thì có hai 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(1; 1)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và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(–2; 5)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là nghiệm của phương trình 4x + 3y = 7.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89545" name="Picture 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43540"/>
            <a:ext cx="118887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48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3" y="183692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89012" y="2209800"/>
            <a:ext cx="103691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b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) Cặp số (1; 1) là nghiệm của phương trình 3x – 4y = –1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vì 3 . 1 – 4 . 1 = 3 – 4 = –1.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3014" y="3167142"/>
            <a:ext cx="104425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Cặp số (–2; 5) không phải là nghiệm của phương trình 3x – 4y = –1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vì 3 . (–2) – 4 . 5 = 6 – 20 = –26 ≠ –1.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43013" y="4124484"/>
            <a:ext cx="102945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Cặp số (0; 2) không phải là nghiệm của phương trình 3x – 4y = –1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en-US" sz="2500" b="1">
                <a:latin typeface="Arial" pitchFamily="34" charset="0"/>
                <a:cs typeface="Arial" pitchFamily="34" charset="0"/>
              </a:rPr>
              <a:t>	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vì 3 . 0 – 4 . 2 = 0 – 8 = –8 ≠ –1.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10269" y="5081826"/>
            <a:ext cx="102945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Vậy trong các cặp số đã cho thì có 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(1; 1)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 là nghiệm của phương trình 3x – 4y = –1.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96688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5" y="76200"/>
            <a:ext cx="118887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1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3" y="17526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446212" y="2201680"/>
            <a:ext cx="68286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a) Viết lại phương trình thành y = –2x + 3.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59386" y="2709518"/>
            <a:ext cx="56010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500" b="1">
                <a:latin typeface="Arial" pitchFamily="34" charset="0"/>
                <a:cs typeface="Arial" pitchFamily="34" charset="0"/>
              </a:rPr>
              <a:t>Từ đó, tất cả các nghiệm của phương trình đã cho được biểu diễn bởi đường thẳng d: y = –2x + 3 (như hình vẽ).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8292522" y="1932482"/>
            <a:ext cx="3352800" cy="3495675"/>
            <a:chOff x="8304213" y="2055214"/>
            <a:chExt cx="3352800" cy="3495675"/>
          </a:xfrm>
        </p:grpSpPr>
        <p:sp>
          <p:nvSpPr>
            <p:cNvPr id="28" name="Rounded Rectangle 27"/>
            <p:cNvSpPr/>
            <p:nvPr/>
          </p:nvSpPr>
          <p:spPr>
            <a:xfrm>
              <a:off x="8304213" y="2055214"/>
              <a:ext cx="3352800" cy="3495675"/>
            </a:xfrm>
            <a:prstGeom prst="roundRect">
              <a:avLst>
                <a:gd name="adj" fmla="val 43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5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6612" y="2055214"/>
              <a:ext cx="3095625" cy="3495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90611" name="Picture 8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61" y="110527"/>
            <a:ext cx="118887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57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3" y="17526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446212" y="2201680"/>
            <a:ext cx="68286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b) Viết lại phương trình thành y = –3.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59386" y="2709518"/>
            <a:ext cx="56010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500" b="1">
                <a:latin typeface="Arial" pitchFamily="34" charset="0"/>
                <a:cs typeface="Arial" pitchFamily="34" charset="0"/>
              </a:rPr>
              <a:t>Từ đó, tất cả các nghiệm của phương trình đã cho được biểu diễn bởi đường thẳng d vuông góc với Oy tại điểm M(0; –3).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274861" y="2045689"/>
            <a:ext cx="3352800" cy="3354986"/>
            <a:chOff x="8274861" y="2045689"/>
            <a:chExt cx="3352800" cy="3354986"/>
          </a:xfrm>
        </p:grpSpPr>
        <p:sp>
          <p:nvSpPr>
            <p:cNvPr id="31" name="Rounded Rectangle 30"/>
            <p:cNvSpPr/>
            <p:nvPr/>
          </p:nvSpPr>
          <p:spPr>
            <a:xfrm>
              <a:off x="8274861" y="2045689"/>
              <a:ext cx="3352800" cy="3354986"/>
            </a:xfrm>
            <a:prstGeom prst="roundRect">
              <a:avLst>
                <a:gd name="adj" fmla="val 43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769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7098" y="2055214"/>
              <a:ext cx="3209925" cy="3228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97734" name="Picture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01002"/>
            <a:ext cx="118887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97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3" y="17526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446212" y="2201680"/>
                <a:ext cx="6828649" cy="670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) Viết lại phương trình thành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=−</m:t>
                    </m:r>
                    <m:f>
                      <m:fPr>
                        <m:ctrlPr>
                          <a:rPr lang="en-US" sz="2500" b="1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𝟐</m:t>
                        </m:r>
                      </m:num>
                      <m:den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den>
                    </m:f>
                  </m:oMath>
                </a14:m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212" y="2201680"/>
                <a:ext cx="6828649" cy="670440"/>
              </a:xfrm>
              <a:prstGeom prst="rect">
                <a:avLst/>
              </a:prstGeom>
              <a:blipFill rotWithShape="1">
                <a:blip r:embed="rId15"/>
                <a:stretch>
                  <a:fillRect l="-1429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767323" y="2940784"/>
                <a:ext cx="5601075" cy="1836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Từ đó, tất cả các nghiệm của phương trình đã cho được biểu diễn bởi đường thẳng d vuông góc với Ox tại điểm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500" b="1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500" b="1" i="1" smtClean="0"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fPr>
                          <m:num>
                            <m:r>
                              <a:rPr lang="en-US" sz="2500" b="1" i="1" smtClean="0">
                                <a:latin typeface="Cambria Math"/>
                                <a:cs typeface="Arial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sz="2500" b="1" i="1" smtClean="0">
                                <a:latin typeface="Cambria Math"/>
                                <a:cs typeface="Arial" pitchFamily="34" charset="0"/>
                              </a:rPr>
                              <m:t>𝟑</m:t>
                            </m:r>
                          </m:den>
                        </m:f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;</m:t>
                        </m:r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e>
                    </m:d>
                  </m:oMath>
                </a14:m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323" y="2940784"/>
                <a:ext cx="5601075" cy="1836208"/>
              </a:xfrm>
              <a:prstGeom prst="rect">
                <a:avLst/>
              </a:prstGeom>
              <a:blipFill rotWithShape="1">
                <a:blip r:embed="rId16"/>
                <a:stretch>
                  <a:fillRect l="-1850" t="-2318" r="-1741" b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8274861" y="2045689"/>
            <a:ext cx="3352800" cy="3354986"/>
            <a:chOff x="8274861" y="2045689"/>
            <a:chExt cx="3352800" cy="3354986"/>
          </a:xfrm>
        </p:grpSpPr>
        <p:sp>
          <p:nvSpPr>
            <p:cNvPr id="31" name="Rounded Rectangle 30"/>
            <p:cNvSpPr/>
            <p:nvPr/>
          </p:nvSpPr>
          <p:spPr>
            <a:xfrm>
              <a:off x="8274861" y="2045689"/>
              <a:ext cx="3352800" cy="3354986"/>
            </a:xfrm>
            <a:prstGeom prst="roundRect">
              <a:avLst>
                <a:gd name="adj" fmla="val 43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8727" name="Picture 7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2036" y="2055214"/>
              <a:ext cx="3095625" cy="3295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98763" name="Picture 4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5" y="139102"/>
            <a:ext cx="118887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88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3" y="17526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446212" y="2201680"/>
                <a:ext cx="682864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) Viết lại phương trình thành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𝒙</m:t>
                    </m:r>
                  </m:oMath>
                </a14:m>
                <a:endParaRPr lang="vi-VN" sz="2500" b="1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212" y="2201680"/>
                <a:ext cx="6828649" cy="477054"/>
              </a:xfrm>
              <a:prstGeom prst="rect">
                <a:avLst/>
              </a:prstGeom>
              <a:blipFill rotWithShape="1">
                <a:blip r:embed="rId15"/>
                <a:stretch>
                  <a:fillRect l="-1429" t="-8974"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767323" y="2708464"/>
            <a:ext cx="560107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500" b="1">
                <a:latin typeface="Arial" pitchFamily="34" charset="0"/>
                <a:cs typeface="Arial" pitchFamily="34" charset="0"/>
              </a:rPr>
              <a:t>Từ đó, tất cả các nghiệm của phương trình đã cho được biểu diễn bởi đường thẳng d: y = 2x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Đường thẳng d đi qua gốc tọa độ O và điểm A(1; 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2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) (như hình vẽ).</a:t>
            </a:r>
            <a:endParaRPr lang="vi-VN" sz="25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274861" y="2045689"/>
            <a:ext cx="3352800" cy="3354986"/>
            <a:chOff x="8274861" y="2045689"/>
            <a:chExt cx="3352800" cy="3354986"/>
          </a:xfrm>
        </p:grpSpPr>
        <p:sp>
          <p:nvSpPr>
            <p:cNvPr id="31" name="Rounded Rectangle 30"/>
            <p:cNvSpPr/>
            <p:nvPr/>
          </p:nvSpPr>
          <p:spPr>
            <a:xfrm>
              <a:off x="8274861" y="2045689"/>
              <a:ext cx="3352800" cy="3354986"/>
            </a:xfrm>
            <a:prstGeom prst="roundRect">
              <a:avLst>
                <a:gd name="adj" fmla="val 43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9746" name="Picture 2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3448" y="2059082"/>
              <a:ext cx="3095625" cy="331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99782" name="Picture 3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5" y="142970"/>
            <a:ext cx="118887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18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517" y="2422572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41412" y="2803572"/>
            <a:ext cx="10744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vi-VN" sz="2500" b="1">
                <a:latin typeface="Arial" pitchFamily="34" charset="0"/>
                <a:cs typeface="Arial" pitchFamily="34" charset="0"/>
              </a:rPr>
              <a:t>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(2; 2)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không phải là nghiệm của hệ phương trình đã cho vì 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885337"/>
              </p:ext>
            </p:extLst>
          </p:nvPr>
        </p:nvGraphicFramePr>
        <p:xfrm>
          <a:off x="4624388" y="3281363"/>
          <a:ext cx="2746375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200" imgH="533160" progId="Equation.DSMT4">
                  <p:embed/>
                </p:oleObj>
              </mc:Choice>
              <mc:Fallback>
                <p:oleObj name="Equation" r:id="rId4" imgW="11682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4388" y="3281363"/>
                        <a:ext cx="2746375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120774" y="4572000"/>
            <a:ext cx="10744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 startAt="2"/>
            </a:pPr>
            <a:r>
              <a:rPr lang="vi-VN" sz="2500" b="1">
                <a:latin typeface="Arial" pitchFamily="34" charset="0"/>
                <a:cs typeface="Arial" pitchFamily="34" charset="0"/>
              </a:rPr>
              <a:t>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(1; 2)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là nghiệm của hệ phương trình đã cho vì 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666760"/>
              </p:ext>
            </p:extLst>
          </p:nvPr>
        </p:nvGraphicFramePr>
        <p:xfrm>
          <a:off x="4611686" y="5049054"/>
          <a:ext cx="1881188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99920" imgH="533160" progId="Equation.DSMT4">
                  <p:embed/>
                </p:oleObj>
              </mc:Choice>
              <mc:Fallback>
                <p:oleObj name="Equation" r:id="rId6" imgW="79992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1686" y="5049054"/>
                        <a:ext cx="1881188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91645" name="Picture 9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130222"/>
            <a:ext cx="11888787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398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517" y="2422572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36612" y="2803572"/>
            <a:ext cx="11125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 startAt="3"/>
            </a:pPr>
            <a:r>
              <a:rPr lang="vi-VN" sz="2500" b="1">
                <a:latin typeface="Arial" pitchFamily="34" charset="0"/>
                <a:cs typeface="Arial" pitchFamily="34" charset="0"/>
              </a:rPr>
              <a:t>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(–1; –2)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không phải là nghiệm của hệ phương trình đã cho vì 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22933"/>
              </p:ext>
            </p:extLst>
          </p:nvPr>
        </p:nvGraphicFramePr>
        <p:xfrm>
          <a:off x="4113212" y="3352800"/>
          <a:ext cx="3821112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25400" imgH="533160" progId="Equation.DSMT4">
                  <p:embed/>
                </p:oleObj>
              </mc:Choice>
              <mc:Fallback>
                <p:oleObj name="Equation" r:id="rId4" imgW="16254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3212" y="3352800"/>
                        <a:ext cx="3821112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0795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130222"/>
            <a:ext cx="11888787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4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2" y="26670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5612" y="3042099"/>
                <a:ext cx="7696200" cy="1030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vi-VN" sz="2500" b="1">
                    <a:latin typeface="Arial" pitchFamily="34" charset="0"/>
                    <a:cs typeface="Arial" pitchFamily="34" charset="0"/>
                  </a:rPr>
                  <a:t>Đường thẳng</a:t>
                </a:r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=−</m:t>
                    </m:r>
                    <m:f>
                      <m:fPr>
                        <m:ctrlPr>
                          <a:rPr lang="en-US" sz="2500" b="1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2500" b="1" i="1" smtClean="0">
                            <a:latin typeface="Cambria Math"/>
                            <a:cs typeface="Arial" pitchFamily="34" charset="0"/>
                          </a:rPr>
                          <m:t>𝟐</m:t>
                        </m:r>
                      </m:den>
                    </m:f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500" b="1" i="1" smtClean="0">
                        <a:latin typeface="Cambria Math"/>
                        <a:cs typeface="Arial" pitchFamily="34" charset="0"/>
                      </a:rPr>
                      <m:t>𝟐</m:t>
                    </m:r>
                  </m:oMath>
                </a14:m>
                <a:r>
                  <a:rPr lang="en-US" sz="2500" b="1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BR" sz="2500" b="1">
                    <a:latin typeface="Arial" pitchFamily="34" charset="0"/>
                    <a:cs typeface="Arial" pitchFamily="34" charset="0"/>
                  </a:rPr>
                  <a:t>đi qua điểm </a:t>
                </a:r>
                <a:br>
                  <a:rPr lang="pt-BR" sz="2500" b="1">
                    <a:latin typeface="Arial" pitchFamily="34" charset="0"/>
                    <a:cs typeface="Arial" pitchFamily="34" charset="0"/>
                  </a:rPr>
                </a:br>
                <a:r>
                  <a:rPr lang="pt-BR" sz="2500" b="1">
                    <a:latin typeface="Arial" pitchFamily="34" charset="0"/>
                    <a:cs typeface="Arial" pitchFamily="34" charset="0"/>
                  </a:rPr>
                  <a:t>M(0; 2) và điểm N(2; 1).</a:t>
                </a:r>
                <a:endParaRPr lang="vi-VN" sz="2500" b="1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12" y="3042099"/>
                <a:ext cx="7696200" cy="1030923"/>
              </a:xfrm>
              <a:prstGeom prst="rect">
                <a:avLst/>
              </a:prstGeom>
              <a:blipFill rotWithShape="1">
                <a:blip r:embed="rId10"/>
                <a:stretch>
                  <a:fillRect l="-1189" b="-13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912812" y="4143852"/>
            <a:ext cx="7086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Đường thẳng y = –2x – 1 đi qua điểm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vi-VN" sz="2500" b="1">
                <a:latin typeface="Arial" pitchFamily="34" charset="0"/>
                <a:cs typeface="Arial" pitchFamily="34" charset="0"/>
              </a:rPr>
              <a:t>P(0; –1) và điểm Q(–1; 1).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542212" y="2818307"/>
            <a:ext cx="4438650" cy="3354986"/>
            <a:chOff x="7542212" y="2818307"/>
            <a:chExt cx="4438650" cy="3354986"/>
          </a:xfrm>
        </p:grpSpPr>
        <p:sp>
          <p:nvSpPr>
            <p:cNvPr id="17" name="Rounded Rectangle 16"/>
            <p:cNvSpPr/>
            <p:nvPr/>
          </p:nvSpPr>
          <p:spPr>
            <a:xfrm>
              <a:off x="7542212" y="2818307"/>
              <a:ext cx="4343400" cy="3354986"/>
            </a:xfrm>
            <a:prstGeom prst="roundRect">
              <a:avLst>
                <a:gd name="adj" fmla="val 43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2596" name="Picture 20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612" y="2821046"/>
              <a:ext cx="4286250" cy="3162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92595" name="Picture 1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962" y="2979139"/>
            <a:ext cx="2676525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2602" name="Picture 2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25413"/>
            <a:ext cx="11888787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20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9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2" y="26670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36612" y="3100626"/>
            <a:ext cx="6400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 startAt="2"/>
            </a:pPr>
            <a:r>
              <a:rPr lang="vi-VN" sz="2500" b="1">
                <a:latin typeface="Arial" pitchFamily="34" charset="0"/>
                <a:cs typeface="Arial" pitchFamily="34" charset="0"/>
              </a:rPr>
              <a:t>Dóng điểm A lên hai trục Ox và Oy, </a:t>
            </a:r>
            <a:br>
              <a:rPr lang="en-US" sz="2500" b="1">
                <a:latin typeface="Arial" pitchFamily="34" charset="0"/>
                <a:cs typeface="Arial" pitchFamily="34" charset="0"/>
              </a:rPr>
            </a:br>
            <a:r>
              <a:rPr lang="vi-VN" sz="2500" b="1">
                <a:latin typeface="Arial" pitchFamily="34" charset="0"/>
                <a:cs typeface="Arial" pitchFamily="34" charset="0"/>
              </a:rPr>
              <a:t>ta có A(–2; 3).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3812" y="3962400"/>
            <a:ext cx="5715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latin typeface="Arial" pitchFamily="34" charset="0"/>
                <a:cs typeface="Arial" pitchFamily="34" charset="0"/>
              </a:rPr>
              <a:t>V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ậy tọa độ giao điểm A của hai đường thẳng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 là </a:t>
            </a:r>
            <a:r>
              <a:rPr lang="en-US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500" b="1">
                <a:latin typeface="Arial" pitchFamily="34" charset="0"/>
                <a:cs typeface="Arial" pitchFamily="34" charset="0"/>
              </a:rPr>
              <a:t>(-2;3)</a:t>
            </a:r>
            <a:endParaRPr lang="vi-VN" sz="25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542212" y="2818307"/>
            <a:ext cx="4343400" cy="3354986"/>
          </a:xfrm>
          <a:prstGeom prst="roundRect">
            <a:avLst>
              <a:gd name="adj" fmla="val 437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17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187" y="2818307"/>
            <a:ext cx="42862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180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25413"/>
            <a:ext cx="11888787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95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99" y="2667000"/>
            <a:ext cx="1268613" cy="30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827212" y="3048000"/>
            <a:ext cx="9448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c) Cặp số </a:t>
            </a:r>
            <a:r>
              <a:rPr lang="vi-VN" sz="25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(–2; 3) </a:t>
            </a:r>
            <a:r>
              <a:rPr lang="vi-VN" sz="2500" b="1">
                <a:latin typeface="Arial" pitchFamily="34" charset="0"/>
                <a:cs typeface="Arial" pitchFamily="34" charset="0"/>
              </a:rPr>
              <a:t>là nghiệm của hệ phương trình đã cho vì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826085"/>
              </p:ext>
            </p:extLst>
          </p:nvPr>
        </p:nvGraphicFramePr>
        <p:xfrm>
          <a:off x="4608513" y="3525838"/>
          <a:ext cx="2538412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280" imgH="533160" progId="Equation.DSMT4">
                  <p:embed/>
                </p:oleObj>
              </mc:Choice>
              <mc:Fallback>
                <p:oleObj name="Equation" r:id="rId4" imgW="1079280" imgH="53316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3" y="3525838"/>
                        <a:ext cx="2538412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751012" y="4724400"/>
            <a:ext cx="10287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500" b="1">
                <a:latin typeface="Arial" pitchFamily="34" charset="0"/>
                <a:cs typeface="Arial" pitchFamily="34" charset="0"/>
              </a:rPr>
              <a:t>Do đó, tọa độ của điểm A(–2; 3) có là nghiệm của hệ phương trình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727036"/>
              </p:ext>
            </p:extLst>
          </p:nvPr>
        </p:nvGraphicFramePr>
        <p:xfrm>
          <a:off x="4646612" y="5202238"/>
          <a:ext cx="200025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680" imgH="533160" progId="Equation.DSMT4">
                  <p:embed/>
                </p:oleObj>
              </mc:Choice>
              <mc:Fallback>
                <p:oleObj name="Equation" r:id="rId6" imgW="85068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6612" y="5202238"/>
                        <a:ext cx="200025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2829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125413"/>
            <a:ext cx="11888787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76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13"/>
          <p:cNvSpPr/>
          <p:nvPr/>
        </p:nvSpPr>
        <p:spPr>
          <a:xfrm>
            <a:off x="-812588" y="457200"/>
            <a:ext cx="5463146" cy="5892800"/>
          </a:xfrm>
          <a:custGeom>
            <a:avLst/>
            <a:gdLst/>
            <a:ahLst/>
            <a:cxnLst/>
            <a:rect l="l" t="t" r="r" b="b"/>
            <a:pathLst>
              <a:path w="4098427" h="4419600">
                <a:moveTo>
                  <a:pt x="0" y="0"/>
                </a:moveTo>
                <a:lnTo>
                  <a:pt x="4098427" y="0"/>
                </a:lnTo>
                <a:lnTo>
                  <a:pt x="2588032" y="4419600"/>
                </a:lnTo>
                <a:lnTo>
                  <a:pt x="0" y="441960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sp>
        <p:nvSpPr>
          <p:cNvPr id="45" name="Rectangle 15"/>
          <p:cNvSpPr/>
          <p:nvPr/>
        </p:nvSpPr>
        <p:spPr>
          <a:xfrm rot="1132070">
            <a:off x="3697390" y="-2084"/>
            <a:ext cx="1915577" cy="6882235"/>
          </a:xfrm>
          <a:custGeom>
            <a:avLst/>
            <a:gdLst/>
            <a:ahLst/>
            <a:cxnLst/>
            <a:rect l="l" t="t" r="r" b="b"/>
            <a:pathLst>
              <a:path w="1437057" h="5161676">
                <a:moveTo>
                  <a:pt x="1437057" y="0"/>
                </a:moveTo>
                <a:lnTo>
                  <a:pt x="1437057" y="4670563"/>
                </a:lnTo>
                <a:lnTo>
                  <a:pt x="0" y="5161676"/>
                </a:lnTo>
                <a:lnTo>
                  <a:pt x="0" y="491114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100000">
                <a:schemeClr val="bg1">
                  <a:alpha val="3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sp>
        <p:nvSpPr>
          <p:cNvPr id="46" name="Rectangle 15"/>
          <p:cNvSpPr/>
          <p:nvPr/>
        </p:nvSpPr>
        <p:spPr>
          <a:xfrm rot="1132070">
            <a:off x="5733438" y="-2084"/>
            <a:ext cx="1915577" cy="6882235"/>
          </a:xfrm>
          <a:custGeom>
            <a:avLst/>
            <a:gdLst/>
            <a:ahLst/>
            <a:cxnLst/>
            <a:rect l="l" t="t" r="r" b="b"/>
            <a:pathLst>
              <a:path w="1437057" h="5161676">
                <a:moveTo>
                  <a:pt x="1437057" y="0"/>
                </a:moveTo>
                <a:lnTo>
                  <a:pt x="1437057" y="4670563"/>
                </a:lnTo>
                <a:lnTo>
                  <a:pt x="0" y="5161676"/>
                </a:lnTo>
                <a:lnTo>
                  <a:pt x="0" y="491114"/>
                </a:lnTo>
                <a:close/>
              </a:path>
            </a:pathLst>
          </a:cu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alpha val="3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 t="17982" r="12601" b="22046"/>
          <a:stretch/>
        </p:blipFill>
        <p:spPr bwMode="auto">
          <a:xfrm>
            <a:off x="1167199" y="869115"/>
            <a:ext cx="1660188" cy="29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" t="11198" r="6916" b="28723"/>
          <a:stretch/>
        </p:blipFill>
        <p:spPr bwMode="auto">
          <a:xfrm>
            <a:off x="1115994" y="1219200"/>
            <a:ext cx="2507896" cy="33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5" t="19121" r="17589" b="20906"/>
          <a:stretch/>
        </p:blipFill>
        <p:spPr bwMode="auto">
          <a:xfrm>
            <a:off x="990697" y="1018100"/>
            <a:ext cx="542890" cy="34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1. Nhac nen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152812" y="-1752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6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30000</TotalTime>
  <Words>3158</Words>
  <Application>Microsoft Office PowerPoint</Application>
  <PresentationFormat>Tùy chỉnh</PresentationFormat>
  <Paragraphs>181</Paragraphs>
  <Slides>37</Slides>
  <Notes>37</Notes>
  <HiddenSlides>0</HiddenSlides>
  <MMClips>1</MMClips>
  <ScaleCrop>false</ScaleCrop>
  <HeadingPairs>
    <vt:vector size="8" baseType="variant">
      <vt:variant>
        <vt:lpstr>Phông được Dùng</vt:lpstr>
      </vt:variant>
      <vt:variant>
        <vt:i4>5</vt:i4>
      </vt:variant>
      <vt:variant>
        <vt:lpstr>Chủ đề</vt:lpstr>
      </vt:variant>
      <vt:variant>
        <vt:i4>1</vt:i4>
      </vt:variant>
      <vt:variant>
        <vt:lpstr>Máy chủ nhúng OLE</vt:lpstr>
      </vt:variant>
      <vt:variant>
        <vt:i4>1</vt:i4>
      </vt:variant>
      <vt:variant>
        <vt:lpstr>Tiêu đề Bản chiếu</vt:lpstr>
      </vt:variant>
      <vt:variant>
        <vt:i4>37</vt:i4>
      </vt:variant>
    </vt:vector>
  </HeadingPairs>
  <TitlesOfParts>
    <vt:vector size="44" baseType="lpstr">
      <vt:lpstr>.VnCentury SchoolbookH</vt:lpstr>
      <vt:lpstr>Arial</vt:lpstr>
      <vt:lpstr>Calibri</vt:lpstr>
      <vt:lpstr>Cambria Math</vt:lpstr>
      <vt:lpstr>Wingdings</vt:lpstr>
      <vt:lpstr>Office Theme</vt:lpstr>
      <vt:lpstr>Equation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>Phienbanmoi.com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LE HOA BINH</cp:lastModifiedBy>
  <cp:revision>1798</cp:revision>
  <dcterms:created xsi:type="dcterms:W3CDTF">2021-08-04T05:24:17Z</dcterms:created>
  <dcterms:modified xsi:type="dcterms:W3CDTF">2024-08-23T16:01:41Z</dcterms:modified>
</cp:coreProperties>
</file>