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3.svg" ContentType="image/svg+xml"/>
  <Override PartName="/ppt/media/image25.svg" ContentType="image/svg+xml"/>
  <Override PartName="/ppt/media/image27.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Lst>
  <p:sldIdLst>
    <p:sldId id="4411" r:id="rId4"/>
    <p:sldId id="258" r:id="rId5"/>
    <p:sldId id="307" r:id="rId6"/>
    <p:sldId id="257" r:id="rId7"/>
    <p:sldId id="262" r:id="rId8"/>
    <p:sldId id="261" r:id="rId9"/>
    <p:sldId id="4441" r:id="rId10"/>
    <p:sldId id="449" r:id="rId11"/>
    <p:sldId id="450" r:id="rId12"/>
    <p:sldId id="433" r:id="rId13"/>
    <p:sldId id="451" r:id="rId14"/>
    <p:sldId id="4430" r:id="rId15"/>
    <p:sldId id="452" r:id="rId16"/>
    <p:sldId id="453" r:id="rId17"/>
    <p:sldId id="454" r:id="rId18"/>
    <p:sldId id="4442" r:id="rId19"/>
    <p:sldId id="455" r:id="rId20"/>
    <p:sldId id="457" r:id="rId21"/>
    <p:sldId id="4438" r:id="rId22"/>
    <p:sldId id="448" r:id="rId23"/>
    <p:sldId id="25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cstate="screen"/>
          <a:stretch>
            <a:fillRect/>
          </a:stretch>
        </p:blipFill>
        <p:spPr>
          <a:xfrm>
            <a:off x="0" y="5389417"/>
            <a:ext cx="12192000" cy="1468582"/>
          </a:xfrm>
          <a:prstGeom prst="rect">
            <a:avLst/>
          </a:prstGeom>
        </p:spPr>
      </p:pic>
      <p:pic>
        <p:nvPicPr>
          <p:cNvPr id="4" name="图片 3"/>
          <p:cNvPicPr>
            <a:picLocks noChangeAspect="1"/>
          </p:cNvPicPr>
          <p:nvPr userDrawn="1"/>
        </p:nvPicPr>
        <p:blipFill>
          <a:blip r:embed="rId4" cstate="screen"/>
          <a:stretch>
            <a:fillRect/>
          </a:stretch>
        </p:blipFill>
        <p:spPr>
          <a:xfrm>
            <a:off x="72737" y="172031"/>
            <a:ext cx="1122218" cy="5756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pic>
        <p:nvPicPr>
          <p:cNvPr id="7" name="图片 6"/>
          <p:cNvPicPr>
            <a:picLocks noChangeAspect="1"/>
          </p:cNvPicPr>
          <p:nvPr userDrawn="1"/>
        </p:nvPicPr>
        <p:blipFill rotWithShape="1">
          <a:blip r:embed="rId3">
            <a:extLst>
              <a:ext uri="{28A0092B-C50C-407E-A947-70E740481C1C}">
                <a14:useLocalDpi xmlns:a14="http://schemas.microsoft.com/office/drawing/2010/main" val="0"/>
              </a:ext>
            </a:extLst>
          </a:blip>
          <a:srcRect t="48375"/>
          <a:stretch>
            <a:fillRect/>
          </a:stretch>
        </p:blipFill>
        <p:spPr>
          <a:xfrm flipH="1">
            <a:off x="0" y="3860799"/>
            <a:ext cx="12192000" cy="2997199"/>
          </a:xfrm>
          <a:prstGeom prst="rect">
            <a:avLst/>
          </a:prstGeom>
        </p:spPr>
      </p:pic>
      <p:pic>
        <p:nvPicPr>
          <p:cNvPr id="8" name="图片 7"/>
          <p:cNvPicPr>
            <a:picLocks noChangeAspect="1"/>
          </p:cNvPicPr>
          <p:nvPr userDrawn="1"/>
        </p:nvPicPr>
        <p:blipFill rotWithShape="1">
          <a:blip r:embed="rId4"/>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userDrawn="1"/>
        </p:nvPicPr>
        <p:blipFill rotWithShape="1">
          <a:blip r:embed="rId4"/>
          <a:srcRect l="47689" t="23916" r="9611" b="27215"/>
          <a:stretch>
            <a:fillRect/>
          </a:stretch>
        </p:blipFill>
        <p:spPr>
          <a:xfrm flipH="1" flipV="1">
            <a:off x="8773588" y="3860797"/>
            <a:ext cx="3397250" cy="2997203"/>
          </a:xfrm>
          <a:prstGeom prst="rect">
            <a:avLst/>
          </a:prstGeom>
        </p:spPr>
      </p:pic>
      <p:pic>
        <p:nvPicPr>
          <p:cNvPr id="11" name="图片 10"/>
          <p:cNvPicPr>
            <a:picLocks noChangeAspect="1"/>
          </p:cNvPicPr>
          <p:nvPr userDrawn="1"/>
        </p:nvPicPr>
        <p:blipFill rotWithShape="1">
          <a:blip r:embed="rId5">
            <a:extLst>
              <a:ext uri="{28A0092B-C50C-407E-A947-70E740481C1C}">
                <a14:useLocalDpi xmlns:a14="http://schemas.microsoft.com/office/drawing/2010/main" val="0"/>
              </a:ext>
            </a:extLst>
          </a:blip>
          <a:srcRect b="19000"/>
          <a:stretch>
            <a:fillRect/>
          </a:stretch>
        </p:blipFill>
        <p:spPr>
          <a:xfrm>
            <a:off x="-479844" y="2120900"/>
            <a:ext cx="5171430" cy="4224337"/>
          </a:xfrm>
          <a:prstGeom prst="rect">
            <a:avLst/>
          </a:prstGeom>
        </p:spPr>
      </p:pic>
      <p:pic>
        <p:nvPicPr>
          <p:cNvPr id="12" name="图片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4171" y="3818662"/>
            <a:ext cx="5171430" cy="3039335"/>
          </a:xfrm>
          <a:prstGeom prst="rect">
            <a:avLst/>
          </a:prstGeom>
        </p:spPr>
      </p:pic>
      <p:sp>
        <p:nvSpPr>
          <p:cNvPr id="4" name="矩形: 圆角 3"/>
          <p:cNvSpPr/>
          <p:nvPr userDrawn="1"/>
        </p:nvSpPr>
        <p:spPr>
          <a:xfrm>
            <a:off x="150675" y="148856"/>
            <a:ext cx="11890651" cy="6560288"/>
          </a:xfrm>
          <a:prstGeom prst="roundRect">
            <a:avLst>
              <a:gd name="adj" fmla="val 2509"/>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汉仪正圆-45W"/>
              <a:ea typeface="字魂79号-萌趣奶油体" panose="00000500000000000000" pitchFamily="2" charset="-122"/>
              <a:cs typeface="+mn-cs"/>
            </a:endParaRPr>
          </a:p>
        </p:txBody>
      </p:sp>
      <p:sp>
        <p:nvSpPr>
          <p:cNvPr id="2" name="矩形: 圆角 1"/>
          <p:cNvSpPr/>
          <p:nvPr userDrawn="1"/>
        </p:nvSpPr>
        <p:spPr>
          <a:xfrm>
            <a:off x="264041" y="244549"/>
            <a:ext cx="11663916" cy="6368902"/>
          </a:xfrm>
          <a:prstGeom prst="roundRect">
            <a:avLst>
              <a:gd name="adj" fmla="val 250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汉仪正圆-45W"/>
              <a:ea typeface="字魂79号-萌趣奶油体" panose="00000500000000000000"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DAE851-9BEA-4B9B-8879-017E338CCCC3}" type="datetimeFigureOut">
              <a:rPr kumimoji="0" lang="zh-CN" altLang="en-US" sz="1200" b="0" i="0" u="none" strike="noStrike" kern="1200" cap="none" spc="0" normalizeH="0" baseline="0" noProof="0" smtClean="0">
                <a:ln>
                  <a:noFill/>
                </a:ln>
                <a:solidFill>
                  <a:prstClr val="black">
                    <a:tint val="75000"/>
                  </a:prstClr>
                </a:solidFill>
                <a:effectLst/>
                <a:uLnTx/>
                <a:uFillTx/>
                <a:latin typeface="汉仪正圆-45W"/>
                <a:ea typeface="字魂79号-萌趣奶油体" panose="00000500000000000000"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9CA13BC-8EFE-4DD5-A3E5-01ABF9BFB530}" type="slidenum">
              <a:rPr kumimoji="0" lang="zh-CN" altLang="en-US" sz="1200" b="0" i="0" u="none" strike="noStrike" kern="1200" cap="none" spc="0" normalizeH="0" baseline="0" noProof="0" smtClean="0">
                <a:ln>
                  <a:noFill/>
                </a:ln>
                <a:solidFill>
                  <a:prstClr val="black">
                    <a:tint val="75000"/>
                  </a:prstClr>
                </a:solidFill>
                <a:effectLst/>
                <a:uLnTx/>
                <a:uFillTx/>
                <a:latin typeface="汉仪正圆-45W"/>
                <a:ea typeface="字魂79号-萌趣奶油体" panose="00000500000000000000"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C599B7C-BCE0-4975-BE67-CA81A0D9F004}" type="datetimeFigureOut">
              <a:rPr kumimoji="0" lang="zh-CN" altLang="en-US" sz="1200" b="0" i="0" u="none" strike="noStrike" kern="1200" cap="none" spc="0" normalizeH="0" baseline="0" noProof="0" smtClean="0">
                <a:ln>
                  <a:noFill/>
                </a:ln>
                <a:solidFill>
                  <a:prstClr val="black">
                    <a:tint val="75000"/>
                  </a:prstClr>
                </a:solidFill>
                <a:effectLst/>
                <a:uLnTx/>
                <a:uFillTx/>
                <a:latin typeface="汉仪正圆-45W"/>
                <a:ea typeface="字魂79号-萌趣奶油体" panose="00000500000000000000"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3FDA485-FF35-48F3-B14F-43FDEC04C825}" type="slidenum">
              <a:rPr kumimoji="0" lang="zh-CN" altLang="en-US" sz="1200" b="0" i="0" u="none" strike="noStrike" kern="1200" cap="none" spc="0" normalizeH="0" baseline="0" noProof="0" smtClean="0">
                <a:ln>
                  <a:noFill/>
                </a:ln>
                <a:solidFill>
                  <a:prstClr val="black">
                    <a:tint val="75000"/>
                  </a:prstClr>
                </a:solidFill>
                <a:effectLst/>
                <a:uLnTx/>
                <a:uFillTx/>
                <a:latin typeface="汉仪正圆-45W"/>
                <a:ea typeface="字魂79号-萌趣奶油体" panose="00000500000000000000"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汉仪正圆-45W"/>
              <a:ea typeface="字魂79号-萌趣奶油体" panose="00000500000000000000"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image" Target="../media/image4.png"/><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label with white text and a black background&#10;&#10;Description automatically generated"/>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20240" y="261664"/>
            <a:ext cx="1564088" cy="15640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label with white text and a black background&#10;&#10;Description automatically generated"/>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920240" y="261664"/>
            <a:ext cx="1564088" cy="1564088"/>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字魂79号-萌趣奶油体" panose="000005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字魂79号-萌趣奶油体" panose="000005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字魂79号-萌趣奶油体" panose="00000500000000000000"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字魂79号-萌趣奶油体" panose="00000500000000000000"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字魂79号-萌趣奶油体" panose="00000500000000000000"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字魂79号-萌趣奶油体" panose="000005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image" Target="../media/image1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image" Target="../media/image14.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sv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929130" y="284480"/>
            <a:ext cx="7225665" cy="829945"/>
          </a:xfrm>
          <a:prstGeom prst="rect">
            <a:avLst/>
          </a:prstGeom>
          <a:noFill/>
        </p:spPr>
        <p:txBody>
          <a:bodyPr wrap="square" rtlCol="0">
            <a:spAutoFit/>
          </a:bodyPr>
          <a:p>
            <a:pPr algn="ctr"/>
            <a:r>
              <a:rPr lang="en-US" sz="2400" b="1">
                <a:latin typeface="Times New Roman" panose="02020603050405020304" pitchFamily="18" charset="0"/>
                <a:cs typeface="Times New Roman" panose="02020603050405020304" pitchFamily="18" charset="0"/>
              </a:rPr>
              <a:t>Thứ năm, ngày 10 tháng 10 năm 2024</a:t>
            </a:r>
            <a:endParaRPr lang="en-US" sz="2400" b="1">
              <a:latin typeface="Times New Roman" panose="02020603050405020304" pitchFamily="18" charset="0"/>
              <a:cs typeface="Times New Roman" panose="02020603050405020304" pitchFamily="18" charset="0"/>
            </a:endParaRPr>
          </a:p>
          <a:p>
            <a:pPr algn="ctr"/>
            <a:r>
              <a:rPr lang="en-US" sz="2400" b="1" u="sng">
                <a:latin typeface="Times New Roman" panose="02020603050405020304" pitchFamily="18" charset="0"/>
                <a:cs typeface="Times New Roman" panose="02020603050405020304" pitchFamily="18" charset="0"/>
              </a:rPr>
              <a:t>TIẾNG VIỆT (VIẾT)</a:t>
            </a:r>
            <a:endParaRPr lang="en-US" sz="2400" b="1" u="sng">
              <a:latin typeface="Times New Roman" panose="02020603050405020304" pitchFamily="18" charset="0"/>
              <a:cs typeface="Times New Roman" panose="02020603050405020304" pitchFamily="18" charset="0"/>
            </a:endParaRPr>
          </a:p>
        </p:txBody>
      </p:sp>
      <p:pic>
        <p:nvPicPr>
          <p:cNvPr id="12" name="图片 11"/>
          <p:cNvPicPr>
            <a:picLocks noChangeAspect="1"/>
          </p:cNvPicPr>
          <p:nvPr/>
        </p:nvPicPr>
        <p:blipFill>
          <a:blip r:embed="rId1" cstate="screen"/>
          <a:stretch>
            <a:fillRect/>
          </a:stretch>
        </p:blipFill>
        <p:spPr>
          <a:xfrm>
            <a:off x="0" y="5389417"/>
            <a:ext cx="12192000" cy="1468582"/>
          </a:xfrm>
          <a:prstGeom prst="rect">
            <a:avLst/>
          </a:prstGeom>
        </p:spPr>
      </p:pic>
      <p:pic>
        <p:nvPicPr>
          <p:cNvPr id="3" name="图片 2"/>
          <p:cNvPicPr>
            <a:picLocks noChangeAspect="1"/>
          </p:cNvPicPr>
          <p:nvPr/>
        </p:nvPicPr>
        <p:blipFill>
          <a:blip r:embed="rId2" cstate="screen"/>
          <a:stretch>
            <a:fillRect/>
          </a:stretch>
        </p:blipFill>
        <p:spPr>
          <a:xfrm>
            <a:off x="182620" y="4313816"/>
            <a:ext cx="3054544" cy="254418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screen">
            <a:lum/>
          </a:blip>
          <a:srcRect/>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screen"/>
          <a:stretch>
            <a:fillRect/>
          </a:stretch>
        </p:blipFill>
        <p:spPr>
          <a:xfrm>
            <a:off x="0" y="5389417"/>
            <a:ext cx="12192000" cy="1468582"/>
          </a:xfrm>
          <a:prstGeom prst="rect">
            <a:avLst/>
          </a:prstGeom>
        </p:spPr>
      </p:pic>
      <p:pic>
        <p:nvPicPr>
          <p:cNvPr id="3" name="图片 2"/>
          <p:cNvPicPr>
            <a:picLocks noChangeAspect="1"/>
          </p:cNvPicPr>
          <p:nvPr/>
        </p:nvPicPr>
        <p:blipFill>
          <a:blip r:embed="rId3" cstate="screen"/>
          <a:stretch>
            <a:fillRect/>
          </a:stretch>
        </p:blipFill>
        <p:spPr>
          <a:xfrm>
            <a:off x="182620" y="4313816"/>
            <a:ext cx="3054544" cy="2544184"/>
          </a:xfrm>
          <a:prstGeom prst="rect">
            <a:avLst/>
          </a:prstGeom>
        </p:spPr>
      </p:pic>
      <p:pic>
        <p:nvPicPr>
          <p:cNvPr id="2" name="Picture 1"/>
          <p:cNvPicPr>
            <a:picLocks noChangeAspect="1"/>
          </p:cNvPicPr>
          <p:nvPr/>
        </p:nvPicPr>
        <p:blipFill>
          <a:blip r:embed="rId4"/>
          <a:stretch>
            <a:fillRect/>
          </a:stretch>
        </p:blipFill>
        <p:spPr>
          <a:xfrm>
            <a:off x="2755800" y="495300"/>
            <a:ext cx="5653578" cy="47679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screen">
            <a:lum/>
          </a:blip>
          <a:srcRect/>
          <a:stretch>
            <a:fillRect/>
          </a:stretch>
        </a:blipFill>
        <a:effectLst/>
      </p:bgPr>
    </p:bg>
    <p:spTree>
      <p:nvGrpSpPr>
        <p:cNvPr id="1" name=""/>
        <p:cNvGrpSpPr/>
        <p:nvPr/>
      </p:nvGrpSpPr>
      <p:grpSpPr>
        <a:xfrm>
          <a:off x="0" y="0"/>
          <a:ext cx="0" cy="0"/>
          <a:chOff x="0" y="0"/>
          <a:chExt cx="0" cy="0"/>
        </a:xfrm>
      </p:grpSpPr>
      <p:sp>
        <p:nvSpPr>
          <p:cNvPr id="5" name="Rounded Rectangle 1"/>
          <p:cNvSpPr/>
          <p:nvPr/>
        </p:nvSpPr>
        <p:spPr>
          <a:xfrm>
            <a:off x="441153" y="-208"/>
            <a:ext cx="10358292" cy="1632214"/>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图片 12"/>
          <p:cNvPicPr>
            <a:picLocks noChangeAspect="1"/>
          </p:cNvPicPr>
          <p:nvPr/>
        </p:nvPicPr>
        <p:blipFill>
          <a:blip r:embed="rId2" cstate="screen"/>
          <a:stretch>
            <a:fillRect/>
          </a:stretch>
        </p:blipFill>
        <p:spPr>
          <a:xfrm>
            <a:off x="0" y="5389417"/>
            <a:ext cx="12192000" cy="1468582"/>
          </a:xfrm>
          <a:prstGeom prst="rect">
            <a:avLst/>
          </a:prstGeom>
        </p:spPr>
      </p:pic>
      <p:sp>
        <p:nvSpPr>
          <p:cNvPr id="4" name="TextBox 3"/>
          <p:cNvSpPr txBox="1"/>
          <p:nvPr/>
        </p:nvSpPr>
        <p:spPr>
          <a:xfrm>
            <a:off x="615950" y="503171"/>
            <a:ext cx="9763125"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err="1">
                <a:ln>
                  <a:noFill/>
                </a:ln>
                <a:solidFill>
                  <a:srgbClr val="002060"/>
                </a:solidFill>
                <a:effectLst/>
                <a:uLnTx/>
                <a:uFillTx/>
                <a:latin typeface="Times New Roman" panose="02020603050405020304" pitchFamily="18" charset="0"/>
                <a:ea typeface="Calibri" panose="020F0502020204030204" pitchFamily="34" charset="0"/>
                <a:cs typeface="Times New Roman" panose="02020603050405020304" pitchFamily="18" charset="0"/>
              </a:rPr>
              <a:t>Nêu cấu tạo của bài văn tả phong cảnh</a:t>
            </a:r>
            <a:endParaRPr kumimoji="0" lang="en-US" sz="4400" b="1" i="0" u="none" strike="noStrike" kern="1200" cap="none" spc="0" normalizeH="0" baseline="0" noProof="0" dirty="0" err="1">
              <a:ln>
                <a:noFill/>
              </a:ln>
              <a:solidFill>
                <a:srgbClr val="00206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descr="Đà Lạt Thiên Vương - khám phá thiên đường du lịch hè - Tạp chí điện tử Bảo  vệ Rừng và Môi trườ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 y="1720215"/>
            <a:ext cx="10008870" cy="50044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cstate="screen">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screen"/>
          <a:stretch>
            <a:fillRect/>
          </a:stretch>
        </p:blipFill>
        <p:spPr>
          <a:xfrm>
            <a:off x="9147642" y="4018101"/>
            <a:ext cx="2597318" cy="2839898"/>
          </a:xfrm>
          <a:prstGeom prst="rect">
            <a:avLst/>
          </a:prstGeom>
        </p:spPr>
      </p:pic>
      <p:pic>
        <p:nvPicPr>
          <p:cNvPr id="7" name="图片 6"/>
          <p:cNvPicPr>
            <a:picLocks noChangeAspect="1"/>
          </p:cNvPicPr>
          <p:nvPr/>
        </p:nvPicPr>
        <p:blipFill>
          <a:blip r:embed="rId3" cstate="screen"/>
          <a:stretch>
            <a:fillRect/>
          </a:stretch>
        </p:blipFill>
        <p:spPr>
          <a:xfrm>
            <a:off x="0" y="5389417"/>
            <a:ext cx="12192000" cy="1468582"/>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73" y="-53526"/>
            <a:ext cx="1361866" cy="1361866"/>
          </a:xfrm>
          <a:prstGeom prst="rect">
            <a:avLst/>
          </a:prstGeom>
        </p:spPr>
      </p:pic>
      <p:pic>
        <p:nvPicPr>
          <p:cNvPr id="9" name="Picture 8"/>
          <p:cNvPicPr>
            <a:picLocks noChangeAspect="1"/>
          </p:cNvPicPr>
          <p:nvPr/>
        </p:nvPicPr>
        <p:blipFill>
          <a:blip r:embed="rId5"/>
          <a:stretch>
            <a:fillRect/>
          </a:stretch>
        </p:blipFill>
        <p:spPr>
          <a:xfrm>
            <a:off x="5092354" y="174445"/>
            <a:ext cx="2121592" cy="1213209"/>
          </a:xfrm>
          <a:prstGeom prst="rect">
            <a:avLst/>
          </a:prstGeom>
        </p:spPr>
      </p:pic>
      <p:pic>
        <p:nvPicPr>
          <p:cNvPr id="12" name="Picture 11"/>
          <p:cNvPicPr>
            <a:picLocks noChangeAspect="1"/>
          </p:cNvPicPr>
          <p:nvPr/>
        </p:nvPicPr>
        <p:blipFill>
          <a:blip r:embed="rId6"/>
          <a:stretch>
            <a:fillRect/>
          </a:stretch>
        </p:blipFill>
        <p:spPr>
          <a:xfrm>
            <a:off x="1851675" y="1307461"/>
            <a:ext cx="8431499" cy="3023878"/>
          </a:xfrm>
          <a:prstGeom prst="rect">
            <a:avLst/>
          </a:prstGeom>
        </p:spPr>
      </p:pic>
      <p:pic>
        <p:nvPicPr>
          <p:cNvPr id="15" name="Picture 14"/>
          <p:cNvPicPr>
            <a:picLocks noChangeAspect="1"/>
          </p:cNvPicPr>
          <p:nvPr/>
        </p:nvPicPr>
        <p:blipFill>
          <a:blip r:embed="rId7"/>
          <a:stretch>
            <a:fillRect/>
          </a:stretch>
        </p:blipFill>
        <p:spPr>
          <a:xfrm>
            <a:off x="4624323" y="3852616"/>
            <a:ext cx="5877053" cy="12863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cstate="screen">
            <a:lum/>
          </a:blip>
          <a:srcRect/>
          <a:stretch>
            <a:fillRect/>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screen"/>
          <a:stretch>
            <a:fillRect/>
          </a:stretch>
        </p:blipFill>
        <p:spPr>
          <a:xfrm>
            <a:off x="0" y="5389417"/>
            <a:ext cx="12192000" cy="1468582"/>
          </a:xfrm>
          <a:prstGeom prst="rect">
            <a:avLst/>
          </a:prstGeom>
        </p:spPr>
      </p:pic>
      <p:pic>
        <p:nvPicPr>
          <p:cNvPr id="3" name="Picture 2"/>
          <p:cNvPicPr>
            <a:picLocks noChangeAspect="1"/>
          </p:cNvPicPr>
          <p:nvPr/>
        </p:nvPicPr>
        <p:blipFill>
          <a:blip r:embed="rId3"/>
          <a:stretch>
            <a:fillRect/>
          </a:stretch>
        </p:blipFill>
        <p:spPr>
          <a:xfrm>
            <a:off x="609601" y="867327"/>
            <a:ext cx="7344894" cy="553635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p:cNvSpPr/>
          <p:nvPr/>
        </p:nvSpPr>
        <p:spPr>
          <a:xfrm>
            <a:off x="2219325" y="76201"/>
            <a:ext cx="8439150" cy="666750"/>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2530220" y="94488"/>
            <a:ext cx="827722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1. </a:t>
            </a: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Đọc bài văn dưới đây và trả lời câu hỏi.</a:t>
            </a:r>
            <a:endParaRPr kumimoji="0" lang="en-SG"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2" name="Rectangle 1"/>
          <p:cNvSpPr/>
          <p:nvPr/>
        </p:nvSpPr>
        <p:spPr>
          <a:xfrm>
            <a:off x="323850" y="981075"/>
            <a:ext cx="11506200" cy="56769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 name="TextBox 4"/>
          <p:cNvSpPr txBox="1"/>
          <p:nvPr/>
        </p:nvSpPr>
        <p:spPr>
          <a:xfrm>
            <a:off x="419100" y="948690"/>
            <a:ext cx="11287125" cy="5632311"/>
          </a:xfrm>
          <a:prstGeom prst="rect">
            <a:avLst/>
          </a:prstGeom>
          <a:noFill/>
        </p:spPr>
        <p:txBody>
          <a:bodyPr wrap="square" rtlCol="0">
            <a:spAutoFit/>
          </a:bodyPr>
          <a:lstStyle/>
          <a:p>
            <a:pPr algn="ctr"/>
            <a:r>
              <a:rPr lang="vi-VN" b="1" i="0" dirty="0">
                <a:solidFill>
                  <a:srgbClr val="000000"/>
                </a:solidFill>
                <a:effectLst/>
                <a:latin typeface="Cambria" panose="02040503050406030204" pitchFamily="18" charset="0"/>
                <a:ea typeface="Cambria" panose="02040503050406030204" pitchFamily="18" charset="0"/>
              </a:rPr>
              <a:t>Bốn mùa trong ánh nước</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Hồ Hoàn Kiếm là nơi quen thuộc với rất nhiều người. Cảnh đẹp lộng lẫy từ ngọn cỏ, hàng cây cho tới nước hồ trong xanh gợn sóng.</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Có lẽ tưng bừng nhất là vào dịp tết Nguyên đán, hồ được trang điểm lộng lẫy bởi đèn đủ màu, cờ bay phất phới và hoa rực rỡ. Trong mưa bay, người người đi trảy hội. Ngàn vạn tiếng rao, tiếng mời chào của người bán hàng rong cất lên như chim hót mùa xuân.</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lang="vi-VN" b="0" i="0" dirty="0">
              <a:solidFill>
                <a:srgbClr val="000000"/>
              </a:solidFill>
              <a:effectLst/>
              <a:latin typeface="Cambria" panose="02040503050406030204" pitchFamily="18" charset="0"/>
              <a:ea typeface="Cambria" panose="02040503050406030204" pitchFamily="18" charset="0"/>
            </a:endParaRPr>
          </a:p>
          <a:p>
            <a:pPr algn="just"/>
            <a:r>
              <a:rPr lang="en-US" b="0" i="0" dirty="0">
                <a:solidFill>
                  <a:srgbClr val="000000"/>
                </a:solidFill>
                <a:effectLst/>
                <a:latin typeface="Cambria" panose="02040503050406030204" pitchFamily="18" charset="0"/>
                <a:ea typeface="Cambria" panose="02040503050406030204" pitchFamily="18" charset="0"/>
              </a:rPr>
              <a:t>   </a:t>
            </a:r>
            <a:r>
              <a:rPr lang="vi-VN" b="0" i="0" dirty="0">
                <a:solidFill>
                  <a:srgbClr val="000000"/>
                </a:solidFill>
                <a:effectLst/>
                <a:latin typeface="Cambria" panose="02040503050406030204" pitchFamily="18" charset="0"/>
                <a:ea typeface="Cambria" panose="02040503050406030204" pitchFamily="18" charset="0"/>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lang="vi-VN" b="0" i="0" dirty="0">
              <a:solidFill>
                <a:srgbClr val="000000"/>
              </a:solidFill>
              <a:effectLst/>
              <a:latin typeface="Cambria" panose="02040503050406030204" pitchFamily="18" charset="0"/>
              <a:ea typeface="Cambria" panose="02040503050406030204" pitchFamily="18" charset="0"/>
            </a:endParaRPr>
          </a:p>
          <a:p>
            <a:pPr algn="r"/>
            <a:r>
              <a:rPr lang="vi-VN" b="0" i="0" dirty="0">
                <a:solidFill>
                  <a:srgbClr val="000000"/>
                </a:solidFill>
                <a:effectLst/>
                <a:latin typeface="Cambria" panose="02040503050406030204" pitchFamily="18" charset="0"/>
                <a:ea typeface="Cambria" panose="02040503050406030204" pitchFamily="18" charset="0"/>
              </a:rPr>
              <a:t>(</a:t>
            </a:r>
            <a:r>
              <a:rPr lang="vi-VN" b="0" i="1" dirty="0">
                <a:solidFill>
                  <a:srgbClr val="000000"/>
                </a:solidFill>
                <a:effectLst/>
                <a:latin typeface="Cambria" panose="02040503050406030204" pitchFamily="18" charset="0"/>
                <a:ea typeface="Cambria" panose="02040503050406030204" pitchFamily="18" charset="0"/>
              </a:rPr>
              <a:t>Theo</a:t>
            </a:r>
            <a:r>
              <a:rPr lang="vi-VN" b="0" i="0" dirty="0">
                <a:solidFill>
                  <a:srgbClr val="000000"/>
                </a:solidFill>
                <a:effectLst/>
                <a:latin typeface="Cambria" panose="02040503050406030204" pitchFamily="18" charset="0"/>
                <a:ea typeface="Cambria" panose="02040503050406030204" pitchFamily="18" charset="0"/>
              </a:rPr>
              <a:t> Lê Phương Liên)</a:t>
            </a:r>
            <a:endParaRPr lang="vi-VN" b="0" i="0" dirty="0">
              <a:solidFill>
                <a:srgbClr val="000000"/>
              </a:solidFill>
              <a:effectLst/>
              <a:latin typeface="Cambria" panose="02040503050406030204" pitchFamily="18" charset="0"/>
              <a:ea typeface="Cambria" panose="02040503050406030204" pitchFamily="18" charset="0"/>
            </a:endParaRPr>
          </a:p>
        </p:txBody>
      </p:sp>
      <p:cxnSp>
        <p:nvCxnSpPr>
          <p:cNvPr id="6" name="Straight Connector 5"/>
          <p:cNvCxnSpPr/>
          <p:nvPr/>
        </p:nvCxnSpPr>
        <p:spPr>
          <a:xfrm>
            <a:off x="3100705" y="574675"/>
            <a:ext cx="2014855" cy="0"/>
          </a:xfrm>
          <a:prstGeom prst="line">
            <a:avLst/>
          </a:prstGeom>
          <a:ln w="31750" cap="rnd">
            <a:solidFill>
              <a:srgbClr val="FF0000"/>
            </a:solidFill>
            <a:round/>
          </a:ln>
        </p:spPr>
        <p:style>
          <a:lnRef idx="0">
            <a:srgbClr val="FFFFFF"/>
          </a:lnRef>
          <a:fillRef idx="0">
            <a:srgbClr val="FFFFFF"/>
          </a:fillRef>
          <a:effectRef idx="0">
            <a:srgbClr val="FFFFFF"/>
          </a:effectRef>
          <a:fontRef idx="minor">
            <a:schemeClr val="tx1"/>
          </a:fontRef>
        </p:style>
      </p:cxnSp>
      <p:cxnSp>
        <p:nvCxnSpPr>
          <p:cNvPr id="7" name="Straight Connector 6"/>
          <p:cNvCxnSpPr/>
          <p:nvPr/>
        </p:nvCxnSpPr>
        <p:spPr>
          <a:xfrm>
            <a:off x="7583805" y="574675"/>
            <a:ext cx="2665730" cy="0"/>
          </a:xfrm>
          <a:prstGeom prst="line">
            <a:avLst/>
          </a:prstGeom>
          <a:ln w="31750" cap="rnd">
            <a:solidFill>
              <a:srgbClr val="FF0000"/>
            </a:solidFill>
            <a:round/>
          </a:ln>
        </p:spPr>
        <p:style>
          <a:lnRef idx="0">
            <a:srgbClr val="FFFFFF"/>
          </a:lnRef>
          <a:fillRef idx="0">
            <a:srgbClr val="FFFFFF"/>
          </a:fillRef>
          <a:effectRef idx="0">
            <a:srgbClr val="FFFFFF"/>
          </a:effectRef>
          <a:fontRef idx="minor">
            <a:schemeClr val="tx1"/>
          </a:fontRef>
        </p:style>
      </p:cxnSp>
      <p:sp>
        <p:nvSpPr>
          <p:cNvPr id="8" name="Text Box 7"/>
          <p:cNvSpPr txBox="1"/>
          <p:nvPr/>
        </p:nvSpPr>
        <p:spPr>
          <a:xfrm>
            <a:off x="7841615" y="2042795"/>
            <a:ext cx="731520" cy="368300"/>
          </a:xfrm>
          <a:prstGeom prst="rect">
            <a:avLst/>
          </a:prstGeom>
          <a:noFill/>
        </p:spPr>
        <p:txBody>
          <a:bodyPr wrap="square" rtlCol="0">
            <a:spAutoFit/>
          </a:bodyPr>
          <a:p>
            <a:r>
              <a:rPr lang="vi-VN" u="sng" dirty="0">
                <a:solidFill>
                  <a:srgbClr val="FF0000"/>
                </a:solidFill>
                <a:effectLst/>
                <a:latin typeface="Cambria" panose="02040503050406030204" pitchFamily="18" charset="0"/>
                <a:ea typeface="Cambria" panose="02040503050406030204" pitchFamily="18" charset="0"/>
                <a:sym typeface="+mn-ea"/>
              </a:rPr>
              <a:t>thinh</a:t>
            </a:r>
            <a:endParaRPr lang="vi-VN" u="sng" dirty="0">
              <a:solidFill>
                <a:srgbClr val="FF0000"/>
              </a:solidFill>
              <a:effectLst/>
              <a:latin typeface="Cambria" panose="02040503050406030204" pitchFamily="18" charset="0"/>
              <a:ea typeface="Cambria" panose="02040503050406030204" pitchFamily="18" charset="0"/>
              <a:sym typeface="+mn-ea"/>
            </a:endParaRPr>
          </a:p>
        </p:txBody>
      </p:sp>
      <p:sp>
        <p:nvSpPr>
          <p:cNvPr id="9" name="Text Box 8"/>
          <p:cNvSpPr txBox="1"/>
          <p:nvPr/>
        </p:nvSpPr>
        <p:spPr>
          <a:xfrm>
            <a:off x="6375400" y="2042795"/>
            <a:ext cx="1139825" cy="368300"/>
          </a:xfrm>
          <a:prstGeom prst="rect">
            <a:avLst/>
          </a:prstGeom>
          <a:noFill/>
        </p:spPr>
        <p:txBody>
          <a:bodyPr wrap="square" rtlCol="0">
            <a:spAutoFit/>
          </a:bodyPr>
          <a:p>
            <a:r>
              <a:rPr lang="vi-VN" u="sng" dirty="0">
                <a:solidFill>
                  <a:srgbClr val="FF0000"/>
                </a:solidFill>
                <a:effectLst/>
                <a:latin typeface="Cambria" panose="02040503050406030204" pitchFamily="18" charset="0"/>
                <a:ea typeface="Cambria" panose="02040503050406030204" pitchFamily="18" charset="0"/>
                <a:sym typeface="+mn-ea"/>
              </a:rPr>
              <a:t>trầm mặc</a:t>
            </a:r>
            <a:endParaRPr lang="vi-VN" u="sng" dirty="0">
              <a:solidFill>
                <a:srgbClr val="FF0000"/>
              </a:solidFill>
              <a:effectLst/>
              <a:latin typeface="Cambria" panose="02040503050406030204" pitchFamily="18" charset="0"/>
              <a:ea typeface="Cambria" panose="020405030504060302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ox(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linds(horizontal)">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8" grpId="0"/>
      <p:bldP spid="8" grpId="1"/>
      <p:bldP spid="9" grpId="0"/>
      <p:bldP spid="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千图PPT彼岸天：ID 8661124库_组合 1"/>
          <p:cNvGrpSpPr/>
          <p:nvPr>
            <p:custDataLst>
              <p:tags r:id="rId1"/>
            </p:custDataLst>
          </p:nvPr>
        </p:nvGrpSpPr>
        <p:grpSpPr>
          <a:xfrm>
            <a:off x="5130946" y="1410768"/>
            <a:ext cx="1478114" cy="4866149"/>
            <a:chOff x="5377689" y="1222082"/>
            <a:chExt cx="1478114" cy="4866149"/>
          </a:xfrm>
        </p:grpSpPr>
        <p:sp>
          <p:nvSpPr>
            <p:cNvPr id="4" name="Rectangle 98"/>
            <p:cNvSpPr/>
            <p:nvPr/>
          </p:nvSpPr>
          <p:spPr bwMode="auto">
            <a:xfrm>
              <a:off x="5774205" y="2164587"/>
              <a:ext cx="1081598" cy="778501"/>
            </a:xfrm>
            <a:prstGeom prst="rect">
              <a:avLst/>
            </a:prstGeom>
            <a:solidFill>
              <a:schemeClr val="accent5"/>
            </a:solidFill>
            <a:ln w="9525">
              <a:noFill/>
              <a:miter lim="800000"/>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5" name="Rectangle 99"/>
            <p:cNvSpPr/>
            <p:nvPr/>
          </p:nvSpPr>
          <p:spPr bwMode="auto">
            <a:xfrm>
              <a:off x="6316041" y="2164587"/>
              <a:ext cx="539761" cy="778501"/>
            </a:xfrm>
            <a:prstGeom prst="rect">
              <a:avLst/>
            </a:pr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6" name="Freeform: Shape 101"/>
            <p:cNvSpPr/>
            <p:nvPr/>
          </p:nvSpPr>
          <p:spPr bwMode="auto">
            <a:xfrm>
              <a:off x="5576985" y="1222082"/>
              <a:ext cx="1079520" cy="683005"/>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bg1">
                <a:lumMod val="9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7" name="Rectangle 102"/>
            <p:cNvSpPr/>
            <p:nvPr/>
          </p:nvSpPr>
          <p:spPr bwMode="auto">
            <a:xfrm>
              <a:off x="5576985" y="1851112"/>
              <a:ext cx="1079520" cy="244968"/>
            </a:xfrm>
            <a:prstGeom prst="rect">
              <a:avLst/>
            </a:prstGeom>
            <a:solidFill>
              <a:schemeClr val="accent2"/>
            </a:solidFill>
            <a:ln>
              <a:solidFill>
                <a:schemeClr val="accent2"/>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8" name="Freeform: Shape 103"/>
            <p:cNvSpPr/>
            <p:nvPr/>
          </p:nvSpPr>
          <p:spPr bwMode="auto">
            <a:xfrm>
              <a:off x="6116744" y="1222082"/>
              <a:ext cx="539761" cy="869845"/>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9" name="Rectangle 105"/>
            <p:cNvSpPr/>
            <p:nvPr/>
          </p:nvSpPr>
          <p:spPr bwMode="auto">
            <a:xfrm>
              <a:off x="5377689" y="3011596"/>
              <a:ext cx="1081598" cy="776424"/>
            </a:xfrm>
            <a:prstGeom prst="rect">
              <a:avLst/>
            </a:prstGeom>
            <a:solidFill>
              <a:schemeClr val="accent6"/>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0" name="Rectangle 106"/>
            <p:cNvSpPr/>
            <p:nvPr/>
          </p:nvSpPr>
          <p:spPr bwMode="auto">
            <a:xfrm>
              <a:off x="5919526" y="3011596"/>
              <a:ext cx="539761" cy="776424"/>
            </a:xfrm>
            <a:prstGeom prst="rect">
              <a:avLst/>
            </a:pr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1" name="Rectangle 108"/>
            <p:cNvSpPr/>
            <p:nvPr/>
          </p:nvSpPr>
          <p:spPr bwMode="auto">
            <a:xfrm>
              <a:off x="5576985" y="3856529"/>
              <a:ext cx="1079520" cy="776424"/>
            </a:xfrm>
            <a:prstGeom prst="rect">
              <a:avLst/>
            </a:prstGeom>
            <a:solidFill>
              <a:schemeClr val="accent3"/>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2" name="Rectangle 109"/>
            <p:cNvSpPr/>
            <p:nvPr/>
          </p:nvSpPr>
          <p:spPr bwMode="auto">
            <a:xfrm>
              <a:off x="6116744" y="3856529"/>
              <a:ext cx="539761" cy="776424"/>
            </a:xfrm>
            <a:prstGeom prst="rect">
              <a:avLst/>
            </a:pr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3" name="Rectangle 111"/>
            <p:cNvSpPr/>
            <p:nvPr/>
          </p:nvSpPr>
          <p:spPr bwMode="auto">
            <a:xfrm>
              <a:off x="5576985" y="4703538"/>
              <a:ext cx="1079520" cy="776424"/>
            </a:xfrm>
            <a:prstGeom prst="rect">
              <a:avLst/>
            </a:prstGeom>
            <a:solidFill>
              <a:schemeClr val="accent4"/>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4" name="Rectangle 112"/>
            <p:cNvSpPr/>
            <p:nvPr/>
          </p:nvSpPr>
          <p:spPr bwMode="auto">
            <a:xfrm>
              <a:off x="6116744" y="4703538"/>
              <a:ext cx="539761" cy="776424"/>
            </a:xfrm>
            <a:prstGeom prst="rect">
              <a:avLst/>
            </a:pr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5" name="Freeform: Shape 114"/>
            <p:cNvSpPr/>
            <p:nvPr/>
          </p:nvSpPr>
          <p:spPr bwMode="auto">
            <a:xfrm>
              <a:off x="5576985" y="5546394"/>
              <a:ext cx="1079520" cy="541837"/>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chemeClr val="accent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6" name="Freeform: Shape 115"/>
            <p:cNvSpPr/>
            <p:nvPr/>
          </p:nvSpPr>
          <p:spPr bwMode="auto">
            <a:xfrm>
              <a:off x="5958969" y="5926302"/>
              <a:ext cx="315552" cy="161928"/>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chemeClr val="tx1">
                <a:lumMod val="65000"/>
                <a:lumOff val="35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7" name="Freeform: Shape 116"/>
            <p:cNvSpPr/>
            <p:nvPr/>
          </p:nvSpPr>
          <p:spPr bwMode="auto">
            <a:xfrm>
              <a:off x="6116744" y="5546394"/>
              <a:ext cx="539761" cy="541837"/>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cxnSp>
        <p:nvCxnSpPr>
          <p:cNvPr id="19" name="Connector: Elbow 120"/>
          <p:cNvCxnSpPr/>
          <p:nvPr/>
        </p:nvCxnSpPr>
        <p:spPr>
          <a:xfrm>
            <a:off x="6687185" y="2759075"/>
            <a:ext cx="962660" cy="618490"/>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1" name="TextBox 44"/>
          <p:cNvSpPr txBox="1"/>
          <p:nvPr/>
        </p:nvSpPr>
        <p:spPr>
          <a:xfrm>
            <a:off x="7512050" y="2818130"/>
            <a:ext cx="3326765" cy="295275"/>
          </a:xfrm>
          <a:prstGeom prst="rect">
            <a:avLst/>
          </a:prstGeom>
          <a:noFill/>
        </p:spPr>
        <p:txBody>
          <a:bodyPr vert="horz"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err="1">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Trầm</a:t>
            </a:r>
            <a:r>
              <a:rPr kumimoji="0" lang="en-US" altLang="zh-CN" sz="3600" b="1"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altLang="zh-CN" sz="3600" b="1" i="0" u="none" strike="noStrike" kern="1200" cap="none" spc="0" normalizeH="0" baseline="0" noProof="0" dirty="0" err="1">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mặc</a:t>
            </a:r>
            <a:r>
              <a:rPr kumimoji="0" lang="en-US" altLang="zh-CN" sz="3600" b="1"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altLang="zh-CN" sz="3600" b="1" i="0" u="none" strike="noStrike" kern="1200" cap="none" spc="0" normalizeH="0" baseline="0" noProof="0" dirty="0" err="1">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tính</a:t>
            </a:r>
            <a:r>
              <a:rPr kumimoji="0" lang="en-US" altLang="zh-CN" sz="3600" b="1"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altLang="zh-CN" sz="3600" b="1" i="0" u="none" strike="noStrike" kern="1200" cap="none" spc="0" normalizeH="0" baseline="0" noProof="0" dirty="0" err="1">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từ</a:t>
            </a:r>
            <a:r>
              <a:rPr kumimoji="0" lang="en-US" altLang="zh-CN" sz="3600" b="1"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a:t>
            </a:r>
            <a:endParaRPr kumimoji="0" lang="zh-CN" altLang="en-US" sz="3600" b="1" i="0" u="none" strike="noStrike" kern="1200" cap="none" spc="0" normalizeH="0" baseline="0" noProof="0" dirty="0">
              <a:ln>
                <a:noFill/>
              </a:ln>
              <a:solidFill>
                <a:srgbClr val="00B0F0"/>
              </a:solidFill>
              <a:effectLst/>
              <a:uLnTx/>
              <a:uFillTx/>
              <a:latin typeface="Cambria" panose="02040503050406030204" pitchFamily="18" charset="0"/>
              <a:ea typeface="等线" panose="02010600030101010101" pitchFamily="2" charset="-122"/>
              <a:cs typeface="Arial" panose="020B0604020202020204" pitchFamily="34" charset="0"/>
            </a:endParaRPr>
          </a:p>
        </p:txBody>
      </p:sp>
      <p:sp>
        <p:nvSpPr>
          <p:cNvPr id="22" name="TextBox 45"/>
          <p:cNvSpPr txBox="1"/>
          <p:nvPr/>
        </p:nvSpPr>
        <p:spPr>
          <a:xfrm>
            <a:off x="7751445" y="3413125"/>
            <a:ext cx="3326765" cy="1252855"/>
          </a:xfrm>
          <a:prstGeom prst="rect">
            <a:avLst/>
          </a:prstGeom>
          <a:noFill/>
        </p:spPr>
        <p:txBody>
          <a:bodyPr wrap="square" lIns="0" tIns="0" rIns="0" bIns="0">
            <a:normAutofit fontScale="85000" lnSpcReduction="20000"/>
          </a:bodyPr>
          <a:lstStyle/>
          <a:p>
            <a:pPr marL="0" marR="0" lvl="0" indent="0" algn="l" defTabSz="914400" rtl="0" eaLnBrk="1" fontAlgn="auto" latinLnBrk="0" hangingPunct="1">
              <a:lnSpc>
                <a:spcPct val="120000"/>
              </a:lnSpc>
              <a:spcBef>
                <a:spcPts val="0"/>
              </a:spcBef>
              <a:spcAft>
                <a:spcPts val="0"/>
              </a:spcAft>
              <a:buClrTx/>
              <a:buSzTx/>
              <a:buFontTx/>
              <a:buNone/>
              <a:defRPr/>
            </a:pPr>
            <a:r>
              <a:rPr lang="en-US" altLang="zh-CN" sz="3200" dirty="0">
                <a:latin typeface="Cambria" panose="02040503050406030204" pitchFamily="18" charset="0"/>
                <a:ea typeface="Cambria" panose="02040503050406030204" pitchFamily="18" charset="0"/>
                <a:cs typeface="Arial" panose="020B0604020202020204" pitchFamily="34" charset="0"/>
              </a:rPr>
              <a:t>C</a:t>
            </a:r>
            <a:r>
              <a:rPr kumimoji="0" lang="vi-VN" altLang="zh-CN" sz="32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Arial" panose="020B0604020202020204" pitchFamily="34" charset="0"/>
              </a:rPr>
              <a:t>ó dáng vẻ đang tập trung suy tư, ngẫm nghĩ điều gì.</a:t>
            </a:r>
            <a:endParaRPr kumimoji="0" lang="vi-VN" altLang="zh-CN" sz="3200" b="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23" name="Rounded Rectangle 37"/>
          <p:cNvSpPr/>
          <p:nvPr/>
        </p:nvSpPr>
        <p:spPr>
          <a:xfrm>
            <a:off x="2852156" y="731193"/>
            <a:ext cx="5859809" cy="737189"/>
          </a:xfrm>
          <a:prstGeom prst="roundRect">
            <a:avLst/>
          </a:prstGeom>
          <a:solidFill>
            <a:srgbClr val="FF0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GIẢI NGHĨA TỪ KHÓ</a:t>
            </a:r>
            <a:endPar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4"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01" y="1"/>
            <a:ext cx="6093586" cy="107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2985" y="1573"/>
            <a:ext cx="6099015" cy="106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Connector: Elbow 117"/>
          <p:cNvCxnSpPr/>
          <p:nvPr/>
        </p:nvCxnSpPr>
        <p:spPr>
          <a:xfrm rot="10800000">
            <a:off x="3621405" y="2437765"/>
            <a:ext cx="1370965" cy="1345565"/>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5" name="TextBox 128"/>
          <p:cNvSpPr txBox="1"/>
          <p:nvPr/>
        </p:nvSpPr>
        <p:spPr>
          <a:xfrm>
            <a:off x="1386205" y="2162175"/>
            <a:ext cx="2099945" cy="560705"/>
          </a:xfrm>
          <a:prstGeom prst="rect">
            <a:avLst/>
          </a:prstGeom>
          <a:noFill/>
        </p:spPr>
        <p:txBody>
          <a:bodyPr vert="horz"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400" b="1" dirty="0">
                <a:solidFill>
                  <a:srgbClr val="70AD47"/>
                </a:solidFill>
                <a:latin typeface="Cambria" panose="02040503050406030204" pitchFamily="18" charset="0"/>
                <a:ea typeface="Cambria" panose="02040503050406030204" pitchFamily="18" charset="0"/>
                <a:cs typeface="Arial" panose="020B0604020202020204" pitchFamily="34" charset="0"/>
              </a:rPr>
              <a:t>Thing (</a:t>
            </a:r>
            <a:r>
              <a:rPr lang="en-US" altLang="zh-CN" sz="4400" b="1" dirty="0" err="1">
                <a:solidFill>
                  <a:srgbClr val="70AD47"/>
                </a:solidFill>
                <a:latin typeface="Cambria" panose="02040503050406030204" pitchFamily="18" charset="0"/>
                <a:ea typeface="Cambria" panose="02040503050406030204" pitchFamily="18" charset="0"/>
                <a:cs typeface="Arial" panose="020B0604020202020204" pitchFamily="34" charset="0"/>
              </a:rPr>
              <a:t>danh</a:t>
            </a:r>
            <a:r>
              <a:rPr lang="en-US" altLang="zh-CN" sz="4400" b="1" dirty="0">
                <a:solidFill>
                  <a:srgbClr val="70AD47"/>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srgbClr val="70AD47"/>
                </a:solidFill>
                <a:latin typeface="Cambria" panose="02040503050406030204" pitchFamily="18" charset="0"/>
                <a:ea typeface="Cambria" panose="02040503050406030204" pitchFamily="18" charset="0"/>
                <a:cs typeface="Arial" panose="020B0604020202020204" pitchFamily="34" charset="0"/>
              </a:rPr>
              <a:t>từ</a:t>
            </a:r>
            <a:r>
              <a:rPr lang="en-US" altLang="zh-CN" sz="4400" b="1" dirty="0">
                <a:solidFill>
                  <a:srgbClr val="70AD47"/>
                </a:solidFill>
                <a:latin typeface="Cambria" panose="02040503050406030204" pitchFamily="18" charset="0"/>
                <a:ea typeface="Cambria" panose="02040503050406030204" pitchFamily="18" charset="0"/>
                <a:cs typeface="Arial" panose="020B0604020202020204" pitchFamily="34" charset="0"/>
              </a:rPr>
              <a:t>)</a:t>
            </a:r>
            <a:endParaRPr kumimoji="0" lang="zh-CN" altLang="en-US" sz="4400" b="1" i="0" u="none" strike="noStrike" kern="1200" cap="none" spc="0" normalizeH="0" baseline="0" noProof="0" dirty="0">
              <a:ln>
                <a:noFill/>
              </a:ln>
              <a:solidFill>
                <a:srgbClr val="70AD47"/>
              </a:solidFill>
              <a:effectLst/>
              <a:uLnTx/>
              <a:uFillTx/>
              <a:latin typeface="Cambria" panose="02040503050406030204" pitchFamily="18" charset="0"/>
              <a:ea typeface="等线" panose="02010600030101010101" pitchFamily="2" charset="-122"/>
              <a:cs typeface="Arial" panose="020B0604020202020204" pitchFamily="34" charset="0"/>
            </a:endParaRPr>
          </a:p>
        </p:txBody>
      </p:sp>
      <p:sp>
        <p:nvSpPr>
          <p:cNvPr id="36" name="TextBox 35"/>
          <p:cNvSpPr txBox="1"/>
          <p:nvPr/>
        </p:nvSpPr>
        <p:spPr>
          <a:xfrm>
            <a:off x="1003935" y="3079750"/>
            <a:ext cx="3140075" cy="1569720"/>
          </a:xfrm>
          <a:prstGeom prst="rect">
            <a:avLst/>
          </a:prstGeom>
          <a:noFill/>
        </p:spPr>
        <p:txBody>
          <a:bodyPr wrap="square" rtlCol="0">
            <a:spAutoFit/>
          </a:bodyPr>
          <a:lstStyle/>
          <a:p>
            <a:pPr algn="just"/>
            <a:r>
              <a:rPr lang="vi-VN" sz="3200" dirty="0">
                <a:latin typeface="Cambria" panose="02040503050406030204" pitchFamily="18" charset="0"/>
                <a:ea typeface="Cambria" panose="02040503050406030204" pitchFamily="18" charset="0"/>
              </a:rPr>
              <a:t>không trung, nơi hoàn toàn vắng lặng.</a:t>
            </a:r>
            <a:endParaRPr lang="vi-VN" sz="3200"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5">
                                            <p:txEl>
                                              <p:pRg st="0" end="0"/>
                                            </p:txEl>
                                          </p:spTgt>
                                        </p:tgtEl>
                                        <p:attrNameLst>
                                          <p:attrName>style.visibility</p:attrName>
                                        </p:attrNameLst>
                                      </p:cBhvr>
                                      <p:to>
                                        <p:strVal val="visible"/>
                                      </p:to>
                                    </p:set>
                                    <p:animEffect transition="in" filter="blinds(horizontal)">
                                      <p:cBhvr>
                                        <p:cTn id="25" dur="500"/>
                                        <p:tgtEl>
                                          <p:spTgt spid="3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box(in)">
                                      <p:cBhvr>
                                        <p:cTn id="30" dur="20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ox(in)">
                                      <p:cBhvr>
                                        <p:cTn id="35" dur="20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ox(in)">
                                      <p:cBhvr>
                                        <p:cTn id="4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P spid="36" grpId="1"/>
      <p:bldP spid="21" grpId="0"/>
      <p:bldP spid="22" grpId="0"/>
      <p:bldP spid="21" grpId="1"/>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p:cNvSpPr/>
          <p:nvPr/>
        </p:nvSpPr>
        <p:spPr>
          <a:xfrm>
            <a:off x="2219325" y="76201"/>
            <a:ext cx="8201025" cy="666750"/>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2219325" y="76200"/>
            <a:ext cx="8077200" cy="63094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Đọc bài văn dưới đây và trả lời câu hỏi.</a:t>
            </a:r>
            <a:endParaRPr kumimoji="0" lang="en-SG" sz="35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2" name="Rectangle 1"/>
          <p:cNvSpPr/>
          <p:nvPr/>
        </p:nvSpPr>
        <p:spPr>
          <a:xfrm>
            <a:off x="323850" y="981075"/>
            <a:ext cx="11506200" cy="56769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p:cNvSpPr txBox="1"/>
          <p:nvPr/>
        </p:nvSpPr>
        <p:spPr>
          <a:xfrm>
            <a:off x="419100" y="948690"/>
            <a:ext cx="11287125" cy="56323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1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Bốn mùa trong ánh nước</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Hồ Hoàn Kiếm là nơi quen thuộc với rất nhiều người. Cảnh đẹp lộng lẫy từ ngọn cỏ, hàng cây cho tới nước hồ trong xanh gợn sóng.</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lẽ tưng bừng nhất là vào dịp tết Nguyên đán, hồ được trang điểm lộng lẫy bởi đèn đủ màu, cờ bay phất phới và hoa rực rỡ. Trong mưa bay, người người đi tr</a:t>
            </a:r>
            <a:r>
              <a:rPr lang="en-US" noProof="0" dirty="0">
                <a:solidFill>
                  <a:srgbClr val="000000"/>
                </a:solidFill>
                <a:latin typeface="Cambria" panose="02040503050406030204" pitchFamily="18" charset="0"/>
                <a:ea typeface="Cambria" panose="02040503050406030204" pitchFamily="18" charset="0"/>
              </a:rPr>
              <a:t>ẩ</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y hội. Ngàn vạn tiếng rao, tiếng mời chào của người bán hàng rong cất lên như chim hót mùa xuân.</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defRPr/>
            </a:pP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r>
              <a:rPr kumimoji="0" lang="vi-VN" sz="1800" b="0" i="1"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Theo</a:t>
            </a:r>
            <a:r>
              <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Lê Phương Liên)</a:t>
            </a:r>
            <a:endParaRPr kumimoji="0" lang="vi-VN" sz="1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grpSp>
        <p:nvGrpSpPr>
          <p:cNvPr id="16" name="Nhóm 23"/>
          <p:cNvGrpSpPr/>
          <p:nvPr/>
        </p:nvGrpSpPr>
        <p:grpSpPr>
          <a:xfrm>
            <a:off x="203200" y="76200"/>
            <a:ext cx="11734800" cy="6705600"/>
            <a:chOff x="304800" y="266700"/>
            <a:chExt cx="17602200" cy="9623388"/>
          </a:xfrm>
        </p:grpSpPr>
        <p:sp>
          <p:nvSpPr>
            <p:cNvPr id="18" name="Hình chữ nhật: Góc Tròn 5"/>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0" name="Hình chữ nhật 14"/>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1" name="Hình chữ nhật 16"/>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grpSp>
      <p:grpSp>
        <p:nvGrpSpPr>
          <p:cNvPr id="38" name="Nhóm 52"/>
          <p:cNvGrpSpPr/>
          <p:nvPr/>
        </p:nvGrpSpPr>
        <p:grpSpPr>
          <a:xfrm>
            <a:off x="6348352" y="2295261"/>
            <a:ext cx="4853049" cy="1234323"/>
            <a:chOff x="11978188" y="2551351"/>
            <a:chExt cx="5501218" cy="1694573"/>
          </a:xfrm>
        </p:grpSpPr>
        <p:sp>
          <p:nvSpPr>
            <p:cNvPr id="39" name="Hình chữ nhật: Góc Tròn 15"/>
            <p:cNvSpPr/>
            <p:nvPr/>
          </p:nvSpPr>
          <p:spPr>
            <a:xfrm>
              <a:off x="11988553" y="2551351"/>
              <a:ext cx="5490853"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2335"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40" name="Hình chữ nhật 47"/>
            <p:cNvSpPr/>
            <p:nvPr/>
          </p:nvSpPr>
          <p:spPr>
            <a:xfrm>
              <a:off x="11978188" y="2715940"/>
              <a:ext cx="5490853" cy="1267618"/>
            </a:xfrm>
            <a:prstGeom prst="rect">
              <a:avLst/>
            </a:prstGeom>
            <a:noFill/>
          </p:spPr>
          <p:txBody>
            <a:bodyPr wrap="square" lIns="60960" tIns="30480" rIns="60960" bIns="30480">
              <a:spAutoFit/>
            </a:bodyP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Bài</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văn</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miêu</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tả</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phong</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cảnh</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hồ</a:t>
              </a:r>
              <a:r>
                <a:rPr kumimoji="0" lang="en-US" sz="2800" b="1"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rPr>
                <a:t> Hoàn </a:t>
              </a:r>
              <a:r>
                <a:rPr kumimoji="0" lang="en-US" sz="2800" b="1" i="0" u="none" strike="noStrike" kern="1200" cap="none" spc="0" normalizeH="0" baseline="0" noProof="0" dirty="0" err="1">
                  <a:ln w="0"/>
                  <a:solidFill>
                    <a:srgbClr val="FF0000"/>
                  </a:solidFill>
                  <a:effectLst/>
                  <a:uLnTx/>
                  <a:uFillTx/>
                  <a:latin typeface="Arial" panose="020B0604020202020204" pitchFamily="34" charset="0"/>
                  <a:ea typeface="+mn-ea"/>
                  <a:cs typeface="Arial" panose="020B0604020202020204"/>
                  <a:sym typeface="Arial" panose="020B0604020202020204"/>
                </a:rPr>
                <a:t>Kiếm</a:t>
              </a:r>
              <a:endParaRPr kumimoji="0" lang="vi-VN" sz="2800" b="0" i="0" u="none" strike="noStrike" kern="1200" cap="none" spc="0" normalizeH="0" baseline="0" noProof="0" dirty="0">
                <a:ln w="0"/>
                <a:solidFill>
                  <a:srgbClr val="FF0000"/>
                </a:solidFill>
                <a:effectLst/>
                <a:uLnTx/>
                <a:uFillTx/>
                <a:latin typeface="Arial" panose="020B0604020202020204" pitchFamily="34" charset="0"/>
                <a:ea typeface="+mn-ea"/>
                <a:cs typeface="Arial" panose="020B0604020202020204"/>
                <a:sym typeface="Arial" panose="020B0604020202020204"/>
              </a:endParaRPr>
            </a:p>
          </p:txBody>
        </p:sp>
      </p:grpSp>
      <p:sp>
        <p:nvSpPr>
          <p:cNvPr id="64" name="TextBox 63"/>
          <p:cNvSpPr txBox="1"/>
          <p:nvPr/>
        </p:nvSpPr>
        <p:spPr>
          <a:xfrm>
            <a:off x="296902" y="250950"/>
            <a:ext cx="5689036" cy="6324808"/>
          </a:xfrm>
          <a:prstGeom prst="rect">
            <a:avLst/>
          </a:prstGeom>
          <a:noFill/>
        </p:spPr>
        <p:txBody>
          <a:bodyPr wrap="square">
            <a:spAutoFit/>
          </a:bodyPr>
          <a:lstStyle/>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Hồ Hoàn Kiếm là nơi quen thuộc với rất nhiều người. Cảnh đẹp lộng lẫy từ ngọn cỏ, hàng cây cho tới nước hồ trong xanh gợn sóng.</a:t>
            </a:r>
            <a:endParaRPr lang="vi-VN" sz="1500" b="0" i="0" dirty="0">
              <a:solidFill>
                <a:srgbClr val="000000"/>
              </a:solidFill>
              <a:effectLst/>
              <a:latin typeface="Cambria" panose="02040503050406030204" pitchFamily="18" charset="0"/>
              <a:ea typeface="Cambria" panose="02040503050406030204" pitchFamily="18" charset="0"/>
            </a:endParaRPr>
          </a:p>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lang="vi-VN" sz="1500" b="0" i="0" dirty="0">
              <a:solidFill>
                <a:srgbClr val="000000"/>
              </a:solidFill>
              <a:effectLst/>
              <a:latin typeface="Cambria" panose="02040503050406030204" pitchFamily="18" charset="0"/>
              <a:ea typeface="Cambria" panose="02040503050406030204" pitchFamily="18" charset="0"/>
            </a:endParaRPr>
          </a:p>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lang="vi-VN" sz="1500" b="0" i="0" dirty="0">
              <a:solidFill>
                <a:srgbClr val="000000"/>
              </a:solidFill>
              <a:effectLst/>
              <a:latin typeface="Cambria" panose="02040503050406030204" pitchFamily="18" charset="0"/>
              <a:ea typeface="Cambria" panose="02040503050406030204" pitchFamily="18" charset="0"/>
            </a:endParaRPr>
          </a:p>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Có lẽ tưng bừng nhất là vào dịp tết Nguyên đán, hồ được trang điểm lộng lẫy bởi đèn đủ màu, cờ bay phất phới và hoa rực rỡ. Trong mưa bay, người người đi trảy hội. Ngàn vạn tiếng rao, tiếng mời chào của người bán hàng rong cất lên như chim hót mùa xuân.</a:t>
            </a:r>
            <a:endParaRPr lang="vi-VN" sz="1500" b="0" i="0" dirty="0">
              <a:solidFill>
                <a:srgbClr val="000000"/>
              </a:solidFill>
              <a:effectLst/>
              <a:latin typeface="Cambria" panose="02040503050406030204" pitchFamily="18" charset="0"/>
              <a:ea typeface="Cambria" panose="02040503050406030204" pitchFamily="18" charset="0"/>
            </a:endParaRPr>
          </a:p>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lang="vi-VN" sz="1500" b="0" i="0" dirty="0">
              <a:solidFill>
                <a:srgbClr val="000000"/>
              </a:solidFill>
              <a:effectLst/>
              <a:latin typeface="Cambria" panose="02040503050406030204" pitchFamily="18" charset="0"/>
              <a:ea typeface="Cambria" panose="02040503050406030204" pitchFamily="18" charset="0"/>
            </a:endParaRPr>
          </a:p>
          <a:p>
            <a:pPr algn="just"/>
            <a:r>
              <a:rPr lang="en-US" sz="1500" b="0" i="0" dirty="0">
                <a:solidFill>
                  <a:srgbClr val="000000"/>
                </a:solidFill>
                <a:effectLst/>
                <a:latin typeface="Cambria" panose="02040503050406030204" pitchFamily="18" charset="0"/>
                <a:ea typeface="Cambria" panose="02040503050406030204" pitchFamily="18" charset="0"/>
              </a:rPr>
              <a:t>   </a:t>
            </a:r>
            <a:r>
              <a:rPr lang="vi-VN" sz="1500" b="0" i="0" dirty="0">
                <a:solidFill>
                  <a:srgbClr val="000000"/>
                </a:solidFill>
                <a:effectLst/>
                <a:latin typeface="Cambria" panose="02040503050406030204" pitchFamily="18" charset="0"/>
                <a:ea typeface="Cambria" panose="02040503050406030204" pitchFamily="18" charset="0"/>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lang="vi-VN" sz="1500" b="0" i="0" dirty="0">
              <a:solidFill>
                <a:srgbClr val="000000"/>
              </a:solidFill>
              <a:effectLst/>
              <a:latin typeface="Cambria" panose="02040503050406030204" pitchFamily="18" charset="0"/>
              <a:ea typeface="Cambria" panose="02040503050406030204" pitchFamily="18" charset="0"/>
            </a:endParaRPr>
          </a:p>
        </p:txBody>
      </p:sp>
      <p:pic>
        <p:nvPicPr>
          <p:cNvPr id="65"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112362" y="174106"/>
            <a:ext cx="5510741" cy="1482323"/>
          </a:xfrm>
          <a:prstGeom prst="rect">
            <a:avLst/>
          </a:prstGeom>
        </p:spPr>
      </p:pic>
      <p:sp>
        <p:nvSpPr>
          <p:cNvPr id="28" name="Hình chữ nhật 3"/>
          <p:cNvSpPr/>
          <p:nvPr/>
        </p:nvSpPr>
        <p:spPr>
          <a:xfrm>
            <a:off x="6189167" y="179713"/>
            <a:ext cx="4811066" cy="1169551"/>
          </a:xfrm>
          <a:prstGeom prst="rect">
            <a:avLst/>
          </a:prstGeom>
          <a:noFill/>
        </p:spPr>
        <p:txBody>
          <a:bodyPr wrap="square" lIns="60960" tIns="30480" rIns="60960" bIns="30480">
            <a:spAutoFit/>
          </a:bodyPr>
          <a:lstStyle/>
          <a:p>
            <a:pPr marL="0" marR="0" lvl="0" indent="0" algn="just" defTabSz="609600" rtl="0" eaLnBrk="1" fontAlgn="auto" latinLnBrk="0" hangingPunct="1">
              <a:lnSpc>
                <a:spcPct val="100000"/>
              </a:lnSpc>
              <a:spcBef>
                <a:spcPts val="0"/>
              </a:spcBef>
              <a:spcAft>
                <a:spcPts val="0"/>
              </a:spcAft>
              <a:buClrTx/>
              <a:buSzTx/>
              <a:buFont typeface="Arial" panose="020B0604020202020204"/>
              <a:buNone/>
              <a:defRPr/>
            </a:pPr>
            <a:r>
              <a:rPr kumimoji="0" lang="vi-VN" sz="36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rPr>
              <a:t>a. Bài văn trên tả phong cảnh ở đâu?</a:t>
            </a:r>
            <a:endParaRPr kumimoji="0" lang="vi-VN" sz="36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grpSp>
        <p:nvGrpSpPr>
          <p:cNvPr id="16" name="Nhóm 23"/>
          <p:cNvGrpSpPr/>
          <p:nvPr/>
        </p:nvGrpSpPr>
        <p:grpSpPr>
          <a:xfrm>
            <a:off x="203200" y="76200"/>
            <a:ext cx="11734800" cy="6705600"/>
            <a:chOff x="304800" y="266700"/>
            <a:chExt cx="17602200" cy="9623388"/>
          </a:xfrm>
        </p:grpSpPr>
        <p:sp>
          <p:nvSpPr>
            <p:cNvPr id="18" name="Hình chữ nhật: Góc Tròn 5"/>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0" name="Hình chữ nhật 14"/>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1" name="Hình chữ nhật 16"/>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grpSp>
      <p:sp>
        <p:nvSpPr>
          <p:cNvPr id="64" name="TextBox 63"/>
          <p:cNvSpPr txBox="1"/>
          <p:nvPr/>
        </p:nvSpPr>
        <p:spPr>
          <a:xfrm>
            <a:off x="296902" y="250950"/>
            <a:ext cx="5689036" cy="632480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Hồ Hoàn Kiếm là nơi quen thuộc với rất nhiều người. Cảnh đẹp lộng lẫy từ ngọn cỏ, hàng cây cho tới nước hồ trong xanh gợn sóng.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lẽ tưng bừng nhất là vào dịp tết Nguyên đán, hồ được trang điểm lộng lẫy bởi đèn đủ màu, cờ bay phất phới và hoa rực rỡ. Trong mưa bay, người người đi trảy hội. Ngàn vạn tiếng rao, tiếng mời chào của người bán hàng rong cất lên như chim hót mùa xuân.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pic>
        <p:nvPicPr>
          <p:cNvPr id="6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112362" y="174106"/>
            <a:ext cx="5510741" cy="1482323"/>
          </a:xfrm>
          <a:prstGeom prst="rect">
            <a:avLst/>
          </a:prstGeom>
        </p:spPr>
      </p:pic>
      <p:sp>
        <p:nvSpPr>
          <p:cNvPr id="28" name="Hình chữ nhật 3"/>
          <p:cNvSpPr/>
          <p:nvPr/>
        </p:nvSpPr>
        <p:spPr>
          <a:xfrm>
            <a:off x="6189167" y="179713"/>
            <a:ext cx="4811066" cy="1353185"/>
          </a:xfrm>
          <a:prstGeom prst="rect">
            <a:avLst/>
          </a:prstGeom>
          <a:noFill/>
        </p:spPr>
        <p:txBody>
          <a:bodyPr wrap="square" lIns="60960" tIns="30480" rIns="60960" bIns="30480">
            <a:spAutoFit/>
          </a:bodyPr>
          <a:lstStyle/>
          <a:p>
            <a:pPr lvl="0" algn="just" defTabSz="609600"/>
            <a:r>
              <a:rPr lang="vi-VN" sz="2800" dirty="0">
                <a:ln w="0"/>
                <a:solidFill>
                  <a:prstClr val="white"/>
                </a:solidFill>
                <a:latin typeface="Arial" panose="020B0604020202020204" pitchFamily="34" charset="0"/>
                <a:cs typeface="Arial" panose="020B0604020202020204"/>
                <a:sym typeface="Arial" panose="020B0604020202020204"/>
              </a:rPr>
              <a:t>b. Tìm phần mở bài, th</a:t>
            </a:r>
            <a:r>
              <a:rPr lang="en-US" altLang="vi-VN" sz="2800" dirty="0">
                <a:ln w="0"/>
                <a:solidFill>
                  <a:prstClr val="white"/>
                </a:solidFill>
                <a:latin typeface="Arial" panose="020B0604020202020204" pitchFamily="34" charset="0"/>
                <a:cs typeface="Arial" panose="020B0604020202020204"/>
                <a:sym typeface="Arial" panose="020B0604020202020204"/>
              </a:rPr>
              <a:t>â</a:t>
            </a:r>
            <a:r>
              <a:rPr lang="vi-VN" sz="2800" dirty="0">
                <a:ln w="0"/>
                <a:solidFill>
                  <a:prstClr val="white"/>
                </a:solidFill>
                <a:latin typeface="Arial" panose="020B0604020202020204" pitchFamily="34" charset="0"/>
                <a:cs typeface="Arial" panose="020B0604020202020204"/>
                <a:sym typeface="Arial" panose="020B0604020202020204"/>
              </a:rPr>
              <a:t>n bài, kết bài của bài văn và nêu ý chính của từng phần.</a:t>
            </a:r>
            <a:endParaRPr kumimoji="0" lang="vi-VN" sz="2800" b="0" i="0" u="none" strike="noStrike" kern="1200" cap="none" spc="0" normalizeH="0" baseline="0" noProof="0" dirty="0">
              <a:ln w="0"/>
              <a:solidFill>
                <a:prstClr val="white"/>
              </a:solidFill>
              <a:effectLst/>
              <a:uLnTx/>
              <a:uFillTx/>
              <a:latin typeface="Arial" panose="020B0604020202020204" pitchFamily="34" charset="0"/>
              <a:cs typeface="Arial" panose="020B0604020202020204"/>
              <a:sym typeface="Arial" panose="020B0604020202020204"/>
            </a:endParaRPr>
          </a:p>
        </p:txBody>
      </p:sp>
      <p:sp>
        <p:nvSpPr>
          <p:cNvPr id="2" name="Rectangle 1"/>
          <p:cNvSpPr/>
          <p:nvPr/>
        </p:nvSpPr>
        <p:spPr>
          <a:xfrm>
            <a:off x="356616" y="301752"/>
            <a:ext cx="5550408" cy="45720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Hình chữ nhật 22"/>
          <p:cNvSpPr/>
          <p:nvPr/>
        </p:nvSpPr>
        <p:spPr>
          <a:xfrm>
            <a:off x="6116631" y="173753"/>
            <a:ext cx="5575969" cy="984885"/>
          </a:xfrm>
          <a:prstGeom prst="rect">
            <a:avLst/>
          </a:prstGeom>
          <a:noFill/>
        </p:spPr>
        <p:txBody>
          <a:bodyPr wrap="square" lIns="60960" tIns="30480" rIns="60960" bIns="30480">
            <a:spAutoFit/>
          </a:bodyPr>
          <a:lstStyle/>
          <a:p>
            <a:pPr marL="457200" indent="-457200" defTabSz="609600">
              <a:spcBef>
                <a:spcPts val="400"/>
              </a:spcBef>
              <a:spcAft>
                <a:spcPts val="400"/>
              </a:spcAft>
              <a:buClrTx/>
              <a:buFont typeface="Wingdings" panose="05000000000000000000" pitchFamily="2" charset="2"/>
              <a:buChar char="Ü"/>
            </a:pPr>
            <a:r>
              <a:rPr lang="en-US" sz="2000" b="1" dirty="0" err="1">
                <a:ln w="0"/>
                <a:solidFill>
                  <a:srgbClr val="FF0000"/>
                </a:solidFill>
                <a:latin typeface="Cambria" panose="02040503050406030204" pitchFamily="18" charset="0"/>
                <a:ea typeface="Cambria" panose="02040503050406030204" pitchFamily="18" charset="0"/>
              </a:rPr>
              <a:t>Mở</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bài</a:t>
            </a:r>
            <a:r>
              <a:rPr lang="en-US" sz="2000" b="1" dirty="0">
                <a:ln w="0"/>
                <a:solidFill>
                  <a:srgbClr val="FF0000"/>
                </a:solidFill>
                <a:latin typeface="Cambria" panose="02040503050406030204" pitchFamily="18" charset="0"/>
                <a:ea typeface="Cambria" panose="02040503050406030204" pitchFamily="18" charset="0"/>
              </a:rPr>
              <a:t>: </a:t>
            </a:r>
            <a:r>
              <a:rPr lang="vi-VN" sz="2000" b="1" dirty="0">
                <a:ln w="0"/>
                <a:solidFill>
                  <a:srgbClr val="FF0000"/>
                </a:solidFill>
                <a:latin typeface="Cambria" panose="02040503050406030204" pitchFamily="18" charset="0"/>
                <a:ea typeface="Cambria" panose="02040503050406030204" pitchFamily="18" charset="0"/>
              </a:rPr>
              <a:t>Giới thiệu tên cảnh vật </a:t>
            </a:r>
            <a:r>
              <a:rPr lang="vi-VN" sz="2000" b="1" dirty="0">
                <a:ln w="0"/>
                <a:solidFill>
                  <a:srgbClr val="0070C0"/>
                </a:solidFill>
                <a:latin typeface="Cambria" panose="02040503050406030204" pitchFamily="18" charset="0"/>
                <a:ea typeface="Cambria" panose="02040503050406030204" pitchFamily="18" charset="0"/>
              </a:rPr>
              <a:t>(hồ Hoàn Kiếm)</a:t>
            </a:r>
            <a:r>
              <a:rPr lang="vi-VN" sz="2000" b="1" dirty="0">
                <a:ln w="0"/>
                <a:solidFill>
                  <a:srgbClr val="FF0000"/>
                </a:solidFill>
                <a:latin typeface="Cambria" panose="02040503050406030204" pitchFamily="18" charset="0"/>
                <a:ea typeface="Cambria" panose="02040503050406030204" pitchFamily="18" charset="0"/>
              </a:rPr>
              <a:t> và nhận xét bao quát về cảnh vật </a:t>
            </a:r>
            <a:r>
              <a:rPr lang="vi-VN" sz="2000" b="1" dirty="0">
                <a:ln w="0"/>
                <a:solidFill>
                  <a:srgbClr val="0070C0"/>
                </a:solidFill>
                <a:latin typeface="Cambria" panose="02040503050406030204" pitchFamily="18" charset="0"/>
                <a:ea typeface="Cambria" panose="02040503050406030204" pitchFamily="18" charset="0"/>
              </a:rPr>
              <a:t>(cảnh đẹp, quen thuộc với nhiều người).</a:t>
            </a:r>
            <a:endParaRPr lang="vi-VN" sz="2000" b="1" dirty="0">
              <a:ln w="0"/>
              <a:solidFill>
                <a:srgbClr val="0070C0"/>
              </a:solidFill>
              <a:latin typeface="Cambria" panose="02040503050406030204" pitchFamily="18" charset="0"/>
              <a:ea typeface="Cambria" panose="02040503050406030204" pitchFamily="18" charset="0"/>
            </a:endParaRPr>
          </a:p>
        </p:txBody>
      </p:sp>
      <p:sp>
        <p:nvSpPr>
          <p:cNvPr id="5" name="Rectangle 4"/>
          <p:cNvSpPr/>
          <p:nvPr/>
        </p:nvSpPr>
        <p:spPr>
          <a:xfrm>
            <a:off x="365760" y="795528"/>
            <a:ext cx="5550408" cy="476402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Hình chữ nhật 22"/>
          <p:cNvSpPr/>
          <p:nvPr/>
        </p:nvSpPr>
        <p:spPr>
          <a:xfrm>
            <a:off x="6173527" y="3036079"/>
            <a:ext cx="5575969" cy="677108"/>
          </a:xfrm>
          <a:prstGeom prst="rect">
            <a:avLst/>
          </a:prstGeom>
          <a:noFill/>
        </p:spPr>
        <p:txBody>
          <a:bodyPr wrap="square" lIns="60960" tIns="30480" rIns="60960" bIns="30480">
            <a:spAutoFit/>
          </a:bodyPr>
          <a:lstStyle/>
          <a:p>
            <a:pPr marL="457200" indent="-457200" algn="just" defTabSz="609600">
              <a:spcBef>
                <a:spcPts val="400"/>
              </a:spcBef>
              <a:spcAft>
                <a:spcPts val="400"/>
              </a:spcAft>
              <a:buClrTx/>
              <a:buFont typeface="Wingdings" panose="05000000000000000000" pitchFamily="2" charset="2"/>
              <a:buChar char="Ü"/>
            </a:pPr>
            <a:r>
              <a:rPr lang="en-US" sz="2000" b="1" dirty="0" err="1">
                <a:ln w="0"/>
                <a:solidFill>
                  <a:srgbClr val="FF0000"/>
                </a:solidFill>
                <a:latin typeface="Cambria" panose="02040503050406030204" pitchFamily="18" charset="0"/>
                <a:ea typeface="Cambria" panose="02040503050406030204" pitchFamily="18" charset="0"/>
              </a:rPr>
              <a:t>Thân</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bài</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Miêu</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tả</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đặc</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điểm</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của</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phong</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cảnh</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trong</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những</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thời</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gian</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khác</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nhau</a:t>
            </a:r>
            <a:r>
              <a:rPr lang="en-US" sz="2000" b="1" dirty="0">
                <a:ln w="0"/>
                <a:solidFill>
                  <a:srgbClr val="FF0000"/>
                </a:solidFill>
                <a:latin typeface="Cambria" panose="02040503050406030204" pitchFamily="18" charset="0"/>
                <a:ea typeface="Cambria" panose="02040503050406030204" pitchFamily="18" charset="0"/>
              </a:rPr>
              <a:t>.</a:t>
            </a:r>
            <a:endParaRPr lang="en-US" sz="2000" b="1" dirty="0">
              <a:ln w="0"/>
              <a:solidFill>
                <a:srgbClr val="FF0000"/>
              </a:solidFill>
              <a:latin typeface="Cambria" panose="02040503050406030204" pitchFamily="18" charset="0"/>
              <a:ea typeface="Cambria" panose="02040503050406030204" pitchFamily="18" charset="0"/>
            </a:endParaRPr>
          </a:p>
        </p:txBody>
      </p:sp>
      <p:sp>
        <p:nvSpPr>
          <p:cNvPr id="7" name="Rectangle 6"/>
          <p:cNvSpPr/>
          <p:nvPr/>
        </p:nvSpPr>
        <p:spPr>
          <a:xfrm>
            <a:off x="365760" y="5568696"/>
            <a:ext cx="5550408" cy="93268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Hình chữ nhật 22"/>
          <p:cNvSpPr/>
          <p:nvPr/>
        </p:nvSpPr>
        <p:spPr>
          <a:xfrm>
            <a:off x="6107995" y="5590684"/>
            <a:ext cx="5575969" cy="984885"/>
          </a:xfrm>
          <a:prstGeom prst="rect">
            <a:avLst/>
          </a:prstGeom>
          <a:noFill/>
        </p:spPr>
        <p:txBody>
          <a:bodyPr wrap="square" lIns="60960" tIns="30480" rIns="60960" bIns="30480">
            <a:spAutoFit/>
          </a:bodyPr>
          <a:lstStyle/>
          <a:p>
            <a:pPr marL="457200" indent="-457200" algn="just" defTabSz="609600">
              <a:spcBef>
                <a:spcPts val="400"/>
              </a:spcBef>
              <a:spcAft>
                <a:spcPts val="400"/>
              </a:spcAft>
              <a:buClrTx/>
              <a:buFont typeface="Wingdings" panose="05000000000000000000" pitchFamily="2" charset="2"/>
              <a:buChar char="Ü"/>
            </a:pPr>
            <a:r>
              <a:rPr lang="en-US" sz="2000" b="1" dirty="0" err="1">
                <a:ln w="0"/>
                <a:solidFill>
                  <a:srgbClr val="FF0000"/>
                </a:solidFill>
                <a:latin typeface="Cambria" panose="02040503050406030204" pitchFamily="18" charset="0"/>
                <a:ea typeface="Cambria" panose="02040503050406030204" pitchFamily="18" charset="0"/>
              </a:rPr>
              <a:t>Kết</a:t>
            </a:r>
            <a:r>
              <a:rPr lang="en-US" sz="2000" b="1" dirty="0">
                <a:ln w="0"/>
                <a:solidFill>
                  <a:srgbClr val="FF0000"/>
                </a:solidFill>
                <a:latin typeface="Cambria" panose="02040503050406030204" pitchFamily="18" charset="0"/>
                <a:ea typeface="Cambria" panose="02040503050406030204" pitchFamily="18" charset="0"/>
              </a:rPr>
              <a:t> </a:t>
            </a:r>
            <a:r>
              <a:rPr lang="en-US" sz="2000" b="1" dirty="0" err="1">
                <a:ln w="0"/>
                <a:solidFill>
                  <a:srgbClr val="FF0000"/>
                </a:solidFill>
                <a:latin typeface="Cambria" panose="02040503050406030204" pitchFamily="18" charset="0"/>
                <a:ea typeface="Cambria" panose="02040503050406030204" pitchFamily="18" charset="0"/>
              </a:rPr>
              <a:t>bài</a:t>
            </a:r>
            <a:r>
              <a:rPr lang="en-US" sz="2000" b="1" dirty="0">
                <a:ln w="0"/>
                <a:solidFill>
                  <a:srgbClr val="FF0000"/>
                </a:solidFill>
                <a:latin typeface="Cambria" panose="02040503050406030204" pitchFamily="18" charset="0"/>
                <a:ea typeface="Cambria" panose="02040503050406030204" pitchFamily="18" charset="0"/>
              </a:rPr>
              <a:t>: </a:t>
            </a:r>
            <a:r>
              <a:rPr lang="vi-VN" sz="2000" b="1" dirty="0">
                <a:ln w="0"/>
                <a:solidFill>
                  <a:srgbClr val="FF0000"/>
                </a:solidFill>
                <a:latin typeface="Cambria" panose="02040503050406030204" pitchFamily="18" charset="0"/>
                <a:ea typeface="Cambria" panose="02040503050406030204" pitchFamily="18" charset="0"/>
              </a:rPr>
              <a:t>Khẳng định phong cảnh hồ Hoàn Kiếm đã in sâu trong tâm trí của nhiều người.</a:t>
            </a:r>
            <a:endParaRPr lang="vi-VN" sz="2000" b="1" dirty="0">
              <a:ln w="0"/>
              <a:solidFill>
                <a:srgbClr val="FF0000"/>
              </a:solidFill>
              <a:latin typeface="Cambria" panose="02040503050406030204" pitchFamily="18" charset="0"/>
              <a:ea typeface="Cambria" panose="02040503050406030204" pitchFamily="18" charset="0"/>
            </a:endParaRPr>
          </a:p>
        </p:txBody>
      </p:sp>
      <p:sp>
        <p:nvSpPr>
          <p:cNvPr id="4" name="Oval 3"/>
          <p:cNvSpPr/>
          <p:nvPr/>
        </p:nvSpPr>
        <p:spPr>
          <a:xfrm>
            <a:off x="7084695" y="5149215"/>
            <a:ext cx="3378835" cy="94615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sz="4000" b="1">
                <a:solidFill>
                  <a:srgbClr val="FFFF00"/>
                </a:solidFill>
                <a:latin typeface="Times New Roman" panose="02020603050405020304" pitchFamily="18" charset="0"/>
                <a:cs typeface="Times New Roman" panose="02020603050405020304" pitchFamily="18" charset="0"/>
              </a:rPr>
              <a:t>Nhóm đôi</a:t>
            </a:r>
            <a:endParaRPr lang="en-US" sz="4000" b="1">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grpId="0" nodeType="clickEffect">
                                  <p:stCondLst>
                                    <p:cond delay="0"/>
                                  </p:stCondLst>
                                  <p:childTnLst>
                                    <p:animEffect transition="out" filter="box(out)">
                                      <p:cBhvr>
                                        <p:cTn id="11" dur="500"/>
                                        <p:tgtEl>
                                          <p:spTgt spid="28"/>
                                        </p:tgtEl>
                                      </p:cBhvr>
                                    </p:animEffect>
                                    <p:set>
                                      <p:cBhvr>
                                        <p:cTn id="12" dur="1" fill="hold">
                                          <p:stCondLst>
                                            <p:cond delay="500"/>
                                          </p:stCondLst>
                                        </p:cTn>
                                        <p:tgtEl>
                                          <p:spTgt spid="28"/>
                                        </p:tgtEl>
                                        <p:attrNameLst>
                                          <p:attrName>style.visibility</p:attrName>
                                        </p:attrNameLst>
                                      </p:cBhvr>
                                      <p:to>
                                        <p:strVal val="hidden"/>
                                      </p:to>
                                    </p:set>
                                  </p:childTnLst>
                                </p:cTn>
                              </p:par>
                              <p:par>
                                <p:cTn id="13" presetID="4" presetClass="exit" presetSubtype="32" fill="hold" nodeType="withEffect">
                                  <p:stCondLst>
                                    <p:cond delay="0"/>
                                  </p:stCondLst>
                                  <p:childTnLst>
                                    <p:animEffect transition="out" filter="box(out)">
                                      <p:cBhvr>
                                        <p:cTn id="14" dur="500"/>
                                        <p:tgtEl>
                                          <p:spTgt spid="65"/>
                                        </p:tgtEl>
                                      </p:cBhvr>
                                    </p:animEffect>
                                    <p:set>
                                      <p:cBhvr>
                                        <p:cTn id="15" dur="1" fill="hold">
                                          <p:stCondLst>
                                            <p:cond delay="500"/>
                                          </p:stCondLst>
                                        </p:cTn>
                                        <p:tgtEl>
                                          <p:spTgt spid="65"/>
                                        </p:tgtEl>
                                        <p:attrNameLst>
                                          <p:attrName>style.visibility</p:attrName>
                                        </p:attrNameLst>
                                      </p:cBhvr>
                                      <p:to>
                                        <p:strVal val="hidden"/>
                                      </p:to>
                                    </p:set>
                                  </p:childTnLst>
                                </p:cTn>
                              </p:par>
                            </p:childTnLst>
                          </p:cTn>
                        </p:par>
                        <p:par>
                          <p:cTn id="16" fill="hold">
                            <p:stCondLst>
                              <p:cond delay="500"/>
                            </p:stCondLst>
                            <p:childTnLst>
                              <p:par>
                                <p:cTn id="17" presetID="4" presetClass="exit" presetSubtype="32" fill="hold" grpId="0" nodeType="afterEffect">
                                  <p:stCondLst>
                                    <p:cond delay="0"/>
                                  </p:stCondLst>
                                  <p:childTnLst>
                                    <p:animEffect transition="out" filter="box(out)">
                                      <p:cBhvr>
                                        <p:cTn id="18" dur="500"/>
                                        <p:tgtEl>
                                          <p:spTgt spid="4"/>
                                        </p:tgtEl>
                                      </p:cBhvr>
                                    </p:animEffect>
                                    <p:set>
                                      <p:cBhvr>
                                        <p:cTn id="19" dur="1" fill="hold">
                                          <p:stCondLst>
                                            <p:cond delay="500"/>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left)">
                                      <p:cBhvr>
                                        <p:cTn id="39" dur="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wipe(left)">
                                      <p:cBhvr>
                                        <p:cTn id="44" dur="500"/>
                                        <p:tgtEl>
                                          <p:spTgt spid="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wipe(left)">
                                      <p:cBhvr>
                                        <p:cTn id="4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28" grpId="0"/>
      <p:bldP spid="28" grpId="1"/>
      <p:bldP spid="4" grpId="0" animBg="1"/>
      <p:bldP spid="4" grpId="1" animBg="1"/>
      <p:bldP spid="4"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grpSp>
        <p:nvGrpSpPr>
          <p:cNvPr id="16" name="Nhóm 23"/>
          <p:cNvGrpSpPr/>
          <p:nvPr/>
        </p:nvGrpSpPr>
        <p:grpSpPr>
          <a:xfrm>
            <a:off x="202565" y="76200"/>
            <a:ext cx="11734800" cy="6705600"/>
            <a:chOff x="304800" y="266700"/>
            <a:chExt cx="17602200" cy="9623388"/>
          </a:xfrm>
        </p:grpSpPr>
        <p:sp>
          <p:nvSpPr>
            <p:cNvPr id="18" name="Hình chữ nhật: Góc Tròn 5"/>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0" name="Hình chữ nhật 14"/>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1" name="Hình chữ nhật 16"/>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grpSp>
      <p:sp>
        <p:nvSpPr>
          <p:cNvPr id="64" name="TextBox 63"/>
          <p:cNvSpPr txBox="1"/>
          <p:nvPr/>
        </p:nvSpPr>
        <p:spPr>
          <a:xfrm>
            <a:off x="296902" y="250950"/>
            <a:ext cx="5689036" cy="632480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Hồ Hoàn Kiếm là nơi quen thuộc với rất nhiều người. Cảnh đẹp lộng lẫy từ ngọn cỏ, hàng cây cho tới nước hồ trong xanh gợn sóng.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lẽ tưng bừng nhất là vào dịp tết Nguyên đán, hồ được trang điểm lộng lẫy bởi đèn đủ màu, cờ bay phất phới và hoa rực rỡ. Trong mưa bay, người người đi tr</a:t>
            </a:r>
            <a:r>
              <a:rPr lang="en-US" sz="1500" noProof="0" dirty="0">
                <a:solidFill>
                  <a:srgbClr val="000000"/>
                </a:solidFill>
                <a:latin typeface="Cambria" panose="02040503050406030204" pitchFamily="18" charset="0"/>
                <a:ea typeface="Cambria" panose="02040503050406030204" pitchFamily="18" charset="0"/>
              </a:rPr>
              <a:t>ẩ</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y hội. Ngàn vạn tiếng rao, tiếng mời chào của người bán hàng rong cất lên như chim hót mùa xuân.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pic>
        <p:nvPicPr>
          <p:cNvPr id="6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112362" y="174106"/>
            <a:ext cx="5847990" cy="2230766"/>
          </a:xfrm>
          <a:prstGeom prst="rect">
            <a:avLst/>
          </a:prstGeom>
        </p:spPr>
      </p:pic>
      <p:sp>
        <p:nvSpPr>
          <p:cNvPr id="28" name="Hình chữ nhật 3"/>
          <p:cNvSpPr/>
          <p:nvPr/>
        </p:nvSpPr>
        <p:spPr>
          <a:xfrm>
            <a:off x="6189166" y="289441"/>
            <a:ext cx="5030521" cy="1661993"/>
          </a:xfrm>
          <a:prstGeom prst="rect">
            <a:avLst/>
          </a:prstGeom>
          <a:noFill/>
        </p:spPr>
        <p:txBody>
          <a:bodyPr wrap="square" lIns="60960" tIns="30480" rIns="60960" bIns="30480">
            <a:spAutoFit/>
          </a:bodyPr>
          <a:lstStyle/>
          <a:p>
            <a:pPr marL="0" marR="0" lvl="0" indent="0" algn="just" defTabSz="609600" rtl="0" eaLnBrk="1" fontAlgn="auto" latinLnBrk="0" hangingPunct="1">
              <a:lnSpc>
                <a:spcPct val="100000"/>
              </a:lnSpc>
              <a:spcBef>
                <a:spcPts val="0"/>
              </a:spcBef>
              <a:spcAft>
                <a:spcPts val="0"/>
              </a:spcAft>
              <a:buClrTx/>
              <a:buSzTx/>
              <a:buFont typeface="Arial" panose="020B0604020202020204"/>
              <a:buNone/>
              <a:defRPr/>
            </a:pPr>
            <a:r>
              <a:rPr kumimoji="0" lang="vi-VN" sz="26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rPr>
              <a:t>c. Trong phần thân bài, cảnh hồ Hoàn Kiếm được tả vào những thời gian nào? Những từ ngữ nào giúp em nhận ra trình tự đó?</a:t>
            </a:r>
            <a:endParaRPr kumimoji="0" lang="vi-VN" sz="26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endParaRPr>
          </a:p>
        </p:txBody>
      </p:sp>
      <p:graphicFrame>
        <p:nvGraphicFramePr>
          <p:cNvPr id="4" name="Table 4"/>
          <p:cNvGraphicFramePr>
            <a:graphicFrameLocks noGrp="1"/>
          </p:cNvGraphicFramePr>
          <p:nvPr/>
        </p:nvGraphicFramePr>
        <p:xfrm>
          <a:off x="6107811" y="3619711"/>
          <a:ext cx="5539232" cy="3079750"/>
        </p:xfrm>
        <a:graphic>
          <a:graphicData uri="http://schemas.openxmlformats.org/drawingml/2006/table">
            <a:tbl>
              <a:tblPr firstRow="1" bandRow="1">
                <a:tableStyleId>{5C22544A-7EE6-4342-B048-85BDC9FD1C3A}</a:tableStyleId>
              </a:tblPr>
              <a:tblGrid>
                <a:gridCol w="1680210"/>
                <a:gridCol w="3859022"/>
              </a:tblGrid>
              <a:tr h="584835">
                <a:tc>
                  <a:txBody>
                    <a:bodyPr/>
                    <a:p>
                      <a:pPr algn="ctr">
                        <a:buNone/>
                      </a:pPr>
                      <a:r>
                        <a:rPr lang="en-US" b="1" dirty="0">
                          <a:solidFill>
                            <a:srgbClr val="FF0000"/>
                          </a:solidFill>
                          <a:latin typeface="Times New Roman" panose="02020603050405020304" pitchFamily="18" charset="0"/>
                          <a:cs typeface="Times New Roman" panose="02020603050405020304" pitchFamily="18" charset="0"/>
                        </a:rPr>
                        <a:t>Thời gian</a:t>
                      </a:r>
                      <a:endParaRPr lang="en-US" b="1"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p>
                      <a:pPr algn="ctr">
                        <a:buNone/>
                      </a:pPr>
                      <a:r>
                        <a:rPr lang="en-US" dirty="0">
                          <a:solidFill>
                            <a:srgbClr val="FF0000"/>
                          </a:solidFill>
                          <a:latin typeface="Times New Roman" panose="02020603050405020304" pitchFamily="18" charset="0"/>
                          <a:cs typeface="Times New Roman" panose="02020603050405020304" pitchFamily="18" charset="0"/>
                        </a:rPr>
                        <a:t>Từ ngữ giúp em nhận ra thời gian được miêu tả</a:t>
                      </a:r>
                      <a:endParaRPr lang="en-US"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4546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1468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3436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4516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2" name="Text Box 1"/>
          <p:cNvSpPr txBox="1"/>
          <p:nvPr/>
        </p:nvSpPr>
        <p:spPr>
          <a:xfrm>
            <a:off x="7537450" y="3251200"/>
            <a:ext cx="2811780" cy="368300"/>
          </a:xfrm>
          <a:prstGeom prst="rect">
            <a:avLst/>
          </a:prstGeom>
          <a:noFill/>
        </p:spPr>
        <p:txBody>
          <a:bodyPr wrap="square" rtlCol="0">
            <a:spAutoFit/>
          </a:bodyPr>
          <a:p>
            <a:pPr algn="ctr"/>
            <a:r>
              <a:rPr lang="en-US" b="1">
                <a:latin typeface="Times New Roman" panose="02020603050405020304" pitchFamily="18" charset="0"/>
                <a:cs typeface="Times New Roman" panose="02020603050405020304" pitchFamily="18" charset="0"/>
              </a:rPr>
              <a:t>PHIẾU HỌC TẬP</a:t>
            </a:r>
            <a:endParaRPr lang="en-US" b="1">
              <a:latin typeface="Times New Roman" panose="02020603050405020304" pitchFamily="18" charset="0"/>
              <a:cs typeface="Times New Roman" panose="02020603050405020304" pitchFamily="18" charset="0"/>
            </a:endParaRPr>
          </a:p>
        </p:txBody>
      </p:sp>
      <p:sp>
        <p:nvSpPr>
          <p:cNvPr id="3" name="Cloud Callout 2"/>
          <p:cNvSpPr/>
          <p:nvPr/>
        </p:nvSpPr>
        <p:spPr>
          <a:xfrm>
            <a:off x="9580245" y="2256155"/>
            <a:ext cx="2064385" cy="1237615"/>
          </a:xfrm>
          <a:prstGeom prst="cloudCallout">
            <a:avLst/>
          </a:prstGeom>
          <a:solidFill>
            <a:schemeClr val="accent4">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sz="2400">
                <a:solidFill>
                  <a:srgbClr val="FF0000"/>
                </a:solidFill>
                <a:latin typeface="Times New Roman" panose="02020603050405020304" pitchFamily="18" charset="0"/>
                <a:cs typeface="Times New Roman" panose="02020603050405020304" pitchFamily="18" charset="0"/>
              </a:rPr>
              <a:t>NHÓM 4</a:t>
            </a:r>
            <a:endParaRPr lang="en-US" sz="240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000" fill="hold">
                                          <p:stCondLst>
                                            <p:cond delay="0"/>
                                          </p:stCondLst>
                                        </p:cTn>
                                        <p:tgtEl>
                                          <p:spTgt spid="3"/>
                                        </p:tgtEl>
                                        <p:attrNameLst>
                                          <p:attrName>style.visibility</p:attrName>
                                        </p:attrNameLst>
                                      </p:cBhvr>
                                      <p:to>
                                        <p:strVal val="visible"/>
                                      </p:to>
                                    </p:set>
                                    <p:animEffect transition="in" filter="box(in)">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grpSp>
        <p:nvGrpSpPr>
          <p:cNvPr id="16" name="Nhóm 23"/>
          <p:cNvGrpSpPr/>
          <p:nvPr/>
        </p:nvGrpSpPr>
        <p:grpSpPr>
          <a:xfrm>
            <a:off x="203200" y="76200"/>
            <a:ext cx="11734800" cy="6705600"/>
            <a:chOff x="304800" y="266700"/>
            <a:chExt cx="17602200" cy="9623388"/>
          </a:xfrm>
        </p:grpSpPr>
        <p:sp>
          <p:nvSpPr>
            <p:cNvPr id="18" name="Hình chữ nhật: Góc Tròn 5"/>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0" name="Hình chữ nhật 14"/>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1" name="Hình chữ nhật 16"/>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grpSp>
      <p:sp>
        <p:nvSpPr>
          <p:cNvPr id="64" name="TextBox 63"/>
          <p:cNvSpPr txBox="1"/>
          <p:nvPr/>
        </p:nvSpPr>
        <p:spPr>
          <a:xfrm>
            <a:off x="296902" y="250950"/>
            <a:ext cx="5689036" cy="632480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Hồ Hoàn Kiếm là nơi quen thuộc với rất nhiều người. Cảnh đẹp lộng lẫy từ ngọn cỏ, hàng cây cho tới nước hồ trong xanh gợn sóng.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lẽ tưng bừng nhất là vào dịp tết Nguyên đán, hồ được trang điểm lộng lẫy bởi đèn đủ màu, cờ bay phất phới và hoa rực rỡ. Trong mưa bay, người người đi tr</a:t>
            </a:r>
            <a:r>
              <a:rPr lang="en-US" sz="1500" noProof="0" dirty="0">
                <a:solidFill>
                  <a:srgbClr val="000000"/>
                </a:solidFill>
                <a:latin typeface="Cambria" panose="02040503050406030204" pitchFamily="18" charset="0"/>
                <a:ea typeface="Cambria" panose="02040503050406030204" pitchFamily="18" charset="0"/>
              </a:rPr>
              <a:t>ẩ</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y hội. Ngàn vạn tiếng rao, tiếng mời chào của người bán hàng rong cất lên như chim hót mùa xuân.</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15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aphicFrame>
        <p:nvGraphicFramePr>
          <p:cNvPr id="4" name="Table 4"/>
          <p:cNvGraphicFramePr>
            <a:graphicFrameLocks noGrp="1"/>
          </p:cNvGraphicFramePr>
          <p:nvPr/>
        </p:nvGraphicFramePr>
        <p:xfrm>
          <a:off x="6148451" y="1470871"/>
          <a:ext cx="5539232" cy="4563366"/>
        </p:xfrm>
        <a:graphic>
          <a:graphicData uri="http://schemas.openxmlformats.org/drawingml/2006/table">
            <a:tbl>
              <a:tblPr firstRow="1" bandRow="1">
                <a:tableStyleId>{5C22544A-7EE6-4342-B048-85BDC9FD1C3A}</a:tableStyleId>
              </a:tblPr>
              <a:tblGrid>
                <a:gridCol w="1670050"/>
                <a:gridCol w="3869182"/>
              </a:tblGrid>
              <a:tr h="912495">
                <a:tc>
                  <a:txBody>
                    <a:bodyPr/>
                    <a:lstStyle/>
                    <a:p>
                      <a:pPr algn="ctr"/>
                      <a:r>
                        <a:rPr lang="en-US" dirty="0">
                          <a:solidFill>
                            <a:srgbClr val="FF0000"/>
                          </a:solidFill>
                          <a:latin typeface="Times New Roman" panose="02020603050405020304" pitchFamily="18" charset="0"/>
                          <a:cs typeface="Times New Roman" panose="02020603050405020304" pitchFamily="18" charset="0"/>
                        </a:rPr>
                        <a:t>Thời gian</a:t>
                      </a:r>
                      <a:endParaRPr lang="en-US"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dirty="0">
                          <a:solidFill>
                            <a:srgbClr val="FF0000"/>
                          </a:solidFill>
                          <a:latin typeface="Times New Roman" panose="02020603050405020304" pitchFamily="18" charset="0"/>
                          <a:cs typeface="Times New Roman" panose="02020603050405020304" pitchFamily="18" charset="0"/>
                        </a:rPr>
                        <a:t>Từ ngữ giúp em nhận ra thời gian được miêu tả</a:t>
                      </a:r>
                      <a:endParaRPr lang="en-US"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12495">
                <a:tc>
                  <a:txBody>
                    <a:bodyPr/>
                    <a:p>
                      <a:pPr>
                        <a:buNone/>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p>
                      <a:pPr>
                        <a:buNone/>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1279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1279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1279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6336792" y="2478024"/>
            <a:ext cx="1371600"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Mùa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hè</a:t>
            </a:r>
            <a:endParaRPr lang="en-US" sz="2400" b="1" dirty="0">
              <a:latin typeface="Cambria" panose="02040503050406030204" pitchFamily="18" charset="0"/>
              <a:ea typeface="Cambria" panose="02040503050406030204" pitchFamily="18" charset="0"/>
            </a:endParaRPr>
          </a:p>
        </p:txBody>
      </p:sp>
      <p:cxnSp>
        <p:nvCxnSpPr>
          <p:cNvPr id="7" name="Straight Connector 6"/>
          <p:cNvCxnSpPr/>
          <p:nvPr/>
        </p:nvCxnSpPr>
        <p:spPr>
          <a:xfrm>
            <a:off x="502920" y="969264"/>
            <a:ext cx="6400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27048" y="969264"/>
            <a:ext cx="160934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093976" y="1207008"/>
            <a:ext cx="7498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991856" y="2322576"/>
            <a:ext cx="3529584" cy="707886"/>
          </a:xfrm>
          <a:prstGeom prst="rect">
            <a:avLst/>
          </a:prstGeom>
          <a:noFill/>
        </p:spPr>
        <p:txBody>
          <a:bodyPr wrap="square" rtlCol="0">
            <a:spAutoFit/>
          </a:bodyPr>
          <a:lstStyle/>
          <a:p>
            <a:pPr algn="just"/>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hè</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những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cơn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mưa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rào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gió</a:t>
            </a:r>
            <a:endParaRPr lang="en-US" sz="2000" dirty="0">
              <a:latin typeface="Cambria" panose="02040503050406030204" pitchFamily="18" charset="0"/>
              <a:ea typeface="Cambria" panose="02040503050406030204" pitchFamily="18" charset="0"/>
            </a:endParaRPr>
          </a:p>
        </p:txBody>
      </p:sp>
      <p:sp>
        <p:nvSpPr>
          <p:cNvPr id="14" name="TextBox 13"/>
          <p:cNvSpPr txBox="1"/>
          <p:nvPr/>
        </p:nvSpPr>
        <p:spPr>
          <a:xfrm>
            <a:off x="6236208" y="3328416"/>
            <a:ext cx="1764792"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Mùa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đông</a:t>
            </a:r>
            <a:endParaRPr lang="en-US" sz="2400" b="1" dirty="0">
              <a:latin typeface="Cambria" panose="02040503050406030204" pitchFamily="18" charset="0"/>
              <a:ea typeface="Cambria" panose="02040503050406030204" pitchFamily="18" charset="0"/>
            </a:endParaRPr>
          </a:p>
        </p:txBody>
      </p:sp>
      <p:cxnSp>
        <p:nvCxnSpPr>
          <p:cNvPr id="15" name="Straight Connector 14"/>
          <p:cNvCxnSpPr/>
          <p:nvPr/>
        </p:nvCxnSpPr>
        <p:spPr>
          <a:xfrm>
            <a:off x="777240" y="1883664"/>
            <a:ext cx="77724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715768" y="2112264"/>
            <a:ext cx="146304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980944" y="2340864"/>
            <a:ext cx="969264"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955280" y="3255264"/>
            <a:ext cx="3529584" cy="707886"/>
          </a:xfrm>
          <a:prstGeom prst="rect">
            <a:avLst/>
          </a:prstGeom>
          <a:noFill/>
        </p:spPr>
        <p:txBody>
          <a:bodyPr wrap="square" rtlCol="0">
            <a:spAutoFit/>
          </a:bodyPr>
          <a:lstStyle/>
          <a:p>
            <a:pPr algn="just"/>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cái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lạnh</a:t>
            </a:r>
            <a:r>
              <a:rPr lang="en-US" sz="2000" dirty="0">
                <a:latin typeface="Cambria" panose="02040503050406030204" pitchFamily="18" charset="0"/>
                <a:ea typeface="Cambria" panose="02040503050406030204" pitchFamily="18" charset="0"/>
              </a:rPr>
              <a:t> bao </a:t>
            </a:r>
            <a:r>
              <a:rPr lang="en-US" sz="2000" dirty="0" err="1">
                <a:latin typeface="Cambria" panose="02040503050406030204" pitchFamily="18" charset="0"/>
                <a:ea typeface="Cambria" panose="02040503050406030204" pitchFamily="18" charset="0"/>
              </a:rPr>
              <a:t>trùm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màn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sương</a:t>
            </a:r>
            <a:endParaRPr lang="en-US" sz="2000" dirty="0">
              <a:latin typeface="Cambria" panose="02040503050406030204" pitchFamily="18" charset="0"/>
              <a:ea typeface="Cambria" panose="02040503050406030204" pitchFamily="18" charset="0"/>
            </a:endParaRPr>
          </a:p>
        </p:txBody>
      </p:sp>
      <p:sp>
        <p:nvSpPr>
          <p:cNvPr id="27" name="TextBox 26"/>
          <p:cNvSpPr txBox="1"/>
          <p:nvPr/>
        </p:nvSpPr>
        <p:spPr>
          <a:xfrm>
            <a:off x="6245352" y="4288536"/>
            <a:ext cx="1764792"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Mùa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xuân</a:t>
            </a:r>
            <a:endParaRPr lang="en-US" sz="2400" b="1" dirty="0">
              <a:latin typeface="Cambria" panose="02040503050406030204" pitchFamily="18" charset="0"/>
              <a:ea typeface="Cambria" panose="02040503050406030204" pitchFamily="18" charset="0"/>
            </a:endParaRPr>
          </a:p>
        </p:txBody>
      </p:sp>
      <p:cxnSp>
        <p:nvCxnSpPr>
          <p:cNvPr id="29" name="Straight Connector 28"/>
          <p:cNvCxnSpPr/>
          <p:nvPr/>
        </p:nvCxnSpPr>
        <p:spPr>
          <a:xfrm>
            <a:off x="2953512" y="3054096"/>
            <a:ext cx="160934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14400" y="3483864"/>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054096" y="3493008"/>
            <a:ext cx="64922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187952" y="3721608"/>
            <a:ext cx="154533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936992" y="4197096"/>
            <a:ext cx="3529584" cy="707886"/>
          </a:xfrm>
          <a:prstGeom prst="rect">
            <a:avLst/>
          </a:prstGeom>
          <a:noFill/>
        </p:spPr>
        <p:txBody>
          <a:bodyPr wrap="square" rtlCol="0">
            <a:spAutoFit/>
          </a:bodyPr>
          <a:lstStyle/>
          <a:p>
            <a:pPr algn="just"/>
            <a:r>
              <a:rPr lang="en-US" sz="2000" dirty="0" err="1">
                <a:latin typeface="Cambria" panose="02040503050406030204" pitchFamily="18" charset="0"/>
                <a:ea typeface="Cambria" panose="02040503050406030204" pitchFamily="18" charset="0"/>
              </a:rPr>
              <a:t>Dịp</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Tết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Nguyên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đán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mưa</a:t>
            </a:r>
            <a:r>
              <a:rPr lang="en-US" sz="2000" dirty="0">
                <a:latin typeface="Cambria" panose="02040503050406030204" pitchFamily="18" charset="0"/>
                <a:ea typeface="Cambria" panose="02040503050406030204" pitchFamily="18" charset="0"/>
              </a:rPr>
              <a:t> bay, </a:t>
            </a:r>
            <a:r>
              <a:rPr lang="en-US" sz="2000" dirty="0" err="1">
                <a:latin typeface="Cambria" panose="02040503050406030204" pitchFamily="18" charset="0"/>
                <a:ea typeface="Cambria" panose="02040503050406030204" pitchFamily="18" charset="0"/>
              </a:rPr>
              <a:t>trẩy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hội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chim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hót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xuân</a:t>
            </a:r>
            <a:endParaRPr lang="en-US" sz="2000" dirty="0">
              <a:latin typeface="Cambria" panose="02040503050406030204" pitchFamily="18" charset="0"/>
              <a:ea typeface="Cambria" panose="02040503050406030204" pitchFamily="18" charset="0"/>
            </a:endParaRPr>
          </a:p>
        </p:txBody>
      </p:sp>
      <p:sp>
        <p:nvSpPr>
          <p:cNvPr id="41" name="TextBox 40"/>
          <p:cNvSpPr txBox="1"/>
          <p:nvPr/>
        </p:nvSpPr>
        <p:spPr>
          <a:xfrm>
            <a:off x="6245352" y="5257800"/>
            <a:ext cx="1764792"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Mùa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thu</a:t>
            </a:r>
            <a:endParaRPr lang="en-US" sz="2400" b="1" dirty="0">
              <a:latin typeface="Cambria" panose="02040503050406030204" pitchFamily="18" charset="0"/>
              <a:ea typeface="Cambria" panose="02040503050406030204" pitchFamily="18" charset="0"/>
            </a:endParaRPr>
          </a:p>
        </p:txBody>
      </p:sp>
      <p:cxnSp>
        <p:nvCxnSpPr>
          <p:cNvPr id="42" name="Straight Connector 41"/>
          <p:cNvCxnSpPr/>
          <p:nvPr/>
        </p:nvCxnSpPr>
        <p:spPr>
          <a:xfrm>
            <a:off x="3822192" y="3941064"/>
            <a:ext cx="71323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617720" y="3950208"/>
            <a:ext cx="1197864"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27448" y="4169664"/>
            <a:ext cx="1197864"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84048" y="4398264"/>
            <a:ext cx="329184"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936992" y="5138928"/>
            <a:ext cx="3529584" cy="707886"/>
          </a:xfrm>
          <a:prstGeom prst="rect">
            <a:avLst/>
          </a:prstGeom>
          <a:noFill/>
        </p:spPr>
        <p:txBody>
          <a:bodyPr wrap="square" rtlCol="0">
            <a:spAutoFit/>
          </a:bodyPr>
          <a:lstStyle/>
          <a:p>
            <a:pPr algn="just"/>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thu</a:t>
            </a:r>
            <a:r>
              <a:rPr lang="en-US" sz="2000" dirty="0">
                <a:latin typeface="Cambria" panose="02040503050406030204" pitchFamily="18" charset="0"/>
                <a:ea typeface="Cambria" panose="02040503050406030204" pitchFamily="18" charset="0"/>
              </a:rPr>
              <a:t> Hà </a:t>
            </a:r>
            <a:r>
              <a:rPr lang="en-US" sz="2000" dirty="0" err="1">
                <a:latin typeface="Cambria" panose="02040503050406030204" pitchFamily="18" charset="0"/>
                <a:ea typeface="Cambria" panose="02040503050406030204" pitchFamily="18" charset="0"/>
              </a:rPr>
              <a:t>Nội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ánh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nắng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mùa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thu</a:t>
            </a:r>
            <a:endParaRPr lang="en-US" sz="2000" dirty="0">
              <a:latin typeface="Cambria" panose="02040503050406030204" pitchFamily="18" charset="0"/>
              <a:ea typeface="Cambria" panose="02040503050406030204" pitchFamily="18" charset="0"/>
            </a:endParaRPr>
          </a:p>
        </p:txBody>
      </p:sp>
      <p:sp>
        <p:nvSpPr>
          <p:cNvPr id="2" name="Hình chữ nhật 3"/>
          <p:cNvSpPr/>
          <p:nvPr/>
        </p:nvSpPr>
        <p:spPr>
          <a:xfrm>
            <a:off x="6212840" y="250825"/>
            <a:ext cx="5495290" cy="984250"/>
          </a:xfrm>
          <a:prstGeom prst="rect">
            <a:avLst/>
          </a:prstGeom>
          <a:noFill/>
        </p:spPr>
        <p:txBody>
          <a:bodyPr wrap="square" lIns="60960" tIns="30480" rIns="60960" bIns="30480">
            <a:spAutoFit/>
          </a:bodyPr>
          <a:p>
            <a:pPr marL="0" marR="0" lvl="0" indent="0" algn="just" defTabSz="609600" rtl="0" eaLnBrk="1" fontAlgn="auto" latinLnBrk="0" hangingPunct="1">
              <a:lnSpc>
                <a:spcPct val="100000"/>
              </a:lnSpc>
              <a:spcBef>
                <a:spcPts val="0"/>
              </a:spcBef>
              <a:spcAft>
                <a:spcPts val="0"/>
              </a:spcAft>
              <a:buClrTx/>
              <a:buSzTx/>
              <a:buFont typeface="Arial" panose="020B0604020202020204"/>
              <a:buNone/>
              <a:defRPr/>
            </a:pPr>
            <a:r>
              <a:rPr kumimoji="0" lang="vi-VN" sz="2000" b="1" i="0" u="none" strike="noStrike" kern="1200" cap="none" spc="0" normalizeH="0" baseline="0" noProof="0" dirty="0">
                <a:ln w="0"/>
                <a:solidFill>
                  <a:schemeClr val="accent1"/>
                </a:solidFill>
                <a:effectLst/>
                <a:uLnTx/>
                <a:uFillTx/>
                <a:latin typeface="Arial" panose="020B0604020202020204" pitchFamily="34" charset="0"/>
                <a:ea typeface="+mn-ea"/>
                <a:cs typeface="Arial" panose="020B0604020202020204"/>
                <a:sym typeface="Arial" panose="020B0604020202020204"/>
              </a:rPr>
              <a:t>c. Trong phần thân bài, cảnh hồ Hoàn Kiếm được tả vào những thời gian nào? Những từ ngữ nào giúp em nhận ra trình tự đó?</a:t>
            </a:r>
            <a:endParaRPr kumimoji="0" lang="vi-VN" sz="2000" b="1" i="0" u="none" strike="noStrike" kern="1200" cap="none" spc="0" normalizeH="0" baseline="0" noProof="0" dirty="0">
              <a:ln w="0"/>
              <a:solidFill>
                <a:schemeClr val="accent1"/>
              </a:solidFill>
              <a:effectLst/>
              <a:uLnTx/>
              <a:uFillTx/>
              <a:latin typeface="Arial" panose="020B0604020202020204" pitchFamily="34" charset="0"/>
              <a:ea typeface="+mn-ea"/>
              <a:cs typeface="Arial" panose="020B0604020202020204"/>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barn(inVertical)">
                                      <p:cBhvr>
                                        <p:cTn id="37" dur="500"/>
                                        <p:tgtEl>
                                          <p:spTgt spid="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arn(inVertical)">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barn(inVertical)">
                                      <p:cBhvr>
                                        <p:cTn id="62" dur="500"/>
                                        <p:tgtEl>
                                          <p:spTgt spid="27">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down)">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5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down)">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barn(inVertical)">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41">
                                            <p:txEl>
                                              <p:pRg st="0" end="0"/>
                                            </p:txEl>
                                          </p:spTgt>
                                        </p:tgtEl>
                                        <p:attrNameLst>
                                          <p:attrName>style.visibility</p:attrName>
                                        </p:attrNameLst>
                                      </p:cBhvr>
                                      <p:to>
                                        <p:strVal val="visible"/>
                                      </p:to>
                                    </p:set>
                                    <p:animEffect transition="in" filter="barn(inVertical)">
                                      <p:cBhvr>
                                        <p:cTn id="92" dur="500"/>
                                        <p:tgtEl>
                                          <p:spTgt spid="41">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wipe(down)">
                                      <p:cBhvr>
                                        <p:cTn id="97" dur="500"/>
                                        <p:tgtEl>
                                          <p:spTgt spid="4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wipe(down)">
                                      <p:cBhvr>
                                        <p:cTn id="102" dur="500"/>
                                        <p:tgtEl>
                                          <p:spTgt spid="4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nodeType="click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down)">
                                      <p:cBhvr>
                                        <p:cTn id="107" dur="500"/>
                                        <p:tgtEl>
                                          <p:spTgt spid="46"/>
                                        </p:tgtEl>
                                      </p:cBhvr>
                                    </p:animEffect>
                                  </p:childTnLst>
                                </p:cTn>
                              </p:par>
                              <p:par>
                                <p:cTn id="108" presetID="22" presetClass="entr" presetSubtype="4" fill="hold" nodeType="with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wipe(down)">
                                      <p:cBhvr>
                                        <p:cTn id="110" dur="500"/>
                                        <p:tgtEl>
                                          <p:spTgt spid="47"/>
                                        </p:tgtEl>
                                      </p:cBhvr>
                                    </p:animEffect>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grpId="0" nodeType="click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barn(inVertical)">
                                      <p:cBhvr>
                                        <p:cTn id="1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6" grpId="0"/>
      <p:bldP spid="37"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33206" t="23916" r="9611" b="47207"/>
          <a:stretch>
            <a:fillRect/>
          </a:stretch>
        </p:blipFill>
        <p:spPr>
          <a:xfrm flipH="1">
            <a:off x="6743700" y="-3"/>
            <a:ext cx="5448300" cy="2120903"/>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25668" b="12195"/>
          <a:stretch>
            <a:fillRect/>
          </a:stretch>
        </p:blipFill>
        <p:spPr>
          <a:xfrm>
            <a:off x="-1" y="0"/>
            <a:ext cx="12192001" cy="6858000"/>
          </a:xfrm>
          <a:prstGeom prst="rect">
            <a:avLst/>
          </a:prstGeom>
        </p:spPr>
      </p:pic>
      <p:grpSp>
        <p:nvGrpSpPr>
          <p:cNvPr id="16" name="Nhóm 23"/>
          <p:cNvGrpSpPr/>
          <p:nvPr/>
        </p:nvGrpSpPr>
        <p:grpSpPr>
          <a:xfrm>
            <a:off x="203200" y="76200"/>
            <a:ext cx="11734800" cy="6705600"/>
            <a:chOff x="304800" y="266700"/>
            <a:chExt cx="17602200" cy="9623388"/>
          </a:xfrm>
        </p:grpSpPr>
        <p:sp>
          <p:nvSpPr>
            <p:cNvPr id="18" name="Hình chữ nhật: Góc Tròn 5"/>
            <p:cNvSpPr/>
            <p:nvPr/>
          </p:nvSpPr>
          <p:spPr>
            <a:xfrm>
              <a:off x="304800" y="266700"/>
              <a:ext cx="17602200" cy="9623388"/>
            </a:xfrm>
            <a:prstGeom prst="roundRect">
              <a:avLst>
                <a:gd name="adj" fmla="val 28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0" name="Hình chữ nhật 14"/>
            <p:cNvSpPr/>
            <p:nvPr/>
          </p:nvSpPr>
          <p:spPr>
            <a:xfrm>
              <a:off x="445355" y="365088"/>
              <a:ext cx="17269433" cy="9426612"/>
            </a:xfrm>
            <a:prstGeom prst="rect">
              <a:avLst/>
            </a:prstGeom>
            <a:solidFill>
              <a:schemeClr val="bg1"/>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21" name="Hình chữ nhật 16"/>
            <p:cNvSpPr/>
            <p:nvPr/>
          </p:nvSpPr>
          <p:spPr>
            <a:xfrm>
              <a:off x="8991600" y="266700"/>
              <a:ext cx="127860" cy="95250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grpSp>
      <p:grpSp>
        <p:nvGrpSpPr>
          <p:cNvPr id="38" name="Nhóm 52"/>
          <p:cNvGrpSpPr/>
          <p:nvPr/>
        </p:nvGrpSpPr>
        <p:grpSpPr>
          <a:xfrm>
            <a:off x="6358115" y="2295260"/>
            <a:ext cx="5190136" cy="3172647"/>
            <a:chOff x="11988553" y="2551351"/>
            <a:chExt cx="5509609" cy="1896715"/>
          </a:xfrm>
        </p:grpSpPr>
        <p:sp>
          <p:nvSpPr>
            <p:cNvPr id="39" name="Hình chữ nhật: Góc Tròn 15"/>
            <p:cNvSpPr/>
            <p:nvPr/>
          </p:nvSpPr>
          <p:spPr>
            <a:xfrm>
              <a:off x="11988553" y="2551351"/>
              <a:ext cx="5490853"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 typeface="Arial" panose="020B0604020202020204"/>
                <a:buNone/>
                <a:defRPr/>
              </a:pPr>
              <a:endParaRPr kumimoji="0" lang="vi-VN" sz="2335" b="0" i="0" u="none" strike="noStrike" kern="1200" cap="none" spc="0" normalizeH="0" baseline="0" noProof="0">
                <a:ln>
                  <a:noFill/>
                </a:ln>
                <a:solidFill>
                  <a:prstClr val="white"/>
                </a:solidFill>
                <a:effectLst/>
                <a:uLnTx/>
                <a:uFillTx/>
                <a:latin typeface="Arial" panose="020B0604020202020204" pitchFamily="34" charset="0"/>
                <a:cs typeface="+mn-cs"/>
                <a:sym typeface="Arial" panose="020B0604020202020204"/>
              </a:endParaRPr>
            </a:p>
          </p:txBody>
        </p:sp>
        <p:sp>
          <p:nvSpPr>
            <p:cNvPr id="40" name="Hình chữ nhật 47"/>
            <p:cNvSpPr/>
            <p:nvPr/>
          </p:nvSpPr>
          <p:spPr>
            <a:xfrm>
              <a:off x="12007309" y="2644874"/>
              <a:ext cx="5490853" cy="1803192"/>
            </a:xfrm>
            <a:prstGeom prst="rect">
              <a:avLst/>
            </a:prstGeom>
            <a:noFill/>
          </p:spPr>
          <p:txBody>
            <a:bodyPr wrap="square" lIns="60960" tIns="30480" rIns="60960" bIns="30480">
              <a:spAutoFit/>
            </a:bodyPr>
            <a:lstStyle/>
            <a:p>
              <a:pPr algn="ctr" rtl="0">
                <a:spcBef>
                  <a:spcPts val="0"/>
                </a:spcBef>
                <a:spcAft>
                  <a:spcPts val="500"/>
                </a:spcAft>
              </a:pPr>
              <a:r>
                <a:rPr lang="vi-VN" sz="2400" b="0" i="0" u="none" strike="noStrike" dirty="0">
                  <a:solidFill>
                    <a:srgbClr val="FF0000"/>
                  </a:solidFill>
                  <a:effectLst/>
                  <a:latin typeface="Calibri" panose="020F0502020204030204" pitchFamily="34" charset="0"/>
                  <a:cs typeface="Calibri" panose="020F0502020204030204" pitchFamily="34" charset="0"/>
                </a:rPr>
                <a:t>Tả phong cảnh theo mùa, tác giả đã giúp người đọc cảm nhận được nhiều vẻ đẹp, nhiều đặc điểm của hồ Hoàn Kiếm (theo hành trình cả năm). Theo tác giả, cảnh hồ Hoàn Kiếm đẹp nhất vào mùa thu nên nhà văn đã tả đặc điểm hồ Hoàn Kiếm vào mùa thu sau cùng.</a:t>
              </a:r>
              <a:endParaRPr lang="vi-VN" sz="3600" b="0" dirty="0">
                <a:solidFill>
                  <a:srgbClr val="FF0000"/>
                </a:solidFill>
                <a:effectLst/>
                <a:latin typeface="Calibri" panose="020F0502020204030204" pitchFamily="34" charset="0"/>
                <a:cs typeface="Calibri" panose="020F0502020204030204" pitchFamily="34" charset="0"/>
              </a:endParaRPr>
            </a:p>
          </p:txBody>
        </p:sp>
      </p:grpSp>
      <p:sp>
        <p:nvSpPr>
          <p:cNvPr id="64" name="TextBox 63"/>
          <p:cNvSpPr txBox="1"/>
          <p:nvPr/>
        </p:nvSpPr>
        <p:spPr>
          <a:xfrm>
            <a:off x="296902" y="127125"/>
            <a:ext cx="5689036" cy="673925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Hồ Hoàn Kiếm là nơi quen thuộc với rất nhiều người. Cảnh đẹp lộng lẫy từ ngọn cỏ, hàng cây cho tới nước hồ trong xanh gợn sóng.</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Có lẽ tưng bừng nhất là vào dịp tết Nguyên đán, hồ được trang điểm lộng lẫy bởi đèn đủ màu, cờ bay phất phới và hoa rực rỡ. Trong mưa bay, người người đi trảy hội. Ngàn vạn tiếng rao, tiếng mời chào của người bán hàng rong cất lên như chim hót mùa xuân.</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16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6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112362" y="174106"/>
            <a:ext cx="5847990" cy="1965590"/>
          </a:xfrm>
          <a:prstGeom prst="rect">
            <a:avLst/>
          </a:prstGeom>
        </p:spPr>
      </p:pic>
      <p:sp>
        <p:nvSpPr>
          <p:cNvPr id="28" name="Hình chữ nhật 3"/>
          <p:cNvSpPr/>
          <p:nvPr/>
        </p:nvSpPr>
        <p:spPr>
          <a:xfrm>
            <a:off x="6189166" y="179713"/>
            <a:ext cx="5076241" cy="1785104"/>
          </a:xfrm>
          <a:prstGeom prst="rect">
            <a:avLst/>
          </a:prstGeom>
          <a:noFill/>
        </p:spPr>
        <p:txBody>
          <a:bodyPr wrap="square" lIns="60960" tIns="30480" rIns="60960" bIns="30480">
            <a:spAutoFit/>
          </a:bodyPr>
          <a:lstStyle/>
          <a:p>
            <a:pPr marL="0" marR="0" lvl="0" indent="0" algn="just" defTabSz="609600" rtl="0" eaLnBrk="1" fontAlgn="auto" latinLnBrk="0" hangingPunct="1">
              <a:lnSpc>
                <a:spcPct val="100000"/>
              </a:lnSpc>
              <a:spcBef>
                <a:spcPts val="0"/>
              </a:spcBef>
              <a:spcAft>
                <a:spcPts val="0"/>
              </a:spcAft>
              <a:buClrTx/>
              <a:buSzTx/>
              <a:buFont typeface="Arial" panose="020B0604020202020204"/>
              <a:buNone/>
              <a:defRPr/>
            </a:pPr>
            <a:r>
              <a:rPr kumimoji="0" lang="vi-VN" sz="28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rPr>
              <a:t>d. Theo trình tự miêu tả trong bài, người đọc cảm nhận được đặc điểm gì của cảnh hồ Hoàn Kiếm?</a:t>
            </a:r>
            <a:endParaRPr kumimoji="0" lang="vi-VN" sz="2800" b="0" i="0" u="none" strike="noStrike" kern="1200" cap="none" spc="0" normalizeH="0" baseline="0" noProof="0" dirty="0">
              <a:ln w="0"/>
              <a:solidFill>
                <a:prstClr val="white"/>
              </a:solidFill>
              <a:effectLst/>
              <a:uLnTx/>
              <a:uFillTx/>
              <a:latin typeface="Arial" panose="020B0604020202020204" pitchFamily="34" charset="0"/>
              <a:ea typeface="+mn-ea"/>
              <a:cs typeface="Arial" panose="020B0604020202020204"/>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p:cNvSpPr/>
          <p:nvPr/>
        </p:nvSpPr>
        <p:spPr>
          <a:xfrm>
            <a:off x="1865376" y="76200"/>
            <a:ext cx="8793099" cy="865631"/>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2329052" y="67056"/>
            <a:ext cx="8277225" cy="954107"/>
          </a:xfrm>
          <a:prstGeom prst="rect">
            <a:avLst/>
          </a:prstGeom>
          <a:noFill/>
        </p:spPr>
        <p:txBody>
          <a:bodyPr wrap="square">
            <a:spAutoFit/>
          </a:bodyPr>
          <a:lstStyle/>
          <a:p>
            <a:pPr lvl="0" algn="ctr">
              <a:defRPr/>
            </a:pPr>
            <a:r>
              <a:rPr lang="en-US" sz="2800" b="1" dirty="0">
                <a:solidFill>
                  <a:srgbClr val="002060"/>
                </a:solidFill>
                <a:latin typeface="Cambria" panose="02040503050406030204" pitchFamily="18" charset="0"/>
                <a:ea typeface="Cambria" panose="02040503050406030204" pitchFamily="18" charset="0"/>
              </a:rPr>
              <a:t>2. </a:t>
            </a:r>
            <a:r>
              <a:rPr lang="vi-VN" sz="2800" b="1" dirty="0">
                <a:solidFill>
                  <a:srgbClr val="002060"/>
                </a:solidFill>
                <a:latin typeface="Cambria" panose="02040503050406030204" pitchFamily="18" charset="0"/>
                <a:ea typeface="Cambria" panose="02040503050406030204" pitchFamily="18" charset="0"/>
              </a:rPr>
              <a:t>Em học được những gì về cách miêu tả phong cảnh từ bài văn trên?</a:t>
            </a:r>
            <a:endParaRPr kumimoji="0" lang="en-SG"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2" name="Rectangle 1"/>
          <p:cNvSpPr/>
          <p:nvPr/>
        </p:nvSpPr>
        <p:spPr>
          <a:xfrm>
            <a:off x="323850" y="1078991"/>
            <a:ext cx="11506200" cy="55789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TextBox 63"/>
          <p:cNvSpPr txBox="1"/>
          <p:nvPr/>
        </p:nvSpPr>
        <p:spPr>
          <a:xfrm>
            <a:off x="323850" y="1078865"/>
            <a:ext cx="11403965" cy="5631180"/>
          </a:xfrm>
          <a:prstGeom prst="rect">
            <a:avLst/>
          </a:prstGeom>
          <a:noFill/>
        </p:spPr>
        <p:txBody>
          <a:bodyPr wrap="square">
            <a:spAutoFit/>
          </a:bodyPr>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Hồ Hoàn Kiếm là nơi quen thuộc với rất nhiều người. Cảnh đẹp lộng lẫy từ ngọn cỏ, hàng cây cho tới nước hồ trong xanh gợn sóng.</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Mùa hè, sau những cơn mưa rào, nước hồ đầy lên, màu nước như bớt xanh hơn. Trong dông gió, hồ nổi sóng. Nhưng dông gió đến đâu thì mặt hồ vẫn chỉ lăn tăn sóng gợn, trầm mặc giữa thinh không, soi bóng những áng mây nổi rồi lại tan.</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Về mùa đông, nước hồ cạn đi, sâu xuống, chân cầu Thê Húc bỗng cao hơn, lênh khênh. Trong cái lạnh bao trùm phố phường Hà Nội, nước hồ lặng trong sương, một màn sương trong nhẹ và mỏng như khăn voan. Hồ hiện ra vẻ cổ kính với những cành khô lá vàng in bóng xuống mặt nước lặng thinh.</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Có lẽ tưng bừng nhất là vào dịp tết Nguyên đán, hồ được trang điểm lộng lẫy bởi đèn đủ màu, cờ bay phất phới và hoa rực rỡ. Trong mưa bay, người người đi trảy hội. Ngàn vạn tiếng rao, tiếng mời chào của người bán hàng rong cất lên như chim hót mùa xuân.</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Nhưng hồ Hoàn Kiếm đẹp hơn cả là về mùa thu. Mùa thu Hà Nội dường như không có gió lớn, dù để nước hồ lắng sâu. Ánh nắng mùa thu lại tươi nên mặt hồ ngời lên như ánh mắt thanh xuân. Những cây liễu bên hồ xanh mướt, lá bay dịu dàng như mái tóc thiếu nữ. Những cây đa cổ thụ xanh tốt và tráng kiện như những lão tướng, hàng rễ rủ như những bộ râu oai hùng. Trong đền Ngọc Sơn có nhiều tiếng chim ríu rít, tiếng hót của chim non, của ước mơ bay bổng.</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Từng ánh nước của hồ Hoàn Kiếm có biết bao người đã ngắm, từng bóng cây nơi này có biết bao người đã ngồi hóng mát, nghỉ ngơi và thầm nghĩ về cuộc sống của mình ở một góc nhỏ nào trên trái đất này.</a:t>
            </a:r>
            <a:endParaRPr kumimoji="0" lang="vi-VN" sz="2000" b="0"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box(in)">
                                      <p:cBhvr>
                                        <p:cTn id="19" dur="2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64" grpId="0"/>
      <p:bldP spid="6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p:cNvSpPr/>
          <p:nvPr/>
        </p:nvSpPr>
        <p:spPr>
          <a:xfrm>
            <a:off x="1865376" y="76200"/>
            <a:ext cx="8793099" cy="865631"/>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2329052" y="67056"/>
            <a:ext cx="8277225" cy="954107"/>
          </a:xfrm>
          <a:prstGeom prst="rect">
            <a:avLst/>
          </a:prstGeom>
          <a:noFill/>
        </p:spPr>
        <p:txBody>
          <a:bodyPr wrap="square">
            <a:spAutoFit/>
          </a:bodyPr>
          <a:lstStyle/>
          <a:p>
            <a:pPr lvl="0" algn="ctr">
              <a:defRPr/>
            </a:pPr>
            <a:r>
              <a:rPr lang="en-US" sz="2800" b="1" dirty="0">
                <a:solidFill>
                  <a:srgbClr val="002060"/>
                </a:solidFill>
                <a:latin typeface="Cambria" panose="02040503050406030204" pitchFamily="18" charset="0"/>
                <a:ea typeface="Cambria" panose="02040503050406030204" pitchFamily="18" charset="0"/>
              </a:rPr>
              <a:t>2. </a:t>
            </a:r>
            <a:r>
              <a:rPr lang="vi-VN" sz="2800" b="1" dirty="0">
                <a:solidFill>
                  <a:srgbClr val="002060"/>
                </a:solidFill>
                <a:latin typeface="Cambria" panose="02040503050406030204" pitchFamily="18" charset="0"/>
                <a:ea typeface="Cambria" panose="02040503050406030204" pitchFamily="18" charset="0"/>
              </a:rPr>
              <a:t>Em học được những gì về cách miêu tả phong cảnh từ bài văn trên?</a:t>
            </a:r>
            <a:endParaRPr kumimoji="0" lang="en-SG"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2" name="Rectangle 1"/>
          <p:cNvSpPr/>
          <p:nvPr/>
        </p:nvSpPr>
        <p:spPr>
          <a:xfrm>
            <a:off x="323850" y="1078991"/>
            <a:ext cx="11506200" cy="55789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 7"/>
          <p:cNvGrpSpPr/>
          <p:nvPr/>
        </p:nvGrpSpPr>
        <p:grpSpPr>
          <a:xfrm>
            <a:off x="646272" y="1614932"/>
            <a:ext cx="4446936" cy="2033523"/>
            <a:chOff x="691992" y="2456180"/>
            <a:chExt cx="4446936" cy="2033523"/>
          </a:xfrm>
        </p:grpSpPr>
        <p:sp>
          <p:nvSpPr>
            <p:cNvPr id="6" name="Freeform 2"/>
            <p:cNvSpPr/>
            <p:nvPr/>
          </p:nvSpPr>
          <p:spPr>
            <a:xfrm>
              <a:off x="691992" y="2456180"/>
              <a:ext cx="4446936" cy="2033523"/>
            </a:xfrm>
            <a:custGeom>
              <a:avLst/>
              <a:gdLst/>
              <a:ahLst/>
              <a:cxnLst/>
              <a:rect l="l" t="t" r="r" b="b"/>
              <a:pathLst>
                <a:path w="3024000" h="1704780">
                  <a:moveTo>
                    <a:pt x="0" y="0"/>
                  </a:moveTo>
                  <a:lnTo>
                    <a:pt x="3024000" y="0"/>
                  </a:lnTo>
                  <a:lnTo>
                    <a:pt x="3024000" y="1704780"/>
                  </a:lnTo>
                  <a:lnTo>
                    <a:pt x="0" y="170478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6"/>
            <p:cNvSpPr txBox="1"/>
            <p:nvPr/>
          </p:nvSpPr>
          <p:spPr>
            <a:xfrm>
              <a:off x="1097280" y="3218688"/>
              <a:ext cx="3785616" cy="830997"/>
            </a:xfrm>
            <a:prstGeom prst="rect">
              <a:avLst/>
            </a:prstGeom>
            <a:noFill/>
          </p:spPr>
          <p:txBody>
            <a:bodyPr wrap="square" rtlCol="0">
              <a:spAutoFit/>
            </a:bodyPr>
            <a:lstStyle/>
            <a:p>
              <a:pPr algn="ctr"/>
              <a:r>
                <a:rPr lang="en-US" sz="2400" b="0" i="0" dirty="0" err="1">
                  <a:solidFill>
                    <a:srgbClr val="000000"/>
                  </a:solidFill>
                  <a:effectLst/>
                </a:rPr>
                <a:t>Sử</a:t>
              </a:r>
              <a:r>
                <a:rPr lang="en-US" sz="2400" b="0" i="0" dirty="0">
                  <a:solidFill>
                    <a:srgbClr val="000000"/>
                  </a:solidFill>
                  <a:effectLst/>
                </a:rPr>
                <a:t> </a:t>
              </a:r>
              <a:r>
                <a:rPr lang="en-US" sz="2400" b="0" i="0" dirty="0" err="1">
                  <a:solidFill>
                    <a:srgbClr val="000000"/>
                  </a:solidFill>
                  <a:effectLst/>
                </a:rPr>
                <a:t>dụng</a:t>
              </a:r>
              <a:r>
                <a:rPr lang="en-US" sz="2400" b="0" i="0" dirty="0">
                  <a:solidFill>
                    <a:srgbClr val="000000"/>
                  </a:solidFill>
                  <a:effectLst/>
                </a:rPr>
                <a:t> </a:t>
              </a:r>
              <a:r>
                <a:rPr lang="en-US" sz="2400" b="0" i="0" dirty="0" err="1">
                  <a:solidFill>
                    <a:srgbClr val="000000"/>
                  </a:solidFill>
                  <a:effectLst/>
                </a:rPr>
                <a:t>nhiều</a:t>
              </a:r>
              <a:r>
                <a:rPr lang="en-US" sz="2400" b="0" i="0" dirty="0">
                  <a:solidFill>
                    <a:srgbClr val="000000"/>
                  </a:solidFill>
                  <a:effectLst/>
                </a:rPr>
                <a:t> </a:t>
              </a:r>
              <a:r>
                <a:rPr lang="en-US" sz="2400" b="0" i="0" dirty="0" err="1">
                  <a:solidFill>
                    <a:srgbClr val="000000"/>
                  </a:solidFill>
                  <a:effectLst/>
                </a:rPr>
                <a:t>giác</a:t>
              </a:r>
              <a:r>
                <a:rPr lang="en-US" sz="2400" b="0" i="0" dirty="0">
                  <a:solidFill>
                    <a:srgbClr val="000000"/>
                  </a:solidFill>
                  <a:effectLst/>
                </a:rPr>
                <a:t> </a:t>
              </a:r>
              <a:r>
                <a:rPr lang="en-US" sz="2400" b="0" i="0" dirty="0" err="1">
                  <a:solidFill>
                    <a:srgbClr val="000000"/>
                  </a:solidFill>
                  <a:effectLst/>
                </a:rPr>
                <a:t>quan</a:t>
              </a:r>
              <a:r>
                <a:rPr lang="en-US" sz="2400" b="0" i="0" dirty="0">
                  <a:solidFill>
                    <a:srgbClr val="000000"/>
                  </a:solidFill>
                  <a:effectLst/>
                </a:rPr>
                <a:t> </a:t>
              </a:r>
              <a:r>
                <a:rPr lang="en-US" sz="2400" b="0" i="0" dirty="0" err="1">
                  <a:solidFill>
                    <a:srgbClr val="000000"/>
                  </a:solidFill>
                  <a:effectLst/>
                </a:rPr>
                <a:t>để</a:t>
              </a:r>
              <a:r>
                <a:rPr lang="en-US" sz="2400" b="0" i="0" dirty="0">
                  <a:solidFill>
                    <a:srgbClr val="000000"/>
                  </a:solidFill>
                  <a:effectLst/>
                </a:rPr>
                <a:t> </a:t>
              </a:r>
              <a:r>
                <a:rPr lang="en-US" sz="2400" b="0" i="0" dirty="0" err="1">
                  <a:solidFill>
                    <a:srgbClr val="000000"/>
                  </a:solidFill>
                  <a:effectLst/>
                </a:rPr>
                <a:t>quan</a:t>
              </a:r>
              <a:r>
                <a:rPr lang="en-US" sz="2400" b="0" i="0" dirty="0">
                  <a:solidFill>
                    <a:srgbClr val="000000"/>
                  </a:solidFill>
                  <a:effectLst/>
                </a:rPr>
                <a:t> </a:t>
              </a:r>
              <a:r>
                <a:rPr lang="en-US" sz="2400" b="0" i="0" dirty="0" err="1">
                  <a:solidFill>
                    <a:srgbClr val="000000"/>
                  </a:solidFill>
                  <a:effectLst/>
                </a:rPr>
                <a:t>sát</a:t>
              </a:r>
              <a:r>
                <a:rPr lang="en-US" sz="2400" b="0" i="0" dirty="0">
                  <a:solidFill>
                    <a:srgbClr val="000000"/>
                  </a:solidFill>
                  <a:effectLst/>
                </a:rPr>
                <a:t>, </a:t>
              </a:r>
              <a:r>
                <a:rPr lang="en-US" sz="2400" b="0" i="0" dirty="0" err="1">
                  <a:solidFill>
                    <a:srgbClr val="000000"/>
                  </a:solidFill>
                  <a:effectLst/>
                </a:rPr>
                <a:t>cảm</a:t>
              </a:r>
              <a:r>
                <a:rPr lang="en-US" sz="2400" b="0" i="0" dirty="0">
                  <a:solidFill>
                    <a:srgbClr val="000000"/>
                  </a:solidFill>
                  <a:effectLst/>
                </a:rPr>
                <a:t> </a:t>
              </a:r>
              <a:r>
                <a:rPr lang="en-US" sz="2400" b="0" i="0" dirty="0" err="1">
                  <a:solidFill>
                    <a:srgbClr val="000000"/>
                  </a:solidFill>
                  <a:effectLst/>
                </a:rPr>
                <a:t>nhận</a:t>
              </a:r>
              <a:r>
                <a:rPr lang="en-US" sz="2400" b="0" i="0" dirty="0">
                  <a:solidFill>
                    <a:srgbClr val="000000"/>
                  </a:solidFill>
                  <a:effectLst/>
                </a:rPr>
                <a:t> </a:t>
              </a:r>
              <a:r>
                <a:rPr lang="en-US" sz="2400" b="0" i="0" dirty="0" err="1">
                  <a:solidFill>
                    <a:srgbClr val="000000"/>
                  </a:solidFill>
                  <a:effectLst/>
                </a:rPr>
                <a:t>cảnh</a:t>
              </a:r>
              <a:r>
                <a:rPr lang="en-US" sz="2400" b="0" i="0" dirty="0">
                  <a:solidFill>
                    <a:srgbClr val="000000"/>
                  </a:solidFill>
                  <a:effectLst/>
                </a:rPr>
                <a:t> </a:t>
              </a:r>
              <a:r>
                <a:rPr lang="en-US" sz="2400" b="0" i="0" dirty="0" err="1">
                  <a:solidFill>
                    <a:srgbClr val="000000"/>
                  </a:solidFill>
                  <a:effectLst/>
                </a:rPr>
                <a:t>vật</a:t>
              </a:r>
              <a:r>
                <a:rPr lang="en-US" sz="2400" b="0" i="0" dirty="0">
                  <a:solidFill>
                    <a:srgbClr val="000000"/>
                  </a:solidFill>
                  <a:effectLst/>
                </a:rPr>
                <a:t>.</a:t>
              </a:r>
              <a:endParaRPr lang="en-US" sz="2400" dirty="0"/>
            </a:p>
          </p:txBody>
        </p:sp>
      </p:grpSp>
      <p:grpSp>
        <p:nvGrpSpPr>
          <p:cNvPr id="9" name="Group 8"/>
          <p:cNvGrpSpPr/>
          <p:nvPr/>
        </p:nvGrpSpPr>
        <p:grpSpPr>
          <a:xfrm>
            <a:off x="6791040" y="1452372"/>
            <a:ext cx="4446936" cy="2033523"/>
            <a:chOff x="691992" y="2456180"/>
            <a:chExt cx="4446936" cy="2033523"/>
          </a:xfrm>
        </p:grpSpPr>
        <p:sp>
          <p:nvSpPr>
            <p:cNvPr id="10" name="Freeform 2"/>
            <p:cNvSpPr/>
            <p:nvPr/>
          </p:nvSpPr>
          <p:spPr>
            <a:xfrm>
              <a:off x="691992" y="2456180"/>
              <a:ext cx="4446936" cy="2033523"/>
            </a:xfrm>
            <a:custGeom>
              <a:avLst/>
              <a:gdLst/>
              <a:ahLst/>
              <a:cxnLst/>
              <a:rect l="l" t="t" r="r" b="b"/>
              <a:pathLst>
                <a:path w="3024000" h="1704780">
                  <a:moveTo>
                    <a:pt x="0" y="0"/>
                  </a:moveTo>
                  <a:lnTo>
                    <a:pt x="3024000" y="0"/>
                  </a:lnTo>
                  <a:lnTo>
                    <a:pt x="3024000" y="1704780"/>
                  </a:lnTo>
                  <a:lnTo>
                    <a:pt x="0" y="170478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 name="TextBox 10"/>
            <p:cNvSpPr txBox="1"/>
            <p:nvPr/>
          </p:nvSpPr>
          <p:spPr>
            <a:xfrm>
              <a:off x="1115568" y="3127248"/>
              <a:ext cx="3785616" cy="1200329"/>
            </a:xfrm>
            <a:prstGeom prst="rect">
              <a:avLst/>
            </a:prstGeom>
            <a:noFill/>
          </p:spPr>
          <p:txBody>
            <a:bodyPr wrap="square" rtlCol="0">
              <a:spAutoFit/>
            </a:bodyPr>
            <a:lstStyle/>
            <a:p>
              <a:pPr algn="ctr"/>
              <a:r>
                <a:rPr lang="en-US" sz="2400" b="0" i="0" dirty="0" err="1">
                  <a:solidFill>
                    <a:srgbClr val="000000"/>
                  </a:solidFill>
                  <a:effectLst/>
                  <a:ea typeface="Open Sans" panose="020B0606030504020204" pitchFamily="34" charset="0"/>
                  <a:cs typeface="Open Sans" panose="020B0606030504020204" pitchFamily="34" charset="0"/>
                </a:rPr>
                <a:t>Sử</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dụng</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nhiều</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hình</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ảnh</a:t>
              </a:r>
              <a:r>
                <a:rPr lang="en-US" sz="2400" b="0" i="0" dirty="0">
                  <a:solidFill>
                    <a:srgbClr val="000000"/>
                  </a:solidFill>
                  <a:effectLst/>
                  <a:ea typeface="Open Sans" panose="020B0606030504020204" pitchFamily="34" charset="0"/>
                  <a:cs typeface="Open Sans" panose="020B0606030504020204" pitchFamily="34" charset="0"/>
                </a:rPr>
                <a:t> so </a:t>
              </a:r>
              <a:r>
                <a:rPr lang="en-US" sz="2400" b="0" i="0" dirty="0" err="1">
                  <a:solidFill>
                    <a:srgbClr val="000000"/>
                  </a:solidFill>
                  <a:effectLst/>
                  <a:ea typeface="Open Sans" panose="020B0606030504020204" pitchFamily="34" charset="0"/>
                  <a:cs typeface="Open Sans" panose="020B0606030504020204" pitchFamily="34" charset="0"/>
                </a:rPr>
                <a:t>sánh</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để</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làm</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nổi</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bật</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đặc</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điểm</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từng</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cảnh</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vật</a:t>
              </a:r>
              <a:r>
                <a:rPr lang="en-US" sz="2400" b="0" i="0" dirty="0">
                  <a:solidFill>
                    <a:srgbClr val="000000"/>
                  </a:solidFill>
                  <a:effectLst/>
                  <a:ea typeface="Open Sans" panose="020B0606030504020204" pitchFamily="34" charset="0"/>
                  <a:cs typeface="Open Sans" panose="020B0606030504020204" pitchFamily="34" charset="0"/>
                </a:rPr>
                <a:t>.</a:t>
              </a:r>
              <a:endParaRPr lang="en-US" sz="2400" dirty="0">
                <a:ea typeface="Open Sans" panose="020B0606030504020204" pitchFamily="34" charset="0"/>
                <a:cs typeface="Open Sans" panose="020B0606030504020204" pitchFamily="34" charset="0"/>
              </a:endParaRPr>
            </a:p>
          </p:txBody>
        </p:sp>
      </p:grpSp>
      <p:grpSp>
        <p:nvGrpSpPr>
          <p:cNvPr id="12" name="Group 11"/>
          <p:cNvGrpSpPr/>
          <p:nvPr/>
        </p:nvGrpSpPr>
        <p:grpSpPr>
          <a:xfrm>
            <a:off x="646145" y="3945636"/>
            <a:ext cx="4446936" cy="2033523"/>
            <a:chOff x="691992" y="2456180"/>
            <a:chExt cx="4446936" cy="2033523"/>
          </a:xfrm>
        </p:grpSpPr>
        <p:sp>
          <p:nvSpPr>
            <p:cNvPr id="13" name="Freeform 2"/>
            <p:cNvSpPr/>
            <p:nvPr/>
          </p:nvSpPr>
          <p:spPr>
            <a:xfrm>
              <a:off x="691992" y="2456180"/>
              <a:ext cx="4446936" cy="2033523"/>
            </a:xfrm>
            <a:custGeom>
              <a:avLst/>
              <a:gdLst/>
              <a:ahLst/>
              <a:cxnLst/>
              <a:rect l="l" t="t" r="r" b="b"/>
              <a:pathLst>
                <a:path w="3024000" h="1704780">
                  <a:moveTo>
                    <a:pt x="0" y="0"/>
                  </a:moveTo>
                  <a:lnTo>
                    <a:pt x="3024000" y="0"/>
                  </a:lnTo>
                  <a:lnTo>
                    <a:pt x="3024000" y="1704780"/>
                  </a:lnTo>
                  <a:lnTo>
                    <a:pt x="0" y="170478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4" name="TextBox 13"/>
            <p:cNvSpPr txBox="1"/>
            <p:nvPr/>
          </p:nvSpPr>
          <p:spPr>
            <a:xfrm>
              <a:off x="1115568" y="3127248"/>
              <a:ext cx="3785616" cy="830997"/>
            </a:xfrm>
            <a:prstGeom prst="rect">
              <a:avLst/>
            </a:prstGeom>
            <a:noFill/>
          </p:spPr>
          <p:txBody>
            <a:bodyPr wrap="square" rtlCol="0">
              <a:spAutoFit/>
            </a:bodyPr>
            <a:lstStyle/>
            <a:p>
              <a:pPr algn="ctr"/>
              <a:r>
                <a:rPr lang="en-US" sz="2400" b="0" i="0" dirty="0" err="1">
                  <a:solidFill>
                    <a:srgbClr val="000000"/>
                  </a:solidFill>
                  <a:effectLst/>
                  <a:ea typeface="Open Sans" panose="020B0606030504020204" pitchFamily="34" charset="0"/>
                  <a:cs typeface="Open Sans" panose="020B0606030504020204" pitchFamily="34" charset="0"/>
                </a:rPr>
                <a:t>Cảm</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nhận</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vẻ</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đẹp</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của</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cảnh</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vật</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bằng</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mắt</a:t>
              </a:r>
              <a:r>
                <a:rPr lang="en-US" sz="2400" b="0" i="0" dirty="0">
                  <a:solidFill>
                    <a:srgbClr val="000000"/>
                  </a:solidFill>
                  <a:effectLst/>
                  <a:ea typeface="Open Sans" panose="020B0606030504020204" pitchFamily="34" charset="0"/>
                  <a:cs typeface="Open Sans" panose="020B0606030504020204" pitchFamily="34" charset="0"/>
                </a:rPr>
                <a:t> </a:t>
              </a:r>
              <a:r>
                <a:rPr lang="en-US" sz="2400" b="0" i="0" dirty="0" err="1">
                  <a:solidFill>
                    <a:srgbClr val="000000"/>
                  </a:solidFill>
                  <a:effectLst/>
                  <a:ea typeface="Open Sans" panose="020B0606030504020204" pitchFamily="34" charset="0"/>
                  <a:cs typeface="Open Sans" panose="020B0606030504020204" pitchFamily="34" charset="0"/>
                </a:rPr>
                <a:t>nhìn</a:t>
              </a:r>
              <a:r>
                <a:rPr lang="en-US" sz="2400" b="0" i="0" dirty="0">
                  <a:solidFill>
                    <a:srgbClr val="000000"/>
                  </a:solidFill>
                  <a:effectLst/>
                  <a:ea typeface="Open Sans" panose="020B0606030504020204" pitchFamily="34" charset="0"/>
                  <a:cs typeface="Open Sans" panose="020B0606030504020204" pitchFamily="34" charset="0"/>
                </a:rPr>
                <a:t>, tai </a:t>
              </a:r>
              <a:r>
                <a:rPr lang="en-US" sz="2400" b="0" i="0" dirty="0" err="1">
                  <a:solidFill>
                    <a:srgbClr val="000000"/>
                  </a:solidFill>
                  <a:effectLst/>
                  <a:ea typeface="Open Sans" panose="020B0606030504020204" pitchFamily="34" charset="0"/>
                  <a:cs typeface="Open Sans" panose="020B0606030504020204" pitchFamily="34" charset="0"/>
                </a:rPr>
                <a:t>nghe</a:t>
              </a:r>
              <a:endParaRPr lang="en-US" sz="2400" dirty="0">
                <a:ea typeface="Open Sans" panose="020B0606030504020204" pitchFamily="34" charset="0"/>
                <a:cs typeface="Open Sans" panose="020B0606030504020204" pitchFamily="34" charset="0"/>
              </a:endParaRPr>
            </a:p>
          </p:txBody>
        </p:sp>
      </p:grpSp>
      <p:grpSp>
        <p:nvGrpSpPr>
          <p:cNvPr id="16" name="Group 15"/>
          <p:cNvGrpSpPr/>
          <p:nvPr/>
        </p:nvGrpSpPr>
        <p:grpSpPr>
          <a:xfrm>
            <a:off x="5893435" y="3660775"/>
            <a:ext cx="4765040" cy="2600960"/>
            <a:chOff x="9281" y="5765"/>
            <a:chExt cx="7504" cy="4096"/>
          </a:xfrm>
        </p:grpSpPr>
        <p:sp>
          <p:nvSpPr>
            <p:cNvPr id="5" name="Freeform 2"/>
            <p:cNvSpPr/>
            <p:nvPr/>
          </p:nvSpPr>
          <p:spPr>
            <a:xfrm>
              <a:off x="9281" y="5765"/>
              <a:ext cx="7504" cy="4096"/>
            </a:xfrm>
            <a:custGeom>
              <a:avLst/>
              <a:gdLst/>
              <a:ahLst/>
              <a:cxnLst/>
              <a:rect l="l" t="t" r="r" b="b"/>
              <a:pathLst>
                <a:path w="3024000" h="1704780">
                  <a:moveTo>
                    <a:pt x="0" y="0"/>
                  </a:moveTo>
                  <a:lnTo>
                    <a:pt x="3024000" y="0"/>
                  </a:lnTo>
                  <a:lnTo>
                    <a:pt x="3024000" y="1704780"/>
                  </a:lnTo>
                  <a:lnTo>
                    <a:pt x="0" y="170478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p>
              <a:pPr algn="ctr"/>
              <a:endParaRPr lang="en-US"/>
            </a:p>
          </p:txBody>
        </p:sp>
        <p:sp>
          <p:nvSpPr>
            <p:cNvPr id="15" name="TextBox 13"/>
            <p:cNvSpPr txBox="1"/>
            <p:nvPr/>
          </p:nvSpPr>
          <p:spPr>
            <a:xfrm>
              <a:off x="10125" y="6790"/>
              <a:ext cx="5962" cy="3052"/>
            </a:xfrm>
            <a:prstGeom prst="rect">
              <a:avLst/>
            </a:prstGeom>
            <a:noFill/>
          </p:spPr>
          <p:txBody>
            <a:bodyPr wrap="square" rtlCol="0">
              <a:spAutoFit/>
            </a:bodyPr>
            <a:p>
              <a:pPr algn="ctr"/>
              <a:r>
                <a:rPr lang="en-US" sz="2400">
                  <a:sym typeface="+mn-ea"/>
                </a:rPr>
                <a:t>Chọn những sự vật, từ ngữ miêu tả gần gũi giúp người đọc hình dung được vẻ đẹp của cảnh vật</a:t>
              </a:r>
              <a:endParaRPr lang="en-US" sz="2400"/>
            </a:p>
            <a:p>
              <a:pPr algn="ctr"/>
              <a:endParaRPr lang="en-US" sz="2400" dirty="0">
                <a:ea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p:cNvSpPr/>
          <p:nvPr/>
        </p:nvSpPr>
        <p:spPr>
          <a:xfrm>
            <a:off x="1865376" y="76200"/>
            <a:ext cx="8793099" cy="865631"/>
          </a:xfrm>
          <a:prstGeom prst="roundRect">
            <a:avLst/>
          </a:prstGeom>
          <a:solidFill>
            <a:schemeClr val="bg1"/>
          </a:solidFill>
          <a:ln w="44450">
            <a:solidFill>
              <a:srgbClr val="ED7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2329052" y="67056"/>
            <a:ext cx="8277225" cy="953135"/>
          </a:xfrm>
          <a:prstGeom prst="rect">
            <a:avLst/>
          </a:prstGeom>
          <a:noFill/>
        </p:spPr>
        <p:txBody>
          <a:bodyPr wrap="square">
            <a:spAutoFit/>
          </a:bodyPr>
          <a:lstStyle/>
          <a:p>
            <a:pPr lvl="0" algn="just">
              <a:defRPr/>
            </a:pPr>
            <a:r>
              <a:rPr lang="vi-VN"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3. </a:t>
            </a:r>
            <a:r>
              <a:rPr lang="vi-VN"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So sánh trình tự miêu tả của bài </a:t>
            </a:r>
            <a:r>
              <a:rPr lang="vi-VN" sz="2800" b="1"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Bốn mùa trong ánh nước</a:t>
            </a:r>
            <a:r>
              <a:rPr lang="vi-VN"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với bài </a:t>
            </a:r>
            <a:r>
              <a:rPr lang="vi-VN" sz="2800" b="1"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Đà Lạt</a:t>
            </a:r>
            <a:r>
              <a:rPr lang="vi-VN"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a:t>
            </a:r>
            <a:endParaRPr kumimoji="0" lang="en-SG" sz="2800" b="1" i="0" u="none" strike="noStrike" kern="1200" cap="none" spc="0" normalizeH="0" baseline="0" noProof="0" dirty="0">
              <a:ln>
                <a:noFill/>
              </a:ln>
              <a:solidFill>
                <a:srgbClr val="00206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
        <p:nvSpPr>
          <p:cNvPr id="2" name="Rectangle 1"/>
          <p:cNvSpPr/>
          <p:nvPr/>
        </p:nvSpPr>
        <p:spPr>
          <a:xfrm>
            <a:off x="217805" y="1020571"/>
            <a:ext cx="11506200" cy="55789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6" name="Table 5"/>
          <p:cNvGraphicFramePr/>
          <p:nvPr>
            <p:custDataLst>
              <p:tags r:id="rId1"/>
            </p:custDataLst>
          </p:nvPr>
        </p:nvGraphicFramePr>
        <p:xfrm>
          <a:off x="826770" y="1390015"/>
          <a:ext cx="10760075" cy="3964305"/>
        </p:xfrm>
        <a:graphic>
          <a:graphicData uri="http://schemas.openxmlformats.org/drawingml/2006/table">
            <a:tbl>
              <a:tblPr firstRow="1" bandRow="1">
                <a:tableStyleId>{5C22544A-7EE6-4342-B048-85BDC9FD1C3A}</a:tableStyleId>
              </a:tblPr>
              <a:tblGrid>
                <a:gridCol w="2049780"/>
                <a:gridCol w="5008880"/>
                <a:gridCol w="3701415"/>
              </a:tblGrid>
              <a:tr h="872490">
                <a:tc>
                  <a:txBody>
                    <a:bodyPr/>
                    <a:p>
                      <a:pPr algn="ctr">
                        <a:buNone/>
                      </a:pPr>
                      <a:r>
                        <a:rPr lang="en-US" sz="2800" b="1">
                          <a:solidFill>
                            <a:srgbClr val="FF0000"/>
                          </a:solidFill>
                          <a:latin typeface="Times New Roman" panose="02020603050405020304" pitchFamily="18" charset="0"/>
                          <a:cs typeface="Times New Roman" panose="02020603050405020304" pitchFamily="18" charset="0"/>
                        </a:rPr>
                        <a:t>So sánh</a:t>
                      </a:r>
                      <a:endParaRPr lang="en-US" sz="2800" b="1">
                        <a:solidFill>
                          <a:srgbClr val="FF0000"/>
                        </a:solidFill>
                        <a:latin typeface="Times New Roman" panose="02020603050405020304" pitchFamily="18" charset="0"/>
                        <a:cs typeface="Times New Roman" panose="02020603050405020304" pitchFamily="18" charset="0"/>
                      </a:endParaRPr>
                    </a:p>
                  </a:txBody>
                  <a:tcPr anchor="ctr" anchorCtr="0">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solidFill>
                      <a:schemeClr val="accent1">
                        <a:lumMod val="40000"/>
                        <a:lumOff val="60000"/>
                      </a:schemeClr>
                    </a:solidFill>
                  </a:tcPr>
                </a:tc>
                <a:tc>
                  <a:txBody>
                    <a:bodyPr/>
                    <a:p>
                      <a:pPr algn="ctr">
                        <a:buNone/>
                      </a:pPr>
                      <a:r>
                        <a:rPr lang="en-US" sz="2800" b="1">
                          <a:solidFill>
                            <a:srgbClr val="FF0000"/>
                          </a:solidFill>
                          <a:latin typeface="Times New Roman" panose="02020603050405020304" pitchFamily="18" charset="0"/>
                          <a:cs typeface="Times New Roman" panose="02020603050405020304" pitchFamily="18" charset="0"/>
                        </a:rPr>
                        <a:t>Bốn mùa trong ánh nước</a:t>
                      </a:r>
                      <a:endParaRPr lang="en-US" sz="2800" b="1">
                        <a:solidFill>
                          <a:srgbClr val="FF0000"/>
                        </a:solidFill>
                        <a:latin typeface="Times New Roman" panose="02020603050405020304" pitchFamily="18" charset="0"/>
                        <a:cs typeface="Times New Roman" panose="02020603050405020304" pitchFamily="18" charset="0"/>
                      </a:endParaRPr>
                    </a:p>
                  </a:txBody>
                  <a:tcPr anchor="ctr" anchorCtr="0">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solidFill>
                      <a:schemeClr val="accent1">
                        <a:lumMod val="40000"/>
                        <a:lumOff val="60000"/>
                      </a:schemeClr>
                    </a:solidFill>
                  </a:tcPr>
                </a:tc>
                <a:tc>
                  <a:txBody>
                    <a:bodyPr/>
                    <a:p>
                      <a:pPr algn="ctr">
                        <a:buNone/>
                      </a:pPr>
                      <a:r>
                        <a:rPr lang="en-US" sz="2800" b="1">
                          <a:solidFill>
                            <a:srgbClr val="FF0000"/>
                          </a:solidFill>
                          <a:latin typeface="Times New Roman" panose="02020603050405020304" pitchFamily="18" charset="0"/>
                          <a:cs typeface="Times New Roman" panose="02020603050405020304" pitchFamily="18" charset="0"/>
                        </a:rPr>
                        <a:t>Đà lạt</a:t>
                      </a:r>
                      <a:endParaRPr lang="en-US" sz="2800" b="1">
                        <a:solidFill>
                          <a:srgbClr val="FF0000"/>
                        </a:solidFill>
                        <a:latin typeface="Times New Roman" panose="02020603050405020304" pitchFamily="18" charset="0"/>
                        <a:cs typeface="Times New Roman" panose="02020603050405020304" pitchFamily="18" charset="0"/>
                      </a:endParaRPr>
                    </a:p>
                  </a:txBody>
                  <a:tcPr anchor="ctr" anchorCtr="0">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solidFill>
                      <a:schemeClr val="accent1">
                        <a:lumMod val="40000"/>
                        <a:lumOff val="60000"/>
                      </a:schemeClr>
                    </a:solidFill>
                  </a:tcPr>
                </a:tc>
              </a:tr>
              <a:tr h="815340">
                <a:tc>
                  <a:txBody>
                    <a:bodyPr/>
                    <a:p>
                      <a:pPr>
                        <a:buNone/>
                      </a:pPr>
                      <a:r>
                        <a:rPr lang="en-US" sz="2800" b="1">
                          <a:solidFill>
                            <a:schemeClr val="tx1"/>
                          </a:solidFill>
                          <a:latin typeface="Times New Roman" panose="02020603050405020304" pitchFamily="18" charset="0"/>
                          <a:cs typeface="Times New Roman" panose="02020603050405020304" pitchFamily="18" charset="0"/>
                        </a:rPr>
                        <a:t>Giống nhau</a:t>
                      </a:r>
                      <a:endParaRPr lang="en-US" sz="2800" b="1">
                        <a:solidFill>
                          <a:schemeClr val="tx1"/>
                        </a:solidFill>
                        <a:latin typeface="Times New Roman" panose="02020603050405020304" pitchFamily="18" charset="0"/>
                        <a:cs typeface="Times New Roman" panose="02020603050405020304" pitchFamily="18" charset="0"/>
                      </a:endParaRPr>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solidFill>
                      <a:schemeClr val="accent4">
                        <a:lumMod val="20000"/>
                        <a:lumOff val="80000"/>
                      </a:schemeClr>
                    </a:solidFill>
                  </a:tcPr>
                </a:tc>
                <a:tc gridSpan="2">
                  <a:txBody>
                    <a:bodyPr/>
                    <a:p>
                      <a:pPr algn="ctr">
                        <a:buNone/>
                      </a:pPr>
                      <a:endParaRPr lang="en-US" sz="2800" b="1">
                        <a:solidFill>
                          <a:schemeClr val="accent5">
                            <a:lumMod val="75000"/>
                          </a:schemeClr>
                        </a:solidFill>
                        <a:latin typeface="Times New Roman" panose="02020603050405020304" pitchFamily="18" charset="0"/>
                        <a:cs typeface="Times New Roman" panose="02020603050405020304" pitchFamily="18" charset="0"/>
                      </a:endParaRPr>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solidFill>
                      <a:schemeClr val="accent4">
                        <a:lumMod val="20000"/>
                        <a:lumOff val="80000"/>
                      </a:schemeClr>
                    </a:solidFill>
                  </a:tcPr>
                </a:tc>
                <a:tc hMerge="1">
                  <a:tcPr>
                    <a:lnR w="38100" cmpd="sng">
                      <a:solidFill>
                        <a:schemeClr val="tx1"/>
                      </a:solidFill>
                      <a:prstDash val="solid"/>
                    </a:lnR>
                    <a:lnT w="38100" cmpd="sng">
                      <a:solidFill>
                        <a:schemeClr val="tx1"/>
                      </a:solidFill>
                      <a:prstDash val="solid"/>
                    </a:lnT>
                    <a:lnB w="38100" cmpd="sng">
                      <a:solidFill>
                        <a:schemeClr val="tx1"/>
                      </a:solidFill>
                      <a:prstDash val="solid"/>
                    </a:lnB>
                  </a:tcPr>
                </a:tc>
              </a:tr>
              <a:tr h="2276475">
                <a:tc>
                  <a:txBody>
                    <a:bodyPr/>
                    <a:p>
                      <a:pPr>
                        <a:buNone/>
                      </a:pPr>
                      <a:endParaRPr lang="en-US" sz="2800" b="1">
                        <a:latin typeface="Times New Roman" panose="02020603050405020304" pitchFamily="18" charset="0"/>
                        <a:cs typeface="Times New Roman" panose="02020603050405020304" pitchFamily="18" charset="0"/>
                      </a:endParaRPr>
                    </a:p>
                    <a:p>
                      <a:pPr>
                        <a:buNone/>
                      </a:pPr>
                      <a:endParaRPr lang="en-US" sz="2800" b="1">
                        <a:latin typeface="Times New Roman" panose="02020603050405020304" pitchFamily="18" charset="0"/>
                        <a:cs typeface="Times New Roman" panose="02020603050405020304" pitchFamily="18" charset="0"/>
                      </a:endParaRPr>
                    </a:p>
                    <a:p>
                      <a:pPr>
                        <a:buNone/>
                      </a:pPr>
                      <a:r>
                        <a:rPr lang="en-US" sz="2800" b="1">
                          <a:latin typeface="Times New Roman" panose="02020603050405020304" pitchFamily="18" charset="0"/>
                          <a:cs typeface="Times New Roman" panose="02020603050405020304" pitchFamily="18" charset="0"/>
                        </a:rPr>
                        <a:t>Khác nhau</a:t>
                      </a:r>
                      <a:endParaRPr lang="en-US" sz="2800" b="1">
                        <a:latin typeface="Times New Roman" panose="02020603050405020304" pitchFamily="18" charset="0"/>
                        <a:cs typeface="Times New Roman" panose="02020603050405020304" pitchFamily="18" charset="0"/>
                      </a:endParaRPr>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tcPr>
                </a:tc>
                <a:tc>
                  <a:txBody>
                    <a:bodyPr/>
                    <a:p>
                      <a:pPr algn="just">
                        <a:buNone/>
                      </a:pPr>
                      <a:endParaRPr lang="en-US" sz="2800" b="1">
                        <a:solidFill>
                          <a:srgbClr val="7030A0"/>
                        </a:solidFill>
                        <a:latin typeface="Times New Roman" panose="02020603050405020304" pitchFamily="18" charset="0"/>
                        <a:cs typeface="Times New Roman" panose="02020603050405020304" pitchFamily="18" charset="0"/>
                      </a:endParaRPr>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tcPr>
                </a:tc>
                <a:tc>
                  <a:txBody>
                    <a:bodyPr/>
                    <a:p>
                      <a:pPr>
                        <a:buNone/>
                      </a:pPr>
                      <a:endParaRPr lang="en-US" sz="2800" b="1">
                        <a:solidFill>
                          <a:srgbClr val="002060"/>
                        </a:solidFill>
                        <a:latin typeface="Times New Roman" panose="02020603050405020304" pitchFamily="18" charset="0"/>
                        <a:cs typeface="Times New Roman" panose="02020603050405020304" pitchFamily="18" charset="0"/>
                      </a:endParaRPr>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tcPr>
                </a:tc>
              </a:tr>
            </a:tbl>
          </a:graphicData>
        </a:graphic>
      </p:graphicFrame>
      <p:sp>
        <p:nvSpPr>
          <p:cNvPr id="7" name="Text Box 6"/>
          <p:cNvSpPr txBox="1"/>
          <p:nvPr/>
        </p:nvSpPr>
        <p:spPr>
          <a:xfrm>
            <a:off x="3214370" y="2334895"/>
            <a:ext cx="7979410" cy="953135"/>
          </a:xfrm>
          <a:prstGeom prst="rect">
            <a:avLst/>
          </a:prstGeom>
          <a:noFill/>
        </p:spPr>
        <p:txBody>
          <a:bodyPr wrap="square" rtlCol="0">
            <a:spAutoFit/>
          </a:bodyPr>
          <a:p>
            <a:r>
              <a:rPr lang="en-US" sz="2800" b="1">
                <a:solidFill>
                  <a:schemeClr val="accent5">
                    <a:lumMod val="75000"/>
                  </a:schemeClr>
                </a:solidFill>
                <a:latin typeface="Times New Roman" panose="02020603050405020304" pitchFamily="18" charset="0"/>
                <a:cs typeface="Times New Roman" panose="02020603050405020304" pitchFamily="18" charset="0"/>
                <a:sym typeface="+mn-ea"/>
              </a:rPr>
              <a:t>Đều có cấu trúc ba phần: mở bài, thân bài, kết bài</a:t>
            </a:r>
            <a:endParaRPr lang="en-US" sz="2800" b="1">
              <a:solidFill>
                <a:schemeClr val="accent5">
                  <a:lumMod val="75000"/>
                </a:schemeClr>
              </a:solidFill>
              <a:latin typeface="Times New Roman" panose="02020603050405020304" pitchFamily="18" charset="0"/>
              <a:cs typeface="Times New Roman" panose="02020603050405020304" pitchFamily="18" charset="0"/>
            </a:endParaRPr>
          </a:p>
          <a:p>
            <a:endParaRPr lang="en-US" sz="2800" b="1">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8" name="Text Box 7"/>
          <p:cNvSpPr txBox="1"/>
          <p:nvPr/>
        </p:nvSpPr>
        <p:spPr>
          <a:xfrm>
            <a:off x="2968625" y="3105150"/>
            <a:ext cx="4796155" cy="2245360"/>
          </a:xfrm>
          <a:prstGeom prst="rect">
            <a:avLst/>
          </a:prstGeom>
          <a:noFill/>
        </p:spPr>
        <p:txBody>
          <a:bodyPr wrap="square" rtlCol="0">
            <a:spAutoFit/>
          </a:bodyPr>
          <a:p>
            <a:pPr algn="just"/>
            <a:r>
              <a:rPr lang="en-US" sz="2800" b="1">
                <a:solidFill>
                  <a:srgbClr val="7030A0"/>
                </a:solidFill>
                <a:latin typeface="Times New Roman" panose="02020603050405020304" pitchFamily="18" charset="0"/>
                <a:cs typeface="Times New Roman" panose="02020603050405020304" pitchFamily="18" charset="0"/>
                <a:sym typeface="+mn-ea"/>
              </a:rPr>
              <a:t>Tả theo trình tự thời gian bốn mùa, mỗi mùa hiện ra trong trí nhớ/kí ức. Mùa yêu thích nhất được nhắc đến sau cùng.</a:t>
            </a:r>
            <a:endParaRPr lang="en-US" sz="2800" b="1">
              <a:solidFill>
                <a:srgbClr val="7030A0"/>
              </a:solidFill>
              <a:latin typeface="Times New Roman" panose="02020603050405020304" pitchFamily="18" charset="0"/>
              <a:cs typeface="Times New Roman" panose="02020603050405020304" pitchFamily="18" charset="0"/>
            </a:endParaRPr>
          </a:p>
          <a:p>
            <a:pPr algn="just"/>
            <a:endParaRPr lang="en-US" sz="2800" b="1">
              <a:solidFill>
                <a:srgbClr val="7030A0"/>
              </a:solidFill>
              <a:latin typeface="Times New Roman" panose="02020603050405020304" pitchFamily="18" charset="0"/>
              <a:cs typeface="Times New Roman" panose="02020603050405020304" pitchFamily="18" charset="0"/>
            </a:endParaRPr>
          </a:p>
        </p:txBody>
      </p:sp>
      <p:sp>
        <p:nvSpPr>
          <p:cNvPr id="10" name="Text Box 9"/>
          <p:cNvSpPr txBox="1"/>
          <p:nvPr/>
        </p:nvSpPr>
        <p:spPr>
          <a:xfrm>
            <a:off x="7955915" y="3105150"/>
            <a:ext cx="3480435" cy="2245360"/>
          </a:xfrm>
          <a:prstGeom prst="rect">
            <a:avLst/>
          </a:prstGeom>
          <a:noFill/>
        </p:spPr>
        <p:txBody>
          <a:bodyPr wrap="square" rtlCol="0">
            <a:spAutoFit/>
          </a:bodyPr>
          <a:p>
            <a:pPr algn="just"/>
            <a:r>
              <a:rPr lang="en-US" sz="2800" b="1">
                <a:solidFill>
                  <a:srgbClr val="002060"/>
                </a:solidFill>
                <a:latin typeface="Times New Roman" panose="02020603050405020304" pitchFamily="18" charset="0"/>
                <a:cs typeface="Times New Roman" panose="02020603050405020304" pitchFamily="18" charset="0"/>
                <a:sym typeface="+mn-ea"/>
              </a:rPr>
              <a:t>Tả theo trình tự không gian, tả từng bộ phận/từng vẻ đẹp của phong cảnh/</a:t>
            </a:r>
            <a:endParaRPr lang="en-US" sz="2800" b="1">
              <a:solidFill>
                <a:srgbClr val="002060"/>
              </a:solidFill>
              <a:latin typeface="Times New Roman" panose="02020603050405020304" pitchFamily="18" charset="0"/>
              <a:cs typeface="Times New Roman" panose="02020603050405020304" pitchFamily="18" charset="0"/>
            </a:endParaRPr>
          </a:p>
          <a:p>
            <a:pPr algn="just"/>
            <a:endParaRPr lang="en-US" sz="2800" b="1">
              <a:solidFill>
                <a:srgbClr val="002060"/>
              </a:solidFill>
              <a:latin typeface="Times New Roman" panose="02020603050405020304" pitchFamily="18" charset="0"/>
              <a:cs typeface="Times New Roman" panose="02020603050405020304" pitchFamily="18" charset="0"/>
            </a:endParaRPr>
          </a:p>
        </p:txBody>
      </p:sp>
      <p:sp>
        <p:nvSpPr>
          <p:cNvPr id="11" name="Text Box 10"/>
          <p:cNvSpPr txBox="1"/>
          <p:nvPr/>
        </p:nvSpPr>
        <p:spPr>
          <a:xfrm>
            <a:off x="1049655" y="5598160"/>
            <a:ext cx="10144125" cy="829945"/>
          </a:xfrm>
          <a:prstGeom prst="rect">
            <a:avLst/>
          </a:prstGeom>
          <a:noFill/>
        </p:spPr>
        <p:txBody>
          <a:bodyPr wrap="square" rtlCol="0">
            <a:spAutoFit/>
          </a:bodyPr>
          <a:p>
            <a:r>
              <a:rPr lang="en-US" sz="2400" b="1">
                <a:latin typeface="Times New Roman" panose="02020603050405020304" pitchFamily="18" charset="0"/>
                <a:cs typeface="Times New Roman" panose="02020603050405020304" pitchFamily="18" charset="0"/>
              </a:rPr>
              <a:t>Vậy, ngoài cách tả cảnh theo trình tự không gian, tả lần lượt từng phần của cảnh ta còn có thể tả phong cảnh theo cách nào?</a:t>
            </a:r>
            <a:endParaRPr lang="en-US" sz="24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linds(horizont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000" fill="hold">
                                          <p:stCondLst>
                                            <p:cond delay="0"/>
                                          </p:stCondLst>
                                        </p:cTn>
                                        <p:tgtEl>
                                          <p:spTgt spid="11"/>
                                        </p:tgtEl>
                                        <p:attrNameLst>
                                          <p:attrName>style.visibility</p:attrName>
                                        </p:attrNameLst>
                                      </p:cBhvr>
                                      <p:to>
                                        <p:strVal val="visible"/>
                                      </p:to>
                                    </p:set>
                                    <p:animEffect transition="in" filter="circle(in)">
                                      <p:cBhvr>
                                        <p:cTn id="3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7" grpId="0"/>
      <p:bldP spid="7" grpId="1"/>
      <p:bldP spid="8" grpId="0"/>
      <p:bldP spid="8" grpId="1"/>
      <p:bldP spid="10" grpId="0"/>
      <p:bldP spid="10" grpId="1"/>
      <p:bldP spid="11" grpId="0"/>
      <p:bldP spid="1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850" y="1078991"/>
            <a:ext cx="11506200" cy="55789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p:cNvSpPr/>
          <p:nvPr/>
        </p:nvSpPr>
        <p:spPr>
          <a:xfrm>
            <a:off x="1579245" y="1591945"/>
            <a:ext cx="9844405" cy="4178300"/>
          </a:xfrm>
          <a:custGeom>
            <a:avLst/>
            <a:gdLst/>
            <a:ahLst/>
            <a:cxnLst/>
            <a:rect l="l" t="t" r="r" b="b"/>
            <a:pathLst>
              <a:path w="3024000" h="1829609">
                <a:moveTo>
                  <a:pt x="0" y="0"/>
                </a:moveTo>
                <a:lnTo>
                  <a:pt x="3024000" y="0"/>
                </a:lnTo>
                <a:lnTo>
                  <a:pt x="3024000" y="1829609"/>
                </a:lnTo>
                <a:lnTo>
                  <a:pt x="0" y="182960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Picture 7" descr="A white and pink text with black background&#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5344" y="272034"/>
            <a:ext cx="3675888" cy="1593842"/>
          </a:xfrm>
          <a:prstGeom prst="rect">
            <a:avLst/>
          </a:prstGeom>
        </p:spPr>
      </p:pic>
      <p:sp>
        <p:nvSpPr>
          <p:cNvPr id="9" name="TextBox 8"/>
          <p:cNvSpPr txBox="1"/>
          <p:nvPr/>
        </p:nvSpPr>
        <p:spPr>
          <a:xfrm>
            <a:off x="2313305" y="2459990"/>
            <a:ext cx="8675370" cy="3046095"/>
          </a:xfrm>
          <a:prstGeom prst="rect">
            <a:avLst/>
          </a:prstGeom>
          <a:noFill/>
        </p:spPr>
        <p:txBody>
          <a:bodyPr wrap="square" rtlCol="0">
            <a:spAutoFit/>
          </a:bodyPr>
          <a:lstStyle/>
          <a:p>
            <a:pPr algn="just" rtl="0">
              <a:spcBef>
                <a:spcPts val="0"/>
              </a:spcBef>
              <a:spcAft>
                <a:spcPts val="500"/>
              </a:spcAft>
            </a:pPr>
            <a:r>
              <a:rPr lang="en-US" sz="3200" b="1" i="0" u="none" strike="noStrike" dirty="0">
                <a:solidFill>
                  <a:srgbClr val="002060"/>
                </a:solidFill>
                <a:effectLst/>
                <a:latin typeface="Calibri" panose="020F0502020204030204" pitchFamily="34" charset="0"/>
                <a:cs typeface="Calibri" panose="020F0502020204030204" pitchFamily="34" charset="0"/>
              </a:rPr>
              <a:t> </a:t>
            </a:r>
            <a:r>
              <a:rPr lang="en-US" sz="3200" b="1" i="0" u="none" strike="noStrike" dirty="0">
                <a:solidFill>
                  <a:srgbClr val="002060"/>
                </a:solidFill>
                <a:effectLst/>
                <a:latin typeface="Times New Roman" panose="02020603050405020304" pitchFamily="18" charset="0"/>
                <a:cs typeface="Times New Roman" panose="02020603050405020304" pitchFamily="18" charset="0"/>
              </a:rPr>
              <a:t>  </a:t>
            </a:r>
            <a:r>
              <a:rPr lang="vi-VN" sz="3200" b="1" i="0" u="none" strike="noStrike" dirty="0">
                <a:solidFill>
                  <a:srgbClr val="002060"/>
                </a:solidFill>
                <a:effectLst/>
                <a:latin typeface="Times New Roman" panose="02020603050405020304" pitchFamily="18" charset="0"/>
                <a:cs typeface="Times New Roman" panose="02020603050405020304" pitchFamily="18" charset="0"/>
              </a:rPr>
              <a:t>Ngoài cách tả lần lượt từng phần, từng vẻ đẹp của phong cảnh, có thể</a:t>
            </a:r>
            <a:r>
              <a:rPr lang="en-US" sz="3200" b="1" dirty="0">
                <a:solidFill>
                  <a:srgbClr val="002060"/>
                </a:solidFill>
                <a:latin typeface="Times New Roman" panose="02020603050405020304" pitchFamily="18" charset="0"/>
                <a:cs typeface="Times New Roman" panose="02020603050405020304" pitchFamily="18" charset="0"/>
              </a:rPr>
              <a:t> </a:t>
            </a:r>
            <a:r>
              <a:rPr lang="vi-VN" sz="3200" b="1" i="0" u="none" strike="noStrike" dirty="0">
                <a:solidFill>
                  <a:srgbClr val="002060"/>
                </a:solidFill>
                <a:effectLst/>
                <a:latin typeface="Times New Roman" panose="02020603050405020304" pitchFamily="18" charset="0"/>
                <a:cs typeface="Times New Roman" panose="02020603050405020304" pitchFamily="18" charset="0"/>
              </a:rPr>
              <a:t>tả phong cảnh theo trình tự thời gian (theo các mùa trong năm, theo các buổi trong ngày, theo sự đổi thay của cảnh qua năm tháng,...) hoặc phối hợp cả hai cách để miêu tả.</a:t>
            </a:r>
            <a:endParaRPr lang="vi-VN" sz="3200" b="1" dirty="0">
              <a:solidFill>
                <a:srgbClr val="002060"/>
              </a:solidFill>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66040" y="384175"/>
            <a:ext cx="2896870" cy="2362835"/>
          </a:xfrm>
          <a:prstGeom prst="rect">
            <a:avLst/>
          </a:prstGeom>
        </p:spPr>
      </p:pic>
      <p:sp>
        <p:nvSpPr>
          <p:cNvPr id="5" name="Text Box 4"/>
          <p:cNvSpPr txBox="1"/>
          <p:nvPr/>
        </p:nvSpPr>
        <p:spPr>
          <a:xfrm>
            <a:off x="2533015" y="0"/>
            <a:ext cx="9585960" cy="1118870"/>
          </a:xfrm>
          <a:prstGeom prst="rect">
            <a:avLst/>
          </a:prstGeom>
          <a:noFill/>
        </p:spPr>
        <p:txBody>
          <a:bodyPr wrap="square" rtlCol="0">
            <a:noAutofit/>
          </a:bodyPr>
          <a:p>
            <a:r>
              <a:rPr lang="en-US" sz="3200" b="1">
                <a:solidFill>
                  <a:srgbClr val="FF0000"/>
                </a:solidFill>
                <a:latin typeface="Times New Roman" panose="02020603050405020304" pitchFamily="18" charset="0"/>
                <a:cs typeface="Times New Roman" panose="02020603050405020304" pitchFamily="18" charset="0"/>
              </a:rPr>
              <a:t>Qua hai bài văn: “Đà Lạt” và “Bốn mùa trong ánh nước” đã học, em có thể nêu lại cấu tạo của bài văn tả phong cảnh.</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3195320" y="1555115"/>
            <a:ext cx="8053070" cy="4398853"/>
          </a:xfrm>
          <a:prstGeom prst="roundRect">
            <a:avLst/>
          </a:prstGeom>
          <a:solidFill>
            <a:srgbClr val="FFFF99"/>
          </a:solidFill>
          <a:ln w="76200">
            <a:solidFill>
              <a:schemeClr val="tx1"/>
            </a:solidFill>
            <a:prstDash val="sysDash"/>
          </a:ln>
          <a:effectLst>
            <a:outerShdw blurRad="63500" sx="102000" sy="102000" algn="ctr" rotWithShape="0">
              <a:prstClr val="black">
                <a:alpha val="40000"/>
              </a:prstClr>
            </a:outerShdw>
          </a:effectLst>
        </p:spPr>
        <p:txBody>
          <a:bodyPr wrap="square" rtlCol="0">
            <a:spAutoFit/>
          </a:bodyPr>
          <a:p>
            <a:pPr algn="just"/>
            <a:r>
              <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rPr>
              <a:t>Bài văn tả phong cảnh thường có 3 phần:</a:t>
            </a:r>
            <a:endPar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a:r>
              <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rPr>
              <a:t>– Mở bài: </a:t>
            </a:r>
            <a:r>
              <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Giới thiệu khái quát về phong cảnh.</a:t>
            </a:r>
            <a:endPar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a:r>
              <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rPr>
              <a:t>– Thân bài: </a:t>
            </a:r>
            <a:endPar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a:r>
              <a:rPr lang="en-US" alt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Tả lần lượt từng phần hoặc từng vẻ đẹp của phong cảnh.</a:t>
            </a:r>
            <a:endPar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a:r>
              <a:rPr lang="en-US" altLang="vi-VN" sz="2800" dirty="0">
                <a:solidFill>
                  <a:srgbClr val="002060"/>
                </a:solidFill>
                <a:effectLst/>
                <a:latin typeface="Times New Roman" panose="02020603050405020304" pitchFamily="18" charset="0"/>
                <a:cs typeface="Times New Roman" panose="02020603050405020304" pitchFamily="18" charset="0"/>
                <a:sym typeface="+mn-ea"/>
              </a:rPr>
              <a:t>+ Hoặc t</a:t>
            </a:r>
            <a:r>
              <a:rPr lang="vi-VN" sz="2800" dirty="0">
                <a:solidFill>
                  <a:srgbClr val="002060"/>
                </a:solidFill>
                <a:effectLst/>
                <a:latin typeface="Times New Roman" panose="02020603050405020304" pitchFamily="18" charset="0"/>
                <a:cs typeface="Times New Roman" panose="02020603050405020304" pitchFamily="18" charset="0"/>
                <a:sym typeface="+mn-ea"/>
              </a:rPr>
              <a:t>ả phong cảnh theo trình tự thời gian</a:t>
            </a:r>
            <a:r>
              <a:rPr lang="en-US" altLang="vi-VN" sz="2800" dirty="0">
                <a:solidFill>
                  <a:srgbClr val="002060"/>
                </a:solidFill>
                <a:effectLst/>
                <a:latin typeface="Times New Roman" panose="02020603050405020304" pitchFamily="18" charset="0"/>
                <a:cs typeface="Times New Roman" panose="02020603050405020304" pitchFamily="18" charset="0"/>
                <a:sym typeface="+mn-ea"/>
              </a:rPr>
              <a:t>.</a:t>
            </a:r>
            <a:endParaRPr lang="en-US" altLang="vi-VN" sz="2800" dirty="0">
              <a:solidFill>
                <a:srgbClr val="002060"/>
              </a:solidFill>
              <a:effectLst/>
              <a:latin typeface="Times New Roman" panose="02020603050405020304" pitchFamily="18" charset="0"/>
              <a:cs typeface="Times New Roman" panose="02020603050405020304" pitchFamily="18" charset="0"/>
              <a:sym typeface="+mn-ea"/>
            </a:endParaRPr>
          </a:p>
          <a:p>
            <a:pPr algn="just"/>
            <a:r>
              <a:rPr lang="en-US" altLang="vi-VN" sz="2800" dirty="0">
                <a:solidFill>
                  <a:srgbClr val="002060"/>
                </a:solidFill>
                <a:effectLst/>
                <a:latin typeface="Times New Roman" panose="02020603050405020304" pitchFamily="18" charset="0"/>
                <a:cs typeface="Times New Roman" panose="02020603050405020304" pitchFamily="18" charset="0"/>
                <a:sym typeface="+mn-ea"/>
              </a:rPr>
              <a:t>+ Hoặc phối hợp cả hai cách để miêu tả</a:t>
            </a:r>
            <a:endPar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a:r>
              <a:rPr lang="vi-VN" sz="2800" b="1" dirty="0">
                <a:solidFill>
                  <a:srgbClr val="002060"/>
                </a:solidFill>
                <a:latin typeface="Cambria" panose="02040503050406030204" pitchFamily="18" charset="0"/>
                <a:ea typeface="Cambria" panose="02040503050406030204" pitchFamily="18" charset="0"/>
                <a:cs typeface="Arial" panose="020B0604020202020204" pitchFamily="34" charset="0"/>
              </a:rPr>
              <a:t>– Kết bài: </a:t>
            </a:r>
            <a:r>
              <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N</a:t>
            </a:r>
            <a:r>
              <a:rPr lang="en-US" alt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ê</a:t>
            </a:r>
            <a:r>
              <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rPr>
              <a:t>u nhận xét hoặc cảm nghĩ về phong cảnh.</a:t>
            </a:r>
            <a:endParaRPr lang="vi-VN" sz="2800"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5" grpId="0"/>
      <p:bldP spid="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66040" y="384175"/>
            <a:ext cx="2896870" cy="2362835"/>
          </a:xfrm>
          <a:prstGeom prst="rect">
            <a:avLst/>
          </a:prstGeom>
        </p:spPr>
      </p:pic>
      <p:sp>
        <p:nvSpPr>
          <p:cNvPr id="3" name="Speech Bubble: Rectangle with Corners Rounded 4"/>
          <p:cNvSpPr/>
          <p:nvPr/>
        </p:nvSpPr>
        <p:spPr>
          <a:xfrm>
            <a:off x="758190" y="2849880"/>
            <a:ext cx="9195435" cy="2506980"/>
          </a:xfrm>
          <a:prstGeom prst="wedgeRoundRectCallout">
            <a:avLst>
              <a:gd name="adj1" fmla="val 35787"/>
              <a:gd name="adj2" fmla="val 89141"/>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Cambria" panose="02040503050406030204" pitchFamily="18" charset="0"/>
                <a:cs typeface="Times New Roman" panose="02020603050405020304" pitchFamily="18" charset="0"/>
              </a:rPr>
              <a:t>Khi viết bài văn tả phong cảnh ta nên quan sát cảnh vật bằng những giác quan nào?</a:t>
            </a:r>
            <a:endPar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
        <p:nvSpPr>
          <p:cNvPr id="4" name="Speech Bubble: Rectangle with Corners Rounded 4"/>
          <p:cNvSpPr/>
          <p:nvPr/>
        </p:nvSpPr>
        <p:spPr>
          <a:xfrm>
            <a:off x="758190" y="2849880"/>
            <a:ext cx="9195435" cy="2506980"/>
          </a:xfrm>
          <a:prstGeom prst="wedgeRoundRectCallout">
            <a:avLst>
              <a:gd name="adj1" fmla="val 35787"/>
              <a:gd name="adj2" fmla="val 89141"/>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just"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Cambria" panose="02040503050406030204" pitchFamily="18" charset="0"/>
                <a:cs typeface="Times New Roman" panose="02020603050405020304" pitchFamily="18" charset="0"/>
              </a:rPr>
              <a:t>Để bài văn thêm sinh động, chúng ta nên kết hợp các biện pháp nghệ thuật gì khi miêu tả?</a:t>
            </a:r>
            <a:endPar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grpId="1" nodeType="clickEffect">
                                  <p:stCondLst>
                                    <p:cond delay="0"/>
                                  </p:stCondLst>
                                  <p:childTnLst>
                                    <p:animEffect transition="out" filter="box(out)">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screen"/>
          <a:stretch>
            <a:fillRect/>
          </a:stretch>
        </p:blipFill>
        <p:spPr>
          <a:xfrm>
            <a:off x="315301" y="3347296"/>
            <a:ext cx="3810577" cy="3510704"/>
          </a:xfrm>
          <a:prstGeom prst="rect">
            <a:avLst/>
          </a:prstGeom>
        </p:spPr>
      </p:pic>
      <p:pic>
        <p:nvPicPr>
          <p:cNvPr id="2" name="Picture 1"/>
          <p:cNvPicPr>
            <a:picLocks noChangeAspect="1"/>
          </p:cNvPicPr>
          <p:nvPr/>
        </p:nvPicPr>
        <p:blipFill>
          <a:blip r:embed="rId2"/>
          <a:stretch>
            <a:fillRect/>
          </a:stretch>
        </p:blipFill>
        <p:spPr>
          <a:xfrm>
            <a:off x="887900" y="992292"/>
            <a:ext cx="12739199" cy="3652096"/>
          </a:xfrm>
          <a:prstGeom prst="rect">
            <a:avLst/>
          </a:prstGeom>
        </p:spPr>
      </p:pic>
      <p:pic>
        <p:nvPicPr>
          <p:cNvPr id="3" name="图片 9"/>
          <p:cNvPicPr>
            <a:picLocks noChangeAspect="1"/>
          </p:cNvPicPr>
          <p:nvPr/>
        </p:nvPicPr>
        <p:blipFill>
          <a:blip r:embed="rId3" cstate="screen"/>
          <a:stretch>
            <a:fillRect/>
          </a:stretch>
        </p:blipFill>
        <p:spPr>
          <a:xfrm>
            <a:off x="5635116" y="4023359"/>
            <a:ext cx="2977563" cy="29775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TABLE_ENDDRAG_ORIGIN_RECT" val="798*355"/>
  <p:tag name="TABLE_ENDDRAG_RECT" val="65*109*798*35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0A87E9"/>
      </a:accent1>
      <a:accent2>
        <a:srgbClr val="2173FC"/>
      </a:accent2>
      <a:accent3>
        <a:srgbClr val="45BDFF"/>
      </a:accent3>
      <a:accent4>
        <a:srgbClr val="FFBD02"/>
      </a:accent4>
      <a:accent5>
        <a:srgbClr val="FF9A15"/>
      </a:accent5>
      <a:accent6>
        <a:srgbClr val="6FE2FF"/>
      </a:accent6>
      <a:hlink>
        <a:srgbClr val="FA9C32"/>
      </a:hlink>
      <a:folHlink>
        <a:srgbClr val="954F72"/>
      </a:folHlink>
    </a:clrScheme>
    <a:fontScheme name="自定义 3">
      <a:majorFont>
        <a:latin typeface="汉仪正圆-45W"/>
        <a:ea typeface="汉仪润圆-65W"/>
        <a:cs typeface=""/>
      </a:majorFont>
      <a:minorFont>
        <a:latin typeface="汉仪正圆-45W"/>
        <a:ea typeface="汉仪润圆-65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15896</Words>
  <Application>WPS Presentation</Application>
  <PresentationFormat>Widescreen</PresentationFormat>
  <Paragraphs>186</Paragraphs>
  <Slides>21</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21</vt:i4>
      </vt:variant>
    </vt:vector>
  </HeadingPairs>
  <TitlesOfParts>
    <vt:vector size="38" baseType="lpstr">
      <vt:lpstr>Arial</vt:lpstr>
      <vt:lpstr>SimSun</vt:lpstr>
      <vt:lpstr>Wingdings</vt:lpstr>
      <vt:lpstr>字魂79号-萌趣奶油体</vt:lpstr>
      <vt:lpstr>汉仪正圆-45W</vt:lpstr>
      <vt:lpstr>Times New Roman</vt:lpstr>
      <vt:lpstr>Calibri</vt:lpstr>
      <vt:lpstr>Calibri</vt:lpstr>
      <vt:lpstr>Cambria</vt:lpstr>
      <vt:lpstr>等线</vt:lpstr>
      <vt:lpstr>Arial</vt:lpstr>
      <vt:lpstr>Microsoft YaHei</vt:lpstr>
      <vt:lpstr>Arial Unicode MS</vt:lpstr>
      <vt:lpstr>Open Sans</vt:lpstr>
      <vt:lpstr>Segoe Print</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Dung DangThiMy</cp:lastModifiedBy>
  <cp:revision>33</cp:revision>
  <dcterms:created xsi:type="dcterms:W3CDTF">2024-07-07T11:18:00Z</dcterms:created>
  <dcterms:modified xsi:type="dcterms:W3CDTF">2024-10-10T07:30:39Z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36B908D6CAB0424B94D6BB940D0B452C_12</vt:lpwstr>
  </property>
  <property fmtid="{D5CDD505-2E9C-101B-9397-08002B2CF9AE}" pid="3" name="KSOProductBuildVer">
    <vt:lpwstr>1033-12.2.0.18283</vt:lpwstr>
  </property>
</Properties>
</file>