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media/audio1.wav" ContentType="audio/wav"/>
  <Override PartName="/ppt/media/audio2.wav" ContentType="audio/wav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717" r:id="rId3"/>
  </p:sldMasterIdLst>
  <p:notesMasterIdLst>
    <p:notesMasterId r:id="rId37"/>
  </p:notesMasterIdLst>
  <p:sldIdLst>
    <p:sldId id="1080" r:id="rId4"/>
    <p:sldId id="282" r:id="rId5"/>
    <p:sldId id="259" r:id="rId6"/>
    <p:sldId id="285" r:id="rId7"/>
    <p:sldId id="1069" r:id="rId8"/>
    <p:sldId id="286" r:id="rId9"/>
    <p:sldId id="1032" r:id="rId10"/>
    <p:sldId id="258" r:id="rId11"/>
    <p:sldId id="1056" r:id="rId12"/>
    <p:sldId id="260" r:id="rId13"/>
    <p:sldId id="1070" r:id="rId14"/>
    <p:sldId id="1072" r:id="rId15"/>
    <p:sldId id="1083" r:id="rId16"/>
    <p:sldId id="1081" r:id="rId17"/>
    <p:sldId id="1073" r:id="rId18"/>
    <p:sldId id="1074" r:id="rId19"/>
    <p:sldId id="295" r:id="rId20"/>
    <p:sldId id="296" r:id="rId21"/>
    <p:sldId id="1075" r:id="rId22"/>
    <p:sldId id="1029" r:id="rId23"/>
    <p:sldId id="1084" r:id="rId24"/>
    <p:sldId id="1085" r:id="rId25"/>
    <p:sldId id="1076" r:id="rId26"/>
    <p:sldId id="1063" r:id="rId27"/>
    <p:sldId id="1078" r:id="rId28"/>
    <p:sldId id="290" r:id="rId29"/>
    <p:sldId id="1079" r:id="rId30"/>
    <p:sldId id="1082" r:id="rId31"/>
    <p:sldId id="1064" r:id="rId32"/>
    <p:sldId id="300" r:id="rId33"/>
    <p:sldId id="1037" r:id="rId34"/>
    <p:sldId id="1053" r:id="rId35"/>
    <p:sldId id="306" r:id="rId36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DD71"/>
    <a:srgbClr val="CB5F45"/>
    <a:srgbClr val="FFD13F"/>
    <a:srgbClr val="E6AF00"/>
    <a:srgbClr val="FFECAF"/>
    <a:srgbClr val="FF9900"/>
    <a:srgbClr val="B88C00"/>
    <a:srgbClr val="CC9B00"/>
    <a:srgbClr val="EC98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3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09466-4CC3-4972-AC9A-C8D085FB2C60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5B8FC-413B-4F34-97F8-A84D307A3A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974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38BA79F3-CC5E-4C86-80CB-239B4C547A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29108E-38BE-4265-ADA5-6BFC7FCB638D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63ED3D18-05BD-4200-9ABE-99538A8DF5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59408165-7115-4B6E-B761-1A293761B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38BA79F3-CC5E-4C86-80CB-239B4C547A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29108E-38BE-4265-ADA5-6BFC7FCB638D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63ED3D18-05BD-4200-9ABE-99538A8DF5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59408165-7115-4B6E-B761-1A293761B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044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5B8FC-413B-4F34-97F8-A84D307A3ACA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535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483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524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50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2572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625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38BA79F3-CC5E-4C86-80CB-239B4C547A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29108E-38BE-4265-ADA5-6BFC7FCB638D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20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63ED3D18-05BD-4200-9ABE-99538A8DF5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59408165-7115-4B6E-B761-1A293761B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38BA79F3-CC5E-4C86-80CB-239B4C547A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29108E-38BE-4265-ADA5-6BFC7FCB638D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24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63ED3D18-05BD-4200-9ABE-99538A8DF5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59408165-7115-4B6E-B761-1A293761B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2769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38BA79F3-CC5E-4C86-80CB-239B4C547A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29108E-38BE-4265-ADA5-6BFC7FCB638D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28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63ED3D18-05BD-4200-9ABE-99538A8DF5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59408165-7115-4B6E-B761-1A293761B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149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38BA79F3-CC5E-4C86-80CB-239B4C547A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29108E-38BE-4265-ADA5-6BFC7FCB638D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29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63ED3D18-05BD-4200-9ABE-99538A8DF5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59408165-7115-4B6E-B761-1A293761B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8852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38BA79F3-CC5E-4C86-80CB-239B4C547A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29108E-38BE-4265-ADA5-6BFC7FCB638D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31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63ED3D18-05BD-4200-9ABE-99538A8DF5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59408165-7115-4B6E-B761-1A293761B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38BA79F3-CC5E-4C86-80CB-239B4C547A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29108E-38BE-4265-ADA5-6BFC7FCB638D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32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63ED3D18-05BD-4200-9ABE-99538A8DF5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59408165-7115-4B6E-B761-1A293761B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907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A8E322D4-4285-4022-999B-D9D2AE7193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Franklin Gothic Book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15">
            <a:extLst>
              <a:ext uri="{FF2B5EF4-FFF2-40B4-BE49-F238E27FC236}">
                <a16:creationId xmlns:a16="http://schemas.microsoft.com/office/drawing/2014/main" id="{FC2AEDF4-CD9F-4F4C-9EDA-9E1EB6E4C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B59D9E5-1CB5-4F84-93DA-C970F8D09C74}" type="datetimeFigureOut">
              <a:rPr lang="zh-CN" altLang="en-US"/>
              <a:pPr>
                <a:defRPr/>
              </a:pPr>
              <a:t>2024/10/21</a:t>
            </a:fld>
            <a:endParaRPr lang="zh-CN" altLang="en-US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C3A9B366-9E20-4F4F-AE7F-B1B65B311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92E2AEF6-8CAF-49E8-A822-4CDC329EC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801" y="6473825"/>
            <a:ext cx="1011767" cy="24765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A45B62C-94DE-4B68-ABFF-6226F32776E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362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>
            <a:extLst>
              <a:ext uri="{FF2B5EF4-FFF2-40B4-BE49-F238E27FC236}">
                <a16:creationId xmlns:a16="http://schemas.microsoft.com/office/drawing/2014/main" id="{6DAE1B09-D3E5-450B-8996-D59853D46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BD878B1-1524-4044-9AEB-030D90CAE410}" type="datetimeFigureOut">
              <a:rPr lang="zh-CN" altLang="en-US"/>
              <a:pPr>
                <a:defRPr/>
              </a:pPr>
              <a:t>2024/10/21</a:t>
            </a:fld>
            <a:endParaRPr lang="zh-CN" alt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430723F3-1315-45E3-BC0D-4E9D0192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id="{1E47A2BA-7AFF-4F52-8471-87C9DC57D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801" y="6473825"/>
            <a:ext cx="1011767" cy="24765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58C30A3-11AB-45E2-B6E5-0D19DE932C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99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159F2231-196E-4B6E-90C3-A0011586544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8">
            <a:extLst>
              <a:ext uri="{FF2B5EF4-FFF2-40B4-BE49-F238E27FC236}">
                <a16:creationId xmlns:a16="http://schemas.microsoft.com/office/drawing/2014/main" id="{5A996327-0FF8-4C60-AFF0-5BA7AC241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6241A74-E0D2-40BD-A0F9-8F58345BF1F6}" type="datetimeFigureOut">
              <a:rPr lang="zh-CN" altLang="en-US"/>
              <a:pPr>
                <a:defRPr/>
              </a:pPr>
              <a:t>2024/10/21</a:t>
            </a:fld>
            <a:endParaRPr lang="zh-CN" altLang="en-US"/>
          </a:p>
        </p:txBody>
      </p:sp>
      <p:sp>
        <p:nvSpPr>
          <p:cNvPr id="7" name="Footer Placeholder 10">
            <a:extLst>
              <a:ext uri="{FF2B5EF4-FFF2-40B4-BE49-F238E27FC236}">
                <a16:creationId xmlns:a16="http://schemas.microsoft.com/office/drawing/2014/main" id="{398FAE49-3F71-48DB-95E2-5C39604E0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15">
            <a:extLst>
              <a:ext uri="{FF2B5EF4-FFF2-40B4-BE49-F238E27FC236}">
                <a16:creationId xmlns:a16="http://schemas.microsoft.com/office/drawing/2014/main" id="{A06B63B6-3C2B-46F9-9309-4AA439DD3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9EA626A-00E1-4619-A8DA-E7566F00FA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6942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0">
            <a:extLst>
              <a:ext uri="{FF2B5EF4-FFF2-40B4-BE49-F238E27FC236}">
                <a16:creationId xmlns:a16="http://schemas.microsoft.com/office/drawing/2014/main" id="{3082E2FE-D434-4718-A41E-7AFCC74CB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9F8AE08-1683-4A7A-8ABF-884D3FFF5132}" type="datetimeFigureOut">
              <a:rPr lang="zh-CN" altLang="en-US"/>
              <a:pPr>
                <a:defRPr/>
              </a:pPr>
              <a:t>2024/10/21</a:t>
            </a:fld>
            <a:endParaRPr lang="zh-CN" alt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D4F93914-A1DC-48C9-AF5E-434B5E638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30">
            <a:extLst>
              <a:ext uri="{FF2B5EF4-FFF2-40B4-BE49-F238E27FC236}">
                <a16:creationId xmlns:a16="http://schemas.microsoft.com/office/drawing/2014/main" id="{A67EDD73-422D-44BD-8CD6-8CEF2182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7CF00E1-B2DF-4217-8593-1B4A1DD738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213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4D97270E-1150-401E-9A61-63BD0CD7C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Franklin Gothic Book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90EA5DD3-386B-4FD1-8D3D-E6EE16E71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6661094-9263-44AE-9BCD-EE9BB9F3FEA7}" type="datetimeFigureOut">
              <a:rPr lang="zh-CN" altLang="en-US"/>
              <a:pPr>
                <a:defRPr/>
              </a:pPr>
              <a:t>2024/10/21</a:t>
            </a:fld>
            <a:endParaRPr lang="zh-CN" alt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1499F8CE-FFFE-418F-ABA9-55FC7C38A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09F6EE85-8F10-433D-8C83-99F4C085F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765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4D582B0-5519-4616-8FAE-245A7717171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113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4D3812A7-1AF0-4398-A116-9C9A058D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F8D367A-F826-4253-A814-D979D52A52C2}" type="datetimeFigureOut">
              <a:rPr lang="zh-CN" altLang="en-US"/>
              <a:pPr>
                <a:defRPr/>
              </a:pPr>
              <a:t>2024/10/21</a:t>
            </a:fld>
            <a:endParaRPr lang="zh-CN" alt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668ADA6C-AD38-4A76-85E2-C7DFFDCFA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D3ED922-4D96-4330-9AC8-F2C2925C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8BEA531-7DD0-4F25-87DC-9E162A811D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582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BB1D3A65-F654-407C-84AE-B66729558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1304BB9-DE34-4856-9514-FC6707A65E8E}" type="datetimeFigureOut">
              <a:rPr lang="zh-CN" altLang="en-US"/>
              <a:pPr>
                <a:defRPr/>
              </a:pPr>
              <a:t>2024/10/21</a:t>
            </a:fld>
            <a:endParaRPr lang="zh-CN" altLang="en-US"/>
          </a:p>
        </p:txBody>
      </p:sp>
      <p:sp>
        <p:nvSpPr>
          <p:cNvPr id="3" name="Footer Placeholder 23">
            <a:extLst>
              <a:ext uri="{FF2B5EF4-FFF2-40B4-BE49-F238E27FC236}">
                <a16:creationId xmlns:a16="http://schemas.microsoft.com/office/drawing/2014/main" id="{6B12074D-B520-41E9-86EF-2CC4FB99E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64536210-4CD3-4436-9DAC-1C4F2EE91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BD3B900-F348-4145-8E6F-4E85E5C1EAF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032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9B58370A-7B08-43E9-A8B7-CC07D1A3BFB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Franklin Gothic Book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4">
            <a:extLst>
              <a:ext uri="{FF2B5EF4-FFF2-40B4-BE49-F238E27FC236}">
                <a16:creationId xmlns:a16="http://schemas.microsoft.com/office/drawing/2014/main" id="{41E072A4-1451-4D5F-B303-757119F00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7373341-8394-4553-A383-983F42024A81}" type="datetimeFigureOut">
              <a:rPr lang="zh-CN" altLang="en-US"/>
              <a:pPr>
                <a:defRPr/>
              </a:pPr>
              <a:t>2024/10/21</a:t>
            </a:fld>
            <a:endParaRPr lang="zh-CN" altLang="en-US"/>
          </a:p>
        </p:txBody>
      </p:sp>
      <p:sp>
        <p:nvSpPr>
          <p:cNvPr id="7" name="Footer Placeholder 28">
            <a:extLst>
              <a:ext uri="{FF2B5EF4-FFF2-40B4-BE49-F238E27FC236}">
                <a16:creationId xmlns:a16="http://schemas.microsoft.com/office/drawing/2014/main" id="{2CCC9F24-83BF-4B0C-822F-381701950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0C75F0E-2769-493D-90BE-78186FC4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3B6FEF2-8CD4-4DEB-B506-3CCEA5073E3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333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E4B71ED4-2857-4B7E-9CA1-3DBFB310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058FB8D-C712-48C0-A455-43FC14F5CC68}" type="datetimeFigureOut">
              <a:rPr lang="zh-CN" altLang="en-US"/>
              <a:pPr>
                <a:defRPr/>
              </a:pPr>
              <a:t>2024/10/21</a:t>
            </a:fld>
            <a:endParaRPr lang="zh-CN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DF66C9A-3C9E-474E-AFFB-F0AE669A3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30">
            <a:extLst>
              <a:ext uri="{FF2B5EF4-FFF2-40B4-BE49-F238E27FC236}">
                <a16:creationId xmlns:a16="http://schemas.microsoft.com/office/drawing/2014/main" id="{5B210FCD-FF7C-4264-894F-68AE53410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6AA8D49-D0BA-45CF-9ABA-0B1A3A43DD3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596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BA3B6-2FD4-4C6A-8819-5FC75BF72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FBFA2FA-593C-4E6A-AF27-47DD42E4A77C}" type="datetimeFigureOut">
              <a:rPr lang="zh-CN" altLang="en-US"/>
              <a:pPr>
                <a:defRPr/>
              </a:pPr>
              <a:t>2024/10/21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8663E-2A55-4C49-BA37-0AA4E5CDD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66385-A3AF-4C4A-BE77-766757EF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3CE45BF-26A7-4FA3-BC77-C5DC306C440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29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2598A-B529-4271-9169-39C967AA2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7FC905A-1F0D-4A0B-BFFA-B2E744B88029}" type="datetimeFigureOut">
              <a:rPr lang="zh-CN" altLang="en-US"/>
              <a:pPr>
                <a:defRPr/>
              </a:pPr>
              <a:t>2024/10/21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39B07-A81F-40A2-AD6A-CED00BD14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B954C-E899-4361-8C14-4F4734B31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B3C2D8F-018C-42C6-AB4F-F66ADC470C6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56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AB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27" t="8760" r="9459" b="11091"/>
          <a:stretch>
            <a:fillRect/>
          </a:stretch>
        </p:blipFill>
        <p:spPr>
          <a:xfrm rot="16200000">
            <a:off x="2307321" y="-2412662"/>
            <a:ext cx="6801855" cy="1162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638354"/>
      </p:ext>
    </p:extLst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75E67-E409-4E5E-9F19-BEA9497DE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A653A1-38BC-486F-8421-DB2CF74EA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2E2489-9E2F-4DE3-82B7-B9CDD26255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A6D7B2-3609-45A3-B1B5-CAFC66B3F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6F1AA7-5B30-4A43-8EBD-E17CBEA39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703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430435-576A-456B-A00E-C43384572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F78510-20E6-4755-B550-6738F2789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4EB4ED-C11B-4DB3-9E20-FC3445E864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A000A1-17D7-48F4-BA3E-28ACBD11C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359981-2180-4807-881D-34FF7F68C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424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BF812B-8351-420A-9704-E440E5810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2D32C9A-E435-44CE-8579-86D5BC8A3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AD23CE-E1A0-4D67-8C21-BF01C064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A92EFB-8128-4C4E-B04E-45505347E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51F58B-2E39-48E1-AB74-F0D04E287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95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3D113E-7B9D-46F7-8077-8D40288EE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B402DC-56EC-4018-88A8-EB0492C801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ACB245D-2C3E-4623-8BB4-B3E52C2F68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FB5C382-9F1D-4FBE-B429-E68644DF23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F41380A-95E6-4444-A32C-EC515CE0D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362374A-4F97-48E7-8CA4-37CEA0F33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329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39A0F9-6268-4702-97A9-F320C3B80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A207FBC-EE4D-4D31-8618-A0EA9DC36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C886BB6-C75C-4A2C-B6AC-0AF9A51B91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B00420B-E97C-4BC9-ACC6-702CD6F20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AA04909-A4DB-4A45-9D40-DED82A8AEF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2C3521E-85D2-4DBB-9DBD-06438C1989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0E3EAF3-FE00-4A3E-831A-9C22C6676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6C286E7-8C10-4BCB-8870-1F48E651D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390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E23368-FC6B-4ABA-829C-BC784F088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0B61B07-F14C-4AF6-AE04-D9005A5989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743E8C1-D86C-48E8-A64A-BA663821B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B5A6FE8-778C-4A16-876B-AACD46C1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566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455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369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29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413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50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505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023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524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11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301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91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99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25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32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5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58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0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7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507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613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265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78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7C7BEC-F774-4CF3-B327-D2C319450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743F51-638D-41E1-BF64-67D4D5903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9C9EBE0-E87D-4A66-8C75-BDFEC712E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5037AE-6E07-4C8D-A045-9C8D85B690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396F7EF-453E-432F-8C87-7507D1E31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6C7CB9F-FF50-4F4B-9C7E-14ABD095A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082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81D5EC-85EA-4E5F-A0FE-58F79076A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D85EDAA-CD14-4315-95C0-46E04A4EFD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E53496A-A624-4C3B-9092-6747938D0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6E52F8A-A585-45ED-9E9F-C1558D4E1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8DFCD9D-2E95-4902-8588-DA41ADEC2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1C613A5-C8CF-4927-8177-925D4A10F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94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2E758B-E62F-4342-8398-9D9E0E573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1C8370A-D95E-47E9-AA3D-FF5FD3145F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4987AC-644A-4845-8884-63462D00EE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A6903-1365-4D24-A348-B7EF01DFD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72E0D2A-411F-4EBE-8D03-4E5D14AC0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371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A62B6EA-F851-4251-B3F8-2CF6E05E60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92407FF-13AF-4C1C-AFE5-023B4FC2E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536831-4349-488A-9D68-DD64BFD35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ABCCD8-310C-4D0A-97CE-B19E4738B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F0CD79-7944-48EC-A354-C38EB572D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770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1029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4979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8207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6993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9775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7226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9059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7388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3973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5912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51009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0294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12203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02893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2709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225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34" Type="http://schemas.openxmlformats.org/officeDocument/2006/relationships/image" Target="../media/image6.png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F3E25CE7-DC95-4FE9-8FFE-8C09CFE1E74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Franklin Gothic Book"/>
            </a:endParaRPr>
          </a:p>
        </p:txBody>
      </p:sp>
      <p:sp>
        <p:nvSpPr>
          <p:cNvPr id="5125" name="Text Placeholder 7">
            <a:extLst>
              <a:ext uri="{FF2B5EF4-FFF2-40B4-BE49-F238E27FC236}">
                <a16:creationId xmlns:a16="http://schemas.microsoft.com/office/drawing/2014/main" id="{0AB9BB09-6952-447F-9E23-7F0FDDD08C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554163"/>
            <a:ext cx="115824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D07C6B3-7402-4879-8F17-317D959BF6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Franklin Gothic Book"/>
              </a:defRPr>
            </a:lvl1pPr>
          </a:lstStyle>
          <a:p>
            <a:pPr>
              <a:defRPr/>
            </a:pPr>
            <a:fld id="{879FBC92-DBD5-40FE-86B2-BAF30CD541DB}" type="datetimeFigureOut">
              <a:rPr lang="zh-CN" altLang="en-US"/>
              <a:pPr>
                <a:defRPr/>
              </a:pPr>
              <a:t>2024/10/21</a:t>
            </a:fld>
            <a:endParaRPr lang="zh-CN" altLang="en-US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F1EC29C2-6D77-4CD9-8CD6-16C84E49BD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Franklin Gothic Book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45D8F0-4170-4DD0-BD88-510E8B166B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Franklin Gothic Book"/>
              </a:defRPr>
            </a:lvl1pPr>
          </a:lstStyle>
          <a:p>
            <a:pPr>
              <a:defRPr/>
            </a:pPr>
            <a:fld id="{31DC3E5C-6F6C-4A58-93AF-E98A2978A16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B8E4219E-9D50-4972-9484-A0F9186C5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74E4A265-7ED1-43CD-8796-D347FC3AD2E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Franklin Gothic Book"/>
            </a:endParaRP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A5379771-B7E5-47B9-B4BB-34C955DA64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34494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3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38F3E475-8B88-64F3-D7FF-E7397D716BF5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2239" y="143075"/>
            <a:ext cx="1557678" cy="155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00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10" r:id="rId26"/>
    <p:sldLayoutId id="2147483711" r:id="rId27"/>
    <p:sldLayoutId id="2147483712" r:id="rId28"/>
    <p:sldLayoutId id="2147483713" r:id="rId29"/>
    <p:sldLayoutId id="2147483714" r:id="rId30"/>
    <p:sldLayoutId id="2147483715" r:id="rId31"/>
    <p:sldLayoutId id="2147483716" r:id="rId3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6D145-3A9E-455F-B450-299854106B76}" type="datetimeFigureOut">
              <a:rPr lang="zh-CN" altLang="en-US" smtClean="0"/>
              <a:pPr/>
              <a:t>2024/10/21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A3B9E54-082D-42F4-A1F9-F5BA7F57EC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859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png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openxmlformats.org/officeDocument/2006/relationships/image" Target="../media/image1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png"/><Relationship Id="rId18" Type="http://schemas.openxmlformats.org/officeDocument/2006/relationships/image" Target="../media/image32.jpeg"/><Relationship Id="rId3" Type="http://schemas.microsoft.com/office/2007/relationships/media" Target="../media/media2.mp3"/><Relationship Id="rId7" Type="http://schemas.openxmlformats.org/officeDocument/2006/relationships/audio" Target="../media/audio2.wav"/><Relationship Id="rId12" Type="http://schemas.microsoft.com/office/2007/relationships/hdphoto" Target="../media/hdphoto2.wdp"/><Relationship Id="rId17" Type="http://schemas.openxmlformats.org/officeDocument/2006/relationships/image" Target="../media/image31.jpeg"/><Relationship Id="rId2" Type="http://schemas.openxmlformats.org/officeDocument/2006/relationships/audio" Target="../media/media1.wav"/><Relationship Id="rId16" Type="http://schemas.openxmlformats.org/officeDocument/2006/relationships/image" Target="../media/image30.png"/><Relationship Id="rId1" Type="http://schemas.microsoft.com/office/2007/relationships/media" Target="../media/media1.wav"/><Relationship Id="rId6" Type="http://schemas.openxmlformats.org/officeDocument/2006/relationships/audio" Target="../media/audio1.wav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46.xml"/><Relationship Id="rId15" Type="http://schemas.openxmlformats.org/officeDocument/2006/relationships/slide" Target="slide6.xml"/><Relationship Id="rId10" Type="http://schemas.openxmlformats.org/officeDocument/2006/relationships/image" Target="../media/image26.png"/><Relationship Id="rId4" Type="http://schemas.openxmlformats.org/officeDocument/2006/relationships/audio" Target="../media/media2.mp3"/><Relationship Id="rId9" Type="http://schemas.openxmlformats.org/officeDocument/2006/relationships/image" Target="../media/image25.png"/><Relationship Id="rId1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slide" Target="slide7.xml"/><Relationship Id="rId3" Type="http://schemas.microsoft.com/office/2007/relationships/media" Target="../media/media2.mp3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31.jpeg"/><Relationship Id="rId10" Type="http://schemas.microsoft.com/office/2007/relationships/hdphoto" Target="../media/hdphoto2.wdp"/><Relationship Id="rId4" Type="http://schemas.openxmlformats.org/officeDocument/2006/relationships/audio" Target="../media/media2.mp3"/><Relationship Id="rId9" Type="http://schemas.openxmlformats.org/officeDocument/2006/relationships/image" Target="../media/image27.png"/><Relationship Id="rId1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slide" Target="slide7.xml"/><Relationship Id="rId3" Type="http://schemas.microsoft.com/office/2007/relationships/media" Target="../media/media2.mp3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31.jpeg"/><Relationship Id="rId10" Type="http://schemas.microsoft.com/office/2007/relationships/hdphoto" Target="../media/hdphoto2.wdp"/><Relationship Id="rId4" Type="http://schemas.openxmlformats.org/officeDocument/2006/relationships/audio" Target="../media/media2.mp3"/><Relationship Id="rId9" Type="http://schemas.openxmlformats.org/officeDocument/2006/relationships/image" Target="../media/image27.png"/><Relationship Id="rId1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2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3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pn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4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5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4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5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6.xml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7.xml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8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9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ChangeArrowheads="1"/>
          </p:cNvSpPr>
          <p:nvPr/>
        </p:nvSpPr>
        <p:spPr bwMode="auto">
          <a:xfrm>
            <a:off x="1600201" y="31467"/>
            <a:ext cx="369570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79" name="Rectangle 6"/>
          <p:cNvSpPr>
            <a:spLocks noChangeArrowheads="1"/>
          </p:cNvSpPr>
          <p:nvPr/>
        </p:nvSpPr>
        <p:spPr bwMode="auto">
          <a:xfrm>
            <a:off x="1600201" y="31467"/>
            <a:ext cx="369570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0" name="Rectangle 9"/>
          <p:cNvSpPr>
            <a:spLocks noChangeArrowheads="1"/>
          </p:cNvSpPr>
          <p:nvPr/>
        </p:nvSpPr>
        <p:spPr bwMode="auto">
          <a:xfrm>
            <a:off x="1600201" y="31467"/>
            <a:ext cx="369570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1" name="Rectangle 12"/>
          <p:cNvSpPr>
            <a:spLocks noChangeArrowheads="1"/>
          </p:cNvSpPr>
          <p:nvPr/>
        </p:nvSpPr>
        <p:spPr bwMode="auto">
          <a:xfrm>
            <a:off x="1600201" y="31467"/>
            <a:ext cx="369570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Rectangle 15"/>
          <p:cNvSpPr>
            <a:spLocks noChangeArrowheads="1"/>
          </p:cNvSpPr>
          <p:nvPr/>
        </p:nvSpPr>
        <p:spPr bwMode="auto">
          <a:xfrm>
            <a:off x="1600201" y="31467"/>
            <a:ext cx="369570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3" name="Rectangle 28"/>
          <p:cNvSpPr>
            <a:spLocks noChangeArrowheads="1"/>
          </p:cNvSpPr>
          <p:nvPr/>
        </p:nvSpPr>
        <p:spPr bwMode="auto">
          <a:xfrm>
            <a:off x="1600201" y="31467"/>
            <a:ext cx="369570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huong lam thay co oi - Jolie Quynh Anh.mp3">
            <a:hlinkClick r:id="" action="ppaction://media"/>
          </p:cNvPr>
          <p:cNvSpPr>
            <a:spLocks noRot="1" noChangeAspect="1"/>
          </p:cNvSpPr>
          <p:nvPr/>
        </p:nvSpPr>
        <p:spPr bwMode="auto">
          <a:xfrm>
            <a:off x="854075" y="64404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5" name="WordArt 21"/>
          <p:cNvSpPr>
            <a:spLocks noChangeArrowheads="1" noChangeShapeType="1" noTextEdit="1"/>
          </p:cNvSpPr>
          <p:nvPr/>
        </p:nvSpPr>
        <p:spPr bwMode="auto">
          <a:xfrm>
            <a:off x="6858022" y="1295400"/>
            <a:ext cx="3362325" cy="175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4800" b="1" i="0" u="none" strike="noStrike" kern="10" cap="none" spc="0" normalizeH="0" baseline="0" noProof="0">
              <a:ln w="9525">
                <a:solidFill>
                  <a:srgbClr val="0000FF"/>
                </a:solidFill>
                <a:round/>
              </a:ln>
              <a:solidFill>
                <a:srgbClr val="00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uLnTx/>
              <a:uFillTx/>
              <a:latin typeface="Times New Roman" panose="02020603050405020304"/>
              <a:ea typeface="+mn-ea"/>
              <a:cs typeface="Times New Roman" panose="02020603050405020304"/>
            </a:endParaRPr>
          </a:p>
        </p:txBody>
      </p:sp>
      <p:sp>
        <p:nvSpPr>
          <p:cNvPr id="50186" name="TextBox 23"/>
          <p:cNvSpPr txBox="1">
            <a:spLocks noChangeArrowheads="1"/>
          </p:cNvSpPr>
          <p:nvPr/>
        </p:nvSpPr>
        <p:spPr bwMode="auto">
          <a:xfrm>
            <a:off x="3076479" y="1621931"/>
            <a:ext cx="5560260" cy="86177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121917" tIns="60958" rIns="121917" bIns="60958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4800" b="1" u="sng" dirty="0">
                <a:solidFill>
                  <a:srgbClr val="1A7C57"/>
                </a:solidFill>
                <a:latin typeface="Aaril"/>
                <a:cs typeface="Times New Roman" panose="02020603050405020304" pitchFamily="18" charset="0"/>
              </a:rPr>
              <a:t>LUYỆN TỪ VÀ CÂU</a:t>
            </a:r>
            <a:endParaRPr kumimoji="0" lang="en-US" sz="4800" b="1" i="0" u="sng" strike="noStrike" kern="1200" cap="none" spc="0" normalizeH="0" baseline="0" noProof="0" dirty="0">
              <a:ln>
                <a:noFill/>
              </a:ln>
              <a:solidFill>
                <a:srgbClr val="1A7C57"/>
              </a:solidFill>
              <a:effectLst/>
              <a:uLnTx/>
              <a:uFillTx/>
              <a:latin typeface="Aaril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1" y="160655"/>
            <a:ext cx="11071412" cy="83439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prstTxWarp prst="textWave2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5400" b="1" i="0" u="none" strike="noStrike" kern="1200" cap="none" spc="0" normalizeH="0" baseline="0" noProof="0" dirty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Aaril"/>
                <a:ea typeface="+mn-ea"/>
                <a:cs typeface="Arial" panose="020B0604020202020204" pitchFamily="34" charset="0"/>
              </a:rPr>
              <a:t>TRƯỜNG TIỂU HỌC ĐỊNH HÒA</a:t>
            </a:r>
            <a:endParaRPr kumimoji="0" lang="en-US" sz="5400" b="1" i="0" u="none" strike="noStrike" kern="1200" cap="none" spc="0" normalizeH="0" baseline="0" noProof="0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Franklin Gothic Book" panose="020B05030201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0192" name="AutoShape 2" descr="Vẽ tranh an toàn giao thông đơn giản và ý nghĩa nhất"/>
          <p:cNvSpPr>
            <a:spLocks noChangeAspect="1" noChangeArrowheads="1"/>
          </p:cNvSpPr>
          <p:nvPr/>
        </p:nvSpPr>
        <p:spPr bwMode="auto">
          <a:xfrm>
            <a:off x="1679575" y="-144461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94" name="AutoShape 2" descr="BÁC HỒ VỚI THIẾU NHI - KHU DI TÍCH KIM LIÊN"/>
          <p:cNvSpPr>
            <a:spLocks noChangeAspect="1" noChangeArrowheads="1"/>
          </p:cNvSpPr>
          <p:nvPr/>
        </p:nvSpPr>
        <p:spPr bwMode="auto">
          <a:xfrm>
            <a:off x="1831975" y="7939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0195" name="AutoShape 5" descr="Xúc động với chùm hình ảnh Bác Hồ với thiếu nhi đẹp nhất"/>
          <p:cNvSpPr>
            <a:spLocks noChangeAspect="1" noChangeArrowheads="1"/>
          </p:cNvSpPr>
          <p:nvPr/>
        </p:nvSpPr>
        <p:spPr bwMode="auto">
          <a:xfrm>
            <a:off x="1984375" y="160339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0196" name="AutoShape 9" descr="Hình ảnh màu hiếm về Chủ tịch Hồ Chí Minh (Phần 2)"/>
          <p:cNvSpPr>
            <a:spLocks noChangeAspect="1" noChangeArrowheads="1"/>
          </p:cNvSpPr>
          <p:nvPr/>
        </p:nvSpPr>
        <p:spPr bwMode="auto">
          <a:xfrm>
            <a:off x="2136775" y="312739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" name="AutoShape 2" descr="Đọc truyện Trạng Quỳnh mang lại ý nghĩa cuộc sống"/>
          <p:cNvSpPr>
            <a:spLocks noChangeAspect="1" noChangeArrowheads="1"/>
          </p:cNvSpPr>
          <p:nvPr/>
        </p:nvSpPr>
        <p:spPr bwMode="auto">
          <a:xfrm>
            <a:off x="2289175" y="4656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8" name="WordArt 3"/>
          <p:cNvSpPr>
            <a:spLocks noChangeArrowheads="1" noChangeShapeType="1" noTextEdit="1"/>
          </p:cNvSpPr>
          <p:nvPr/>
        </p:nvSpPr>
        <p:spPr bwMode="auto">
          <a:xfrm>
            <a:off x="2594610" y="5062855"/>
            <a:ext cx="6965315" cy="1377950"/>
          </a:xfrm>
          <a:prstGeom prst="rect">
            <a:avLst/>
          </a:prstGeom>
          <a:solidFill>
            <a:srgbClr val="FFFF00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"/>
              <a:lightRig rig="legacyFlat3" dir="t"/>
            </a:scene3d>
            <a:sp3d extrusionH="1801800" prstMaterial="legacyMatte">
              <a:extrusionClr>
                <a:srgbClr val="FFFF99"/>
              </a:extrusionClr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0" cap="none" spc="0" normalizeH="0" baseline="0" noProof="0" dirty="0">
                <a:ln w="9525">
                  <a:round/>
                </a:ln>
                <a:solidFill>
                  <a:srgbClr val="00008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Times New Roman" panose="02020603050405020304"/>
              </a:rPr>
              <a:t>GIÁO VIÊN: PHẠM THỊ AN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0" cap="none" spc="0" normalizeH="0" baseline="0" noProof="0" dirty="0">
                <a:ln w="9525">
                  <a:round/>
                </a:ln>
                <a:solidFill>
                  <a:srgbClr val="00008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Times New Roman" panose="02020603050405020304"/>
              </a:rPr>
              <a:t>LỚP 5/3</a:t>
            </a:r>
          </a:p>
        </p:txBody>
      </p:sp>
      <p:pic>
        <p:nvPicPr>
          <p:cNvPr id="25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919" y="4495650"/>
            <a:ext cx="2075386" cy="231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1" y="4330769"/>
            <a:ext cx="1979510" cy="2478088"/>
          </a:xfrm>
          <a:prstGeom prst="rect">
            <a:avLst/>
          </a:prstGeom>
        </p:spPr>
      </p:pic>
      <p:sp>
        <p:nvSpPr>
          <p:cNvPr id="3" name="AutoShape 2" descr="Top 5 rừng nguyên sinh mang vẻ đẹp “ủy mị” ở Việt Nam | Edu2Review"/>
          <p:cNvSpPr>
            <a:spLocks noChangeAspect="1" noChangeArrowheads="1"/>
          </p:cNvSpPr>
          <p:nvPr/>
        </p:nvSpPr>
        <p:spPr bwMode="auto">
          <a:xfrm>
            <a:off x="1640681" y="-144461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" y="1057049"/>
            <a:ext cx="2968768" cy="1600200"/>
          </a:xfrm>
          <a:prstGeom prst="rect">
            <a:avLst/>
          </a:prstGeom>
        </p:spPr>
      </p:pic>
      <p:grpSp>
        <p:nvGrpSpPr>
          <p:cNvPr id="30" name="Group 18"/>
          <p:cNvGrpSpPr/>
          <p:nvPr/>
        </p:nvGrpSpPr>
        <p:grpSpPr bwMode="auto">
          <a:xfrm>
            <a:off x="8754745" y="1181167"/>
            <a:ext cx="3119531" cy="1243560"/>
            <a:chOff x="5225" y="9335"/>
            <a:chExt cx="2520" cy="1750"/>
          </a:xfrm>
        </p:grpSpPr>
        <p:sp>
          <p:nvSpPr>
            <p:cNvPr id="31" name="AutoShape 27" descr="2"/>
            <p:cNvSpPr>
              <a:spLocks noChangeArrowheads="1"/>
            </p:cNvSpPr>
            <p:nvPr/>
          </p:nvSpPr>
          <p:spPr bwMode="auto">
            <a:xfrm>
              <a:off x="5225" y="10186"/>
              <a:ext cx="2520" cy="899"/>
            </a:xfrm>
            <a:prstGeom prst="wave">
              <a:avLst>
                <a:gd name="adj1" fmla="val 20644"/>
                <a:gd name="adj2" fmla="val 0"/>
              </a:avLst>
            </a:prstGeom>
            <a:blipFill dpi="0" rotWithShape="0">
              <a:blip r:embed="rId5"/>
              <a:srcRect/>
              <a:stretch>
                <a:fillRect/>
              </a:stretch>
            </a:blipFill>
            <a:ln>
              <a:noFill/>
            </a:ln>
            <a:effectLst>
              <a:outerShdw dist="107763" dir="2700000" algn="ctr" rotWithShape="0">
                <a:srgbClr val="C0C0C0"/>
              </a:outerShdw>
            </a:effectLst>
          </p:spPr>
          <p:txBody>
            <a:bodyPr lIns="91435" tIns="45718" rIns="91435" bIns="4571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2" name="Picture 26" descr="cosmoS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2" y="9335"/>
              <a:ext cx="1080" cy="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25" descr="BOOK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4" y="10122"/>
              <a:ext cx="1260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24" descr="BOOK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2" y="9848"/>
              <a:ext cx="1635" cy="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23" descr="QUILLPEN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5" y="9336"/>
              <a:ext cx="702" cy="1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5867" y="9897"/>
              <a:ext cx="9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en-US" sz="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nBangkok"/>
                  <a:ea typeface="+mn-ea"/>
                  <a:cs typeface="Times New Roman" panose="02020603050405020304" pitchFamily="18" charset="0"/>
                </a:rPr>
                <a:t> </a:t>
              </a: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7" name="Text Box 21"/>
            <p:cNvSpPr txBox="1">
              <a:spLocks noChangeArrowheads="1"/>
            </p:cNvSpPr>
            <p:nvPr/>
          </p:nvSpPr>
          <p:spPr bwMode="auto">
            <a:xfrm>
              <a:off x="6665" y="9863"/>
              <a:ext cx="577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WordArt 20"/>
            <p:cNvSpPr>
              <a:spLocks noChangeArrowheads="1" noChangeShapeType="1" noTextEdit="1"/>
            </p:cNvSpPr>
            <p:nvPr/>
          </p:nvSpPr>
          <p:spPr bwMode="auto">
            <a:xfrm rot="1334491">
              <a:off x="6130" y="10696"/>
              <a:ext cx="600" cy="12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9282"/>
                </a:avLst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Nbritannic"/>
                  <a:ea typeface="+mn-ea"/>
                  <a:cs typeface="+mn-cs"/>
                </a:rPr>
                <a:t>NÀM </a:t>
              </a:r>
            </a:p>
          </p:txBody>
        </p:sp>
        <p:sp>
          <p:nvSpPr>
            <p:cNvPr id="40" name="Text Box 19"/>
            <p:cNvSpPr txBox="1">
              <a:spLocks noChangeArrowheads="1"/>
            </p:cNvSpPr>
            <p:nvPr/>
          </p:nvSpPr>
          <p:spPr bwMode="auto">
            <a:xfrm>
              <a:off x="6623" y="10049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" name="Text Box 6"/>
          <p:cNvSpPr txBox="1"/>
          <p:nvPr/>
        </p:nvSpPr>
        <p:spPr>
          <a:xfrm>
            <a:off x="2459255" y="2869295"/>
            <a:ext cx="7090228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TỪ ĐA NGHĨA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061DA6-B82E-46FE-9483-5608B8AEA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96"/>
            <a:ext cx="12192000" cy="68579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B9F73B0-ABBF-4CA1-9D34-781B47115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64645"/>
            <a:ext cx="11363692" cy="84490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733" y="1626174"/>
            <a:ext cx="9614225" cy="361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8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35"/>
          <a:stretch>
            <a:fillRect/>
          </a:stretch>
        </p:blipFill>
        <p:spPr>
          <a:xfrm>
            <a:off x="10022463" y="4787735"/>
            <a:ext cx="2380088" cy="2515867"/>
          </a:xfrm>
          <a:prstGeom prst="rect">
            <a:avLst/>
          </a:prstGeom>
        </p:spPr>
      </p:pic>
      <p:pic>
        <p:nvPicPr>
          <p:cNvPr id="4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4" y="201799"/>
            <a:ext cx="1940673" cy="1940673"/>
          </a:xfrm>
          <a:prstGeom prst="rect">
            <a:avLst/>
          </a:prstGeom>
        </p:spPr>
      </p:pic>
      <p:pic>
        <p:nvPicPr>
          <p:cNvPr id="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805" y="200985"/>
            <a:ext cx="1466109" cy="14661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2C70C4-BEF1-9978-570D-527092D93F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8684" y="846859"/>
            <a:ext cx="4334632" cy="24020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F81AC0-F57D-D5A3-722D-76D3F6776C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1092" y="2305298"/>
            <a:ext cx="9193565" cy="3066554"/>
          </a:xfrm>
          <a:prstGeom prst="rect">
            <a:avLst/>
          </a:prstGeom>
        </p:spPr>
      </p:pic>
      <p:pic>
        <p:nvPicPr>
          <p:cNvPr id="14" name="图片 7">
            <a:extLst>
              <a:ext uri="{FF2B5EF4-FFF2-40B4-BE49-F238E27FC236}">
                <a16:creationId xmlns:a16="http://schemas.microsoft.com/office/drawing/2014/main" id="{15FBA92A-F361-896A-133E-500D7D5CDC4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64"/>
          <a:stretch>
            <a:fillRect/>
          </a:stretch>
        </p:blipFill>
        <p:spPr>
          <a:xfrm>
            <a:off x="-553239" y="1257299"/>
            <a:ext cx="2811919" cy="6587309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4E3"/>
          </a:solidFill>
          <a:ln>
            <a:solidFill>
              <a:srgbClr val="FCC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BB1D247-55C8-4FC2-A0AF-8ECF74306018}"/>
              </a:ext>
            </a:extLst>
          </p:cNvPr>
          <p:cNvSpPr/>
          <p:nvPr/>
        </p:nvSpPr>
        <p:spPr>
          <a:xfrm>
            <a:off x="509756" y="353292"/>
            <a:ext cx="9982200" cy="228600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F467D3-3613-4797-93F5-7BEE87561738}"/>
              </a:ext>
            </a:extLst>
          </p:cNvPr>
          <p:cNvSpPr txBox="1"/>
          <p:nvPr/>
        </p:nvSpPr>
        <p:spPr>
          <a:xfrm>
            <a:off x="2079056" y="1080794"/>
            <a:ext cx="6789039" cy="83099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5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đồng nghĩa</a:t>
            </a:r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74787AE-977C-484F-A4D3-134D488C06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776" y="4804305"/>
            <a:ext cx="5139373" cy="140220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C0B3826-757F-4822-8375-6E691C2A02A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5" y="2997502"/>
            <a:ext cx="5581366" cy="170125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233E4C5-F9D7-4880-82FF-12646D09C4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776" y="2982745"/>
            <a:ext cx="5139373" cy="1702220"/>
          </a:xfrm>
          <a:prstGeom prst="rect">
            <a:avLst/>
          </a:prstGeom>
        </p:spPr>
      </p:pic>
      <p:pic>
        <p:nvPicPr>
          <p:cNvPr id="14" name="Picture 4" descr="Premium Vector | Set of cupcake cartoon illustration">
            <a:extLst>
              <a:ext uri="{FF2B5EF4-FFF2-40B4-BE49-F238E27FC236}">
                <a16:creationId xmlns:a16="http://schemas.microsoft.com/office/drawing/2014/main" id="{B0BA4015-244D-45D0-BAA1-4908952BA8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1" t="51430" r="50280" b="3863"/>
          <a:stretch/>
        </p:blipFill>
        <p:spPr bwMode="auto">
          <a:xfrm rot="1193808">
            <a:off x="10534301" y="4956787"/>
            <a:ext cx="1620218" cy="158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D134283-56F9-4B69-AB8A-21DE4AF931A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5" y="4778972"/>
            <a:ext cx="5581366" cy="1402202"/>
          </a:xfrm>
          <a:prstGeom prst="rect">
            <a:avLst/>
          </a:prstGeom>
        </p:spPr>
      </p:pic>
      <p:pic>
        <p:nvPicPr>
          <p:cNvPr id="11" name="Picture 4" descr="Premium Vector | Set of cupcake cartoon illustration">
            <a:extLst>
              <a:ext uri="{FF2B5EF4-FFF2-40B4-BE49-F238E27FC236}">
                <a16:creationId xmlns:a16="http://schemas.microsoft.com/office/drawing/2014/main" id="{11EE26D2-5BE8-4B6C-B41A-922E5EE12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2833" b="48382"/>
          <a:stretch/>
        </p:blipFill>
        <p:spPr bwMode="auto">
          <a:xfrm rot="1021458">
            <a:off x="10612996" y="2950766"/>
            <a:ext cx="1549094" cy="169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Premium Vector | Set of cupcake cartoon illustration">
            <a:extLst>
              <a:ext uri="{FF2B5EF4-FFF2-40B4-BE49-F238E27FC236}">
                <a16:creationId xmlns:a16="http://schemas.microsoft.com/office/drawing/2014/main" id="{89A01C87-476F-4EC6-91C9-6708E28ED7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44" t="-1360" r="2589" b="49742"/>
          <a:stretch/>
        </p:blipFill>
        <p:spPr bwMode="auto">
          <a:xfrm rot="568457">
            <a:off x="5082853" y="3027389"/>
            <a:ext cx="1658522" cy="181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Premium Vector | Set of cupcake cartoon illustration">
            <a:extLst>
              <a:ext uri="{FF2B5EF4-FFF2-40B4-BE49-F238E27FC236}">
                <a16:creationId xmlns:a16="http://schemas.microsoft.com/office/drawing/2014/main" id="{694158C1-79A2-4BE2-BA2C-3EB5C04D8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695" t="49237" r="4686" b="6056"/>
          <a:stretch/>
        </p:blipFill>
        <p:spPr bwMode="auto">
          <a:xfrm rot="847047">
            <a:off x="4655129" y="4904873"/>
            <a:ext cx="1426256" cy="13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421AB93-982B-4089-859C-98A062CB9C2B}"/>
              </a:ext>
            </a:extLst>
          </p:cNvPr>
          <p:cNvSpPr txBox="1"/>
          <p:nvPr/>
        </p:nvSpPr>
        <p:spPr>
          <a:xfrm>
            <a:off x="1414978" y="3248064"/>
            <a:ext cx="3860463" cy="12926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có nghĩa giống nhau hoặc gần giống nhau</a:t>
            </a:r>
            <a:r>
              <a:rPr lang="en-US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BDEAAE-089C-4E31-BD81-F8B1855AC1F6}"/>
              </a:ext>
            </a:extLst>
          </p:cNvPr>
          <p:cNvSpPr txBox="1"/>
          <p:nvPr/>
        </p:nvSpPr>
        <p:spPr>
          <a:xfrm>
            <a:off x="1582515" y="5264629"/>
            <a:ext cx="2124429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 b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Cả A và B sai.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87F48E-DA84-45DC-BD9F-46E2D7318CEC}"/>
              </a:ext>
            </a:extLst>
          </p:cNvPr>
          <p:cNvSpPr txBox="1"/>
          <p:nvPr/>
        </p:nvSpPr>
        <p:spPr>
          <a:xfrm>
            <a:off x="7587770" y="3115560"/>
            <a:ext cx="3390341" cy="8617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khác nhau về nghĩa</a:t>
            </a:r>
            <a:r>
              <a:rPr lang="en-US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0E9AAC-5E65-4464-AEF4-A2113D3E9490}"/>
              </a:ext>
            </a:extLst>
          </p:cNvPr>
          <p:cNvSpPr txBox="1"/>
          <p:nvPr/>
        </p:nvSpPr>
        <p:spPr>
          <a:xfrm>
            <a:off x="7826189" y="5275523"/>
            <a:ext cx="2486707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4" name="AmthanhThua">
            <a:hlinkClick r:id="" action="ppaction://media"/>
            <a:extLst>
              <a:ext uri="{FF2B5EF4-FFF2-40B4-BE49-F238E27FC236}">
                <a16:creationId xmlns:a16="http://schemas.microsoft.com/office/drawing/2014/main" id="{90BF4F3A-CED4-446B-B1E6-D5D0614B9C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 cstate="print"/>
          <a:stretch>
            <a:fillRect/>
          </a:stretch>
        </p:blipFill>
        <p:spPr>
          <a:xfrm>
            <a:off x="-1245012" y="4407923"/>
            <a:ext cx="487363" cy="48736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E2DF8A1-59F4-4F66-B687-F79555C50E6E}"/>
              </a:ext>
            </a:extLst>
          </p:cNvPr>
          <p:cNvSpPr txBox="1"/>
          <p:nvPr/>
        </p:nvSpPr>
        <p:spPr>
          <a:xfrm>
            <a:off x="-1759465" y="2036998"/>
            <a:ext cx="1550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Âm</a:t>
            </a:r>
            <a:r>
              <a:rPr lang="en-US" b="1" dirty="0"/>
              <a:t> </a:t>
            </a:r>
            <a:r>
              <a:rPr lang="en-US" b="1" dirty="0" err="1"/>
              <a:t>thanh</a:t>
            </a:r>
            <a:r>
              <a:rPr lang="en-US" b="1" dirty="0"/>
              <a:t> </a:t>
            </a:r>
          </a:p>
          <a:p>
            <a:pPr algn="ctr"/>
            <a:r>
              <a:rPr lang="en-US" b="1" dirty="0" err="1"/>
              <a:t>khi</a:t>
            </a:r>
            <a:r>
              <a:rPr lang="en-US" b="1" dirty="0"/>
              <a:t> </a:t>
            </a:r>
            <a:r>
              <a:rPr lang="en-US" b="1" dirty="0" err="1"/>
              <a:t>chọn</a:t>
            </a:r>
            <a:r>
              <a:rPr lang="en-US" b="1" dirty="0"/>
              <a:t> </a:t>
            </a:r>
            <a:r>
              <a:rPr lang="en-US" b="1" dirty="0" err="1"/>
              <a:t>Đúng</a:t>
            </a:r>
            <a:endParaRPr lang="en-US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E392F84-F2F5-4BBC-AD06-1D8DD356EF98}"/>
              </a:ext>
            </a:extLst>
          </p:cNvPr>
          <p:cNvSpPr txBox="1"/>
          <p:nvPr/>
        </p:nvSpPr>
        <p:spPr>
          <a:xfrm>
            <a:off x="-1645107" y="3625082"/>
            <a:ext cx="13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Âm</a:t>
            </a:r>
            <a:r>
              <a:rPr lang="en-US" b="1" dirty="0"/>
              <a:t> </a:t>
            </a:r>
            <a:r>
              <a:rPr lang="en-US" b="1" dirty="0" err="1"/>
              <a:t>thanh</a:t>
            </a:r>
            <a:r>
              <a:rPr lang="en-US" b="1" dirty="0"/>
              <a:t> </a:t>
            </a:r>
          </a:p>
          <a:p>
            <a:pPr algn="ctr"/>
            <a:r>
              <a:rPr lang="en-US" b="1" dirty="0" err="1"/>
              <a:t>khi</a:t>
            </a:r>
            <a:r>
              <a:rPr lang="en-US" b="1" dirty="0"/>
              <a:t> </a:t>
            </a:r>
            <a:r>
              <a:rPr lang="en-US" b="1" dirty="0" err="1"/>
              <a:t>chọn</a:t>
            </a:r>
            <a:r>
              <a:rPr lang="en-US" b="1" dirty="0"/>
              <a:t> Sai</a:t>
            </a:r>
          </a:p>
        </p:txBody>
      </p:sp>
      <p:pic>
        <p:nvPicPr>
          <p:cNvPr id="37" name="59c3c5f047238">
            <a:hlinkClick r:id="" action="ppaction://media"/>
            <a:extLst>
              <a:ext uri="{FF2B5EF4-FFF2-40B4-BE49-F238E27FC236}">
                <a16:creationId xmlns:a16="http://schemas.microsoft.com/office/drawing/2014/main" id="{13761E0A-87F5-4495-A58E-66FBEFF493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 cstate="print"/>
          <a:stretch>
            <a:fillRect/>
          </a:stretch>
        </p:blipFill>
        <p:spPr>
          <a:xfrm>
            <a:off x="-1245012" y="1348650"/>
            <a:ext cx="487363" cy="487363"/>
          </a:xfrm>
          <a:prstGeom prst="rect">
            <a:avLst/>
          </a:prstGeom>
        </p:spPr>
      </p:pic>
      <p:pic>
        <p:nvPicPr>
          <p:cNvPr id="38" name="AmthanhThua">
            <a:hlinkClick r:id="" action="ppaction://media"/>
            <a:extLst>
              <a:ext uri="{FF2B5EF4-FFF2-40B4-BE49-F238E27FC236}">
                <a16:creationId xmlns:a16="http://schemas.microsoft.com/office/drawing/2014/main" id="{57B5F1A1-40BD-4BF0-8F2C-5670EBD764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 cstate="print"/>
          <a:stretch>
            <a:fillRect/>
          </a:stretch>
        </p:blipFill>
        <p:spPr>
          <a:xfrm>
            <a:off x="-1252490" y="5031842"/>
            <a:ext cx="487363" cy="487363"/>
          </a:xfrm>
          <a:prstGeom prst="rect">
            <a:avLst/>
          </a:prstGeom>
        </p:spPr>
      </p:pic>
      <p:pic>
        <p:nvPicPr>
          <p:cNvPr id="39" name="AmthanhThua">
            <a:hlinkClick r:id="" action="ppaction://media"/>
            <a:extLst>
              <a:ext uri="{FF2B5EF4-FFF2-40B4-BE49-F238E27FC236}">
                <a16:creationId xmlns:a16="http://schemas.microsoft.com/office/drawing/2014/main" id="{1B41B71D-98CC-47DF-A190-E2EEFB9018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 cstate="print"/>
          <a:stretch>
            <a:fillRect/>
          </a:stretch>
        </p:blipFill>
        <p:spPr>
          <a:xfrm>
            <a:off x="-1237935" y="5655715"/>
            <a:ext cx="487363" cy="487363"/>
          </a:xfrm>
          <a:prstGeom prst="rect">
            <a:avLst/>
          </a:prstGeom>
        </p:spPr>
      </p:pic>
      <p:pic>
        <p:nvPicPr>
          <p:cNvPr id="40" name="Picture 39">
            <a:hlinkClick r:id="rId15" action="ppaction://hlinksldjump"/>
            <a:extLst>
              <a:ext uri="{FF2B5EF4-FFF2-40B4-BE49-F238E27FC236}">
                <a16:creationId xmlns:a16="http://schemas.microsoft.com/office/drawing/2014/main" id="{67F41AD4-DED0-4CF7-BAF6-826FE673188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89149" y="87517"/>
            <a:ext cx="627889" cy="627889"/>
          </a:xfrm>
          <a:prstGeom prst="rect">
            <a:avLst/>
          </a:prstGeom>
        </p:spPr>
      </p:pic>
      <p:pic>
        <p:nvPicPr>
          <p:cNvPr id="25" name="CẤM BUÔN BÁN, CẤM REUP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5175907" y="3634133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ĐC SHARE MIỄN PHÍ BỞI NK POWERSKILLS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734472" y="504387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ĐC SHARE MIỄN PHÍ BỞI NK POWERSKILLS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1035032" y="3430824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ĐC SHARE MIỄN PHÍ BỞI NK POWERSKILLS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840337" y="5248324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06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30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4E3"/>
          </a:solidFill>
          <a:ln>
            <a:solidFill>
              <a:srgbClr val="FCC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BB1D247-55C8-4FC2-A0AF-8ECF74306018}"/>
              </a:ext>
            </a:extLst>
          </p:cNvPr>
          <p:cNvSpPr/>
          <p:nvPr/>
        </p:nvSpPr>
        <p:spPr>
          <a:xfrm>
            <a:off x="509756" y="353292"/>
            <a:ext cx="9982200" cy="228600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F467D3-3613-4797-93F5-7BEE87561738}"/>
              </a:ext>
            </a:extLst>
          </p:cNvPr>
          <p:cNvSpPr txBox="1"/>
          <p:nvPr/>
        </p:nvSpPr>
        <p:spPr>
          <a:xfrm>
            <a:off x="626926" y="593821"/>
            <a:ext cx="9685970" cy="13542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cặp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lành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74787AE-977C-484F-A4D3-134D488C06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776" y="4804305"/>
            <a:ext cx="5139373" cy="140220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C0B3826-757F-4822-8375-6E691C2A02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66" y="2951432"/>
            <a:ext cx="5139373" cy="140220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233E4C5-F9D7-4880-82FF-12646D09C42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408" y="2951314"/>
            <a:ext cx="5139373" cy="1402202"/>
          </a:xfrm>
          <a:prstGeom prst="rect">
            <a:avLst/>
          </a:prstGeom>
        </p:spPr>
      </p:pic>
      <p:pic>
        <p:nvPicPr>
          <p:cNvPr id="14" name="Picture 4" descr="Premium Vector | Set of cupcake cartoon illustration">
            <a:extLst>
              <a:ext uri="{FF2B5EF4-FFF2-40B4-BE49-F238E27FC236}">
                <a16:creationId xmlns:a16="http://schemas.microsoft.com/office/drawing/2014/main" id="{B0BA4015-244D-45D0-BAA1-4908952BA8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1" t="51430" r="50280" b="3863"/>
          <a:stretch/>
        </p:blipFill>
        <p:spPr bwMode="auto">
          <a:xfrm rot="1193808">
            <a:off x="10534301" y="4956787"/>
            <a:ext cx="1620218" cy="158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D134283-56F9-4B69-AB8A-21DE4AF931A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3" y="4778972"/>
            <a:ext cx="5139373" cy="1402202"/>
          </a:xfrm>
          <a:prstGeom prst="rect">
            <a:avLst/>
          </a:prstGeom>
        </p:spPr>
      </p:pic>
      <p:pic>
        <p:nvPicPr>
          <p:cNvPr id="11" name="Picture 4" descr="Premium Vector | Set of cupcake cartoon illustration">
            <a:extLst>
              <a:ext uri="{FF2B5EF4-FFF2-40B4-BE49-F238E27FC236}">
                <a16:creationId xmlns:a16="http://schemas.microsoft.com/office/drawing/2014/main" id="{11EE26D2-5BE8-4B6C-B41A-922E5EE12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2833" b="48382"/>
          <a:stretch/>
        </p:blipFill>
        <p:spPr bwMode="auto">
          <a:xfrm rot="1021458">
            <a:off x="10612996" y="2950766"/>
            <a:ext cx="1549094" cy="169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Premium Vector | Set of cupcake cartoon illustration">
            <a:extLst>
              <a:ext uri="{FF2B5EF4-FFF2-40B4-BE49-F238E27FC236}">
                <a16:creationId xmlns:a16="http://schemas.microsoft.com/office/drawing/2014/main" id="{89A01C87-476F-4EC6-91C9-6708E28ED7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44" t="-1360" r="2589" b="49742"/>
          <a:stretch/>
        </p:blipFill>
        <p:spPr bwMode="auto">
          <a:xfrm rot="568457">
            <a:off x="4786652" y="2844406"/>
            <a:ext cx="1658522" cy="181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Premium Vector | Set of cupcake cartoon illustration">
            <a:extLst>
              <a:ext uri="{FF2B5EF4-FFF2-40B4-BE49-F238E27FC236}">
                <a16:creationId xmlns:a16="http://schemas.microsoft.com/office/drawing/2014/main" id="{694158C1-79A2-4BE2-BA2C-3EB5C04D8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695" t="49237" r="4686" b="6056"/>
          <a:stretch/>
        </p:blipFill>
        <p:spPr bwMode="auto">
          <a:xfrm rot="847047">
            <a:off x="4655129" y="4904873"/>
            <a:ext cx="1426256" cy="13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421AB93-982B-4089-859C-98A062CB9C2B}"/>
              </a:ext>
            </a:extLst>
          </p:cNvPr>
          <p:cNvSpPr txBox="1"/>
          <p:nvPr/>
        </p:nvSpPr>
        <p:spPr>
          <a:xfrm>
            <a:off x="2189069" y="3378483"/>
            <a:ext cx="2127185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BDEAAE-089C-4E31-BD81-F8B1855AC1F6}"/>
              </a:ext>
            </a:extLst>
          </p:cNvPr>
          <p:cNvSpPr txBox="1"/>
          <p:nvPr/>
        </p:nvSpPr>
        <p:spPr>
          <a:xfrm>
            <a:off x="2131292" y="5249703"/>
            <a:ext cx="1777731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endParaRPr lang="en-US" sz="2800" b="1" dirty="0">
              <a:ln w="0"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87F48E-DA84-45DC-BD9F-46E2D7318CEC}"/>
              </a:ext>
            </a:extLst>
          </p:cNvPr>
          <p:cNvSpPr txBox="1"/>
          <p:nvPr/>
        </p:nvSpPr>
        <p:spPr>
          <a:xfrm>
            <a:off x="8198693" y="3396279"/>
            <a:ext cx="1837041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lành</a:t>
            </a:r>
            <a:endParaRPr lang="en-US" sz="2800" b="1" dirty="0">
              <a:ln w="0"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0E9AAC-5E65-4464-AEF4-A2113D3E9490}"/>
              </a:ext>
            </a:extLst>
          </p:cNvPr>
          <p:cNvSpPr txBox="1"/>
          <p:nvPr/>
        </p:nvSpPr>
        <p:spPr>
          <a:xfrm>
            <a:off x="8357042" y="5207910"/>
            <a:ext cx="1598194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vi-V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Lành – tốt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AmthanhThua">
            <a:hlinkClick r:id="" action="ppaction://media"/>
            <a:extLst>
              <a:ext uri="{FF2B5EF4-FFF2-40B4-BE49-F238E27FC236}">
                <a16:creationId xmlns:a16="http://schemas.microsoft.com/office/drawing/2014/main" id="{90BF4F3A-CED4-446B-B1E6-D5D0614B9C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-1245012" y="4407923"/>
            <a:ext cx="487363" cy="48736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E2DF8A1-59F4-4F66-B687-F79555C50E6E}"/>
              </a:ext>
            </a:extLst>
          </p:cNvPr>
          <p:cNvSpPr txBox="1"/>
          <p:nvPr/>
        </p:nvSpPr>
        <p:spPr>
          <a:xfrm>
            <a:off x="-1759465" y="2036998"/>
            <a:ext cx="1550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Âm</a:t>
            </a:r>
            <a:r>
              <a:rPr lang="en-US" b="1" dirty="0"/>
              <a:t> </a:t>
            </a:r>
            <a:r>
              <a:rPr lang="en-US" b="1" dirty="0" err="1"/>
              <a:t>thanh</a:t>
            </a:r>
            <a:r>
              <a:rPr lang="en-US" b="1" dirty="0"/>
              <a:t> </a:t>
            </a:r>
          </a:p>
          <a:p>
            <a:pPr algn="ctr"/>
            <a:r>
              <a:rPr lang="en-US" b="1" dirty="0" err="1"/>
              <a:t>khi</a:t>
            </a:r>
            <a:r>
              <a:rPr lang="en-US" b="1" dirty="0"/>
              <a:t> </a:t>
            </a:r>
            <a:r>
              <a:rPr lang="en-US" b="1" dirty="0" err="1"/>
              <a:t>chọn</a:t>
            </a:r>
            <a:r>
              <a:rPr lang="en-US" b="1" dirty="0"/>
              <a:t> </a:t>
            </a:r>
            <a:r>
              <a:rPr lang="en-US" b="1" dirty="0" err="1"/>
              <a:t>Đúng</a:t>
            </a:r>
            <a:endParaRPr lang="en-US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E392F84-F2F5-4BBC-AD06-1D8DD356EF98}"/>
              </a:ext>
            </a:extLst>
          </p:cNvPr>
          <p:cNvSpPr txBox="1"/>
          <p:nvPr/>
        </p:nvSpPr>
        <p:spPr>
          <a:xfrm>
            <a:off x="-1645107" y="3625082"/>
            <a:ext cx="13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Âm</a:t>
            </a:r>
            <a:r>
              <a:rPr lang="en-US" b="1" dirty="0"/>
              <a:t> </a:t>
            </a:r>
            <a:r>
              <a:rPr lang="en-US" b="1" dirty="0" err="1"/>
              <a:t>thanh</a:t>
            </a:r>
            <a:r>
              <a:rPr lang="en-US" b="1" dirty="0"/>
              <a:t> </a:t>
            </a:r>
          </a:p>
          <a:p>
            <a:pPr algn="ctr"/>
            <a:r>
              <a:rPr lang="en-US" b="1" dirty="0" err="1"/>
              <a:t>khi</a:t>
            </a:r>
            <a:r>
              <a:rPr lang="en-US" b="1" dirty="0"/>
              <a:t> </a:t>
            </a:r>
            <a:r>
              <a:rPr lang="en-US" b="1" dirty="0" err="1"/>
              <a:t>chọn</a:t>
            </a:r>
            <a:r>
              <a:rPr lang="en-US" b="1" dirty="0"/>
              <a:t> Sai</a:t>
            </a:r>
          </a:p>
        </p:txBody>
      </p:sp>
      <p:pic>
        <p:nvPicPr>
          <p:cNvPr id="37" name="59c3c5f047238">
            <a:hlinkClick r:id="" action="ppaction://media"/>
            <a:extLst>
              <a:ext uri="{FF2B5EF4-FFF2-40B4-BE49-F238E27FC236}">
                <a16:creationId xmlns:a16="http://schemas.microsoft.com/office/drawing/2014/main" id="{13761E0A-87F5-4495-A58E-66FBEFF493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-1245012" y="1348650"/>
            <a:ext cx="487363" cy="487363"/>
          </a:xfrm>
          <a:prstGeom prst="rect">
            <a:avLst/>
          </a:prstGeom>
        </p:spPr>
      </p:pic>
      <p:pic>
        <p:nvPicPr>
          <p:cNvPr id="38" name="AmthanhThua">
            <a:hlinkClick r:id="" action="ppaction://media"/>
            <a:extLst>
              <a:ext uri="{FF2B5EF4-FFF2-40B4-BE49-F238E27FC236}">
                <a16:creationId xmlns:a16="http://schemas.microsoft.com/office/drawing/2014/main" id="{57B5F1A1-40BD-4BF0-8F2C-5670EBD764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-1252490" y="5031842"/>
            <a:ext cx="487363" cy="487363"/>
          </a:xfrm>
          <a:prstGeom prst="rect">
            <a:avLst/>
          </a:prstGeom>
        </p:spPr>
      </p:pic>
      <p:pic>
        <p:nvPicPr>
          <p:cNvPr id="39" name="AmthanhThua">
            <a:hlinkClick r:id="" action="ppaction://media"/>
            <a:extLst>
              <a:ext uri="{FF2B5EF4-FFF2-40B4-BE49-F238E27FC236}">
                <a16:creationId xmlns:a16="http://schemas.microsoft.com/office/drawing/2014/main" id="{1B41B71D-98CC-47DF-A190-E2EEFB9018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-1237935" y="5655715"/>
            <a:ext cx="487363" cy="487363"/>
          </a:xfrm>
          <a:prstGeom prst="rect">
            <a:avLst/>
          </a:prstGeom>
        </p:spPr>
      </p:pic>
      <p:pic>
        <p:nvPicPr>
          <p:cNvPr id="40" name="Picture 39">
            <a:hlinkClick r:id="rId13" action="ppaction://hlinksldjump"/>
            <a:extLst>
              <a:ext uri="{FF2B5EF4-FFF2-40B4-BE49-F238E27FC236}">
                <a16:creationId xmlns:a16="http://schemas.microsoft.com/office/drawing/2014/main" id="{67F41AD4-DED0-4CF7-BAF6-826FE673188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89149" y="87517"/>
            <a:ext cx="627889" cy="627889"/>
          </a:xfrm>
          <a:prstGeom prst="rect">
            <a:avLst/>
          </a:prstGeom>
        </p:spPr>
      </p:pic>
      <p:pic>
        <p:nvPicPr>
          <p:cNvPr id="2" name="CẤM BUÔN BÁN, CẤM REUP" descr="Káº¿t quáº£ hÃ¬nh áº£nh cho right wrong tick icon">
            <a:extLst>
              <a:ext uri="{FF2B5EF4-FFF2-40B4-BE49-F238E27FC236}">
                <a16:creationId xmlns:a16="http://schemas.microsoft.com/office/drawing/2014/main" id="{141B8767-4C0D-E397-81CE-3837AD2987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753241" y="516077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41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  <p:bldLst>
      <p:bldP spid="6" grpId="0" animBg="1"/>
      <p:bldP spid="7" grpId="0"/>
      <p:bldP spid="30" grpId="0"/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4E3"/>
          </a:solidFill>
          <a:ln>
            <a:solidFill>
              <a:srgbClr val="FCC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BB1D247-55C8-4FC2-A0AF-8ECF74306018}"/>
              </a:ext>
            </a:extLst>
          </p:cNvPr>
          <p:cNvSpPr/>
          <p:nvPr/>
        </p:nvSpPr>
        <p:spPr>
          <a:xfrm>
            <a:off x="509756" y="353292"/>
            <a:ext cx="11064950" cy="228600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F467D3-3613-4797-93F5-7BEE87561738}"/>
              </a:ext>
            </a:extLst>
          </p:cNvPr>
          <p:cNvSpPr txBox="1"/>
          <p:nvPr/>
        </p:nvSpPr>
        <p:spPr>
          <a:xfrm>
            <a:off x="617294" y="797730"/>
            <a:ext cx="10732024" cy="13542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Cặp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không phải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cặp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74787AE-977C-484F-A4D3-134D488C06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776" y="4804305"/>
            <a:ext cx="5139373" cy="140220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C0B3826-757F-4822-8375-6E691C2A02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66" y="2951432"/>
            <a:ext cx="5139373" cy="140220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233E4C5-F9D7-4880-82FF-12646D09C42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408" y="2951314"/>
            <a:ext cx="5139373" cy="1402202"/>
          </a:xfrm>
          <a:prstGeom prst="rect">
            <a:avLst/>
          </a:prstGeom>
        </p:spPr>
      </p:pic>
      <p:pic>
        <p:nvPicPr>
          <p:cNvPr id="14" name="Picture 4" descr="Premium Vector | Set of cupcake cartoon illustration">
            <a:extLst>
              <a:ext uri="{FF2B5EF4-FFF2-40B4-BE49-F238E27FC236}">
                <a16:creationId xmlns:a16="http://schemas.microsoft.com/office/drawing/2014/main" id="{B0BA4015-244D-45D0-BAA1-4908952BA8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1" t="51430" r="50280" b="3863"/>
          <a:stretch/>
        </p:blipFill>
        <p:spPr bwMode="auto">
          <a:xfrm rot="1193808">
            <a:off x="10534301" y="4956787"/>
            <a:ext cx="1620218" cy="158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D134283-56F9-4B69-AB8A-21DE4AF931A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3" y="4778972"/>
            <a:ext cx="5139373" cy="1402202"/>
          </a:xfrm>
          <a:prstGeom prst="rect">
            <a:avLst/>
          </a:prstGeom>
        </p:spPr>
      </p:pic>
      <p:pic>
        <p:nvPicPr>
          <p:cNvPr id="11" name="Picture 4" descr="Premium Vector | Set of cupcake cartoon illustration">
            <a:extLst>
              <a:ext uri="{FF2B5EF4-FFF2-40B4-BE49-F238E27FC236}">
                <a16:creationId xmlns:a16="http://schemas.microsoft.com/office/drawing/2014/main" id="{11EE26D2-5BE8-4B6C-B41A-922E5EE12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2833" b="48382"/>
          <a:stretch/>
        </p:blipFill>
        <p:spPr bwMode="auto">
          <a:xfrm rot="1021458">
            <a:off x="10612996" y="2950766"/>
            <a:ext cx="1549094" cy="169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Premium Vector | Set of cupcake cartoon illustration">
            <a:extLst>
              <a:ext uri="{FF2B5EF4-FFF2-40B4-BE49-F238E27FC236}">
                <a16:creationId xmlns:a16="http://schemas.microsoft.com/office/drawing/2014/main" id="{89A01C87-476F-4EC6-91C9-6708E28ED7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44" t="-1360" r="2589" b="49742"/>
          <a:stretch/>
        </p:blipFill>
        <p:spPr bwMode="auto">
          <a:xfrm rot="568457">
            <a:off x="4786652" y="2844406"/>
            <a:ext cx="1658522" cy="181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Premium Vector | Set of cupcake cartoon illustration">
            <a:extLst>
              <a:ext uri="{FF2B5EF4-FFF2-40B4-BE49-F238E27FC236}">
                <a16:creationId xmlns:a16="http://schemas.microsoft.com/office/drawing/2014/main" id="{694158C1-79A2-4BE2-BA2C-3EB5C04D8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695" t="49237" r="4686" b="6056"/>
          <a:stretch/>
        </p:blipFill>
        <p:spPr bwMode="auto">
          <a:xfrm rot="847047">
            <a:off x="4655129" y="4904873"/>
            <a:ext cx="1426256" cy="13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421AB93-982B-4089-859C-98A062CB9C2B}"/>
              </a:ext>
            </a:extLst>
          </p:cNvPr>
          <p:cNvSpPr txBox="1"/>
          <p:nvPr/>
        </p:nvSpPr>
        <p:spPr>
          <a:xfrm>
            <a:off x="1789112" y="3378483"/>
            <a:ext cx="2927083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xinh đẹp– xinh xắn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BDEAAE-089C-4E31-BD81-F8B1855AC1F6}"/>
              </a:ext>
            </a:extLst>
          </p:cNvPr>
          <p:cNvSpPr txBox="1"/>
          <p:nvPr/>
        </p:nvSpPr>
        <p:spPr>
          <a:xfrm>
            <a:off x="1871600" y="5249703"/>
            <a:ext cx="2297104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 b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khổng lồ - bé tí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87F48E-DA84-45DC-BD9F-46E2D7318CEC}"/>
              </a:ext>
            </a:extLst>
          </p:cNvPr>
          <p:cNvSpPr txBox="1"/>
          <p:nvPr/>
        </p:nvSpPr>
        <p:spPr>
          <a:xfrm>
            <a:off x="7820375" y="3396279"/>
            <a:ext cx="2593660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bao la – </a:t>
            </a:r>
            <a:r>
              <a:rPr lang="en-US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endParaRPr lang="en-US" sz="2800" b="1" dirty="0">
              <a:ln w="0"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0E9AAC-5E65-4464-AEF4-A2113D3E9490}"/>
              </a:ext>
            </a:extLst>
          </p:cNvPr>
          <p:cNvSpPr txBox="1"/>
          <p:nvPr/>
        </p:nvSpPr>
        <p:spPr>
          <a:xfrm>
            <a:off x="7367183" y="5207910"/>
            <a:ext cx="3577904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hông minh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vi-V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nhanh trí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AmthanhThua">
            <a:hlinkClick r:id="" action="ppaction://media"/>
            <a:extLst>
              <a:ext uri="{FF2B5EF4-FFF2-40B4-BE49-F238E27FC236}">
                <a16:creationId xmlns:a16="http://schemas.microsoft.com/office/drawing/2014/main" id="{90BF4F3A-CED4-446B-B1E6-D5D0614B9C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-1245012" y="4407923"/>
            <a:ext cx="487363" cy="48736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E2DF8A1-59F4-4F66-B687-F79555C50E6E}"/>
              </a:ext>
            </a:extLst>
          </p:cNvPr>
          <p:cNvSpPr txBox="1"/>
          <p:nvPr/>
        </p:nvSpPr>
        <p:spPr>
          <a:xfrm>
            <a:off x="-1759465" y="2036998"/>
            <a:ext cx="1550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Âm</a:t>
            </a:r>
            <a:r>
              <a:rPr lang="en-US" b="1" dirty="0"/>
              <a:t> </a:t>
            </a:r>
            <a:r>
              <a:rPr lang="en-US" b="1" dirty="0" err="1"/>
              <a:t>thanh</a:t>
            </a:r>
            <a:r>
              <a:rPr lang="en-US" b="1" dirty="0"/>
              <a:t> </a:t>
            </a:r>
          </a:p>
          <a:p>
            <a:pPr algn="ctr"/>
            <a:r>
              <a:rPr lang="en-US" b="1" dirty="0" err="1"/>
              <a:t>khi</a:t>
            </a:r>
            <a:r>
              <a:rPr lang="en-US" b="1" dirty="0"/>
              <a:t> </a:t>
            </a:r>
            <a:r>
              <a:rPr lang="en-US" b="1" dirty="0" err="1"/>
              <a:t>chọn</a:t>
            </a:r>
            <a:r>
              <a:rPr lang="en-US" b="1" dirty="0"/>
              <a:t> </a:t>
            </a:r>
            <a:r>
              <a:rPr lang="en-US" b="1" dirty="0" err="1"/>
              <a:t>Đúng</a:t>
            </a:r>
            <a:endParaRPr lang="en-US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E392F84-F2F5-4BBC-AD06-1D8DD356EF98}"/>
              </a:ext>
            </a:extLst>
          </p:cNvPr>
          <p:cNvSpPr txBox="1"/>
          <p:nvPr/>
        </p:nvSpPr>
        <p:spPr>
          <a:xfrm>
            <a:off x="-1645107" y="3625082"/>
            <a:ext cx="13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Âm</a:t>
            </a:r>
            <a:r>
              <a:rPr lang="en-US" b="1" dirty="0"/>
              <a:t> </a:t>
            </a:r>
            <a:r>
              <a:rPr lang="en-US" b="1" dirty="0" err="1"/>
              <a:t>thanh</a:t>
            </a:r>
            <a:r>
              <a:rPr lang="en-US" b="1" dirty="0"/>
              <a:t> </a:t>
            </a:r>
          </a:p>
          <a:p>
            <a:pPr algn="ctr"/>
            <a:r>
              <a:rPr lang="en-US" b="1" dirty="0" err="1"/>
              <a:t>khi</a:t>
            </a:r>
            <a:r>
              <a:rPr lang="en-US" b="1" dirty="0"/>
              <a:t> </a:t>
            </a:r>
            <a:r>
              <a:rPr lang="en-US" b="1" dirty="0" err="1"/>
              <a:t>chọn</a:t>
            </a:r>
            <a:r>
              <a:rPr lang="en-US" b="1" dirty="0"/>
              <a:t> Sai</a:t>
            </a:r>
          </a:p>
        </p:txBody>
      </p:sp>
      <p:pic>
        <p:nvPicPr>
          <p:cNvPr id="37" name="59c3c5f047238">
            <a:hlinkClick r:id="" action="ppaction://media"/>
            <a:extLst>
              <a:ext uri="{FF2B5EF4-FFF2-40B4-BE49-F238E27FC236}">
                <a16:creationId xmlns:a16="http://schemas.microsoft.com/office/drawing/2014/main" id="{13761E0A-87F5-4495-A58E-66FBEFF493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-1245012" y="1348650"/>
            <a:ext cx="487363" cy="487363"/>
          </a:xfrm>
          <a:prstGeom prst="rect">
            <a:avLst/>
          </a:prstGeom>
        </p:spPr>
      </p:pic>
      <p:pic>
        <p:nvPicPr>
          <p:cNvPr id="38" name="AmthanhThua">
            <a:hlinkClick r:id="" action="ppaction://media"/>
            <a:extLst>
              <a:ext uri="{FF2B5EF4-FFF2-40B4-BE49-F238E27FC236}">
                <a16:creationId xmlns:a16="http://schemas.microsoft.com/office/drawing/2014/main" id="{57B5F1A1-40BD-4BF0-8F2C-5670EBD764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-1252490" y="5031842"/>
            <a:ext cx="487363" cy="487363"/>
          </a:xfrm>
          <a:prstGeom prst="rect">
            <a:avLst/>
          </a:prstGeom>
        </p:spPr>
      </p:pic>
      <p:pic>
        <p:nvPicPr>
          <p:cNvPr id="39" name="AmthanhThua">
            <a:hlinkClick r:id="" action="ppaction://media"/>
            <a:extLst>
              <a:ext uri="{FF2B5EF4-FFF2-40B4-BE49-F238E27FC236}">
                <a16:creationId xmlns:a16="http://schemas.microsoft.com/office/drawing/2014/main" id="{1B41B71D-98CC-47DF-A190-E2EEFB9018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-1237935" y="5655715"/>
            <a:ext cx="487363" cy="487363"/>
          </a:xfrm>
          <a:prstGeom prst="rect">
            <a:avLst/>
          </a:prstGeom>
        </p:spPr>
      </p:pic>
      <p:pic>
        <p:nvPicPr>
          <p:cNvPr id="40" name="Picture 39">
            <a:hlinkClick r:id="rId13" action="ppaction://hlinksldjump"/>
            <a:extLst>
              <a:ext uri="{FF2B5EF4-FFF2-40B4-BE49-F238E27FC236}">
                <a16:creationId xmlns:a16="http://schemas.microsoft.com/office/drawing/2014/main" id="{67F41AD4-DED0-4CF7-BAF6-826FE673188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89149" y="87517"/>
            <a:ext cx="627889" cy="627889"/>
          </a:xfrm>
          <a:prstGeom prst="rect">
            <a:avLst/>
          </a:prstGeom>
        </p:spPr>
      </p:pic>
      <p:pic>
        <p:nvPicPr>
          <p:cNvPr id="2" name="CẤM BUÔN BÁN, CẤM REUP" descr="Káº¿t quáº£ hÃ¬nh áº£nh cho right wrong tick icon">
            <a:extLst>
              <a:ext uri="{FF2B5EF4-FFF2-40B4-BE49-F238E27FC236}">
                <a16:creationId xmlns:a16="http://schemas.microsoft.com/office/drawing/2014/main" id="{141B8767-4C0D-E397-81CE-3837AD2987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5040098" y="5272578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2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  <p:bldLst>
      <p:bldP spid="6" grpId="0" animBg="1"/>
      <p:bldP spid="7" grpId="0"/>
      <p:bldP spid="30" grpId="0"/>
      <p:bldP spid="31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1" name="Picture 19" descr="HinhDongLoGo7">
            <a:extLst>
              <a:ext uri="{FF2B5EF4-FFF2-40B4-BE49-F238E27FC236}">
                <a16:creationId xmlns:a16="http://schemas.microsoft.com/office/drawing/2014/main" id="{E1491C33-3055-4BA4-AEC7-1C47378B4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1759" y="0"/>
            <a:ext cx="12763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2" name="Picture 24" descr="HinhDongLoGo7">
            <a:extLst>
              <a:ext uri="{FF2B5EF4-FFF2-40B4-BE49-F238E27FC236}">
                <a16:creationId xmlns:a16="http://schemas.microsoft.com/office/drawing/2014/main" id="{8293CF24-74D0-4D35-9E73-20B12710F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536" y="61914"/>
            <a:ext cx="1276351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3" name="Text Box 31">
            <a:extLst>
              <a:ext uri="{FF2B5EF4-FFF2-40B4-BE49-F238E27FC236}">
                <a16:creationId xmlns:a16="http://schemas.microsoft.com/office/drawing/2014/main" id="{F900DCDC-0FD3-4239-A4A2-3C4C46180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6050" y="4329114"/>
            <a:ext cx="422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en-US" altLang="en-US" sz="18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A8F544D8-188A-4E93-8C35-62A989634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4990" y="61914"/>
            <a:ext cx="7659594" cy="1177237"/>
          </a:xfrm>
          <a:prstGeom prst="rect">
            <a:avLst/>
          </a:prstGeom>
          <a:noFill/>
          <a:ln>
            <a:noFill/>
          </a:ln>
        </p:spPr>
        <p:txBody>
          <a:bodyPr wrap="square" lIns="68570" tIns="34286" rIns="68570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>
              <a:defRPr/>
            </a:pPr>
            <a:r>
              <a:rPr lang="en-US" altLang="zh-CN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Thứ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hai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CN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ngày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21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tháng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10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năm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2024</a:t>
            </a:r>
            <a:endParaRPr lang="en-US" altLang="zh-CN" sz="36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</a:endParaRPr>
          </a:p>
          <a:p>
            <a:pPr algn="ctr" defTabSz="685800">
              <a:defRPr/>
            </a:pPr>
            <a:r>
              <a:rPr lang="vi-VN" altLang="zh-CN" sz="36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Luyện từ và câu</a:t>
            </a:r>
            <a:endParaRPr lang="en-US" altLang="zh-CN" sz="3600" b="1" u="sng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52063" y="1015816"/>
            <a:ext cx="4585447" cy="901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US" altLang="zh-CN" sz="4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Từ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đa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4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nghĩa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061DA6-B82E-46FE-9483-5608B8AEA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96"/>
            <a:ext cx="12192000" cy="68579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B9F73B0-ABBF-4CA1-9D34-781B47115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64645"/>
            <a:ext cx="11363692" cy="84490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841" y="1700715"/>
            <a:ext cx="9614225" cy="361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3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1" name="Picture 19" descr="HinhDongLoGo7">
            <a:extLst>
              <a:ext uri="{FF2B5EF4-FFF2-40B4-BE49-F238E27FC236}">
                <a16:creationId xmlns:a16="http://schemas.microsoft.com/office/drawing/2014/main" id="{E1491C33-3055-4BA4-AEC7-1C47378B4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1759" y="0"/>
            <a:ext cx="12763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2" name="Picture 24" descr="HinhDongLoGo7">
            <a:extLst>
              <a:ext uri="{FF2B5EF4-FFF2-40B4-BE49-F238E27FC236}">
                <a16:creationId xmlns:a16="http://schemas.microsoft.com/office/drawing/2014/main" id="{8293CF24-74D0-4D35-9E73-20B12710F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536" y="61914"/>
            <a:ext cx="1276351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3" name="Text Box 31">
            <a:extLst>
              <a:ext uri="{FF2B5EF4-FFF2-40B4-BE49-F238E27FC236}">
                <a16:creationId xmlns:a16="http://schemas.microsoft.com/office/drawing/2014/main" id="{F900DCDC-0FD3-4239-A4A2-3C4C46180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6050" y="4329114"/>
            <a:ext cx="422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en-US" altLang="en-US" sz="18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A8F544D8-188A-4E93-8C35-62A989634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6335" y="-2240"/>
            <a:ext cx="6592794" cy="900238"/>
          </a:xfrm>
          <a:prstGeom prst="rect">
            <a:avLst/>
          </a:prstGeom>
          <a:noFill/>
          <a:ln>
            <a:noFill/>
          </a:ln>
        </p:spPr>
        <p:txBody>
          <a:bodyPr wrap="square" lIns="68570" tIns="34286" rIns="68570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>
              <a:defRPr/>
            </a:pPr>
            <a:r>
              <a:rPr lang="en-US" altLang="zh-CN" sz="27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Thứ</a:t>
            </a:r>
            <a:r>
              <a:rPr lang="en-US" altLang="zh-CN" sz="27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27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hai</a:t>
            </a:r>
            <a:r>
              <a:rPr lang="en-US" altLang="zh-CN" sz="27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CN" sz="27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ngày</a:t>
            </a:r>
            <a:r>
              <a:rPr lang="en-US" altLang="zh-CN" sz="27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27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21</a:t>
            </a:r>
            <a:r>
              <a:rPr lang="en-US" altLang="zh-CN" sz="27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7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tháng</a:t>
            </a:r>
            <a:r>
              <a:rPr lang="en-US" altLang="zh-CN" sz="27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27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10</a:t>
            </a:r>
            <a:r>
              <a:rPr lang="en-US" altLang="zh-CN" sz="27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7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năm</a:t>
            </a:r>
            <a:r>
              <a:rPr lang="en-US" altLang="zh-CN" sz="27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27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2024</a:t>
            </a:r>
            <a:endParaRPr lang="en-US" altLang="zh-CN" sz="27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</a:endParaRPr>
          </a:p>
          <a:p>
            <a:pPr algn="ctr" defTabSz="685800">
              <a:defRPr/>
            </a:pPr>
            <a:r>
              <a:rPr lang="vi-VN" altLang="zh-CN" sz="27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Luyện từ và câu</a:t>
            </a:r>
            <a:endParaRPr lang="en-US" altLang="zh-CN" sz="2700" b="1" u="sng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30008" y="759207"/>
            <a:ext cx="4585447" cy="547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US" altLang="zh-CN" sz="27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Từ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27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đa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7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nghĩa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D3E09C-3788-10E4-6A68-EB2814D3DB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519" y="1306665"/>
            <a:ext cx="11483788" cy="5487599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263FF31-1777-B89B-5D14-ADB051CDBD71}"/>
              </a:ext>
            </a:extLst>
          </p:cNvPr>
          <p:cNvCxnSpPr>
            <a:cxnSpLocks/>
          </p:cNvCxnSpPr>
          <p:nvPr/>
        </p:nvCxnSpPr>
        <p:spPr>
          <a:xfrm>
            <a:off x="972491" y="1599648"/>
            <a:ext cx="179760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3CBE23-64A8-3BAF-CD4C-ACE99048B1E6}"/>
              </a:ext>
            </a:extLst>
          </p:cNvPr>
          <p:cNvCxnSpPr>
            <a:cxnSpLocks/>
          </p:cNvCxnSpPr>
          <p:nvPr/>
        </p:nvCxnSpPr>
        <p:spPr>
          <a:xfrm>
            <a:off x="3455715" y="1612544"/>
            <a:ext cx="274786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D25E56D-69A1-E5D6-30D1-737AF692310F}"/>
              </a:ext>
            </a:extLst>
          </p:cNvPr>
          <p:cNvCxnSpPr>
            <a:cxnSpLocks/>
          </p:cNvCxnSpPr>
          <p:nvPr/>
        </p:nvCxnSpPr>
        <p:spPr>
          <a:xfrm flipV="1">
            <a:off x="6996774" y="1599648"/>
            <a:ext cx="1815532" cy="2186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762163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39">
            <a:extLst>
              <a:ext uri="{FF2B5EF4-FFF2-40B4-BE49-F238E27FC236}">
                <a16:creationId xmlns:a16="http://schemas.microsoft.com/office/drawing/2014/main" id="{6B5CAA5F-BC42-4F8D-A4F4-D62BF5693694}"/>
              </a:ext>
            </a:extLst>
          </p:cNvPr>
          <p:cNvSpPr txBox="1"/>
          <p:nvPr/>
        </p:nvSpPr>
        <p:spPr>
          <a:xfrm>
            <a:off x="528918" y="126686"/>
            <a:ext cx="10714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altLang="zh-CN" sz="3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Bài 1:</a:t>
            </a:r>
            <a:r>
              <a:rPr kumimoji="0" lang="vi-VN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a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Tìm</a:t>
            </a:r>
            <a:r>
              <a:rPr kumimoji="0" lang="en-US" altLang="zh-CN" sz="3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600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nghĩa</a:t>
            </a:r>
            <a:r>
              <a:rPr kumimoji="0" lang="en-US" altLang="zh-CN" sz="3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600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của</a:t>
            </a:r>
            <a:r>
              <a:rPr kumimoji="0" lang="en-US" altLang="zh-CN" sz="3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vi-VN" altLang="zh-CN" sz="3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từ </a:t>
            </a:r>
            <a:r>
              <a:rPr kumimoji="0" lang="vi-VN" altLang="zh-CN" sz="3600" b="1" i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mắt</a:t>
            </a:r>
            <a:r>
              <a:rPr kumimoji="0" lang="vi-VN" altLang="zh-CN" sz="3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được in đậm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781407"/>
              </p:ext>
            </p:extLst>
          </p:nvPr>
        </p:nvGraphicFramePr>
        <p:xfrm>
          <a:off x="950259" y="841223"/>
          <a:ext cx="8004325" cy="5881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5740">
                  <a:extLst>
                    <a:ext uri="{9D8B030D-6E8A-4147-A177-3AD203B41FA5}">
                      <a16:colId xmlns:a16="http://schemas.microsoft.com/office/drawing/2014/main" val="3148548059"/>
                    </a:ext>
                  </a:extLst>
                </a:gridCol>
                <a:gridCol w="1237172">
                  <a:extLst>
                    <a:ext uri="{9D8B030D-6E8A-4147-A177-3AD203B41FA5}">
                      <a16:colId xmlns:a16="http://schemas.microsoft.com/office/drawing/2014/main" val="2606480429"/>
                    </a:ext>
                  </a:extLst>
                </a:gridCol>
                <a:gridCol w="4631413">
                  <a:extLst>
                    <a:ext uri="{9D8B030D-6E8A-4147-A177-3AD203B41FA5}">
                      <a16:colId xmlns:a16="http://schemas.microsoft.com/office/drawing/2014/main" val="645916978"/>
                    </a:ext>
                  </a:extLst>
                </a:gridCol>
              </a:tblGrid>
              <a:tr h="906545">
                <a:tc>
                  <a:txBody>
                    <a:bodyPr/>
                    <a:lstStyle/>
                    <a:p>
                      <a:pPr algn="ctr"/>
                      <a:r>
                        <a:rPr lang="vi-VN" sz="3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Từ</a:t>
                      </a:r>
                      <a:endParaRPr lang="en-US" sz="3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400" b="1" dirty="0">
                        <a:solidFill>
                          <a:srgbClr val="B88C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Nghĩa của từ mắt</a:t>
                      </a:r>
                      <a:endParaRPr lang="en-US" sz="3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407299"/>
                  </a:ext>
                </a:extLst>
              </a:tr>
              <a:tr h="15670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en-US" sz="3400" b="1" baseline="30000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(1)</a:t>
                      </a:r>
                      <a:r>
                        <a:rPr lang="vi-VN" altLang="en-US" sz="3400" b="1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Mắt</a:t>
                      </a:r>
                      <a:r>
                        <a:rPr lang="vi-VN" altLang="en-US" sz="3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en-US" sz="3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đèn</a:t>
                      </a:r>
                      <a:endParaRPr lang="en-US" altLang="en-US" sz="34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3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Nghĩa 1: cơ quan để nhìn của người hay động vật.</a:t>
                      </a:r>
                      <a:endParaRPr lang="en-US" sz="3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50014"/>
                  </a:ext>
                </a:extLst>
              </a:tr>
              <a:tr h="11645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en-US" sz="3400" b="1" baseline="30000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(2) </a:t>
                      </a:r>
                      <a:r>
                        <a:rPr lang="vi-VN" altLang="en-US" sz="3400" b="1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Mắt </a:t>
                      </a:r>
                      <a:r>
                        <a:rPr lang="vi-VN" altLang="en-US" sz="3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chim</a:t>
                      </a:r>
                      <a:endParaRPr lang="en-US" altLang="en-US" sz="34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3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541915"/>
                  </a:ext>
                </a:extLst>
              </a:tr>
              <a:tr h="20619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en-US" sz="3400" b="1" baseline="30000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(3) </a:t>
                      </a:r>
                      <a:r>
                        <a:rPr lang="vi-VN" altLang="en-US" sz="3400" b="1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Mắt</a:t>
                      </a:r>
                      <a:r>
                        <a:rPr lang="vi-VN" altLang="en-US" sz="3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en-US" sz="3400" b="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người</a:t>
                      </a:r>
                      <a:endParaRPr lang="en-US" altLang="en-US" sz="3400" b="0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3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Nghĩa 2: chỗ lồi ra, giống hình con mắt ở một số vật</a:t>
                      </a:r>
                      <a:endParaRPr lang="en-US" sz="3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3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180953"/>
                  </a:ext>
                </a:extLst>
              </a:tr>
            </a:tbl>
          </a:graphicData>
        </a:graphic>
      </p:graphicFrame>
      <p:sp>
        <p:nvSpPr>
          <p:cNvPr id="46" name="Line 49"/>
          <p:cNvSpPr>
            <a:spLocks noChangeShapeType="1"/>
          </p:cNvSpPr>
          <p:nvPr/>
        </p:nvSpPr>
        <p:spPr bwMode="auto">
          <a:xfrm>
            <a:off x="3070004" y="2683830"/>
            <a:ext cx="1228435" cy="2530762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anchor="ctr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vi-VN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8" name="Line 51"/>
          <p:cNvSpPr>
            <a:spLocks noChangeShapeType="1"/>
          </p:cNvSpPr>
          <p:nvPr/>
        </p:nvSpPr>
        <p:spPr bwMode="auto">
          <a:xfrm flipV="1">
            <a:off x="2993012" y="2331084"/>
            <a:ext cx="1305427" cy="1686596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anchor="ctr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vi-V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00"/>
              </a:highlight>
              <a:latin typeface="Arial" panose="020B0604020202020204" pitchFamily="34" charset="0"/>
            </a:endParaRPr>
          </a:p>
        </p:txBody>
      </p:sp>
      <p:sp>
        <p:nvSpPr>
          <p:cNvPr id="3" name="Line 51">
            <a:extLst>
              <a:ext uri="{FF2B5EF4-FFF2-40B4-BE49-F238E27FC236}">
                <a16:creationId xmlns:a16="http://schemas.microsoft.com/office/drawing/2014/main" id="{893FA37E-1598-68AF-C232-0A179B6035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19339" y="2502628"/>
            <a:ext cx="1305428" cy="2743599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anchor="ctr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vi-VN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6" name="Picture 2" descr="Độ Đèn Mắt Quỷ Ô Tô - Hiệu Suất Chiếu Sáng Vượt Trội">
            <a:extLst>
              <a:ext uri="{FF2B5EF4-FFF2-40B4-BE49-F238E27FC236}">
                <a16:creationId xmlns:a16="http://schemas.microsoft.com/office/drawing/2014/main" id="{6E4BEB25-9027-2262-65EF-51B0896E98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00225" y="4545106"/>
            <a:ext cx="2929757" cy="218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500000+ Mắt Chim Ưng &amp; ảnh Chim miễn phí - Pixabay">
            <a:extLst>
              <a:ext uri="{FF2B5EF4-FFF2-40B4-BE49-F238E27FC236}">
                <a16:creationId xmlns:a16="http://schemas.microsoft.com/office/drawing/2014/main" id="{382AB7CA-3B4F-C06F-8912-8BF127B6C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586" y="880399"/>
            <a:ext cx="3049396" cy="244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Màu sắc đôi mắt tiết lộ gì về tính cách của bạn - Bệnh Viện ...">
            <a:extLst>
              <a:ext uri="{FF2B5EF4-FFF2-40B4-BE49-F238E27FC236}">
                <a16:creationId xmlns:a16="http://schemas.microsoft.com/office/drawing/2014/main" id="{E25CCA89-1376-95E8-032B-F3DC5D2F4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225" y="880399"/>
            <a:ext cx="2929757" cy="244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36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Độ Đèn Mắt Quỷ Ô Tô - Hiệu Suất Chiếu Sáng Vượt Trội">
            <a:extLst>
              <a:ext uri="{FF2B5EF4-FFF2-40B4-BE49-F238E27FC236}">
                <a16:creationId xmlns:a16="http://schemas.microsoft.com/office/drawing/2014/main" id="{17422D01-C788-B2CE-5D3C-D61DAC2AAF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67" y="209478"/>
            <a:ext cx="3653416" cy="321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500000+ Mắt Chim Ưng &amp; ảnh Chim miễn phí - Pixabay">
            <a:extLst>
              <a:ext uri="{FF2B5EF4-FFF2-40B4-BE49-F238E27FC236}">
                <a16:creationId xmlns:a16="http://schemas.microsoft.com/office/drawing/2014/main" id="{0F42FF68-211D-582F-9D45-0392C47EB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805" y="209478"/>
            <a:ext cx="3577900" cy="321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Màu sắc đôi mắt tiết lộ gì về tính cách của bạn - Bệnh Viện ...">
            <a:extLst>
              <a:ext uri="{FF2B5EF4-FFF2-40B4-BE49-F238E27FC236}">
                <a16:creationId xmlns:a16="http://schemas.microsoft.com/office/drawing/2014/main" id="{C77A1D01-841C-AE74-327D-B5A5887EA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219" y="209478"/>
            <a:ext cx="4001424" cy="326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FA96C9-6908-47BE-C7EF-2AC90EAED9E7}"/>
              </a:ext>
            </a:extLst>
          </p:cNvPr>
          <p:cNvSpPr txBox="1"/>
          <p:nvPr/>
        </p:nvSpPr>
        <p:spPr>
          <a:xfrm>
            <a:off x="1133068" y="3376499"/>
            <a:ext cx="188072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Mắt 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vi-V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C171F3-0CF1-6AAF-33B0-ACA68C662A50}"/>
              </a:ext>
            </a:extLst>
          </p:cNvPr>
          <p:cNvSpPr txBox="1"/>
          <p:nvPr/>
        </p:nvSpPr>
        <p:spPr>
          <a:xfrm>
            <a:off x="4985940" y="3413075"/>
            <a:ext cx="222012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Mắt 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  <a:r>
              <a:rPr lang="vi-V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1E3A0F-30E6-97F4-43D1-07B9BCABEA9D}"/>
              </a:ext>
            </a:extLst>
          </p:cNvPr>
          <p:cNvSpPr txBox="1"/>
          <p:nvPr/>
        </p:nvSpPr>
        <p:spPr>
          <a:xfrm>
            <a:off x="9166925" y="3286381"/>
            <a:ext cx="258925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Mắt 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vi-V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24">
            <a:extLst>
              <a:ext uri="{FF2B5EF4-FFF2-40B4-BE49-F238E27FC236}">
                <a16:creationId xmlns:a16="http://schemas.microsoft.com/office/drawing/2014/main" id="{C0A25879-0A2D-336B-0513-332D6CDB619D}"/>
              </a:ext>
            </a:extLst>
          </p:cNvPr>
          <p:cNvSpPr/>
          <p:nvPr/>
        </p:nvSpPr>
        <p:spPr>
          <a:xfrm>
            <a:off x="621084" y="4909969"/>
            <a:ext cx="11017342" cy="1706880"/>
          </a:xfrm>
          <a:prstGeom prst="rect">
            <a:avLst/>
          </a:prstGeom>
          <a:solidFill>
            <a:schemeClr val="bg1"/>
          </a:solidFill>
          <a:ln w="28575">
            <a:solidFill>
              <a:srgbClr val="0000CC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vi-VN" altLang="zh-CN" sz="3600" dirty="0">
                <a:solidFill>
                  <a:srgbClr val="0000CC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b. Trong các nghĩa của từ mắt nêu trên, nghĩa nào là nghĩa gốc, nghĩa nào là nghĩa được phát triển từ nghĩa gốc (nghĩa chuyển)?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9DB217-130E-2D61-0ABA-24195FEEA22B}"/>
              </a:ext>
            </a:extLst>
          </p:cNvPr>
          <p:cNvSpPr txBox="1"/>
          <p:nvPr/>
        </p:nvSpPr>
        <p:spPr>
          <a:xfrm>
            <a:off x="7123377" y="4255878"/>
            <a:ext cx="2189583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 gốc 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A78BE65C-B00E-3FA8-35F7-63A91456ED25}"/>
              </a:ext>
            </a:extLst>
          </p:cNvPr>
          <p:cNvSpPr/>
          <p:nvPr/>
        </p:nvSpPr>
        <p:spPr>
          <a:xfrm rot="16200000">
            <a:off x="8055627" y="1868097"/>
            <a:ext cx="325085" cy="4521708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1A457F-2D6B-02E7-7FD3-02D2F749C791}"/>
              </a:ext>
            </a:extLst>
          </p:cNvPr>
          <p:cNvSpPr txBox="1"/>
          <p:nvPr/>
        </p:nvSpPr>
        <p:spPr>
          <a:xfrm>
            <a:off x="544366" y="4300300"/>
            <a:ext cx="3238087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 chuyển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557B7D35-FD26-A7EE-0D81-BF0AD15C2FBA}"/>
              </a:ext>
            </a:extLst>
          </p:cNvPr>
          <p:cNvSpPr/>
          <p:nvPr/>
        </p:nvSpPr>
        <p:spPr>
          <a:xfrm rot="16200000">
            <a:off x="1823347" y="3671751"/>
            <a:ext cx="325086" cy="9144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4A2E4E-57D7-F4A6-91F7-E7A9DA5A6CB6}"/>
              </a:ext>
            </a:extLst>
          </p:cNvPr>
          <p:cNvSpPr txBox="1"/>
          <p:nvPr/>
        </p:nvSpPr>
        <p:spPr>
          <a:xfrm>
            <a:off x="4948518" y="4886246"/>
            <a:ext cx="6943378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vi-VN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 chim, mắt người: Là mắt thật, một bộ phận của cơ thể người hay động vật, để nhìn.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08C4F2-7F7B-A239-D82D-DA3F6170A53A}"/>
              </a:ext>
            </a:extLst>
          </p:cNvPr>
          <p:cNvSpPr txBox="1"/>
          <p:nvPr/>
        </p:nvSpPr>
        <p:spPr>
          <a:xfrm>
            <a:off x="544366" y="4970354"/>
            <a:ext cx="4059865" cy="18158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vi-VN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 đèn: Không phải là mắt thật, không dùng để nhìn mà chỉ để chiếu sáng.</a:t>
            </a:r>
          </a:p>
        </p:txBody>
      </p:sp>
    </p:spTree>
    <p:extLst>
      <p:ext uri="{BB962C8B-B14F-4D97-AF65-F5344CB8AC3E}">
        <p14:creationId xmlns:p14="http://schemas.microsoft.com/office/powerpoint/2010/main" val="385391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4" grpId="0" animBg="1"/>
      <p:bldP spid="4" grpId="1" animBg="1"/>
      <p:bldP spid="11" grpId="0" animBg="1"/>
      <p:bldP spid="12" grpId="0" animBg="1"/>
      <p:bldP spid="13" grpId="0" animBg="1"/>
      <p:bldP spid="14" grpId="0" animBg="1"/>
      <p:bldP spid="22" grpId="0" animBg="1"/>
      <p:bldP spid="22" grpId="1" animBg="1"/>
      <p:bldP spid="8" grpId="0" animBg="1"/>
      <p:bldP spid="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Độ Đèn Mắt Quỷ Ô Tô - Hiệu Suất Chiếu Sáng Vượt Trội">
            <a:extLst>
              <a:ext uri="{FF2B5EF4-FFF2-40B4-BE49-F238E27FC236}">
                <a16:creationId xmlns:a16="http://schemas.microsoft.com/office/drawing/2014/main" id="{17422D01-C788-B2CE-5D3C-D61DAC2AAF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0" y="110510"/>
            <a:ext cx="3577900" cy="272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500000+ Mắt Chim Ưng &amp; ảnh Chim miễn phí - Pixabay">
            <a:extLst>
              <a:ext uri="{FF2B5EF4-FFF2-40B4-BE49-F238E27FC236}">
                <a16:creationId xmlns:a16="http://schemas.microsoft.com/office/drawing/2014/main" id="{0F42FF68-211D-582F-9D45-0392C47EB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803" y="110510"/>
            <a:ext cx="3577900" cy="271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Màu sắc đôi mắt tiết lộ gì về tính cách của bạn - Bệnh Viện ...">
            <a:extLst>
              <a:ext uri="{FF2B5EF4-FFF2-40B4-BE49-F238E27FC236}">
                <a16:creationId xmlns:a16="http://schemas.microsoft.com/office/drawing/2014/main" id="{C77A1D01-841C-AE74-327D-B5A5887EA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219" y="110510"/>
            <a:ext cx="4001424" cy="26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FA96C9-6908-47BE-C7EF-2AC90EAED9E7}"/>
              </a:ext>
            </a:extLst>
          </p:cNvPr>
          <p:cNvSpPr txBox="1"/>
          <p:nvPr/>
        </p:nvSpPr>
        <p:spPr>
          <a:xfrm>
            <a:off x="1354247" y="2197196"/>
            <a:ext cx="18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Mắt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C171F3-0CF1-6AAF-33B0-ACA68C662A50}"/>
              </a:ext>
            </a:extLst>
          </p:cNvPr>
          <p:cNvSpPr txBox="1"/>
          <p:nvPr/>
        </p:nvSpPr>
        <p:spPr>
          <a:xfrm>
            <a:off x="5193806" y="2204244"/>
            <a:ext cx="18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Mắt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1E3A0F-30E6-97F4-43D1-07B9BCABEA9D}"/>
              </a:ext>
            </a:extLst>
          </p:cNvPr>
          <p:cNvSpPr txBox="1"/>
          <p:nvPr/>
        </p:nvSpPr>
        <p:spPr>
          <a:xfrm>
            <a:off x="9205607" y="2181876"/>
            <a:ext cx="200404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người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24">
            <a:extLst>
              <a:ext uri="{FF2B5EF4-FFF2-40B4-BE49-F238E27FC236}">
                <a16:creationId xmlns:a16="http://schemas.microsoft.com/office/drawing/2014/main" id="{C0A25879-0A2D-336B-0513-332D6CDB619D}"/>
              </a:ext>
            </a:extLst>
          </p:cNvPr>
          <p:cNvSpPr/>
          <p:nvPr/>
        </p:nvSpPr>
        <p:spPr>
          <a:xfrm>
            <a:off x="788893" y="3592044"/>
            <a:ext cx="11111055" cy="1344441"/>
          </a:xfrm>
          <a:prstGeom prst="rect">
            <a:avLst/>
          </a:prstGeom>
          <a:solidFill>
            <a:schemeClr val="bg1"/>
          </a:solidFill>
          <a:ln w="28575">
            <a:solidFill>
              <a:srgbClr val="0000CC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vi-VN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Các nghĩa trên của từ </a:t>
            </a:r>
            <a:r>
              <a:rPr lang="vi-VN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vi-VN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có liên hệ với nhau như thế nào ?</a:t>
            </a:r>
            <a:r>
              <a:rPr lang="vi-VN" altLang="zh-CN" sz="3600" b="1" dirty="0">
                <a:solidFill>
                  <a:srgbClr val="0000CC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D1032A-4DF1-9AFF-92AE-72DBDF59572C}"/>
              </a:ext>
            </a:extLst>
          </p:cNvPr>
          <p:cNvSpPr txBox="1"/>
          <p:nvPr/>
        </p:nvSpPr>
        <p:spPr>
          <a:xfrm>
            <a:off x="3466912" y="2850027"/>
            <a:ext cx="5217658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 LUẬN NHÓM 2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FA6BF-7568-984E-62F7-07B339B40BFD}"/>
              </a:ext>
            </a:extLst>
          </p:cNvPr>
          <p:cNvSpPr txBox="1"/>
          <p:nvPr/>
        </p:nvSpPr>
        <p:spPr>
          <a:xfrm>
            <a:off x="2748505" y="4989492"/>
            <a:ext cx="28841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Giống nhau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6B844B-3567-F970-EADF-1B38DEED0171}"/>
              </a:ext>
            </a:extLst>
          </p:cNvPr>
          <p:cNvSpPr txBox="1"/>
          <p:nvPr/>
        </p:nvSpPr>
        <p:spPr>
          <a:xfrm>
            <a:off x="2830801" y="5873412"/>
            <a:ext cx="28841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 </a:t>
            </a:r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</a:p>
        </p:txBody>
      </p:sp>
      <p:sp>
        <p:nvSpPr>
          <p:cNvPr id="12" name="Line 51">
            <a:extLst>
              <a:ext uri="{FF2B5EF4-FFF2-40B4-BE49-F238E27FC236}">
                <a16:creationId xmlns:a16="http://schemas.microsoft.com/office/drawing/2014/main" id="{9E84BA91-639D-3084-C880-49A935573D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95498" y="5343435"/>
            <a:ext cx="835303" cy="426608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anchor="ctr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vi-V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00"/>
              </a:highlight>
              <a:latin typeface="Arial" panose="020B0604020202020204" pitchFamily="34" charset="0"/>
            </a:endParaRPr>
          </a:p>
        </p:txBody>
      </p:sp>
      <p:sp>
        <p:nvSpPr>
          <p:cNvPr id="13" name="Line 51">
            <a:extLst>
              <a:ext uri="{FF2B5EF4-FFF2-40B4-BE49-F238E27FC236}">
                <a16:creationId xmlns:a16="http://schemas.microsoft.com/office/drawing/2014/main" id="{C55757DF-AAAB-F9B7-DC36-956686455C68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5498" y="5800747"/>
            <a:ext cx="942924" cy="501147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anchor="ctr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vi-V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00"/>
              </a:highlight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3EF93B-55F3-64A1-6941-B2333E03D55E}"/>
              </a:ext>
            </a:extLst>
          </p:cNvPr>
          <p:cNvSpPr txBox="1"/>
          <p:nvPr/>
        </p:nvSpPr>
        <p:spPr>
          <a:xfrm>
            <a:off x="722254" y="5343434"/>
            <a:ext cx="126398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Mắt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74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9" grpId="0" animBg="1"/>
      <p:bldP spid="10" grpId="0"/>
      <p:bldP spid="11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Độ Đèn Mắt Quỷ Ô Tô - Hiệu Suất Chiếu Sáng Vượt Trội">
            <a:extLst>
              <a:ext uri="{FF2B5EF4-FFF2-40B4-BE49-F238E27FC236}">
                <a16:creationId xmlns:a16="http://schemas.microsoft.com/office/drawing/2014/main" id="{17422D01-C788-B2CE-5D3C-D61DAC2AAF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0" y="110510"/>
            <a:ext cx="3577900" cy="272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500000+ Mắt Chim Ưng &amp; ảnh Chim miễn phí - Pixabay">
            <a:extLst>
              <a:ext uri="{FF2B5EF4-FFF2-40B4-BE49-F238E27FC236}">
                <a16:creationId xmlns:a16="http://schemas.microsoft.com/office/drawing/2014/main" id="{0F42FF68-211D-582F-9D45-0392C47EB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803" y="110510"/>
            <a:ext cx="3577900" cy="271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Màu sắc đôi mắt tiết lộ gì về tính cách của bạn - Bệnh Viện ...">
            <a:extLst>
              <a:ext uri="{FF2B5EF4-FFF2-40B4-BE49-F238E27FC236}">
                <a16:creationId xmlns:a16="http://schemas.microsoft.com/office/drawing/2014/main" id="{C77A1D01-841C-AE74-327D-B5A5887EA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219" y="110510"/>
            <a:ext cx="4001424" cy="26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FA96C9-6908-47BE-C7EF-2AC90EAED9E7}"/>
              </a:ext>
            </a:extLst>
          </p:cNvPr>
          <p:cNvSpPr txBox="1"/>
          <p:nvPr/>
        </p:nvSpPr>
        <p:spPr>
          <a:xfrm>
            <a:off x="1354247" y="2197196"/>
            <a:ext cx="18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Mắt đèn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C171F3-0CF1-6AAF-33B0-ACA68C662A50}"/>
              </a:ext>
            </a:extLst>
          </p:cNvPr>
          <p:cNvSpPr txBox="1"/>
          <p:nvPr/>
        </p:nvSpPr>
        <p:spPr>
          <a:xfrm>
            <a:off x="5193806" y="2204244"/>
            <a:ext cx="18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Mắt chim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1E3A0F-30E6-97F4-43D1-07B9BCABEA9D}"/>
              </a:ext>
            </a:extLst>
          </p:cNvPr>
          <p:cNvSpPr txBox="1"/>
          <p:nvPr/>
        </p:nvSpPr>
        <p:spPr>
          <a:xfrm>
            <a:off x="9205607" y="2181876"/>
            <a:ext cx="200404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Mắt người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7A4ECE-0BF4-0977-CE7E-25BFDCDBA948}"/>
              </a:ext>
            </a:extLst>
          </p:cNvPr>
          <p:cNvSpPr txBox="1"/>
          <p:nvPr/>
        </p:nvSpPr>
        <p:spPr>
          <a:xfrm>
            <a:off x="555811" y="3609289"/>
            <a:ext cx="11470191" cy="28623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vi-VN" sz="3600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 nhau</a:t>
            </a:r>
            <a:r>
              <a:rPr lang="vi-VN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vi-VN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Nghĩa gốc (mắt chim, mắt người): Là mắt thật, một bộ phận của cơ thể người hay động vật, để nhìn.</a:t>
            </a:r>
          </a:p>
          <a:p>
            <a:r>
              <a:rPr lang="vi-VN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Nghĩa chuyển (mắt đèn): Không phải là mắt thật, không dùng để nhìn mà chỉ để chiếu sáng.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1B3163-AF22-34A1-7A87-95100A1E1403}"/>
              </a:ext>
            </a:extLst>
          </p:cNvPr>
          <p:cNvSpPr txBox="1"/>
          <p:nvPr/>
        </p:nvSpPr>
        <p:spPr>
          <a:xfrm>
            <a:off x="555811" y="2962558"/>
            <a:ext cx="11463561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vi-VN" sz="3600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Giống nhau</a:t>
            </a:r>
            <a:r>
              <a:rPr lang="vi-VN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Ở hình dáng của sự vật, lồi ra phía trước.</a:t>
            </a:r>
          </a:p>
        </p:txBody>
      </p:sp>
    </p:spTree>
    <p:extLst>
      <p:ext uri="{BB962C8B-B14F-4D97-AF65-F5344CB8AC3E}">
        <p14:creationId xmlns:p14="http://schemas.microsoft.com/office/powerpoint/2010/main" val="79229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Độ Đèn Mắt Quỷ Ô Tô - Hiệu Suất Chiếu Sáng Vượt Trội">
            <a:extLst>
              <a:ext uri="{FF2B5EF4-FFF2-40B4-BE49-F238E27FC236}">
                <a16:creationId xmlns:a16="http://schemas.microsoft.com/office/drawing/2014/main" id="{17422D01-C788-B2CE-5D3C-D61DAC2AAF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0" y="110510"/>
            <a:ext cx="3577900" cy="272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500000+ Mắt Chim Ưng &amp; ảnh Chim miễn phí - Pixabay">
            <a:extLst>
              <a:ext uri="{FF2B5EF4-FFF2-40B4-BE49-F238E27FC236}">
                <a16:creationId xmlns:a16="http://schemas.microsoft.com/office/drawing/2014/main" id="{0F42FF68-211D-582F-9D45-0392C47EB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803" y="110510"/>
            <a:ext cx="3577900" cy="271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Màu sắc đôi mắt tiết lộ gì về tính cách của bạn - Bệnh Viện ...">
            <a:extLst>
              <a:ext uri="{FF2B5EF4-FFF2-40B4-BE49-F238E27FC236}">
                <a16:creationId xmlns:a16="http://schemas.microsoft.com/office/drawing/2014/main" id="{C77A1D01-841C-AE74-327D-B5A5887EA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219" y="110510"/>
            <a:ext cx="4001424" cy="26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FA96C9-6908-47BE-C7EF-2AC90EAED9E7}"/>
              </a:ext>
            </a:extLst>
          </p:cNvPr>
          <p:cNvSpPr txBox="1"/>
          <p:nvPr/>
        </p:nvSpPr>
        <p:spPr>
          <a:xfrm>
            <a:off x="1354247" y="2197196"/>
            <a:ext cx="18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Mắt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C171F3-0CF1-6AAF-33B0-ACA68C662A50}"/>
              </a:ext>
            </a:extLst>
          </p:cNvPr>
          <p:cNvSpPr txBox="1"/>
          <p:nvPr/>
        </p:nvSpPr>
        <p:spPr>
          <a:xfrm>
            <a:off x="5193806" y="2204244"/>
            <a:ext cx="18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Mắt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chim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1E3A0F-30E6-97F4-43D1-07B9BCABEA9D}"/>
              </a:ext>
            </a:extLst>
          </p:cNvPr>
          <p:cNvSpPr txBox="1"/>
          <p:nvPr/>
        </p:nvSpPr>
        <p:spPr>
          <a:xfrm>
            <a:off x="9205607" y="2181876"/>
            <a:ext cx="200404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Mắt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24">
            <a:extLst>
              <a:ext uri="{FF2B5EF4-FFF2-40B4-BE49-F238E27FC236}">
                <a16:creationId xmlns:a16="http://schemas.microsoft.com/office/drawing/2014/main" id="{C0A25879-0A2D-336B-0513-332D6CDB619D}"/>
              </a:ext>
            </a:extLst>
          </p:cNvPr>
          <p:cNvSpPr/>
          <p:nvPr/>
        </p:nvSpPr>
        <p:spPr>
          <a:xfrm>
            <a:off x="645459" y="3344179"/>
            <a:ext cx="11350184" cy="1738271"/>
          </a:xfrm>
          <a:prstGeom prst="rect">
            <a:avLst/>
          </a:prstGeom>
          <a:solidFill>
            <a:schemeClr val="bg1"/>
          </a:solidFill>
          <a:ln w="28575">
            <a:solidFill>
              <a:srgbClr val="0000CC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vi-VN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Các nghĩa của từ mắt có liên hệ với nhau về mặt nghĩa. Chúng có nét nghĩa chung về </a:t>
            </a:r>
            <a:r>
              <a:rPr lang="vi-VN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 dáng của sự vật, và lồi ra ở phía trước.</a:t>
            </a:r>
            <a:endParaRPr kumimoji="0" lang="zh-CN" alt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A55635BF-7306-BA83-8906-EA4F1B03FA08}"/>
              </a:ext>
            </a:extLst>
          </p:cNvPr>
          <p:cNvSpPr/>
          <p:nvPr/>
        </p:nvSpPr>
        <p:spPr>
          <a:xfrm>
            <a:off x="1873968" y="5707105"/>
            <a:ext cx="518724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6ACF0D-F16F-62B3-F2C2-F5B813A5B3AA}"/>
              </a:ext>
            </a:extLst>
          </p:cNvPr>
          <p:cNvSpPr txBox="1"/>
          <p:nvPr/>
        </p:nvSpPr>
        <p:spPr>
          <a:xfrm>
            <a:off x="2675353" y="5595478"/>
            <a:ext cx="71239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vi-V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vi-V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 từ đa nghĩa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DF82916-CEE4-C3D2-57CF-9BD4AA95DADA}"/>
              </a:ext>
            </a:extLst>
          </p:cNvPr>
          <p:cNvSpPr/>
          <p:nvPr/>
        </p:nvSpPr>
        <p:spPr>
          <a:xfrm>
            <a:off x="1873968" y="1028626"/>
            <a:ext cx="1308966" cy="105783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en-US" altLang="en-US" sz="1800" dirty="0">
              <a:latin typeface="Verdana" panose="020B060403050404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E6E9926-9C3B-210C-6710-106C7B97CF19}"/>
              </a:ext>
            </a:extLst>
          </p:cNvPr>
          <p:cNvSpPr/>
          <p:nvPr/>
        </p:nvSpPr>
        <p:spPr>
          <a:xfrm>
            <a:off x="5589047" y="1121726"/>
            <a:ext cx="722376" cy="661843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en-US" altLang="en-US" sz="1800" dirty="0">
              <a:latin typeface="Verdana" panose="020B060403050404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BA92BB7-F7F9-75BE-F585-78908EF653CF}"/>
              </a:ext>
            </a:extLst>
          </p:cNvPr>
          <p:cNvSpPr/>
          <p:nvPr/>
        </p:nvSpPr>
        <p:spPr>
          <a:xfrm>
            <a:off x="8540496" y="219456"/>
            <a:ext cx="2779776" cy="1984788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en-US" altLang="en-US" sz="18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4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 animBg="1"/>
      <p:bldP spid="21" grpId="0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5CF2B8A3-8FF7-443A-B49D-270C41D0385F}"/>
              </a:ext>
            </a:extLst>
          </p:cNvPr>
          <p:cNvSpPr/>
          <p:nvPr/>
        </p:nvSpPr>
        <p:spPr>
          <a:xfrm>
            <a:off x="-16163" y="39688"/>
            <a:ext cx="12192000" cy="10982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84953" y="-133879"/>
            <a:ext cx="1608953" cy="1687729"/>
            <a:chOff x="-64270" y="61186"/>
            <a:chExt cx="1808887" cy="1687729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02BDCA54-3D71-4C72-A84C-F420417B3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0" y="61186"/>
              <a:ext cx="1740097" cy="1687729"/>
            </a:xfrm>
            <a:prstGeom prst="rect">
              <a:avLst/>
            </a:prstGeom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4E83582-84E0-4D85-B5E2-B8C8447BBCAA}"/>
                </a:ext>
              </a:extLst>
            </p:cNvPr>
            <p:cNvSpPr txBox="1"/>
            <p:nvPr/>
          </p:nvSpPr>
          <p:spPr>
            <a:xfrm>
              <a:off x="-64270" y="173900"/>
              <a:ext cx="180888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字魂115号-刀刀体" panose="00000500000000000000" pitchFamily="2" charset="-122"/>
                  <a:ea typeface="字魂115号-刀刀体" panose="00000500000000000000" pitchFamily="2" charset="-122"/>
                  <a:cs typeface="+mn-cs"/>
                </a:rPr>
                <a:t>2</a:t>
              </a:r>
              <a:endPara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字魂115号-刀刀体" panose="00000500000000000000" pitchFamily="2" charset="-122"/>
                <a:ea typeface="字魂115号-刀刀体" panose="00000500000000000000" pitchFamily="2" charset="-122"/>
                <a:cs typeface="+mn-cs"/>
              </a:endParaRP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5133DE-CDA0-45CC-8B57-DA29957F6AEF}"/>
              </a:ext>
            </a:extLst>
          </p:cNvPr>
          <p:cNvSpPr txBox="1"/>
          <p:nvPr/>
        </p:nvSpPr>
        <p:spPr>
          <a:xfrm>
            <a:off x="1306771" y="102549"/>
            <a:ext cx="107964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Xác định nghĩa của từ biển trong những câu thơ, câu ca dao dưới đây và cho biết nghĩa nào là nghĩa gốc, nghĩa nào là nghĩa chuyển.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147" y="1198779"/>
            <a:ext cx="12070945" cy="50783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i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i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i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i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B2E3A7-11FE-C655-0A9E-22508AA91262}"/>
              </a:ext>
            </a:extLst>
          </p:cNvPr>
          <p:cNvSpPr txBox="1"/>
          <p:nvPr/>
        </p:nvSpPr>
        <p:spPr>
          <a:xfrm>
            <a:off x="120223" y="1209371"/>
            <a:ext cx="67980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a. Việt Nam đất nước ta ơi</a:t>
            </a:r>
          </a:p>
          <a:p>
            <a:pPr algn="ctr"/>
            <a:r>
              <a:rPr lang="vi-VN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Mênh mông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biển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lúa đâu trời đẹp hơn.</a:t>
            </a:r>
          </a:p>
          <a:p>
            <a:pPr algn="ctr"/>
            <a:r>
              <a:rPr lang="vi-VN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                            (Nguyễn Đình Thi)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A261D0-5DB7-8692-83EC-72A36F6F1CC7}"/>
              </a:ext>
            </a:extLst>
          </p:cNvPr>
          <p:cNvSpPr txBox="1"/>
          <p:nvPr/>
        </p:nvSpPr>
        <p:spPr>
          <a:xfrm>
            <a:off x="346665" y="2736501"/>
            <a:ext cx="5862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b. Mặt trời xuống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biển</a:t>
            </a:r>
            <a:r>
              <a:rPr lang="vi-VN" sz="2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như hòn lửa</a:t>
            </a:r>
          </a:p>
          <a:p>
            <a:pPr algn="ctr"/>
            <a:r>
              <a:rPr lang="vi-VN" sz="2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Sóng đã cài then, đêm sập cửa.</a:t>
            </a:r>
          </a:p>
          <a:p>
            <a:pPr algn="ctr"/>
            <a:r>
              <a:rPr lang="vi-VN" sz="2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                                 (Huy Cận)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ED2D5B-65CC-4505-59DE-806A2E8CEAE7}"/>
              </a:ext>
            </a:extLst>
          </p:cNvPr>
          <p:cNvSpPr txBox="1"/>
          <p:nvPr/>
        </p:nvSpPr>
        <p:spPr>
          <a:xfrm>
            <a:off x="43598" y="4471733"/>
            <a:ext cx="70654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c. Công cha như núi ngất trời.</a:t>
            </a:r>
          </a:p>
          <a:p>
            <a:pPr algn="ctr"/>
            <a:r>
              <a:rPr lang="vi-VN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Nghĩa mẹ như nước ngời </a:t>
            </a:r>
            <a:r>
              <a:rPr lang="vi-VN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ngời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Biển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Đông.</a:t>
            </a:r>
          </a:p>
          <a:p>
            <a:pPr algn="ctr"/>
            <a:r>
              <a:rPr lang="vi-VN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                                 (</a:t>
            </a:r>
            <a:r>
              <a:rPr lang="vi-VN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dao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5" name="Picture 2" descr="Đẹp yên bình bức tranh đồng quê Tịnh Biên mùa lúa chín vàng - Báo Quảng  Ninh điện tử">
            <a:extLst>
              <a:ext uri="{FF2B5EF4-FFF2-40B4-BE49-F238E27FC236}">
                <a16:creationId xmlns:a16="http://schemas.microsoft.com/office/drawing/2014/main" id="{81F925B5-7653-531D-A1AB-3DBF031EB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892" y="1259954"/>
            <a:ext cx="3869251" cy="176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800000+ Mặt Trời Mọc Trên Biển &amp; ảnh Biển miễn phí - Pixabay">
            <a:extLst>
              <a:ext uri="{FF2B5EF4-FFF2-40B4-BE49-F238E27FC236}">
                <a16:creationId xmlns:a16="http://schemas.microsoft.com/office/drawing/2014/main" id="{909B693B-CA61-567A-AC6E-FD6BF3CD0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084" y="3086356"/>
            <a:ext cx="3869251" cy="169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30A76B3C-BFC8-4615-BC37-DE8383B71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085" y="4953391"/>
            <a:ext cx="3869251" cy="124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0F656C2-75ED-AA58-733B-17E0B085F8C9}"/>
              </a:ext>
            </a:extLst>
          </p:cNvPr>
          <p:cNvSpPr txBox="1"/>
          <p:nvPr/>
        </p:nvSpPr>
        <p:spPr>
          <a:xfrm>
            <a:off x="1082745" y="5774020"/>
            <a:ext cx="4762613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vi-V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 LUẬN NHÓM ĐÔI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64BBB7-D13F-E0B3-9851-2C6148D43BBA}"/>
              </a:ext>
            </a:extLst>
          </p:cNvPr>
          <p:cNvCxnSpPr>
            <a:cxnSpLocks/>
          </p:cNvCxnSpPr>
          <p:nvPr/>
        </p:nvCxnSpPr>
        <p:spPr>
          <a:xfrm>
            <a:off x="1524000" y="563108"/>
            <a:ext cx="388010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260E751-6EE7-B745-A476-ECE63071D5D4}"/>
              </a:ext>
            </a:extLst>
          </p:cNvPr>
          <p:cNvCxnSpPr>
            <a:cxnSpLocks/>
          </p:cNvCxnSpPr>
          <p:nvPr/>
        </p:nvCxnSpPr>
        <p:spPr>
          <a:xfrm>
            <a:off x="5622566" y="956485"/>
            <a:ext cx="148644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4880168-7C6B-A2A0-934D-CEDE630E51E1}"/>
              </a:ext>
            </a:extLst>
          </p:cNvPr>
          <p:cNvCxnSpPr>
            <a:cxnSpLocks/>
          </p:cNvCxnSpPr>
          <p:nvPr/>
        </p:nvCxnSpPr>
        <p:spPr>
          <a:xfrm>
            <a:off x="9218744" y="956485"/>
            <a:ext cx="20375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22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  <p:bldP spid="6" grpId="0"/>
      <p:bldP spid="15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09512" y="240438"/>
            <a:ext cx="7867044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a. Việt Nam đất nước ta ơi</a:t>
            </a:r>
          </a:p>
          <a:p>
            <a:pPr lvl="0" algn="ctr">
              <a:defRPr/>
            </a:pP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Mênh mông </a:t>
            </a:r>
            <a:r>
              <a:rPr lang="vi-V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biển</a:t>
            </a: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lúa đâu trời đẹp hơn.</a:t>
            </a:r>
          </a:p>
          <a:p>
            <a:pPr lvl="0" algn="ctr">
              <a:defRPr/>
            </a:pP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                                   (Nguyễn Đình Thi)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F40AE69B-8C74-EE45-7C41-963A8D2CAFBE}"/>
              </a:ext>
            </a:extLst>
          </p:cNvPr>
          <p:cNvSpPr/>
          <p:nvPr/>
        </p:nvSpPr>
        <p:spPr>
          <a:xfrm>
            <a:off x="3293872" y="2042160"/>
            <a:ext cx="1117600" cy="955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矩形 24">
            <a:extLst>
              <a:ext uri="{FF2B5EF4-FFF2-40B4-BE49-F238E27FC236}">
                <a16:creationId xmlns:a16="http://schemas.microsoft.com/office/drawing/2014/main" id="{6C7ACD6F-DBB4-3A72-C1E9-F35DC94936F5}"/>
              </a:ext>
            </a:extLst>
          </p:cNvPr>
          <p:cNvSpPr/>
          <p:nvPr/>
        </p:nvSpPr>
        <p:spPr>
          <a:xfrm>
            <a:off x="555812" y="3108960"/>
            <a:ext cx="7420744" cy="15276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vi-VN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思源黑体 CN Medium" panose="020B0600000000000000" pitchFamily="34" charset="-122"/>
                <a:cs typeface="Times New Roman" panose="02020603050405020304" pitchFamily="18" charset="0"/>
              </a:rPr>
              <a:t>Từ biển chỉ vùng lúa có diện tích rộng lớn, mênh mông.</a:t>
            </a:r>
            <a:endParaRPr lang="en-US" altLang="zh-CN" sz="3600" dirty="0">
              <a:solidFill>
                <a:srgbClr val="00206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" name="Picture 2" descr="Đẹp yên bình bức tranh đồng quê Tịnh Biên mùa lúa chín vàng - Báo Quảng  Ninh điện tử">
            <a:extLst>
              <a:ext uri="{FF2B5EF4-FFF2-40B4-BE49-F238E27FC236}">
                <a16:creationId xmlns:a16="http://schemas.microsoft.com/office/drawing/2014/main" id="{80204F80-4DC2-F3EF-857F-59A3321A7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068" y="276932"/>
            <a:ext cx="3996420" cy="544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BFD7C5A-F3AF-1D84-5C7F-7508F4EE0649}"/>
              </a:ext>
            </a:extLst>
          </p:cNvPr>
          <p:cNvCxnSpPr>
            <a:cxnSpLocks/>
          </p:cNvCxnSpPr>
          <p:nvPr/>
        </p:nvCxnSpPr>
        <p:spPr>
          <a:xfrm>
            <a:off x="2881988" y="1371945"/>
            <a:ext cx="82376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7DF758A-76A7-A086-E00F-0ECB693C1573}"/>
              </a:ext>
            </a:extLst>
          </p:cNvPr>
          <p:cNvSpPr txBox="1"/>
          <p:nvPr/>
        </p:nvSpPr>
        <p:spPr>
          <a:xfrm>
            <a:off x="1595719" y="1463060"/>
            <a:ext cx="2671482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 chuyển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75272" y="152351"/>
            <a:ext cx="7434288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b. Mặt trời xuống </a:t>
            </a:r>
            <a:r>
              <a:rPr lang="vi-V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biển</a:t>
            </a: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như hòn lửa</a:t>
            </a:r>
          </a:p>
          <a:p>
            <a:pPr lvl="0" algn="ctr">
              <a:defRPr/>
            </a:pP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Sóng đã cài then, đêm sập cửa.</a:t>
            </a:r>
          </a:p>
          <a:p>
            <a:pPr lvl="0" algn="ctr">
              <a:defRPr/>
            </a:pP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                                            (Huy Cận)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F40AE69B-8C74-EE45-7C41-963A8D2CAFBE}"/>
              </a:ext>
            </a:extLst>
          </p:cNvPr>
          <p:cNvSpPr/>
          <p:nvPr/>
        </p:nvSpPr>
        <p:spPr>
          <a:xfrm>
            <a:off x="3074816" y="1906677"/>
            <a:ext cx="1117600" cy="955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" name="矩形 24">
            <a:extLst>
              <a:ext uri="{FF2B5EF4-FFF2-40B4-BE49-F238E27FC236}">
                <a16:creationId xmlns:a16="http://schemas.microsoft.com/office/drawing/2014/main" id="{6C7ACD6F-DBB4-3A72-C1E9-F35DC94936F5}"/>
              </a:ext>
            </a:extLst>
          </p:cNvPr>
          <p:cNvSpPr/>
          <p:nvPr/>
        </p:nvSpPr>
        <p:spPr>
          <a:xfrm>
            <a:off x="654424" y="2893923"/>
            <a:ext cx="7181984" cy="133974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vi-VN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思源黑体 CN Medium" panose="020B0600000000000000" pitchFamily="34" charset="-122"/>
                <a:cs typeface="Times New Roman" panose="02020603050405020304" pitchFamily="18" charset="0"/>
              </a:rPr>
              <a:t> Từ biển chỉ vùng nước mặn rộng lớn trên bề mặt Trái Đất.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" name="Picture 4" descr="800000+ Mặt Trời Mọc Trên Biển &amp; ảnh Biển miễn phí - Pixabay">
            <a:extLst>
              <a:ext uri="{FF2B5EF4-FFF2-40B4-BE49-F238E27FC236}">
                <a16:creationId xmlns:a16="http://schemas.microsoft.com/office/drawing/2014/main" id="{C8663481-3A84-6D93-9D13-510CE3FDB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648" y="184259"/>
            <a:ext cx="4046263" cy="553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1926CE4-74FB-500D-E26E-5FBF5A92C63B}"/>
              </a:ext>
            </a:extLst>
          </p:cNvPr>
          <p:cNvCxnSpPr/>
          <p:nvPr/>
        </p:nvCxnSpPr>
        <p:spPr>
          <a:xfrm>
            <a:off x="4334256" y="703178"/>
            <a:ext cx="65578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535724C-6776-8441-7658-3D9497D0D58B}"/>
              </a:ext>
            </a:extLst>
          </p:cNvPr>
          <p:cNvSpPr txBox="1"/>
          <p:nvPr/>
        </p:nvSpPr>
        <p:spPr>
          <a:xfrm>
            <a:off x="3514165" y="1383457"/>
            <a:ext cx="204496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 gốc 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97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54129" y="185450"/>
            <a:ext cx="8084436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c. Công cha như núi ngất trời.</a:t>
            </a:r>
          </a:p>
          <a:p>
            <a:pPr lvl="0" algn="ctr">
              <a:defRPr/>
            </a:pPr>
            <a:r>
              <a:rPr lang="vi-V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Nghĩa mẹ như nước ngời </a:t>
            </a:r>
            <a:r>
              <a:rPr lang="vi-V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ngời</a:t>
            </a:r>
            <a:r>
              <a:rPr lang="vi-V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r>
              <a:rPr lang="vi-VN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Biển</a:t>
            </a:r>
            <a:r>
              <a:rPr lang="vi-V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Đông.</a:t>
            </a:r>
          </a:p>
          <a:p>
            <a:pPr lvl="0" algn="r">
              <a:defRPr/>
            </a:pPr>
            <a:r>
              <a:rPr lang="vi-V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(Ca dao)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F40AE69B-8C74-EE45-7C41-963A8D2CAFBE}"/>
              </a:ext>
            </a:extLst>
          </p:cNvPr>
          <p:cNvSpPr/>
          <p:nvPr/>
        </p:nvSpPr>
        <p:spPr>
          <a:xfrm>
            <a:off x="3309509" y="1755110"/>
            <a:ext cx="1117600" cy="955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" name="矩形 24">
            <a:extLst>
              <a:ext uri="{FF2B5EF4-FFF2-40B4-BE49-F238E27FC236}">
                <a16:creationId xmlns:a16="http://schemas.microsoft.com/office/drawing/2014/main" id="{6C7ACD6F-DBB4-3A72-C1E9-F35DC94936F5}"/>
              </a:ext>
            </a:extLst>
          </p:cNvPr>
          <p:cNvSpPr/>
          <p:nvPr/>
        </p:nvSpPr>
        <p:spPr>
          <a:xfrm>
            <a:off x="582705" y="2783839"/>
            <a:ext cx="7680395" cy="12903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kumimoji="0" lang="vi-VN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思源黑体 CN Medium" panose="020B0600000000000000" pitchFamily="34" charset="-122"/>
                <a:cs typeface="Times New Roman" panose="02020603050405020304" pitchFamily="18" charset="0"/>
              </a:rPr>
              <a:t> </a:t>
            </a:r>
            <a:r>
              <a:rPr lang="vi-VN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思源黑体 CN Medium" panose="020B0600000000000000" pitchFamily="34" charset="-122"/>
                <a:cs typeface="Times New Roman" panose="02020603050405020304" pitchFamily="18" charset="0"/>
              </a:rPr>
              <a:t> Từ biển là vùng nước mặn rộng lớn, gần đất liền.</a:t>
            </a:r>
            <a:endParaRPr lang="en-US" altLang="zh-CN" sz="3600" dirty="0">
              <a:solidFill>
                <a:srgbClr val="00206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BB7C2328-65F3-2C54-D133-A92E50BD8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694" y="185450"/>
            <a:ext cx="3645177" cy="53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12699A-9788-2DB9-ACF2-E035DF82E06B}"/>
              </a:ext>
            </a:extLst>
          </p:cNvPr>
          <p:cNvCxnSpPr/>
          <p:nvPr/>
        </p:nvCxnSpPr>
        <p:spPr>
          <a:xfrm>
            <a:off x="5856688" y="1163625"/>
            <a:ext cx="65578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8497638-6FC5-16A4-5477-4AC2AA3C14D2}"/>
              </a:ext>
            </a:extLst>
          </p:cNvPr>
          <p:cNvSpPr txBox="1"/>
          <p:nvPr/>
        </p:nvSpPr>
        <p:spPr>
          <a:xfrm>
            <a:off x="4976853" y="1196573"/>
            <a:ext cx="175967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 gốc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13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5CF2B8A3-8FF7-443A-B49D-270C41D0385F}"/>
              </a:ext>
            </a:extLst>
          </p:cNvPr>
          <p:cNvSpPr/>
          <p:nvPr/>
        </p:nvSpPr>
        <p:spPr>
          <a:xfrm>
            <a:off x="69430" y="5188646"/>
            <a:ext cx="12053140" cy="10982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9430" y="67112"/>
            <a:ext cx="11744798" cy="50783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i="1" dirty="0">
              <a:solidFill>
                <a:prstClr val="black">
                  <a:lumMod val="95000"/>
                  <a:lumOff val="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i="1" dirty="0">
              <a:solidFill>
                <a:prstClr val="black">
                  <a:lumMod val="95000"/>
                  <a:lumOff val="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i="1" dirty="0">
              <a:solidFill>
                <a:prstClr val="black">
                  <a:lumMod val="95000"/>
                  <a:lumOff val="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i="1" dirty="0">
              <a:solidFill>
                <a:prstClr val="black">
                  <a:lumMod val="95000"/>
                  <a:lumOff val="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B2E3A7-11FE-C655-0A9E-22508AA91262}"/>
              </a:ext>
            </a:extLst>
          </p:cNvPr>
          <p:cNvSpPr txBox="1"/>
          <p:nvPr/>
        </p:nvSpPr>
        <p:spPr>
          <a:xfrm>
            <a:off x="-608880" y="152850"/>
            <a:ext cx="85869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a. Việt Nam đất nước ta ơi</a:t>
            </a:r>
          </a:p>
          <a:p>
            <a:pPr algn="ctr"/>
            <a:r>
              <a:rPr lang="vi-VN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Mênh mông </a:t>
            </a:r>
            <a:r>
              <a:rPr lang="vi-VN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biển</a:t>
            </a:r>
            <a:r>
              <a:rPr lang="vi-VN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lúa đâu trời đẹp hơn.</a:t>
            </a:r>
          </a:p>
          <a:p>
            <a:pPr algn="ctr"/>
            <a:r>
              <a:rPr lang="vi-VN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                                               (Nguyễn Đình Thi)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A261D0-5DB7-8692-83EC-72A36F6F1CC7}"/>
              </a:ext>
            </a:extLst>
          </p:cNvPr>
          <p:cNvSpPr txBox="1"/>
          <p:nvPr/>
        </p:nvSpPr>
        <p:spPr>
          <a:xfrm>
            <a:off x="377772" y="1789622"/>
            <a:ext cx="6414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b. Mặt trời xuống </a:t>
            </a:r>
            <a:r>
              <a:rPr lang="vi-VN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biển</a:t>
            </a:r>
            <a:r>
              <a:rPr lang="vi-VN" sz="3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như hòn lửa</a:t>
            </a:r>
          </a:p>
          <a:p>
            <a:pPr algn="ctr"/>
            <a:r>
              <a:rPr lang="vi-VN" sz="3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Sóng đã cài then, đêm sập cửa.</a:t>
            </a:r>
          </a:p>
          <a:p>
            <a:pPr algn="ctr"/>
            <a:r>
              <a:rPr lang="vi-VN" sz="3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                                   (Huy Cận)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ED2D5B-65CC-4505-59DE-806A2E8CEAE7}"/>
              </a:ext>
            </a:extLst>
          </p:cNvPr>
          <p:cNvSpPr txBox="1"/>
          <p:nvPr/>
        </p:nvSpPr>
        <p:spPr>
          <a:xfrm>
            <a:off x="-308342" y="3286019"/>
            <a:ext cx="8003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c. Công cha như núi ngất trời.</a:t>
            </a:r>
          </a:p>
          <a:p>
            <a:pPr algn="ctr"/>
            <a:r>
              <a:rPr lang="vi-VN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Nghĩa mẹ như nước ngời </a:t>
            </a:r>
            <a:r>
              <a:rPr lang="vi-VN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ngời</a:t>
            </a:r>
            <a:r>
              <a:rPr lang="vi-VN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r>
              <a:rPr lang="vi-VN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Biển</a:t>
            </a:r>
            <a:r>
              <a:rPr lang="vi-VN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Đông.</a:t>
            </a:r>
          </a:p>
          <a:p>
            <a:pPr algn="ctr"/>
            <a:r>
              <a:rPr lang="vi-VN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                                   (</a:t>
            </a:r>
            <a:r>
              <a:rPr lang="vi-VN" sz="32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dao</a:t>
            </a:r>
            <a:r>
              <a:rPr lang="vi-VN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F95275A0-B680-18EF-7D76-B85CDE20D3FA}"/>
              </a:ext>
            </a:extLst>
          </p:cNvPr>
          <p:cNvSpPr/>
          <p:nvPr/>
        </p:nvSpPr>
        <p:spPr>
          <a:xfrm>
            <a:off x="3589125" y="5799034"/>
            <a:ext cx="1516413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616BAB-AC75-B633-BBBE-98B244ADF951}"/>
              </a:ext>
            </a:extLst>
          </p:cNvPr>
          <p:cNvSpPr txBox="1"/>
          <p:nvPr/>
        </p:nvSpPr>
        <p:spPr>
          <a:xfrm>
            <a:off x="5105538" y="5645938"/>
            <a:ext cx="51785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 </a:t>
            </a:r>
            <a:r>
              <a:rPr lang="vi-V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là từ đa nghĩa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68D1A9-7211-B5AE-B7DC-ED6B8988DDCB}"/>
              </a:ext>
            </a:extLst>
          </p:cNvPr>
          <p:cNvSpPr txBox="1"/>
          <p:nvPr/>
        </p:nvSpPr>
        <p:spPr>
          <a:xfrm>
            <a:off x="815788" y="5193913"/>
            <a:ext cx="11120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từ biển có nét nghĩa chung là </a:t>
            </a:r>
            <a:r>
              <a:rPr lang="vi-VN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 một vùng có diện tích rộng lớn.</a:t>
            </a:r>
            <a:endParaRPr lang="en-US" sz="36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59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1" name="Picture 19" descr="HinhDongLoGo7">
            <a:extLst>
              <a:ext uri="{FF2B5EF4-FFF2-40B4-BE49-F238E27FC236}">
                <a16:creationId xmlns:a16="http://schemas.microsoft.com/office/drawing/2014/main" id="{E1491C33-3055-4BA4-AEC7-1C47378B4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5650" y="5905500"/>
            <a:ext cx="12763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2" name="Picture 24" descr="HinhDongLoGo7">
            <a:extLst>
              <a:ext uri="{FF2B5EF4-FFF2-40B4-BE49-F238E27FC236}">
                <a16:creationId xmlns:a16="http://schemas.microsoft.com/office/drawing/2014/main" id="{8293CF24-74D0-4D35-9E73-20B12710F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536" y="61914"/>
            <a:ext cx="1276351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3" name="Text Box 31">
            <a:extLst>
              <a:ext uri="{FF2B5EF4-FFF2-40B4-BE49-F238E27FC236}">
                <a16:creationId xmlns:a16="http://schemas.microsoft.com/office/drawing/2014/main" id="{F900DCDC-0FD3-4239-A4A2-3C4C46180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6050" y="4329114"/>
            <a:ext cx="422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en-US" altLang="en-US" sz="18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9639" y="1246253"/>
            <a:ext cx="2716306" cy="76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US" altLang="zh-CN" sz="4000" b="1" u="sng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Ghi</a:t>
            </a:r>
            <a:r>
              <a:rPr lang="en-US" altLang="zh-CN" sz="4000" b="1" u="sng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4000" b="1" u="sng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nhớ</a:t>
            </a:r>
            <a:endParaRPr lang="en-US" altLang="zh-CN" sz="4000" b="1" u="sng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528861" y="2134706"/>
            <a:ext cx="11313515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Tx/>
              <a:buChar char="-"/>
            </a:pPr>
            <a:r>
              <a:rPr lang="en-US" alt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r>
              <a:rPr lang="en-US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vi-VN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nhiều nghĩa, trong đó có một</a:t>
            </a:r>
            <a:r>
              <a:rPr lang="en-US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lang="en-US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 </a:t>
            </a:r>
            <a:r>
              <a:rPr lang="en-US" alt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vi-VN" altLang="en-US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F41C94-A1AE-3CBA-0139-828664B693F5}"/>
              </a:ext>
            </a:extLst>
          </p:cNvPr>
          <p:cNvSpPr txBox="1"/>
          <p:nvPr/>
        </p:nvSpPr>
        <p:spPr>
          <a:xfrm>
            <a:off x="2964622" y="174929"/>
            <a:ext cx="62119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altLang="zh-CN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Thứ</a:t>
            </a:r>
            <a:r>
              <a:rPr lang="en-US" altLang="zh-CN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hai</a:t>
            </a:r>
            <a:r>
              <a:rPr lang="en-US" altLang="zh-CN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CN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ngày</a:t>
            </a:r>
            <a:r>
              <a:rPr lang="en-US" altLang="zh-CN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21</a:t>
            </a:r>
            <a:r>
              <a:rPr lang="en-US" altLang="zh-CN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tháng</a:t>
            </a:r>
            <a:r>
              <a:rPr lang="en-US" altLang="zh-CN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10</a:t>
            </a:r>
            <a:r>
              <a:rPr lang="en-US" altLang="zh-CN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năm</a:t>
            </a:r>
            <a:r>
              <a:rPr lang="en-US" altLang="zh-CN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2024</a:t>
            </a:r>
            <a:endParaRPr lang="en-US" altLang="zh-CN" sz="28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</a:endParaRPr>
          </a:p>
          <a:p>
            <a:pPr algn="ctr" defTabSz="685800">
              <a:defRPr/>
            </a:pPr>
            <a:r>
              <a:rPr lang="vi-VN" altLang="zh-CN" sz="28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Luyện từ và câu</a:t>
            </a:r>
            <a:endParaRPr lang="en-US" altLang="zh-CN" sz="2800" b="1" u="sng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</a:endParaRPr>
          </a:p>
          <a:p>
            <a:pPr algn="ctr" defTabSz="685800">
              <a:defRPr/>
            </a:pPr>
            <a:r>
              <a:rPr lang="vi-VN" altLang="zh-CN" sz="4000" dirty="0">
                <a:solidFill>
                  <a:srgbClr val="FF0000"/>
                </a:solidFill>
                <a:latin typeface="Times New Roman" panose="02020603050405020304" pitchFamily="18" charset="0"/>
              </a:rPr>
              <a:t>Từ đa nghĩa </a:t>
            </a:r>
            <a:endParaRPr lang="en-US" altLang="zh-CN" sz="4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E00520-A7C3-FDEE-FC5A-BF07AE3E7128}"/>
              </a:ext>
            </a:extLst>
          </p:cNvPr>
          <p:cNvSpPr txBox="1"/>
          <p:nvPr/>
        </p:nvSpPr>
        <p:spPr>
          <a:xfrm>
            <a:off x="3243010" y="1538963"/>
            <a:ext cx="63673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 nào là từ đa nghĩa ?</a:t>
            </a:r>
          </a:p>
        </p:txBody>
      </p:sp>
      <p:sp>
        <p:nvSpPr>
          <p:cNvPr id="4" name="Text Box 23">
            <a:extLst>
              <a:ext uri="{FF2B5EF4-FFF2-40B4-BE49-F238E27FC236}">
                <a16:creationId xmlns:a16="http://schemas.microsoft.com/office/drawing/2014/main" id="{230290FA-94EA-5B95-1ACD-011DD2301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861" y="3437706"/>
            <a:ext cx="11313515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Tx/>
              <a:buChar char="-"/>
            </a:pPr>
            <a:r>
              <a:rPr lang="en-US" sz="4000" b="1" dirty="0" err="1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Các</a:t>
            </a:r>
            <a:r>
              <a:rPr lang="en-US" sz="4000" b="1" dirty="0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nghĩa</a:t>
            </a:r>
            <a:r>
              <a:rPr lang="en-US" sz="4000" b="1" dirty="0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của</a:t>
            </a:r>
            <a:r>
              <a:rPr lang="en-US" sz="4000" b="1" dirty="0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một</a:t>
            </a:r>
            <a:r>
              <a:rPr lang="en-US" sz="4000" b="1" dirty="0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từ</a:t>
            </a:r>
            <a:r>
              <a:rPr lang="en-US" sz="4000" b="1" dirty="0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vi-VN" sz="4000" b="1" dirty="0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đa </a:t>
            </a:r>
            <a:r>
              <a:rPr lang="en-US" sz="4000" b="1" dirty="0" err="1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nghĩa</a:t>
            </a:r>
            <a:r>
              <a:rPr lang="en-US" sz="4000" b="1" dirty="0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vi-VN" sz="4000" b="1" dirty="0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luôn </a:t>
            </a:r>
            <a:r>
              <a:rPr lang="en-US" sz="4000" b="1" dirty="0" err="1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có</a:t>
            </a:r>
            <a:r>
              <a:rPr lang="en-US" sz="4000" b="1" dirty="0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mối</a:t>
            </a:r>
            <a:r>
              <a:rPr lang="en-US" sz="4000" b="1" dirty="0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liên</a:t>
            </a:r>
            <a:r>
              <a:rPr lang="en-US" sz="4000" b="1" dirty="0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hệ</a:t>
            </a:r>
            <a:r>
              <a:rPr lang="en-US" sz="4000" b="1" dirty="0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với</a:t>
            </a:r>
            <a:r>
              <a:rPr lang="en-US" sz="4000" b="1" dirty="0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nhau</a:t>
            </a:r>
            <a:r>
              <a:rPr lang="en-US" sz="4000" b="1" dirty="0">
                <a:solidFill>
                  <a:srgbClr val="0070C0"/>
                </a:solidFill>
                <a:latin typeface="Times New Roman"/>
                <a:cs typeface="Times New Roman" pitchFamily="18" charset="0"/>
              </a:rPr>
              <a:t>.</a:t>
            </a:r>
            <a:endParaRPr 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2" grpId="0"/>
      <p:bldP spid="2" grpId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âu đố về cái mũi | Trường mầm non Hoa ...">
            <a:extLst>
              <a:ext uri="{FF2B5EF4-FFF2-40B4-BE49-F238E27FC236}">
                <a16:creationId xmlns:a16="http://schemas.microsoft.com/office/drawing/2014/main" id="{269E2636-94EC-A24C-6C1C-14643CFC2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4" y="493059"/>
            <a:ext cx="4625787" cy="432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ì sao người miền Tây luôn vẽ mắt cho ghe thuyền?">
            <a:extLst>
              <a:ext uri="{FF2B5EF4-FFF2-40B4-BE49-F238E27FC236}">
                <a16:creationId xmlns:a16="http://schemas.microsoft.com/office/drawing/2014/main" id="{09008242-0C2C-B849-8D36-C1B80FB80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919" y="493059"/>
            <a:ext cx="5391150" cy="432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4">
            <a:extLst>
              <a:ext uri="{FF2B5EF4-FFF2-40B4-BE49-F238E27FC236}">
                <a16:creationId xmlns:a16="http://schemas.microsoft.com/office/drawing/2014/main" id="{5BC75056-A41C-189E-F4CB-3FD5F3FFC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3725" y="4814211"/>
            <a:ext cx="2092227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sz="4000" b="1" dirty="0" err="1">
                <a:solidFill>
                  <a:srgbClr val="0000CC"/>
                </a:solidFill>
                <a:latin typeface="Times New Roman"/>
                <a:cs typeface="Times New Roman" pitchFamily="18" charset="0"/>
              </a:rPr>
              <a:t>cái</a:t>
            </a:r>
            <a:r>
              <a:rPr lang="en-US" sz="4000" b="1" dirty="0">
                <a:solidFill>
                  <a:srgbClr val="0000CC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mũi</a:t>
            </a:r>
            <a:endParaRPr lang="en-US" sz="40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/>
              <a:cs typeface="Times New Roman" pitchFamily="18" charset="0"/>
            </a:endParaRPr>
          </a:p>
        </p:txBody>
      </p:sp>
      <p:sp>
        <p:nvSpPr>
          <p:cNvPr id="4" name="Text Box 24">
            <a:extLst>
              <a:ext uri="{FF2B5EF4-FFF2-40B4-BE49-F238E27FC236}">
                <a16:creationId xmlns:a16="http://schemas.microsoft.com/office/drawing/2014/main" id="{3296493E-6226-FE04-9B23-2B61C718B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2099" y="4814211"/>
            <a:ext cx="2863193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mũi</a:t>
            </a:r>
            <a:r>
              <a:rPr lang="en-US" sz="4000" b="1" dirty="0">
                <a:solidFill>
                  <a:srgbClr val="0000CC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/>
                <a:cs typeface="Times New Roman" pitchFamily="18" charset="0"/>
              </a:rPr>
              <a:t>thuyền</a:t>
            </a:r>
            <a:r>
              <a:rPr lang="en-US" sz="4000" b="1" dirty="0">
                <a:solidFill>
                  <a:srgbClr val="0000CC"/>
                </a:solidFill>
                <a:latin typeface="Times New Roman"/>
                <a:cs typeface="Times New Roman" pitchFamily="18" charset="0"/>
              </a:rPr>
              <a:t> </a:t>
            </a:r>
            <a:endParaRPr lang="en-US" sz="40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7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>
            <a:extLst>
              <a:ext uri="{FF2B5EF4-FFF2-40B4-BE49-F238E27FC236}">
                <a16:creationId xmlns:a16="http://schemas.microsoft.com/office/drawing/2014/main" id="{5BC75056-A41C-189E-F4CB-3FD5F3FFC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3725" y="4814211"/>
            <a:ext cx="2092227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sz="4000" b="1" dirty="0" err="1">
                <a:solidFill>
                  <a:srgbClr val="0000CC"/>
                </a:solidFill>
                <a:latin typeface="Times New Roman"/>
                <a:cs typeface="Times New Roman" pitchFamily="18" charset="0"/>
              </a:rPr>
              <a:t>cái</a:t>
            </a:r>
            <a:r>
              <a:rPr lang="en-US" sz="4000" b="1" dirty="0">
                <a:solidFill>
                  <a:srgbClr val="0000CC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lưỡi</a:t>
            </a:r>
            <a:endParaRPr lang="en-US" sz="40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/>
              <a:cs typeface="Times New Roman" pitchFamily="18" charset="0"/>
            </a:endParaRPr>
          </a:p>
        </p:txBody>
      </p:sp>
      <p:sp>
        <p:nvSpPr>
          <p:cNvPr id="4" name="Text Box 24">
            <a:extLst>
              <a:ext uri="{FF2B5EF4-FFF2-40B4-BE49-F238E27FC236}">
                <a16:creationId xmlns:a16="http://schemas.microsoft.com/office/drawing/2014/main" id="{3296493E-6226-FE04-9B23-2B61C718B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2099" y="4814211"/>
            <a:ext cx="2863193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lưỡi</a:t>
            </a:r>
            <a:r>
              <a:rPr lang="en-US" sz="4000" b="1" dirty="0">
                <a:solidFill>
                  <a:srgbClr val="0000CC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/>
                <a:cs typeface="Times New Roman" pitchFamily="18" charset="0"/>
              </a:rPr>
              <a:t>kiếm</a:t>
            </a:r>
            <a:r>
              <a:rPr lang="en-US" sz="4000" b="1" dirty="0">
                <a:solidFill>
                  <a:srgbClr val="0000CC"/>
                </a:solidFill>
                <a:latin typeface="Times New Roman"/>
                <a:cs typeface="Times New Roman" pitchFamily="18" charset="0"/>
              </a:rPr>
              <a:t> </a:t>
            </a:r>
            <a:endParaRPr lang="en-US" sz="40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/>
              <a:cs typeface="Times New Roman" pitchFamily="18" charset="0"/>
            </a:endParaRPr>
          </a:p>
        </p:txBody>
      </p:sp>
      <p:pic>
        <p:nvPicPr>
          <p:cNvPr id="2050" name="Picture 2" descr="Mẹo hay đánh bay tưa lưỡi cho trẻ nhỏ mà mẹ không nên bỏ qua">
            <a:extLst>
              <a:ext uri="{FF2B5EF4-FFF2-40B4-BE49-F238E27FC236}">
                <a16:creationId xmlns:a16="http://schemas.microsoft.com/office/drawing/2014/main" id="{BD65E18B-199C-6F82-1E94-222235E86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28" y="493059"/>
            <a:ext cx="4890516" cy="421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anto và những điều thú vị nên biết | Dao Cao Bằng">
            <a:extLst>
              <a:ext uri="{FF2B5EF4-FFF2-40B4-BE49-F238E27FC236}">
                <a16:creationId xmlns:a16="http://schemas.microsoft.com/office/drawing/2014/main" id="{9E5CC6CC-AEEA-2921-03B6-14D49AC93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536" y="274320"/>
            <a:ext cx="6297168" cy="443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64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061DA6-B82E-46FE-9483-5608B8AEA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96"/>
            <a:ext cx="12192000" cy="68579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B9F73B0-ABBF-4CA1-9D34-781B47115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64645"/>
            <a:ext cx="11363692" cy="844900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E70696F-A026-9DBD-74B3-9271DB3FE511}"/>
              </a:ext>
            </a:extLst>
          </p:cNvPr>
          <p:cNvSpPr/>
          <p:nvPr/>
        </p:nvSpPr>
        <p:spPr>
          <a:xfrm>
            <a:off x="1403927" y="2436581"/>
            <a:ext cx="705658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324719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3" name="Text Box 31">
            <a:extLst>
              <a:ext uri="{FF2B5EF4-FFF2-40B4-BE49-F238E27FC236}">
                <a16:creationId xmlns:a16="http://schemas.microsoft.com/office/drawing/2014/main" id="{F900DCDC-0FD3-4239-A4A2-3C4C46180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6050" y="4329114"/>
            <a:ext cx="422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en-US" altLang="en-US" sz="18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07AF42E1-65BD-5FA1-F53F-B59425C08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7" y="83127"/>
            <a:ext cx="12081164" cy="671295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D326840-3364-3513-9074-176B728F9718}"/>
              </a:ext>
            </a:extLst>
          </p:cNvPr>
          <p:cNvCxnSpPr>
            <a:cxnSpLocks/>
          </p:cNvCxnSpPr>
          <p:nvPr/>
        </p:nvCxnSpPr>
        <p:spPr>
          <a:xfrm>
            <a:off x="1901235" y="881024"/>
            <a:ext cx="84196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2BEE8B-8B05-83F0-684B-8D478DDE4BA5}"/>
              </a:ext>
            </a:extLst>
          </p:cNvPr>
          <p:cNvCxnSpPr>
            <a:cxnSpLocks/>
          </p:cNvCxnSpPr>
          <p:nvPr/>
        </p:nvCxnSpPr>
        <p:spPr>
          <a:xfrm>
            <a:off x="8466627" y="881024"/>
            <a:ext cx="256103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D16ECB9-C138-DE83-DF71-6D21AC4428D2}"/>
              </a:ext>
            </a:extLst>
          </p:cNvPr>
          <p:cNvCxnSpPr>
            <a:cxnSpLocks/>
          </p:cNvCxnSpPr>
          <p:nvPr/>
        </p:nvCxnSpPr>
        <p:spPr>
          <a:xfrm>
            <a:off x="1901235" y="1329080"/>
            <a:ext cx="321026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4699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A410291-B5D0-4B78-7668-D31DDB3F7F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192502"/>
              </p:ext>
            </p:extLst>
          </p:nvPr>
        </p:nvGraphicFramePr>
        <p:xfrm>
          <a:off x="1148841" y="2022474"/>
          <a:ext cx="10264485" cy="3324227"/>
        </p:xfrm>
        <a:graphic>
          <a:graphicData uri="http://schemas.openxmlformats.org/drawingml/2006/table">
            <a:tbl>
              <a:tblPr firstRow="1" firstCol="1" bandRow="1"/>
              <a:tblGrid>
                <a:gridCol w="646545">
                  <a:extLst>
                    <a:ext uri="{9D8B030D-6E8A-4147-A177-3AD203B41FA5}">
                      <a16:colId xmlns:a16="http://schemas.microsoft.com/office/drawing/2014/main" val="2316465390"/>
                    </a:ext>
                  </a:extLst>
                </a:gridCol>
                <a:gridCol w="1477818">
                  <a:extLst>
                    <a:ext uri="{9D8B030D-6E8A-4147-A177-3AD203B41FA5}">
                      <a16:colId xmlns:a16="http://schemas.microsoft.com/office/drawing/2014/main" val="1178414759"/>
                    </a:ext>
                  </a:extLst>
                </a:gridCol>
                <a:gridCol w="4091710">
                  <a:extLst>
                    <a:ext uri="{9D8B030D-6E8A-4147-A177-3AD203B41FA5}">
                      <a16:colId xmlns:a16="http://schemas.microsoft.com/office/drawing/2014/main" val="3093756163"/>
                    </a:ext>
                  </a:extLst>
                </a:gridCol>
                <a:gridCol w="2198254">
                  <a:extLst>
                    <a:ext uri="{9D8B030D-6E8A-4147-A177-3AD203B41FA5}">
                      <a16:colId xmlns:a16="http://schemas.microsoft.com/office/drawing/2014/main" val="1871224499"/>
                    </a:ext>
                  </a:extLst>
                </a:gridCol>
                <a:gridCol w="1850158">
                  <a:extLst>
                    <a:ext uri="{9D8B030D-6E8A-4147-A177-3AD203B41FA5}">
                      <a16:colId xmlns:a16="http://schemas.microsoft.com/office/drawing/2014/main" val="4077623236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vi-VN" sz="1600" b="1" kern="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Phần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Nghĩa của từ lưng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Nghĩa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gốc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Nghĩa chuyển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5564349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a) Lưng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906360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vi-VN" sz="3600" b="1" kern="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Lưng</a:t>
                      </a:r>
                      <a:r>
                        <a:rPr lang="vi-VN" sz="3600" b="1" kern="100" baseline="300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93501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Lưng</a:t>
                      </a:r>
                      <a:r>
                        <a:rPr lang="vi-VN" sz="3600" b="1" kern="100" baseline="300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61351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Lưng</a:t>
                      </a:r>
                      <a:r>
                        <a:rPr lang="vi-VN" sz="3600" b="1" kern="100" baseline="300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600" b="1" kern="1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256332"/>
                  </a:ext>
                </a:extLst>
              </a:tr>
            </a:tbl>
          </a:graphicData>
        </a:graphic>
      </p:graphicFrame>
      <p:sp>
        <p:nvSpPr>
          <p:cNvPr id="11" name="Rectangle 2">
            <a:extLst>
              <a:ext uri="{FF2B5EF4-FFF2-40B4-BE49-F238E27FC236}">
                <a16:creationId xmlns:a16="http://schemas.microsoft.com/office/drawing/2014/main" id="{B8734E51-0DB5-24A1-A158-58E495C2D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2350" y="3684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vi-V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BCE328-90CD-3EBB-64FB-31C1EB2A4C49}"/>
              </a:ext>
            </a:extLst>
          </p:cNvPr>
          <p:cNvSpPr txBox="1"/>
          <p:nvPr/>
        </p:nvSpPr>
        <p:spPr>
          <a:xfrm>
            <a:off x="3592648" y="1119415"/>
            <a:ext cx="45722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PHIẾU HỌC TẬP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C93019-6EC0-2060-51D5-31EB77B4ED9B}"/>
              </a:ext>
            </a:extLst>
          </p:cNvPr>
          <p:cNvSpPr txBox="1"/>
          <p:nvPr/>
        </p:nvSpPr>
        <p:spPr>
          <a:xfrm>
            <a:off x="3161477" y="356527"/>
            <a:ext cx="5003469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 LUẬN NHÓM 4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90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B3F2EB44-52FB-447C-8D63-39FD0B4792BE}"/>
              </a:ext>
            </a:extLst>
          </p:cNvPr>
          <p:cNvSpPr/>
          <p:nvPr/>
        </p:nvSpPr>
        <p:spPr>
          <a:xfrm>
            <a:off x="161817" y="255328"/>
            <a:ext cx="11414760" cy="52833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83E379-9CFA-71D2-87F3-140BC0CD7C89}"/>
              </a:ext>
            </a:extLst>
          </p:cNvPr>
          <p:cNvSpPr txBox="1"/>
          <p:nvPr/>
        </p:nvSpPr>
        <p:spPr>
          <a:xfrm>
            <a:off x="513823" y="255328"/>
            <a:ext cx="74622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a. Trăng tròn như quả bóng</a:t>
            </a:r>
          </a:p>
          <a:p>
            <a:pPr algn="just"/>
            <a:r>
              <a:rPr lang="vi-VN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Lơ lửng treo </a:t>
            </a:r>
            <a:r>
              <a:rPr lang="vi-VN" sz="4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lưng</a:t>
            </a:r>
            <a:r>
              <a:rPr lang="vi-VN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trời.</a:t>
            </a:r>
          </a:p>
          <a:p>
            <a:pPr algn="just"/>
            <a:r>
              <a:rPr lang="vi-VN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          (Nguyễn Ngọc Hưng)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9B4369D-07A6-F58A-6F89-44BBA4FF9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665" y="393856"/>
            <a:ext cx="3810512" cy="47844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C949A9-76F7-B51D-935E-6A515670C010}"/>
              </a:ext>
            </a:extLst>
          </p:cNvPr>
          <p:cNvSpPr txBox="1"/>
          <p:nvPr/>
        </p:nvSpPr>
        <p:spPr>
          <a:xfrm>
            <a:off x="2657169" y="2804945"/>
            <a:ext cx="3334333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 chuyển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83B0AA-B29F-499E-DE3F-569A2619A1B7}"/>
              </a:ext>
            </a:extLst>
          </p:cNvPr>
          <p:cNvSpPr/>
          <p:nvPr/>
        </p:nvSpPr>
        <p:spPr>
          <a:xfrm>
            <a:off x="1471262" y="4255117"/>
            <a:ext cx="5188555" cy="9849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vi-V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 khoảng ở giữa trời</a:t>
            </a:r>
            <a:r>
              <a:rPr lang="vi-VN" dirty="0"/>
              <a:t>.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7C1725E3-55E8-6C30-19DE-D1AE353DDE96}"/>
              </a:ext>
            </a:extLst>
          </p:cNvPr>
          <p:cNvSpPr/>
          <p:nvPr/>
        </p:nvSpPr>
        <p:spPr>
          <a:xfrm rot="5400000">
            <a:off x="3970627" y="2206364"/>
            <a:ext cx="593863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B030052-2236-9AD7-33C0-2AC7AFBA6BB8}"/>
              </a:ext>
            </a:extLst>
          </p:cNvPr>
          <p:cNvCxnSpPr>
            <a:cxnSpLocks/>
          </p:cNvCxnSpPr>
          <p:nvPr/>
        </p:nvCxnSpPr>
        <p:spPr>
          <a:xfrm>
            <a:off x="3815894" y="1463186"/>
            <a:ext cx="84196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07F600A2-B977-CDD4-7978-F74359966FF5}"/>
              </a:ext>
            </a:extLst>
          </p:cNvPr>
          <p:cNvSpPr/>
          <p:nvPr/>
        </p:nvSpPr>
        <p:spPr>
          <a:xfrm rot="5400000">
            <a:off x="3970627" y="3626780"/>
            <a:ext cx="593863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9" grpId="0" animBg="1"/>
      <p:bldP spid="4" grpId="0" animBg="1"/>
      <p:bldP spid="7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B3F2EB44-52FB-447C-8D63-39FD0B4792BE}"/>
              </a:ext>
            </a:extLst>
          </p:cNvPr>
          <p:cNvSpPr/>
          <p:nvPr/>
        </p:nvSpPr>
        <p:spPr>
          <a:xfrm>
            <a:off x="0" y="144389"/>
            <a:ext cx="11961891" cy="6555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EEA495-1EA8-9B94-4694-BD3F81010754}"/>
              </a:ext>
            </a:extLst>
          </p:cNvPr>
          <p:cNvSpPr txBox="1"/>
          <p:nvPr/>
        </p:nvSpPr>
        <p:spPr>
          <a:xfrm>
            <a:off x="3233739" y="158499"/>
            <a:ext cx="93690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b. </a:t>
            </a:r>
            <a:r>
              <a:rPr lang="vi-VN" sz="360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(1)</a:t>
            </a:r>
            <a:r>
              <a:rPr lang="vi-VN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Lưng</a:t>
            </a:r>
            <a:r>
              <a:rPr lang="vi-VN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núi thì to mà </a:t>
            </a:r>
            <a:r>
              <a:rPr lang="vi-VN" sz="360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(2)</a:t>
            </a:r>
            <a:r>
              <a:rPr lang="vi-VN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lưng</a:t>
            </a:r>
            <a:r>
              <a:rPr lang="vi-VN" sz="360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vi-VN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mẹ nhỏ</a:t>
            </a:r>
          </a:p>
          <a:p>
            <a:pPr algn="just"/>
            <a:r>
              <a:rPr lang="vi-VN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Em ngủ ngoan em đừng làm mẹ mỏi</a:t>
            </a:r>
          </a:p>
          <a:p>
            <a:pPr algn="just"/>
            <a:r>
              <a:rPr lang="vi-VN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Mặt trời của bắp thì nằm trên đồi</a:t>
            </a:r>
          </a:p>
          <a:p>
            <a:pPr algn="just"/>
            <a:r>
              <a:rPr lang="vi-VN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Mặt trời của mẹ, em nằm trên </a:t>
            </a:r>
            <a:r>
              <a:rPr lang="vi-VN" sz="360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(3)</a:t>
            </a:r>
            <a:r>
              <a:rPr lang="vi-VN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lưng</a:t>
            </a:r>
            <a:r>
              <a:rPr lang="vi-VN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vi-VN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                            (Nguyễn Khoa Điềm)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FEAD2D0-502F-AB06-51AE-52B191D8E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81" y="109978"/>
            <a:ext cx="3170195" cy="28653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5567DD-2165-837F-49C5-1922F2CDB230}"/>
              </a:ext>
            </a:extLst>
          </p:cNvPr>
          <p:cNvSpPr txBox="1"/>
          <p:nvPr/>
        </p:nvSpPr>
        <p:spPr>
          <a:xfrm>
            <a:off x="851647" y="3275306"/>
            <a:ext cx="107351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+Lưng</a:t>
            </a:r>
            <a:r>
              <a:rPr lang="vi-VN" sz="4000" b="1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là </a:t>
            </a:r>
            <a:r>
              <a:rPr lang="vi-VN" sz="4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 chuyển</a:t>
            </a:r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là khoảng giữa từ chân núi lên đỉnh núi.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A7C109-74A8-C2D9-B098-D0A2E69EA298}"/>
              </a:ext>
            </a:extLst>
          </p:cNvPr>
          <p:cNvSpPr txBox="1"/>
          <p:nvPr/>
        </p:nvSpPr>
        <p:spPr>
          <a:xfrm>
            <a:off x="851646" y="4898705"/>
            <a:ext cx="109568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+Lưng</a:t>
            </a:r>
            <a:r>
              <a:rPr lang="vi-VN" sz="4000" b="1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và lưng</a:t>
            </a:r>
            <a:r>
              <a:rPr lang="vi-VN" sz="4000" b="1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là</a:t>
            </a:r>
            <a:r>
              <a:rPr lang="vi-VN" sz="4000" b="1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  gốc</a:t>
            </a:r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là phần phía sau của thân người, tính từ gáy tới mông.</a:t>
            </a:r>
            <a:endParaRPr lang="en-US" sz="4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FF8307-4FEE-0FB5-D23D-257F9DF4CAAC}"/>
              </a:ext>
            </a:extLst>
          </p:cNvPr>
          <p:cNvCxnSpPr>
            <a:cxnSpLocks/>
          </p:cNvCxnSpPr>
          <p:nvPr/>
        </p:nvCxnSpPr>
        <p:spPr>
          <a:xfrm>
            <a:off x="4191853" y="724005"/>
            <a:ext cx="84196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3006E1-A7A2-757B-B519-F6A8EC5FA211}"/>
              </a:ext>
            </a:extLst>
          </p:cNvPr>
          <p:cNvCxnSpPr>
            <a:cxnSpLocks/>
          </p:cNvCxnSpPr>
          <p:nvPr/>
        </p:nvCxnSpPr>
        <p:spPr>
          <a:xfrm>
            <a:off x="8135780" y="718338"/>
            <a:ext cx="84196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9317DC-F8BC-E81E-5C4E-C8F9202092F3}"/>
              </a:ext>
            </a:extLst>
          </p:cNvPr>
          <p:cNvCxnSpPr>
            <a:cxnSpLocks/>
          </p:cNvCxnSpPr>
          <p:nvPr/>
        </p:nvCxnSpPr>
        <p:spPr>
          <a:xfrm>
            <a:off x="9862980" y="2405024"/>
            <a:ext cx="84196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3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3" name="Text Box 31">
            <a:extLst>
              <a:ext uri="{FF2B5EF4-FFF2-40B4-BE49-F238E27FC236}">
                <a16:creationId xmlns:a16="http://schemas.microsoft.com/office/drawing/2014/main" id="{F900DCDC-0FD3-4239-A4A2-3C4C46180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6050" y="4329114"/>
            <a:ext cx="422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en-US" altLang="en-US" sz="18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07AF42E1-65BD-5FA1-F53F-B59425C08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081164" cy="56064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D80837-6D7B-E166-A2BC-86BA0F8F25D2}"/>
              </a:ext>
            </a:extLst>
          </p:cNvPr>
          <p:cNvSpPr txBox="1"/>
          <p:nvPr/>
        </p:nvSpPr>
        <p:spPr>
          <a:xfrm>
            <a:off x="788894" y="5364062"/>
            <a:ext cx="112922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từ lưng có nét nghĩa chung là </a:t>
            </a:r>
            <a:r>
              <a:rPr lang="vi-VN" sz="4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 vị trí ngang giữa, phía sau của vật</a:t>
            </a:r>
            <a:r>
              <a:rPr lang="vi-V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8ED2F8CF-D13B-899C-941A-E4C185932D4A}"/>
              </a:ext>
            </a:extLst>
          </p:cNvPr>
          <p:cNvSpPr/>
          <p:nvPr/>
        </p:nvSpPr>
        <p:spPr>
          <a:xfrm>
            <a:off x="5988299" y="6137409"/>
            <a:ext cx="518724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78ECB9-1177-6347-FE18-E655C8310E64}"/>
              </a:ext>
            </a:extLst>
          </p:cNvPr>
          <p:cNvSpPr txBox="1"/>
          <p:nvPr/>
        </p:nvSpPr>
        <p:spPr>
          <a:xfrm>
            <a:off x="6507023" y="6025782"/>
            <a:ext cx="71239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vi-V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lưng </a:t>
            </a:r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 từ đa nghĩa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809702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3" name="Text Box 31">
            <a:extLst>
              <a:ext uri="{FF2B5EF4-FFF2-40B4-BE49-F238E27FC236}">
                <a16:creationId xmlns:a16="http://schemas.microsoft.com/office/drawing/2014/main" id="{F900DCDC-0FD3-4239-A4A2-3C4C46180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6050" y="4329114"/>
            <a:ext cx="422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en-US" altLang="en-US" sz="18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5161BD-5D59-01C4-4DBC-2782BC6A0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813"/>
            <a:ext cx="12089297" cy="61153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968A09-C7DE-E79A-3463-9662AC94EF52}"/>
              </a:ext>
            </a:extLst>
          </p:cNvPr>
          <p:cNvSpPr txBox="1"/>
          <p:nvPr/>
        </p:nvSpPr>
        <p:spPr>
          <a:xfrm>
            <a:off x="819880" y="56662"/>
            <a:ext cx="265897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 NHÂN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AE2FF09-8F36-E428-1451-BA73FDBAE806}"/>
              </a:ext>
            </a:extLst>
          </p:cNvPr>
          <p:cNvCxnSpPr>
            <a:cxnSpLocks/>
          </p:cNvCxnSpPr>
          <p:nvPr/>
        </p:nvCxnSpPr>
        <p:spPr>
          <a:xfrm>
            <a:off x="1710042" y="1479415"/>
            <a:ext cx="224600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FF4EA8C-8C9B-8801-FB57-18173F31D6BB}"/>
              </a:ext>
            </a:extLst>
          </p:cNvPr>
          <p:cNvCxnSpPr>
            <a:cxnSpLocks/>
          </p:cNvCxnSpPr>
          <p:nvPr/>
        </p:nvCxnSpPr>
        <p:spPr>
          <a:xfrm>
            <a:off x="5653970" y="1400109"/>
            <a:ext cx="375788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66669323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061DA6-B82E-46FE-9483-5608B8AEA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96"/>
            <a:ext cx="12192000" cy="68579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B9F73B0-ABBF-4CA1-9D34-781B47115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64645"/>
            <a:ext cx="11363692" cy="84490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6C7043-B2FD-905E-318E-F28D8E387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06" y="2377440"/>
            <a:ext cx="7860254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Line 14">
            <a:extLst>
              <a:ext uri="{FF2B5EF4-FFF2-40B4-BE49-F238E27FC236}">
                <a16:creationId xmlns:a16="http://schemas.microsoft.com/office/drawing/2014/main" id="{372981A8-D6C8-4DA6-8343-CEC2317EC3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70350" y="6743700"/>
            <a:ext cx="42291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>
            <a:spAutoFit/>
            <a:flatTx/>
          </a:bodyPr>
          <a:lstStyle/>
          <a:p>
            <a:pPr defTabSz="685800"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4211" name="Picture 19" descr="HinhDongLoGo7">
            <a:extLst>
              <a:ext uri="{FF2B5EF4-FFF2-40B4-BE49-F238E27FC236}">
                <a16:creationId xmlns:a16="http://schemas.microsoft.com/office/drawing/2014/main" id="{E1491C33-3055-4BA4-AEC7-1C47378B4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5650" y="5905500"/>
            <a:ext cx="12763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2" name="Picture 24" descr="HinhDongLoGo7">
            <a:extLst>
              <a:ext uri="{FF2B5EF4-FFF2-40B4-BE49-F238E27FC236}">
                <a16:creationId xmlns:a16="http://schemas.microsoft.com/office/drawing/2014/main" id="{8293CF24-74D0-4D35-9E73-20B12710F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536" y="61914"/>
            <a:ext cx="1276351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3" name="Text Box 31">
            <a:extLst>
              <a:ext uri="{FF2B5EF4-FFF2-40B4-BE49-F238E27FC236}">
                <a16:creationId xmlns:a16="http://schemas.microsoft.com/office/drawing/2014/main" id="{F900DCDC-0FD3-4239-A4A2-3C4C46180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6050" y="4329114"/>
            <a:ext cx="422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en-US" altLang="en-US" sz="18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A8F544D8-188A-4E93-8C35-62A989634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9310" y="114301"/>
            <a:ext cx="7869382" cy="1177237"/>
          </a:xfrm>
          <a:prstGeom prst="rect">
            <a:avLst/>
          </a:prstGeom>
          <a:noFill/>
          <a:ln>
            <a:noFill/>
          </a:ln>
        </p:spPr>
        <p:txBody>
          <a:bodyPr wrap="square" lIns="68570" tIns="34286" rIns="68570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>
              <a:defRPr/>
            </a:pPr>
            <a:r>
              <a:rPr lang="en-US" altLang="zh-CN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Thứ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hai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CN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ngày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21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tháng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10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năm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2024</a:t>
            </a:r>
            <a:endParaRPr lang="en-US" altLang="zh-CN" sz="36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</a:endParaRPr>
          </a:p>
          <a:p>
            <a:pPr algn="ctr" defTabSz="685800">
              <a:defRPr/>
            </a:pPr>
            <a:r>
              <a:rPr lang="vi-VN" altLang="zh-CN" sz="36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Luyện từ và câu</a:t>
            </a:r>
            <a:endParaRPr lang="en-US" altLang="zh-CN" sz="3600" b="1" u="sng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95482" y="1183341"/>
            <a:ext cx="4585447" cy="69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Từ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đa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nghĩa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874645" y="3010437"/>
            <a:ext cx="1082463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indent="0" eaLnBrk="1" hangingPunct="1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Trong </a:t>
            </a:r>
            <a:r>
              <a:rPr lang="vi-VN" sz="3600" dirty="0">
                <a:latin typeface="Times New Roman" pitchFamily="18" charset="0"/>
                <a:cs typeface="Times New Roman" pitchFamily="18" charset="0"/>
              </a:rPr>
              <a:t>câu: Bé bị đau </a:t>
            </a:r>
            <a:r>
              <a:rPr lang="vi-VN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.</a:t>
            </a:r>
            <a:r>
              <a:rPr lang="vi-VN" sz="3600" dirty="0">
                <a:latin typeface="Times New Roman" pitchFamily="18" charset="0"/>
                <a:cs typeface="Times New Roman" pitchFamily="18" charset="0"/>
              </a:rPr>
              <a:t> Từ chân mang nghĩa gốc hay nghĩa chuyển?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/>
            <a:endParaRPr lang="en-US" sz="36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/>
            <a:r>
              <a:rPr lang="en-US" sz="3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vi-VN" sz="3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Nghĩa gốc </a:t>
            </a:r>
            <a:r>
              <a:rPr lang="en-US" sz="3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B.</a:t>
            </a:r>
            <a:r>
              <a:rPr lang="vi-VN" sz="3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Nghĩa chuyển</a:t>
            </a:r>
            <a:endParaRPr lang="en-US" sz="36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 rot="21094520">
            <a:off x="713784" y="4669074"/>
            <a:ext cx="668061" cy="62025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898CCA-4C1C-83BF-DD3D-72B0288E53CC}"/>
              </a:ext>
            </a:extLst>
          </p:cNvPr>
          <p:cNvSpPr/>
          <p:nvPr/>
        </p:nvSpPr>
        <p:spPr>
          <a:xfrm>
            <a:off x="1327721" y="2017972"/>
            <a:ext cx="2192762" cy="69910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vi-VN" altLang="zh-CN" sz="3600" b="1" u="sng" dirty="0">
                <a:solidFill>
                  <a:srgbClr val="C00000"/>
                </a:solidFill>
                <a:latin typeface="Times New Roman" panose="02020603050405020304" pitchFamily="18" charset="0"/>
              </a:rPr>
              <a:t>Đố em</a:t>
            </a:r>
            <a:r>
              <a:rPr lang="vi-VN" altLang="zh-CN" sz="3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?</a:t>
            </a:r>
            <a:endParaRPr lang="en-US" altLang="zh-CN" sz="36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Line 14">
            <a:extLst>
              <a:ext uri="{FF2B5EF4-FFF2-40B4-BE49-F238E27FC236}">
                <a16:creationId xmlns:a16="http://schemas.microsoft.com/office/drawing/2014/main" id="{372981A8-D6C8-4DA6-8343-CEC2317EC3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70350" y="6743700"/>
            <a:ext cx="42291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>
            <a:spAutoFit/>
            <a:flatTx/>
          </a:bodyPr>
          <a:lstStyle/>
          <a:p>
            <a:pPr defTabSz="685800"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4211" name="Picture 19" descr="HinhDongLoGo7">
            <a:extLst>
              <a:ext uri="{FF2B5EF4-FFF2-40B4-BE49-F238E27FC236}">
                <a16:creationId xmlns:a16="http://schemas.microsoft.com/office/drawing/2014/main" id="{E1491C33-3055-4BA4-AEC7-1C47378B4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5650" y="5905500"/>
            <a:ext cx="12763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2" name="Picture 24" descr="HinhDongLoGo7">
            <a:extLst>
              <a:ext uri="{FF2B5EF4-FFF2-40B4-BE49-F238E27FC236}">
                <a16:creationId xmlns:a16="http://schemas.microsoft.com/office/drawing/2014/main" id="{8293CF24-74D0-4D35-9E73-20B12710F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536" y="61914"/>
            <a:ext cx="1276351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610481" y="1989846"/>
            <a:ext cx="71704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indent="0" eaLnBrk="1" hangingPunct="1"/>
            <a:r>
              <a:rPr lang="vi-VN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Tìm nghĩa chuyển của từ </a:t>
            </a:r>
            <a:r>
              <a:rPr lang="vi-VN" sz="4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vi-VN" sz="40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40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889DFD11-C49C-F308-BC67-55077517E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9310" y="114301"/>
            <a:ext cx="7869382" cy="1177237"/>
          </a:xfrm>
          <a:prstGeom prst="rect">
            <a:avLst/>
          </a:prstGeom>
          <a:noFill/>
          <a:ln>
            <a:noFill/>
          </a:ln>
        </p:spPr>
        <p:txBody>
          <a:bodyPr wrap="square" lIns="68570" tIns="34286" rIns="68570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>
              <a:defRPr/>
            </a:pPr>
            <a:r>
              <a:rPr lang="en-US" altLang="zh-CN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Thứ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hai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CN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ngày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21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tháng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10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năm</a:t>
            </a:r>
            <a:r>
              <a:rPr lang="en-US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2024</a:t>
            </a:r>
            <a:endParaRPr lang="en-US" altLang="zh-CN" sz="36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</a:endParaRPr>
          </a:p>
          <a:p>
            <a:pPr algn="ctr" defTabSz="685800">
              <a:defRPr/>
            </a:pPr>
            <a:r>
              <a:rPr lang="vi-VN" altLang="zh-CN" sz="36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</a:rPr>
              <a:t>Luyện từ và câu</a:t>
            </a:r>
            <a:endParaRPr lang="en-US" altLang="zh-CN" sz="3600" b="1" u="sng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317F57-B96A-4A61-1FF6-925BD91C9B4D}"/>
              </a:ext>
            </a:extLst>
          </p:cNvPr>
          <p:cNvSpPr/>
          <p:nvPr/>
        </p:nvSpPr>
        <p:spPr>
          <a:xfrm>
            <a:off x="4195482" y="1183341"/>
            <a:ext cx="4585447" cy="69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Từ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vi-VN" altLang="zh-CN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đa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nghĩa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81CEED13-D698-9783-3FCC-60F2AF49A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756" y="2951483"/>
            <a:ext cx="1026006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defTabSz="-635" eaLnBrk="0" hangingPunct="0"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-635" eaLnBrk="0" hangingPunct="0"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-635" eaLnBrk="0" hangingPunct="0"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-635" eaLnBrk="0" hangingPunct="0"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-635" eaLnBrk="0" hangingPunct="0"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-635" eaLnBrk="0" fontAlgn="base" hangingPunct="0">
              <a:spcBef>
                <a:spcPct val="0"/>
              </a:spcBef>
              <a:spcAft>
                <a:spcPct val="0"/>
              </a:spcAft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-635" eaLnBrk="0" fontAlgn="base" hangingPunct="0">
              <a:spcBef>
                <a:spcPct val="0"/>
              </a:spcBef>
              <a:spcAft>
                <a:spcPct val="0"/>
              </a:spcAft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-635" eaLnBrk="0" fontAlgn="base" hangingPunct="0">
              <a:spcBef>
                <a:spcPct val="0"/>
              </a:spcBef>
              <a:spcAft>
                <a:spcPct val="0"/>
              </a:spcAft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-635" eaLnBrk="0" fontAlgn="base" hangingPunct="0">
              <a:spcBef>
                <a:spcPct val="0"/>
              </a:spcBef>
              <a:spcAft>
                <a:spcPct val="0"/>
              </a:spcAft>
              <a:tabLst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v"/>
            </a:pP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altLang="en-US" sz="4000" b="1" dirty="0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altLang="en-US" sz="4000" b="1" dirty="0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altLang="en-US" sz="4000" b="1" dirty="0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altLang="en-US" sz="4000" b="1" dirty="0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altLang="en-US" sz="4000" b="1" dirty="0">
              <a:solidFill>
                <a:srgbClr val="2F0BC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anose="05000000000000000000" pitchFamily="2" charset="2"/>
              <a:buChar char="v"/>
            </a:pP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altLang="en-US" sz="4000" b="1" dirty="0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altLang="en-US" sz="4000" b="1" dirty="0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4000" b="1" dirty="0">
                <a:solidFill>
                  <a:srgbClr val="2F0B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893146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Chia sẻ file Corel 12 Phông nền Mầm Non #5 - Quảng Cáo Yên Bái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1" name="TextBox 2"/>
          <p:cNvSpPr txBox="1">
            <a:spLocks noChangeArrowheads="1"/>
          </p:cNvSpPr>
          <p:nvPr/>
        </p:nvSpPr>
        <p:spPr bwMode="auto">
          <a:xfrm>
            <a:off x="1926893" y="69625"/>
            <a:ext cx="833821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aril"/>
                <a:ea typeface="+mn-ea"/>
                <a:cs typeface="Arial" panose="020B0604020202020204" pitchFamily="34" charset="0"/>
              </a:rPr>
              <a:t>CHÚC CÁC EM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aril"/>
                <a:ea typeface="+mn-ea"/>
                <a:cs typeface="Arial" panose="020B0604020202020204" pitchFamily="34" charset="0"/>
              </a:rPr>
              <a:t>CHĂM NGOAN, HỌC TỐT!</a:t>
            </a:r>
          </a:p>
        </p:txBody>
      </p:sp>
      <p:sp>
        <p:nvSpPr>
          <p:cNvPr id="5" name="Rectangle 36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57150">
            <a:pattFill prst="sphere">
              <a:fgClr>
                <a:srgbClr val="0000FF"/>
              </a:fgClr>
              <a:bgClr>
                <a:srgbClr val="FF0000"/>
              </a:bgClr>
            </a:patt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644" y="3824754"/>
            <a:ext cx="1981200" cy="9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1" descr="Dove-02-june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07541" y="1603431"/>
            <a:ext cx="1676400" cy="98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Dove-02-june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58098" y="1924590"/>
            <a:ext cx="1676400" cy="98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Dove-02-june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08922" y="3163082"/>
            <a:ext cx="1676400" cy="98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E:\Nhac bai day\nhac beat.mp3"/>
  <p:tag name="PPSNARRATION" val="31,573138435,C:\Users\Admin\Desktop\Giao an-e - learning(15-16)\LS lop 5\Đường Trường Sơn\Media.ppc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E:\Nhac bai day\nhac beat.mp3"/>
  <p:tag name="PPSNARRATION" val="31,573138435,C:\Users\Admin\Desktop\Giao an-e - learning(15-16)\LS lop 5\Đường Trường Sơn\Media.ppcx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E:\Nhac bai day\nhac beat.mp3"/>
  <p:tag name="PPSNARRATION" val="31,573138435,C:\Users\Admin\Desktop\Giao an-e - learning(15-16)\LS lop 5\Đường Trường Sơn\Media.ppcx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E:\Nhac bai day\nhac beat.mp3"/>
  <p:tag name="PPSNARRATION" val="31,573138435,C:\Users\Admin\Desktop\Giao an-e - learning(15-16)\LS lop 5\Đường Trường Sơn\Media.ppcx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E:\Nhac bai day\nhac beat.mp3"/>
  <p:tag name="PPSNARRATION" val="31,573138435,C:\Users\Admin\Desktop\Giao an-e - learning(15-16)\LS lop 5\Đường Trường Sơn\Media.ppcx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E:\Nhac bai day\nhac beat.mp3"/>
  <p:tag name="PPSNARRATION" val="31,573138435,C:\Users\Admin\Desktop\Giao an-e - learning(15-16)\LS lop 5\Đường Trường Sơn\Media.ppcx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E:\Nhac bai day\nhac beat.mp3"/>
  <p:tag name="PPSNARRATION" val="31,573138435,C:\Users\Admin\Desktop\Giao an-e - learning(15-16)\LS lop 5\Đường Trường Sơn\Media.ppcx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E:\Nhac bai day\nhac beat.mp3"/>
  <p:tag name="PPSNARRATION" val="31,573138435,C:\Users\Admin\Desktop\Giao an-e - learning(15-16)\LS lop 5\Đường Trường Sơn\Media.ppcx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8_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2224</TotalTime>
  <Words>1173</Words>
  <Application>Microsoft Office PowerPoint</Application>
  <PresentationFormat>Widescreen</PresentationFormat>
  <Paragraphs>217</Paragraphs>
  <Slides>33</Slides>
  <Notes>14</Notes>
  <HiddenSlides>0</HiddenSlides>
  <MMClips>12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52" baseType="lpstr">
      <vt:lpstr>等线</vt:lpstr>
      <vt:lpstr>Aaril</vt:lpstr>
      <vt:lpstr>Arial</vt:lpstr>
      <vt:lpstr>Calibri</vt:lpstr>
      <vt:lpstr>Cambria</vt:lpstr>
      <vt:lpstr>Franklin Gothic Book</vt:lpstr>
      <vt:lpstr>Franklin Gothic Medium</vt:lpstr>
      <vt:lpstr>Times New Roman</vt:lpstr>
      <vt:lpstr>Trebuchet MS</vt:lpstr>
      <vt:lpstr>Verdana</vt:lpstr>
      <vt:lpstr>VnBangkok</vt:lpstr>
      <vt:lpstr>VNbritannic</vt:lpstr>
      <vt:lpstr>Wingdings</vt:lpstr>
      <vt:lpstr>Wingdings 2</vt:lpstr>
      <vt:lpstr>Wingdings 3</vt:lpstr>
      <vt:lpstr>字魂115号-刀刀体</vt:lpstr>
      <vt:lpstr>8_Trek</vt:lpstr>
      <vt:lpstr>1_Office 主题​​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zhoulingyun</dc:creator>
  <cp:lastModifiedBy>ASUS</cp:lastModifiedBy>
  <cp:revision>188</cp:revision>
  <dcterms:created xsi:type="dcterms:W3CDTF">2018-02-07T08:35:34Z</dcterms:created>
  <dcterms:modified xsi:type="dcterms:W3CDTF">2024-10-21T01:33:27Z</dcterms:modified>
</cp:coreProperties>
</file>