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82" r:id="rId2"/>
    <p:sldId id="336" r:id="rId3"/>
    <p:sldId id="321" r:id="rId4"/>
    <p:sldId id="337" r:id="rId5"/>
    <p:sldId id="338" r:id="rId6"/>
    <p:sldId id="340" r:id="rId7"/>
    <p:sldId id="342" r:id="rId8"/>
    <p:sldId id="283" r:id="rId9"/>
    <p:sldId id="258" r:id="rId10"/>
    <p:sldId id="259" r:id="rId11"/>
    <p:sldId id="332" r:id="rId12"/>
    <p:sldId id="330" r:id="rId13"/>
    <p:sldId id="284" r:id="rId14"/>
    <p:sldId id="292" r:id="rId15"/>
    <p:sldId id="352" r:id="rId16"/>
    <p:sldId id="293" r:id="rId17"/>
    <p:sldId id="294" r:id="rId18"/>
    <p:sldId id="343" r:id="rId19"/>
    <p:sldId id="345" r:id="rId20"/>
    <p:sldId id="285" r:id="rId21"/>
    <p:sldId id="286" r:id="rId22"/>
    <p:sldId id="295" r:id="rId23"/>
    <p:sldId id="296" r:id="rId24"/>
    <p:sldId id="348" r:id="rId25"/>
    <p:sldId id="287" r:id="rId26"/>
    <p:sldId id="290" r:id="rId27"/>
    <p:sldId id="297" r:id="rId28"/>
    <p:sldId id="298" r:id="rId29"/>
    <p:sldId id="350" r:id="rId30"/>
    <p:sldId id="260" r:id="rId31"/>
    <p:sldId id="261" r:id="rId32"/>
    <p:sldId id="300" r:id="rId33"/>
    <p:sldId id="334" r:id="rId34"/>
    <p:sldId id="306" r:id="rId35"/>
    <p:sldId id="264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0C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87554-CAC6-4A99-9CCB-5A6359023760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54064-62FD-4D6E-AA28-F7E750484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64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54064-62FD-4D6E-AA28-F7E750484A9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94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Vậy</a:t>
            </a:r>
            <a:r>
              <a:rPr lang="en-US" dirty="0"/>
              <a:t> </a:t>
            </a:r>
            <a:r>
              <a:rPr lang="en-US" dirty="0" err="1"/>
              <a:t>từ</a:t>
            </a:r>
            <a:r>
              <a:rPr lang="en-US" dirty="0"/>
              <a:t> “</a:t>
            </a:r>
            <a:r>
              <a:rPr lang="en-US" dirty="0" err="1"/>
              <a:t>nóng</a:t>
            </a:r>
            <a:r>
              <a:rPr lang="en-US" dirty="0"/>
              <a:t>”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từ</a:t>
            </a:r>
            <a:r>
              <a:rPr lang="en-US" dirty="0"/>
              <a:t> </a:t>
            </a:r>
            <a:r>
              <a:rPr lang="en-US" dirty="0" err="1"/>
              <a:t>gì</a:t>
            </a:r>
            <a:r>
              <a:rPr lang="en-US" dirty="0"/>
              <a:t> </a:t>
            </a:r>
            <a:r>
              <a:rPr lang="en-US" dirty="0" err="1"/>
              <a:t>thì</a:t>
            </a:r>
            <a:r>
              <a:rPr lang="en-US" dirty="0"/>
              <a:t> </a:t>
            </a:r>
            <a:r>
              <a:rPr lang="en-US" dirty="0" err="1"/>
              <a:t>hôm</a:t>
            </a:r>
            <a:r>
              <a:rPr lang="en-US" dirty="0"/>
              <a:t> nay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tìm</a:t>
            </a:r>
            <a:r>
              <a:rPr lang="en-US" dirty="0"/>
              <a:t> </a:t>
            </a:r>
            <a:r>
              <a:rPr lang="en-US" dirty="0" err="1"/>
              <a:t>hiểu</a:t>
            </a:r>
            <a:r>
              <a:rPr lang="en-US" dirty="0"/>
              <a:t> qua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Từ</a:t>
            </a:r>
            <a:r>
              <a:rPr lang="en-US" dirty="0"/>
              <a:t> </a:t>
            </a:r>
            <a:r>
              <a:rPr lang="en-US" dirty="0" err="1"/>
              <a:t>đa</a:t>
            </a:r>
            <a:r>
              <a:rPr lang="en-US" dirty="0"/>
              <a:t> </a:t>
            </a:r>
            <a:r>
              <a:rPr lang="en-US" dirty="0" err="1"/>
              <a:t>nghĩa</a:t>
            </a:r>
            <a:r>
              <a:rPr lang="en-US" dirty="0"/>
              <a:t> </a:t>
            </a:r>
            <a:r>
              <a:rPr lang="en-US" dirty="0" err="1"/>
              <a:t>nhé</a:t>
            </a:r>
            <a:r>
              <a:rPr lang="en-US" dirty="0"/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54064-62FD-4D6E-AA28-F7E750484A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194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0205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4155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53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7695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20308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1763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83577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8183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84831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5249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504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25726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40119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58363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7441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14012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54064-62FD-4D6E-AA28-F7E750484A9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4103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54064-62FD-4D6E-AA28-F7E750484A9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69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675E67-E409-4E5E-9F19-BEA9497DE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A653A1-38BC-486F-8421-DB2CF74EA5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F2E2489-9E2F-4DE3-82B7-B9CDD26255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A6D7B2-3609-45A3-B1B5-CAFC66B3F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6F1AA7-5B30-4A43-8EBD-E17CBEA39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61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430435-576A-456B-A00E-C43384572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F78510-20E6-4755-B550-6738F2789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4EB4ED-C11B-4DB3-9E20-FC3445E864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A000A1-17D7-48F4-BA3E-28ACBD11C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4359981-2180-4807-881D-34FF7F68C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1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BF812B-8351-420A-9704-E440E5810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2D32C9A-E435-44CE-8579-86D5BC8A3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AD23CE-E1A0-4D67-8C21-BF01C064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CA92EFB-8128-4C4E-B04E-45505347E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51F58B-2E39-48E1-AB74-F0D04E287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582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3D113E-7B9D-46F7-8077-8D40288EE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B402DC-56EC-4018-88A8-EB0492C801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ACB245D-2C3E-4623-8BB4-B3E52C2F68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FB5C382-9F1D-4FBE-B429-E68644DF23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F41380A-95E6-4444-A32C-EC515CE0D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362374A-4F97-48E7-8CA4-37CEA0F33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82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39A0F9-6268-4702-97A9-F320C3B80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A207FBC-EE4D-4D31-8618-A0EA9DC36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C886BB6-C75C-4A2C-B6AC-0AF9A51B91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B00420B-E97C-4BC9-ACC6-702CD6F20B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AA04909-A4DB-4A45-9D40-DED82A8AEF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2C3521E-85D2-4DBB-9DBD-06438C1989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0E3EAF3-FE00-4A3E-831A-9C22C6676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6C286E7-8C10-4BCB-8870-1F48E651D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02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E23368-FC6B-4ABA-829C-BC784F088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0B61B07-F14C-4AF6-AE04-D9005A5989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743E8C1-D86C-48E8-A64A-BA663821B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B5A6FE8-778C-4A16-876B-AACD46C1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230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72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585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321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594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65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648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90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224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363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045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930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22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927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526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4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732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584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23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280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450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900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851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7C7BEC-F774-4CF3-B327-D2C319450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743F51-638D-41E1-BF64-67D4D5903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9C9EBE0-E87D-4A66-8C75-BDFEC712E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D5037AE-6E07-4C8D-A045-9C8D85B690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396F7EF-453E-432F-8C87-7507D1E31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6C7CB9F-FF50-4F4B-9C7E-14ABD095A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513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81D5EC-85EA-4E5F-A0FE-58F79076A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D85EDAA-CD14-4315-95C0-46E04A4EFD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E53496A-A624-4C3B-9092-6747938D01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6E52F8A-A585-45ED-9E9F-C1558D4E1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8DFCD9D-2E95-4902-8588-DA41ADEC2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1C613A5-C8CF-4927-8177-925D4A10F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176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2E758B-E62F-4342-8398-9D9E0E573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1C8370A-D95E-47E9-AA3D-FF5FD3145F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4987AC-644A-4845-8884-63462D00EE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9A6903-1365-4D24-A348-B7EF01DFD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72E0D2A-411F-4EBE-8D03-4E5D14AC0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555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A62B6EA-F851-4251-B3F8-2CF6E05E60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92407FF-13AF-4C1C-AFE5-023B4FC2E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536831-4349-488A-9D68-DD64BFD356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A455A1-AF7A-482D-85EF-54495235788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5ABCCD8-310C-4D0A-97CE-B19E4738B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EF0CD79-7944-48EC-A354-C38EB572D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4DB83D-CB63-4497-85F8-B6EA673912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300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3041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0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file:///D:\tro%20choi\Package%20-%20Lesson\Lesson.exe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fdjdjgdhkgfjkffkjhkjhkhjkhj.xvl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5061DA6-B82E-46FE-9483-5608B8AEA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96"/>
            <a:ext cx="12192000" cy="685799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B9F73B0-ABBF-4CA1-9D34-781B471159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064645"/>
            <a:ext cx="11363692" cy="8449003"/>
          </a:xfrm>
          <a:prstGeom prst="rect">
            <a:avLst/>
          </a:prstGeom>
        </p:spPr>
      </p:pic>
      <p:sp>
        <p:nvSpPr>
          <p:cNvPr id="11" name="爆炸形: 8 pt  10">
            <a:extLst>
              <a:ext uri="{FF2B5EF4-FFF2-40B4-BE49-F238E27FC236}">
                <a16:creationId xmlns:a16="http://schemas.microsoft.com/office/drawing/2014/main" id="{EF4B6ADB-E1BA-4E86-B2E1-5B4D4C4A1388}"/>
              </a:ext>
            </a:extLst>
          </p:cNvPr>
          <p:cNvSpPr/>
          <p:nvPr/>
        </p:nvSpPr>
        <p:spPr>
          <a:xfrm>
            <a:off x="3320254" y="918444"/>
            <a:ext cx="1923327" cy="1515291"/>
          </a:xfrm>
          <a:prstGeom prst="irregularSeal1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SVN-Poky's" panose="020B0606040200020203" pitchFamily="34" charset="0"/>
                <a:ea typeface="思源黑体 CN Medium" panose="020B0600000000000000" pitchFamily="34" charset="-122"/>
                <a:cs typeface="+mn-cs"/>
              </a:rPr>
              <a:t>1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SVN-Poky's" panose="020B0606040200020203" pitchFamily="34" charset="0"/>
              <a:ea typeface="思源黑体 CN Medium" panose="020B0600000000000000" pitchFamily="34" charset="-122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733" y="1626174"/>
            <a:ext cx="9614225" cy="361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8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5061DA6-B82E-46FE-9483-5608B8AEA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96"/>
            <a:ext cx="12192000" cy="685799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B9F73B0-ABBF-4CA1-9D34-781B47115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64645"/>
            <a:ext cx="11363692" cy="8449003"/>
          </a:xfrm>
          <a:prstGeom prst="rect">
            <a:avLst/>
          </a:prstGeom>
        </p:spPr>
      </p:pic>
      <p:sp>
        <p:nvSpPr>
          <p:cNvPr id="11" name="爆炸形: 8 pt  10">
            <a:extLst>
              <a:ext uri="{FF2B5EF4-FFF2-40B4-BE49-F238E27FC236}">
                <a16:creationId xmlns:a16="http://schemas.microsoft.com/office/drawing/2014/main" id="{EF4B6ADB-E1BA-4E86-B2E1-5B4D4C4A1388}"/>
              </a:ext>
            </a:extLst>
          </p:cNvPr>
          <p:cNvSpPr/>
          <p:nvPr/>
        </p:nvSpPr>
        <p:spPr>
          <a:xfrm>
            <a:off x="3320254" y="918444"/>
            <a:ext cx="1923327" cy="1515291"/>
          </a:xfrm>
          <a:prstGeom prst="irregularSeal1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SVN-Poky's" panose="020B0606040200020203" pitchFamily="34" charset="0"/>
                <a:ea typeface="思源黑体 CN Medium" panose="020B0600000000000000" pitchFamily="34" charset="-122"/>
                <a:cs typeface="+mn-cs"/>
              </a:rPr>
              <a:t>1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SVN-Poky's" panose="020B0606040200020203" pitchFamily="34" charset="0"/>
              <a:ea typeface="思源黑体 CN Medium" panose="020B0600000000000000" pitchFamily="34" charset="-122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E79BE4-65FC-1B08-7BD1-02210C3F1985}"/>
              </a:ext>
            </a:extLst>
          </p:cNvPr>
          <p:cNvSpPr/>
          <p:nvPr/>
        </p:nvSpPr>
        <p:spPr>
          <a:xfrm>
            <a:off x="3981857" y="2698191"/>
            <a:ext cx="25234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ĐỐ VUI</a:t>
            </a:r>
          </a:p>
        </p:txBody>
      </p:sp>
    </p:spTree>
    <p:extLst>
      <p:ext uri="{BB962C8B-B14F-4D97-AF65-F5344CB8AC3E}">
        <p14:creationId xmlns:p14="http://schemas.microsoft.com/office/powerpoint/2010/main" val="347785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>
            <a:extLst>
              <a:ext uri="{FF2B5EF4-FFF2-40B4-BE49-F238E27FC236}">
                <a16:creationId xmlns:a16="http://schemas.microsoft.com/office/drawing/2014/main" id="{1A6C089B-B603-CA95-14C6-B0EBCC1990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3441643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8469841" imgH="6184127" progId="Photoshop.Image.8">
                  <p:embed/>
                </p:oleObj>
              </mc:Choice>
              <mc:Fallback>
                <p:oleObj name="Image" r:id="rId2" imgW="8469841" imgH="6184127" progId="Photoshop.Image.8">
                  <p:embed/>
                  <p:pic>
                    <p:nvPicPr>
                      <p:cNvPr id="6146" name="Object 2">
                        <a:extLst>
                          <a:ext uri="{FF2B5EF4-FFF2-40B4-BE49-F238E27FC236}">
                            <a16:creationId xmlns:a16="http://schemas.microsoft.com/office/drawing/2014/main" id="{1A6C089B-B603-CA95-14C6-B0EBCC19904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" name="Text Box 3">
            <a:extLst>
              <a:ext uri="{FF2B5EF4-FFF2-40B4-BE49-F238E27FC236}">
                <a16:creationId xmlns:a16="http://schemas.microsoft.com/office/drawing/2014/main" id="{92A9F21A-E1A2-58EB-8B22-85A0BDF05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228600"/>
            <a:ext cx="4724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G" altLang="en-UG" sz="3600" b="1">
              <a:solidFill>
                <a:srgbClr val="0000CC"/>
              </a:solidFill>
              <a:latin typeface=".VnCommercial Script" panose="020B7200000000000000" pitchFamily="34" charset="0"/>
            </a:endParaRPr>
          </a:p>
        </p:txBody>
      </p:sp>
      <p:pic>
        <p:nvPicPr>
          <p:cNvPr id="6148" name="Picture 6" descr="rang_dep">
            <a:extLst>
              <a:ext uri="{FF2B5EF4-FFF2-40B4-BE49-F238E27FC236}">
                <a16:creationId xmlns:a16="http://schemas.microsoft.com/office/drawing/2014/main" id="{B633897B-0B99-9CC1-EB8D-52CAB0FD1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1" y="2667001"/>
            <a:ext cx="3952875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9" name="Oval 7">
            <a:extLst>
              <a:ext uri="{FF2B5EF4-FFF2-40B4-BE49-F238E27FC236}">
                <a16:creationId xmlns:a16="http://schemas.microsoft.com/office/drawing/2014/main" id="{57105B02-ED39-9F45-20FD-B1E2F40DFF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287486"/>
            <a:ext cx="3962400" cy="1132114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G" altLang="en-UG" sz="1800">
              <a:latin typeface="Arial" panose="020B0604020202020204" pitchFamily="34" charset="0"/>
            </a:endParaRPr>
          </a:p>
        </p:txBody>
      </p:sp>
      <p:sp>
        <p:nvSpPr>
          <p:cNvPr id="6153" name="TextBox 8">
            <a:extLst>
              <a:ext uri="{FF2B5EF4-FFF2-40B4-BE49-F238E27FC236}">
                <a16:creationId xmlns:a16="http://schemas.microsoft.com/office/drawing/2014/main" id="{D7E197D1-38D5-F020-E6EA-E350EAB42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0"/>
            <a:ext cx="89916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G" sz="3600" u="sng" dirty="0" err="1">
                <a:latin typeface="Arial" panose="020B0604020202020204" pitchFamily="34" charset="0"/>
              </a:rPr>
              <a:t>Luyện</a:t>
            </a:r>
            <a:r>
              <a:rPr lang="en-US" altLang="en-UG" sz="3600" u="sng" dirty="0">
                <a:latin typeface="Arial" panose="020B0604020202020204" pitchFamily="34" charset="0"/>
              </a:rPr>
              <a:t> </a:t>
            </a:r>
            <a:r>
              <a:rPr lang="en-US" altLang="en-UG" sz="3600" u="sng" dirty="0" err="1">
                <a:latin typeface="Arial" panose="020B0604020202020204" pitchFamily="34" charset="0"/>
              </a:rPr>
              <a:t>từ</a:t>
            </a:r>
            <a:r>
              <a:rPr lang="en-US" altLang="en-UG" sz="3600" u="sng" dirty="0">
                <a:latin typeface="Arial" panose="020B0604020202020204" pitchFamily="34" charset="0"/>
              </a:rPr>
              <a:t> </a:t>
            </a:r>
            <a:r>
              <a:rPr lang="en-US" altLang="en-UG" sz="3600" u="sng" dirty="0" err="1">
                <a:latin typeface="Arial" panose="020B0604020202020204" pitchFamily="34" charset="0"/>
              </a:rPr>
              <a:t>và</a:t>
            </a:r>
            <a:r>
              <a:rPr lang="en-US" altLang="en-UG" sz="3600" u="sng" dirty="0">
                <a:latin typeface="Arial" panose="020B0604020202020204" pitchFamily="34" charset="0"/>
              </a:rPr>
              <a:t> </a:t>
            </a:r>
            <a:r>
              <a:rPr lang="en-US" altLang="en-UG" sz="3600" u="sng" dirty="0" err="1">
                <a:latin typeface="Arial" panose="020B0604020202020204" pitchFamily="34" charset="0"/>
              </a:rPr>
              <a:t>câu</a:t>
            </a:r>
            <a:r>
              <a:rPr lang="en-US" altLang="en-UG" sz="3600" u="sng" dirty="0">
                <a:latin typeface="Arial" panose="020B0604020202020204" pitchFamily="34" charset="0"/>
              </a:rPr>
              <a:t>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G" sz="3600" dirty="0">
                <a:latin typeface="Arial" panose="020B0604020202020204" pitchFamily="34" charset="0"/>
              </a:rPr>
              <a:t>                   </a:t>
            </a:r>
            <a:endParaRPr lang="en-US" altLang="en-UG" sz="3600" dirty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G" sz="3600" dirty="0">
                <a:latin typeface="Arial" panose="020B0604020202020204" pitchFamily="34" charset="0"/>
              </a:rPr>
              <a:t>                   </a:t>
            </a:r>
            <a:endParaRPr lang="en-US" altLang="en-UG" sz="36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77FD40-FD76-571E-72CB-9C017CF89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287" y="869950"/>
            <a:ext cx="10330542" cy="1754326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xương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cứng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trắng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mọc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hàm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cắn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nhai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ăn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Là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̀?</a:t>
            </a:r>
            <a:endParaRPr lang="en-US" sz="36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en-US" sz="3600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1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" presetID="35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1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9" grpId="0" animBg="1"/>
      <p:bldP spid="49159" grpId="1" animBg="1"/>
      <p:bldP spid="49159" grpId="2" animBg="1"/>
      <p:bldP spid="49159" grpId="3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55139687-200714104217165">
            <a:extLst>
              <a:ext uri="{FF2B5EF4-FFF2-40B4-BE49-F238E27FC236}">
                <a16:creationId xmlns:a16="http://schemas.microsoft.com/office/drawing/2014/main" id="{9ADCF08D-5068-7F58-8E18-BB8E4D8BC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57400"/>
            <a:ext cx="3276600" cy="378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970D1617-F901-931B-FB02-D8ACCA073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66725"/>
            <a:ext cx="10820400" cy="1754326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Clr>
                <a:schemeClr val="hlink"/>
              </a:buClr>
              <a:defRPr/>
            </a:pP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phận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nhô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giữa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xương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thở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ngửi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Là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̀?</a:t>
            </a:r>
          </a:p>
          <a:p>
            <a:pPr eaLnBrk="1" hangingPunct="1">
              <a:defRPr/>
            </a:pPr>
            <a:endParaRPr lang="en-US" sz="36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val 29">
            <a:extLst>
              <a:ext uri="{FF2B5EF4-FFF2-40B4-BE49-F238E27FC236}">
                <a16:creationId xmlns:a16="http://schemas.microsoft.com/office/drawing/2014/main" id="{ABB0C84B-B81C-DE66-EAB3-A323A5D5F0ED}"/>
              </a:ext>
            </a:extLst>
          </p:cNvPr>
          <p:cNvSpPr>
            <a:spLocks noChangeAspect="1" noChangeArrowheads="1"/>
          </p:cNvSpPr>
          <p:nvPr/>
        </p:nvSpPr>
        <p:spPr bwMode="auto">
          <a:xfrm rot="20071064">
            <a:off x="2588504" y="3810621"/>
            <a:ext cx="788600" cy="733806"/>
          </a:xfrm>
          <a:prstGeom prst="ellipse">
            <a:avLst/>
          </a:prstGeom>
          <a:solidFill>
            <a:schemeClr val="bg2">
              <a:alpha val="0"/>
            </a:schemeClr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G" altLang="en-UG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869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55139687-200714104217165">
            <a:extLst>
              <a:ext uri="{FF2B5EF4-FFF2-40B4-BE49-F238E27FC236}">
                <a16:creationId xmlns:a16="http://schemas.microsoft.com/office/drawing/2014/main" id="{9328512B-981D-9802-494C-189A9039E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13" y="1804011"/>
            <a:ext cx="3996369" cy="399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7">
            <a:extLst>
              <a:ext uri="{FF2B5EF4-FFF2-40B4-BE49-F238E27FC236}">
                <a16:creationId xmlns:a16="http://schemas.microsoft.com/office/drawing/2014/main" id="{0A3F067E-ACFF-F799-CF77-A7AC9FE23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971800"/>
            <a:ext cx="914400" cy="11430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G" altLang="en-UG" sz="1800">
              <a:latin typeface="Arial" panose="020B060402020202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A3626DB9-103F-C028-C2DA-3EE54CDE4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613" y="381000"/>
            <a:ext cx="11135300" cy="1754326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phận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Là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̀?</a:t>
            </a:r>
          </a:p>
          <a:p>
            <a:pPr eaLnBrk="1" hangingPunct="1">
              <a:defRPr/>
            </a:pPr>
            <a:endParaRPr lang="en-US" sz="3600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3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3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55139687-200714104217165">
            <a:extLst>
              <a:ext uri="{FF2B5EF4-FFF2-40B4-BE49-F238E27FC236}">
                <a16:creationId xmlns:a16="http://schemas.microsoft.com/office/drawing/2014/main" id="{9328512B-981D-9802-494C-189A9039E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13" y="2182148"/>
            <a:ext cx="3996369" cy="399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7">
            <a:extLst>
              <a:ext uri="{FF2B5EF4-FFF2-40B4-BE49-F238E27FC236}">
                <a16:creationId xmlns:a16="http://schemas.microsoft.com/office/drawing/2014/main" id="{0A3F067E-ACFF-F799-CF77-A7AC9FE23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2229" y="3037332"/>
            <a:ext cx="914400" cy="818572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G" altLang="en-UG" sz="1800">
              <a:latin typeface="Arial" panose="020B060402020202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A3626DB9-103F-C028-C2DA-3EE54CDE4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613" y="381000"/>
            <a:ext cx="11135300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phận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của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người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hay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nhìn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Là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̀?</a:t>
            </a:r>
          </a:p>
          <a:p>
            <a:pPr eaLnBrk="1" hangingPunct="1">
              <a:defRPr/>
            </a:pPr>
            <a:endParaRPr lang="en-US" sz="3600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22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>
            <a:extLst>
              <a:ext uri="{FF2B5EF4-FFF2-40B4-BE49-F238E27FC236}">
                <a16:creationId xmlns:a16="http://schemas.microsoft.com/office/drawing/2014/main" id="{E5F675B2-B610-DECF-01E6-D4736AD17F3D}"/>
              </a:ext>
            </a:extLst>
          </p:cNvPr>
          <p:cNvGrpSpPr>
            <a:grpSpLocks/>
          </p:cNvGrpSpPr>
          <p:nvPr/>
        </p:nvGrpSpPr>
        <p:grpSpPr bwMode="auto">
          <a:xfrm>
            <a:off x="594868" y="3521996"/>
            <a:ext cx="2444750" cy="1661330"/>
            <a:chOff x="960" y="1605"/>
            <a:chExt cx="1540" cy="1056"/>
          </a:xfrm>
        </p:grpSpPr>
        <p:pic>
          <p:nvPicPr>
            <p:cNvPr id="18462" name="Picture 9" descr="vai-buoc-makeup-giup-mui-cao-don-gian-bat-ngo-0.jpg">
              <a:extLst>
                <a:ext uri="{FF2B5EF4-FFF2-40B4-BE49-F238E27FC236}">
                  <a16:creationId xmlns:a16="http://schemas.microsoft.com/office/drawing/2014/main" id="{1946D031-6BFD-9B7C-DCAF-D28A792C4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" y="1605"/>
              <a:ext cx="1540" cy="1056"/>
            </a:xfrm>
            <a:prstGeom prst="rect">
              <a:avLst/>
            </a:prstGeom>
            <a:noFill/>
            <a:ln w="38100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463" name="Oval 7">
              <a:extLst>
                <a:ext uri="{FF2B5EF4-FFF2-40B4-BE49-F238E27FC236}">
                  <a16:creationId xmlns:a16="http://schemas.microsoft.com/office/drawing/2014/main" id="{D066E1DF-3313-0C3F-6E11-EBE79C794C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6" y="2112"/>
              <a:ext cx="410" cy="395"/>
            </a:xfrm>
            <a:prstGeom prst="ellipse">
              <a:avLst/>
            </a:prstGeom>
            <a:solidFill>
              <a:schemeClr val="bg2">
                <a:alpha val="0"/>
              </a:schemeClr>
            </a:solidFill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G" altLang="en-UG" sz="1800">
                <a:latin typeface="Arial" panose="020B0604020202020204" pitchFamily="34" charset="0"/>
              </a:endParaRPr>
            </a:p>
          </p:txBody>
        </p:sp>
      </p:grpSp>
      <p:grpSp>
        <p:nvGrpSpPr>
          <p:cNvPr id="4" name="Group 8">
            <a:extLst>
              <a:ext uri="{FF2B5EF4-FFF2-40B4-BE49-F238E27FC236}">
                <a16:creationId xmlns:a16="http://schemas.microsoft.com/office/drawing/2014/main" id="{52545EA3-FB93-D0E9-1FFE-73F8FC9361D4}"/>
              </a:ext>
            </a:extLst>
          </p:cNvPr>
          <p:cNvGrpSpPr>
            <a:grpSpLocks/>
          </p:cNvGrpSpPr>
          <p:nvPr/>
        </p:nvGrpSpPr>
        <p:grpSpPr bwMode="auto">
          <a:xfrm>
            <a:off x="587107" y="2018381"/>
            <a:ext cx="2438400" cy="1603996"/>
            <a:chOff x="960" y="501"/>
            <a:chExt cx="1536" cy="1015"/>
          </a:xfrm>
        </p:grpSpPr>
        <p:pic>
          <p:nvPicPr>
            <p:cNvPr id="18460" name="Picture 8" descr="55230239-1242007012-lam_dep_04.jpg">
              <a:extLst>
                <a:ext uri="{FF2B5EF4-FFF2-40B4-BE49-F238E27FC236}">
                  <a16:creationId xmlns:a16="http://schemas.microsoft.com/office/drawing/2014/main" id="{6E6BBC97-1A71-5840-543D-316BE6A6D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" y="501"/>
              <a:ext cx="1536" cy="1015"/>
            </a:xfrm>
            <a:prstGeom prst="rect">
              <a:avLst/>
            </a:prstGeom>
            <a:noFill/>
            <a:ln w="38100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Oval 10">
              <a:extLst>
                <a:ext uri="{FF2B5EF4-FFF2-40B4-BE49-F238E27FC236}">
                  <a16:creationId xmlns:a16="http://schemas.microsoft.com/office/drawing/2014/main" id="{96A4FA44-AE7F-04FE-242C-B2501FEEA4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672"/>
              <a:ext cx="768" cy="395"/>
            </a:xfrm>
            <a:prstGeom prst="ellipse">
              <a:avLst/>
            </a:prstGeom>
            <a:solidFill>
              <a:schemeClr val="bg2">
                <a:alpha val="0"/>
              </a:schemeClr>
            </a:solidFill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G" altLang="en-UG" sz="2400">
                <a:latin typeface="Arial" panose="020B0604020202020204" pitchFamily="34" charset="0"/>
              </a:endParaRPr>
            </a:p>
          </p:txBody>
        </p:sp>
      </p:grpSp>
      <p:grpSp>
        <p:nvGrpSpPr>
          <p:cNvPr id="7" name="Group 17">
            <a:extLst>
              <a:ext uri="{FF2B5EF4-FFF2-40B4-BE49-F238E27FC236}">
                <a16:creationId xmlns:a16="http://schemas.microsoft.com/office/drawing/2014/main" id="{4D6A9B05-B9BC-0CF4-F9CC-301AA8C767E6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5322888"/>
            <a:ext cx="2438400" cy="1371600"/>
            <a:chOff x="960" y="2757"/>
            <a:chExt cx="1536" cy="1056"/>
          </a:xfrm>
        </p:grpSpPr>
        <p:pic>
          <p:nvPicPr>
            <p:cNvPr id="12" name="Picture 10" descr="earphone2.jpg">
              <a:extLst>
                <a:ext uri="{FF2B5EF4-FFF2-40B4-BE49-F238E27FC236}">
                  <a16:creationId xmlns:a16="http://schemas.microsoft.com/office/drawing/2014/main" id="{F7C592FB-B6DB-3C86-7C45-1E1E8234B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" y="2757"/>
              <a:ext cx="1536" cy="1056"/>
            </a:xfrm>
            <a:prstGeom prst="rect">
              <a:avLst/>
            </a:prstGeom>
            <a:noFill/>
            <a:ln w="38100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Oval 19">
              <a:extLst>
                <a:ext uri="{FF2B5EF4-FFF2-40B4-BE49-F238E27FC236}">
                  <a16:creationId xmlns:a16="http://schemas.microsoft.com/office/drawing/2014/main" id="{067E6450-BD81-BB49-7D77-1B2AEF17D2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2936"/>
              <a:ext cx="672" cy="635"/>
            </a:xfrm>
            <a:prstGeom prst="ellipse">
              <a:avLst/>
            </a:prstGeom>
            <a:solidFill>
              <a:schemeClr val="bg2">
                <a:alpha val="0"/>
              </a:schemeClr>
            </a:solidFill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G" altLang="en-UG" sz="1800">
                <a:latin typeface="Arial" panose="020B0604020202020204" pitchFamily="34" charset="0"/>
              </a:endParaRPr>
            </a:p>
          </p:txBody>
        </p:sp>
      </p:grpSp>
      <p:sp>
        <p:nvSpPr>
          <p:cNvPr id="18448" name="Rectangle 30">
            <a:extLst>
              <a:ext uri="{FF2B5EF4-FFF2-40B4-BE49-F238E27FC236}">
                <a16:creationId xmlns:a16="http://schemas.microsoft.com/office/drawing/2014/main" id="{3173E4EA-E881-CDAA-AC7C-9ED0FDC6D4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143" y="2959759"/>
            <a:ext cx="8515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G" sz="2400" b="1" i="1" dirty="0" err="1">
                <a:solidFill>
                  <a:srgbClr val="0033CC"/>
                </a:solidFill>
                <a:latin typeface="Arial" panose="020B0604020202020204" pitchFamily="34" charset="0"/>
              </a:rPr>
              <a:t>răng</a:t>
            </a:r>
            <a:endParaRPr lang="en-US" altLang="en-UG" sz="2400" b="1" i="1" dirty="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  <p:sp>
        <p:nvSpPr>
          <p:cNvPr id="18451" name="Rectangle 33">
            <a:extLst>
              <a:ext uri="{FF2B5EF4-FFF2-40B4-BE49-F238E27FC236}">
                <a16:creationId xmlns:a16="http://schemas.microsoft.com/office/drawing/2014/main" id="{11552DBE-FB6D-F63A-3869-BF271EF8C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25" y="4589694"/>
            <a:ext cx="7312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G" sz="2400" b="1" i="1" dirty="0" err="1">
                <a:solidFill>
                  <a:srgbClr val="0033CC"/>
                </a:solidFill>
                <a:latin typeface="Arial" panose="020B0604020202020204" pitchFamily="34" charset="0"/>
              </a:rPr>
              <a:t>mũi</a:t>
            </a:r>
            <a:endParaRPr lang="en-US" altLang="en-UG" sz="2400" b="1" i="1" dirty="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  <p:sp>
        <p:nvSpPr>
          <p:cNvPr id="18452" name="Rectangle 34">
            <a:extLst>
              <a:ext uri="{FF2B5EF4-FFF2-40B4-BE49-F238E27FC236}">
                <a16:creationId xmlns:a16="http://schemas.microsoft.com/office/drawing/2014/main" id="{88208AC7-0B99-9746-4E98-C1E42D221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7743" y="6196807"/>
            <a:ext cx="5437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G" sz="2400" b="1" i="1" dirty="0">
                <a:solidFill>
                  <a:srgbClr val="0033CC"/>
                </a:solidFill>
                <a:latin typeface="Arial" panose="020B0604020202020204" pitchFamily="34" charset="0"/>
              </a:rPr>
              <a:t>tai</a:t>
            </a:r>
          </a:p>
        </p:txBody>
      </p:sp>
      <p:pic>
        <p:nvPicPr>
          <p:cNvPr id="15" name="Picture 6" descr="55139687-200714104217165">
            <a:extLst>
              <a:ext uri="{FF2B5EF4-FFF2-40B4-BE49-F238E27FC236}">
                <a16:creationId xmlns:a16="http://schemas.microsoft.com/office/drawing/2014/main" id="{B091C5DF-21B5-2081-7779-131D9BDF1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14" y="48265"/>
            <a:ext cx="2483386" cy="1868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val 7">
            <a:extLst>
              <a:ext uri="{FF2B5EF4-FFF2-40B4-BE49-F238E27FC236}">
                <a16:creationId xmlns:a16="http://schemas.microsoft.com/office/drawing/2014/main" id="{10E11E0A-3050-B291-3689-DC205DCD5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562" y="477837"/>
            <a:ext cx="650875" cy="513051"/>
          </a:xfrm>
          <a:prstGeom prst="ellipse">
            <a:avLst/>
          </a:prstGeom>
          <a:solidFill>
            <a:schemeClr val="bg2">
              <a:alpha val="0"/>
            </a:schemeClr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G" altLang="en-UG" sz="1800">
              <a:latin typeface="Arial" panose="020B0604020202020204" pitchFamily="34" charset="0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2285D74A-9C08-64F9-57E1-5B8B7E6F0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1" y="113725"/>
            <a:ext cx="8980714" cy="1754326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phận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của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người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hay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nhìn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defRPr/>
            </a:pPr>
            <a:endParaRPr lang="en-US" sz="36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D92F1C98-C09D-2ECA-BE32-1A89D4A3A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272087"/>
            <a:ext cx="8904514" cy="1754326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phận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defRPr/>
            </a:pPr>
            <a:endParaRPr lang="en-US" sz="36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4AC2DF6B-ED0C-FC94-F494-581C0D5B31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3429000"/>
            <a:ext cx="8980714" cy="1754326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Clr>
                <a:schemeClr val="hlink"/>
              </a:buClr>
              <a:defRPr/>
            </a:pPr>
            <a:endParaRPr lang="en-US" sz="36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chemeClr val="hlink"/>
              </a:buClr>
              <a:defRPr/>
            </a:pP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phận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nhô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giữa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xương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thở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ngửi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76F66C-ECE6-B970-6302-2DEAC9EF0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1868051"/>
            <a:ext cx="8980714" cy="1754326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xương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cứng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trắng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mọc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hàm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cắn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nhai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ăn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36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en-US" sz="36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2" name="Rectangle 30">
            <a:extLst>
              <a:ext uri="{FF2B5EF4-FFF2-40B4-BE49-F238E27FC236}">
                <a16:creationId xmlns:a16="http://schemas.microsoft.com/office/drawing/2014/main" id="{C37F9690-FAC7-92AE-DCAE-3A30E67D2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039" y="975921"/>
            <a:ext cx="7328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G" sz="2400" b="1" i="1" dirty="0" err="1">
                <a:solidFill>
                  <a:srgbClr val="0033CC"/>
                </a:solidFill>
                <a:latin typeface="Arial" panose="020B0604020202020204" pitchFamily="34" charset="0"/>
              </a:rPr>
              <a:t>mắt</a:t>
            </a:r>
            <a:endParaRPr lang="en-US" altLang="en-UG" sz="2400" b="1" i="1" dirty="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63A6537-AFE7-4C72-8D5B-8030C89F9B3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9E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32122AE-2C63-4476-A488-121CF7EE8B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F148231-90FA-45FF-A003-31641AE9B23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900" y="0"/>
            <a:ext cx="121920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E51F534-8342-46C3-851E-F571FBADBEE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7785" y="0"/>
            <a:ext cx="4937315" cy="172667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4289225-26DF-4632-89E1-70FA3603B70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4257" y="4535186"/>
            <a:ext cx="3467743" cy="232281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9405695-C3EB-4AB3-A262-C2C755C5006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5458"/>
            <a:ext cx="936172" cy="155712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E5E2E05-809A-4DEC-8AC1-D14AF99BE14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4884" y="113977"/>
            <a:ext cx="1034142" cy="87805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1727C80-BA09-40F4-B7D8-59B22BA397B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6136" y="0"/>
            <a:ext cx="1284515" cy="103045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898C197-5498-415E-B0EE-9A83C3AC2E6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00428" y="5577159"/>
            <a:ext cx="1095770" cy="128820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08BE3D6-08B4-41A3-B4B0-8C252B4E19A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98599" y="4564478"/>
            <a:ext cx="950744" cy="100148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F06B5C3-4C38-479F-B87B-CA57F01119F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3214" y="5791349"/>
            <a:ext cx="1262743" cy="10813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0D77264-9EBC-420F-A3E1-306895F85A71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40994" y="188394"/>
            <a:ext cx="2361159" cy="215315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F0C0603-7C09-476A-847D-430892FC96E7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41257" y="-14721"/>
            <a:ext cx="950743" cy="87805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E49E2A7F-0E0B-4C4A-9283-FE4A2E5B0DBE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85171" y="1029985"/>
            <a:ext cx="1114029" cy="2100943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DF76EEB3-FA04-4E96-8D0C-30DE0B28E6B5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74086" y="3028797"/>
            <a:ext cx="1114029" cy="109945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60AAB0A-2507-4F0A-86D5-67DF6E209B96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3107" y="801384"/>
            <a:ext cx="1741714" cy="1926772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F4055C42-907C-4F0A-8670-90109A38A12B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571227" flipH="1">
            <a:off x="433569" y="1505926"/>
            <a:ext cx="1285954" cy="270917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5BAE110D-AAEE-41A7-BB86-7BE746758BC9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4213" y="4523012"/>
            <a:ext cx="950744" cy="2002973"/>
          </a:xfrm>
          <a:prstGeom prst="rect">
            <a:avLst/>
          </a:prstGeom>
        </p:spPr>
      </p:pic>
      <p:pic>
        <p:nvPicPr>
          <p:cNvPr id="32" name="图片 6">
            <a:extLst>
              <a:ext uri="{FF2B5EF4-FFF2-40B4-BE49-F238E27FC236}">
                <a16:creationId xmlns:a16="http://schemas.microsoft.com/office/drawing/2014/main" id="{245EE5CF-164A-4243-BC1A-2F58699E27C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8038" y="4096897"/>
            <a:ext cx="3542437" cy="3131194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6" y="-14721"/>
            <a:ext cx="1630815" cy="163081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26E628C-B4F7-BFD9-3CCB-C3696450DEF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582" y="2418080"/>
            <a:ext cx="7459698" cy="209804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F710116-242A-4B97-CA54-95DE8EA7648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16353" y="1721054"/>
            <a:ext cx="4578493" cy="114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8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5061DA6-B82E-46FE-9483-5608B8AEA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96"/>
            <a:ext cx="12192000" cy="685799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B9F73B0-ABBF-4CA1-9D34-781B47115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64645"/>
            <a:ext cx="11363692" cy="8449003"/>
          </a:xfrm>
          <a:prstGeom prst="rect">
            <a:avLst/>
          </a:prstGeom>
        </p:spPr>
      </p:pic>
      <p:sp>
        <p:nvSpPr>
          <p:cNvPr id="11" name="爆炸形: 8 pt  10">
            <a:extLst>
              <a:ext uri="{FF2B5EF4-FFF2-40B4-BE49-F238E27FC236}">
                <a16:creationId xmlns:a16="http://schemas.microsoft.com/office/drawing/2014/main" id="{EF4B6ADB-E1BA-4E86-B2E1-5B4D4C4A1388}"/>
              </a:ext>
            </a:extLst>
          </p:cNvPr>
          <p:cNvSpPr/>
          <p:nvPr/>
        </p:nvSpPr>
        <p:spPr>
          <a:xfrm>
            <a:off x="3320254" y="918444"/>
            <a:ext cx="1923327" cy="1515291"/>
          </a:xfrm>
          <a:prstGeom prst="irregularSeal1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SVN-Poky's" panose="020B0606040200020203" pitchFamily="34" charset="0"/>
                <a:ea typeface="思源黑体 CN Medium" panose="020B0600000000000000" pitchFamily="34" charset="-122"/>
                <a:cs typeface="+mn-cs"/>
              </a:rPr>
              <a:t>2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SVN-Poky's" panose="020B0606040200020203" pitchFamily="34" charset="0"/>
              <a:ea typeface="思源黑体 CN Medium" panose="020B0600000000000000" pitchFamily="34" charset="-122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841" y="1700715"/>
            <a:ext cx="9614225" cy="361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93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5CF2B8A3-8FF7-443A-B49D-270C41D0385F}"/>
              </a:ext>
            </a:extLst>
          </p:cNvPr>
          <p:cNvSpPr/>
          <p:nvPr/>
        </p:nvSpPr>
        <p:spPr>
          <a:xfrm>
            <a:off x="0" y="312429"/>
            <a:ext cx="12192000" cy="9880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84953" y="-133879"/>
            <a:ext cx="1710553" cy="1687729"/>
            <a:chOff x="-64270" y="61186"/>
            <a:chExt cx="1808887" cy="1687729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02BDCA54-3D71-4C72-A84C-F420417B3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20" y="61186"/>
              <a:ext cx="1740097" cy="1687729"/>
            </a:xfrm>
            <a:prstGeom prst="rect">
              <a:avLst/>
            </a:prstGeom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A4E83582-84E0-4D85-B5E2-B8C8447BBCAA}"/>
                </a:ext>
              </a:extLst>
            </p:cNvPr>
            <p:cNvSpPr txBox="1"/>
            <p:nvPr/>
          </p:nvSpPr>
          <p:spPr>
            <a:xfrm>
              <a:off x="-64270" y="173900"/>
              <a:ext cx="180888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字魂115号-刀刀体" panose="00000500000000000000" pitchFamily="2" charset="-122"/>
                  <a:ea typeface="字魂115号-刀刀体" panose="00000500000000000000" pitchFamily="2" charset="-122"/>
                  <a:cs typeface="+mn-cs"/>
                </a:rPr>
                <a:t>1</a:t>
              </a:r>
              <a:endParaRPr kumimoji="0" lang="zh-CN" alt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字魂115号-刀刀体" panose="00000500000000000000" pitchFamily="2" charset="-122"/>
                <a:ea typeface="字魂115号-刀刀体" panose="00000500000000000000" pitchFamily="2" charset="-122"/>
                <a:cs typeface="+mn-cs"/>
              </a:endParaRPr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661425"/>
            <a:ext cx="1186258" cy="1196574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0711" y="5720074"/>
            <a:ext cx="2297452" cy="127180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25133DE-CDA0-45CC-8B57-DA29957F6AEF}"/>
              </a:ext>
            </a:extLst>
          </p:cNvPr>
          <p:cNvSpPr txBox="1"/>
          <p:nvPr/>
        </p:nvSpPr>
        <p:spPr>
          <a:xfrm>
            <a:off x="1202508" y="415077"/>
            <a:ext cx="10989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Đọc đoạn thơ và các nghĩa của từ mắt rồi trả lời câu hỏi.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777548-2B43-73BF-ACD8-C649C75E67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28895" y="1300480"/>
            <a:ext cx="12337058" cy="45028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4632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5CF2B8A3-8FF7-443A-B49D-270C41D0385F}"/>
              </a:ext>
            </a:extLst>
          </p:cNvPr>
          <p:cNvSpPr/>
          <p:nvPr/>
        </p:nvSpPr>
        <p:spPr>
          <a:xfrm>
            <a:off x="0" y="312429"/>
            <a:ext cx="12192000" cy="9880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84953" y="-133879"/>
            <a:ext cx="1710553" cy="1687729"/>
            <a:chOff x="-64270" y="61186"/>
            <a:chExt cx="1808887" cy="1687729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02BDCA54-3D71-4C72-A84C-F420417B3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20" y="61186"/>
              <a:ext cx="1740097" cy="1687729"/>
            </a:xfrm>
            <a:prstGeom prst="rect">
              <a:avLst/>
            </a:prstGeom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A4E83582-84E0-4D85-B5E2-B8C8447BBCAA}"/>
                </a:ext>
              </a:extLst>
            </p:cNvPr>
            <p:cNvSpPr txBox="1"/>
            <p:nvPr/>
          </p:nvSpPr>
          <p:spPr>
            <a:xfrm>
              <a:off x="-64270" y="173900"/>
              <a:ext cx="180888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字魂115号-刀刀体" panose="00000500000000000000" pitchFamily="2" charset="-122"/>
                  <a:ea typeface="字魂115号-刀刀体" panose="00000500000000000000" pitchFamily="2" charset="-122"/>
                  <a:cs typeface="+mn-cs"/>
                </a:rPr>
                <a:t>1</a:t>
              </a:r>
              <a:endParaRPr kumimoji="0" lang="zh-CN" alt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字魂115号-刀刀体" panose="00000500000000000000" pitchFamily="2" charset="-122"/>
                <a:ea typeface="字魂115号-刀刀体" panose="00000500000000000000" pitchFamily="2" charset="-122"/>
                <a:cs typeface="+mn-cs"/>
              </a:endParaRPr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661425"/>
            <a:ext cx="1186258" cy="1196574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0711" y="5720074"/>
            <a:ext cx="2297452" cy="127180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25133DE-CDA0-45CC-8B57-DA29957F6AEF}"/>
              </a:ext>
            </a:extLst>
          </p:cNvPr>
          <p:cNvSpPr txBox="1"/>
          <p:nvPr/>
        </p:nvSpPr>
        <p:spPr>
          <a:xfrm>
            <a:off x="1202508" y="415077"/>
            <a:ext cx="10989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Đọc đoạn thơ và các nghĩa của từ mắt rồi trả lời câu hỏi.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777548-2B43-73BF-ACD8-C649C75E67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28895" y="1300480"/>
            <a:ext cx="12337058" cy="45028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矩形 24">
            <a:extLst>
              <a:ext uri="{FF2B5EF4-FFF2-40B4-BE49-F238E27FC236}">
                <a16:creationId xmlns:a16="http://schemas.microsoft.com/office/drawing/2014/main" id="{01D9B108-6AAF-957A-7747-BE680E11C288}"/>
              </a:ext>
            </a:extLst>
          </p:cNvPr>
          <p:cNvSpPr/>
          <p:nvPr/>
        </p:nvSpPr>
        <p:spPr>
          <a:xfrm>
            <a:off x="1305560" y="5836814"/>
            <a:ext cx="9580880" cy="89753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a. Tìm nghĩa thích hợp cho từ </a:t>
            </a:r>
            <a:r>
              <a:rPr lang="vi-VN" altLang="zh-CN" sz="3600" b="1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mắt</a:t>
            </a:r>
            <a:r>
              <a:rPr lang="vi-VN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được in đậm.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思源黑体 CN Medium" panose="020B0600000000000000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342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A3433ABB-8BE4-93BC-F89B-F9FF1C3A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84" y="2340428"/>
            <a:ext cx="3603172" cy="217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75CA2E0-2A9F-19E2-8727-C07BE9C48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84" y="4699224"/>
            <a:ext cx="3603172" cy="199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6600A0C-737F-AFA1-ACFD-7E1F762CC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83" y="175873"/>
            <a:ext cx="3603171" cy="199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28">
            <a:extLst>
              <a:ext uri="{FF2B5EF4-FFF2-40B4-BE49-F238E27FC236}">
                <a16:creationId xmlns:a16="http://schemas.microsoft.com/office/drawing/2014/main" id="{F0594D1B-2E87-459D-EEC2-68BF28230F6D}"/>
              </a:ext>
            </a:extLst>
          </p:cNvPr>
          <p:cNvSpPr>
            <a:spLocks noChangeAspect="1" noChangeArrowheads="1"/>
          </p:cNvSpPr>
          <p:nvPr/>
        </p:nvSpPr>
        <p:spPr bwMode="auto">
          <a:xfrm rot="20071064">
            <a:off x="2111828" y="761661"/>
            <a:ext cx="1066800" cy="823913"/>
          </a:xfrm>
          <a:prstGeom prst="ellipse">
            <a:avLst/>
          </a:prstGeom>
          <a:solidFill>
            <a:srgbClr val="9900CC">
              <a:alpha val="0"/>
            </a:srgbClr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G" altLang="en-UG" sz="1800">
              <a:latin typeface="Arial" panose="020B0604020202020204" pitchFamily="34" charset="0"/>
            </a:endParaRPr>
          </a:p>
        </p:txBody>
      </p:sp>
      <p:sp>
        <p:nvSpPr>
          <p:cNvPr id="6" name="Oval 28">
            <a:extLst>
              <a:ext uri="{FF2B5EF4-FFF2-40B4-BE49-F238E27FC236}">
                <a16:creationId xmlns:a16="http://schemas.microsoft.com/office/drawing/2014/main" id="{F643EF9A-FC24-DC58-BF01-AC4213B77FC0}"/>
              </a:ext>
            </a:extLst>
          </p:cNvPr>
          <p:cNvSpPr>
            <a:spLocks noChangeAspect="1" noChangeArrowheads="1"/>
          </p:cNvSpPr>
          <p:nvPr/>
        </p:nvSpPr>
        <p:spPr bwMode="auto">
          <a:xfrm rot="20071064">
            <a:off x="2198915" y="2623456"/>
            <a:ext cx="1066800" cy="823913"/>
          </a:xfrm>
          <a:prstGeom prst="ellipse">
            <a:avLst/>
          </a:prstGeom>
          <a:solidFill>
            <a:srgbClr val="9900CC">
              <a:alpha val="0"/>
            </a:srgbClr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G" altLang="en-UG" sz="1800">
              <a:latin typeface="Arial" panose="020B0604020202020204" pitchFamily="34" charset="0"/>
            </a:endParaRPr>
          </a:p>
        </p:txBody>
      </p:sp>
      <p:sp>
        <p:nvSpPr>
          <p:cNvPr id="7" name="Oval 28">
            <a:extLst>
              <a:ext uri="{FF2B5EF4-FFF2-40B4-BE49-F238E27FC236}">
                <a16:creationId xmlns:a16="http://schemas.microsoft.com/office/drawing/2014/main" id="{6E9B4E76-5360-839C-3849-34C135486BBD}"/>
              </a:ext>
            </a:extLst>
          </p:cNvPr>
          <p:cNvSpPr>
            <a:spLocks noChangeAspect="1" noChangeArrowheads="1"/>
          </p:cNvSpPr>
          <p:nvPr/>
        </p:nvSpPr>
        <p:spPr bwMode="auto">
          <a:xfrm rot="20071064">
            <a:off x="2638610" y="4843730"/>
            <a:ext cx="1470873" cy="1144835"/>
          </a:xfrm>
          <a:prstGeom prst="ellipse">
            <a:avLst/>
          </a:prstGeom>
          <a:solidFill>
            <a:srgbClr val="9900CC">
              <a:alpha val="0"/>
            </a:srgbClr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G" altLang="en-UG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矩形 26">
            <a:extLst>
              <a:ext uri="{FF2B5EF4-FFF2-40B4-BE49-F238E27FC236}">
                <a16:creationId xmlns:a16="http://schemas.microsoft.com/office/drawing/2014/main" id="{26006ECC-0499-F1A8-6AFF-E6083E445E73}"/>
              </a:ext>
            </a:extLst>
          </p:cNvPr>
          <p:cNvSpPr/>
          <p:nvPr/>
        </p:nvSpPr>
        <p:spPr>
          <a:xfrm>
            <a:off x="5732154" y="417131"/>
            <a:ext cx="5369823" cy="10842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zh-CN" sz="3600" b="1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zh-CN" sz="3600" dirty="0" err="1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Chỗ</a:t>
            </a:r>
            <a:r>
              <a:rPr lang="en-US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zh-CN" sz="3600" dirty="0" err="1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lồi</a:t>
            </a:r>
            <a:r>
              <a:rPr lang="en-US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zh-CN" sz="3600" dirty="0" err="1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ra</a:t>
            </a:r>
            <a:r>
              <a:rPr lang="en-US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altLang="zh-CN" sz="3600" dirty="0" err="1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giống</a:t>
            </a:r>
            <a:r>
              <a:rPr lang="en-US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zh-CN" sz="3600" dirty="0" err="1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con </a:t>
            </a:r>
            <a:r>
              <a:rPr lang="en-US" altLang="zh-CN" sz="3600" dirty="0" err="1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mắt</a:t>
            </a:r>
            <a:r>
              <a:rPr lang="en-US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ở </a:t>
            </a:r>
            <a:r>
              <a:rPr lang="en-US" altLang="zh-CN" sz="3600" dirty="0" err="1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zh-CN" sz="3600" dirty="0" err="1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zh-CN" sz="3600" dirty="0" err="1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vật</a:t>
            </a:r>
            <a:r>
              <a:rPr lang="en-US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思源黑体 CN Medium" panose="020B0600000000000000" pitchFamily="34" charset="-122"/>
              <a:cs typeface="+mn-cs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056B86A3-99F2-3F37-58BD-3A4DA464B704}"/>
              </a:ext>
            </a:extLst>
          </p:cNvPr>
          <p:cNvSpPr/>
          <p:nvPr/>
        </p:nvSpPr>
        <p:spPr>
          <a:xfrm>
            <a:off x="4401457" y="68898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矩形 26">
            <a:extLst>
              <a:ext uri="{FF2B5EF4-FFF2-40B4-BE49-F238E27FC236}">
                <a16:creationId xmlns:a16="http://schemas.microsoft.com/office/drawing/2014/main" id="{C1FBE188-80E9-E2FF-8331-CB78F1569DD5}"/>
              </a:ext>
            </a:extLst>
          </p:cNvPr>
          <p:cNvSpPr/>
          <p:nvPr/>
        </p:nvSpPr>
        <p:spPr>
          <a:xfrm>
            <a:off x="5732153" y="3024526"/>
            <a:ext cx="5369823" cy="10842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altLang="zh-CN" sz="3600" b="1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vi-VN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ơ quan để nhìn của người hay động vật.</a:t>
            </a:r>
            <a:endParaRPr kumimoji="0" lang="zh-CN" altLang="en-US" sz="36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思源黑体 CN Medium" panose="020B0600000000000000" pitchFamily="34" charset="-122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A3FB765-7C56-8ABA-0CB9-0F4982F85619}"/>
              </a:ext>
            </a:extLst>
          </p:cNvPr>
          <p:cNvSpPr/>
          <p:nvPr/>
        </p:nvSpPr>
        <p:spPr>
          <a:xfrm>
            <a:off x="4401457" y="337253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9864606-8BFC-3F05-E98F-7B74706D84AC}"/>
              </a:ext>
            </a:extLst>
          </p:cNvPr>
          <p:cNvSpPr/>
          <p:nvPr/>
        </p:nvSpPr>
        <p:spPr>
          <a:xfrm>
            <a:off x="4401457" y="557144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矩形 26">
            <a:extLst>
              <a:ext uri="{FF2B5EF4-FFF2-40B4-BE49-F238E27FC236}">
                <a16:creationId xmlns:a16="http://schemas.microsoft.com/office/drawing/2014/main" id="{5B4473FC-85D7-33BB-5A55-5D067C577BFD}"/>
              </a:ext>
            </a:extLst>
          </p:cNvPr>
          <p:cNvSpPr/>
          <p:nvPr/>
        </p:nvSpPr>
        <p:spPr>
          <a:xfrm>
            <a:off x="5732153" y="5356652"/>
            <a:ext cx="5369823" cy="10842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altLang="zh-CN" sz="3600" b="1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vi-VN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ơ quan để nhìn của người hay động vật.</a:t>
            </a:r>
            <a:endParaRPr kumimoji="0" lang="zh-CN" altLang="en-US" sz="36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思源黑体 CN Medium" panose="020B06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874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" grpId="0" animBg="1"/>
      <p:bldP spid="3" grpId="0" animBg="1"/>
      <p:bldP spid="4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14CC708-A792-4597-9A8A-7E2F088938CE}"/>
              </a:ext>
            </a:extLst>
          </p:cNvPr>
          <p:cNvSpPr/>
          <p:nvPr/>
        </p:nvSpPr>
        <p:spPr>
          <a:xfrm>
            <a:off x="629920" y="508000"/>
            <a:ext cx="10607040" cy="54965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AF8F61-3DA3-5045-C4BF-9A946EBD29E6}"/>
              </a:ext>
            </a:extLst>
          </p:cNvPr>
          <p:cNvSpPr/>
          <p:nvPr/>
        </p:nvSpPr>
        <p:spPr>
          <a:xfrm>
            <a:off x="985521" y="1250601"/>
            <a:ext cx="3596640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Xe 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r>
              <a:rPr lang="en-US" sz="3600" baseline="30000" dirty="0">
                <a:latin typeface="Cambria" panose="02040503050406030204" pitchFamily="18" charset="0"/>
                <a:ea typeface="Cambria" panose="02040503050406030204" pitchFamily="18" charset="0"/>
              </a:rPr>
              <a:t>(1)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mắt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r>
              <a:rPr lang="en-US" sz="3600" dirty="0" err="1">
                <a:latin typeface="Cambria" panose="02040503050406030204" pitchFamily="18" charset="0"/>
                <a:ea typeface="Cambria" panose="02040503050406030204" pitchFamily="18" charset="0"/>
              </a:rPr>
              <a:t>đèn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矩形 26">
            <a:extLst>
              <a:ext uri="{FF2B5EF4-FFF2-40B4-BE49-F238E27FC236}">
                <a16:creationId xmlns:a16="http://schemas.microsoft.com/office/drawing/2014/main" id="{C289D183-92FE-DC3B-8E8A-24825A935C3A}"/>
              </a:ext>
            </a:extLst>
          </p:cNvPr>
          <p:cNvSpPr/>
          <p:nvPr/>
        </p:nvSpPr>
        <p:spPr>
          <a:xfrm>
            <a:off x="5775697" y="1026731"/>
            <a:ext cx="5369823" cy="10842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zh-CN" sz="3600" b="1" dirty="0" err="1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Nghĩa</a:t>
            </a:r>
            <a:r>
              <a:rPr lang="en-US" altLang="zh-CN" sz="3600" b="1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2: </a:t>
            </a:r>
            <a:r>
              <a:rPr lang="en-US" altLang="zh-CN" sz="3600" dirty="0" err="1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chỗ</a:t>
            </a:r>
            <a:r>
              <a:rPr lang="en-US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zh-CN" sz="3600" dirty="0" err="1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lồi</a:t>
            </a:r>
            <a:r>
              <a:rPr lang="en-US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zh-CN" sz="3600" dirty="0" err="1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ra</a:t>
            </a:r>
            <a:r>
              <a:rPr lang="en-US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altLang="zh-CN" sz="3600" dirty="0" err="1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giống</a:t>
            </a:r>
            <a:r>
              <a:rPr lang="en-US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zh-CN" sz="3600" dirty="0" err="1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con </a:t>
            </a:r>
            <a:r>
              <a:rPr lang="en-US" altLang="zh-CN" sz="3600" dirty="0" err="1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mắt</a:t>
            </a:r>
            <a:r>
              <a:rPr lang="en-US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ở </a:t>
            </a:r>
            <a:r>
              <a:rPr lang="en-US" altLang="zh-CN" sz="3600" dirty="0" err="1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zh-CN" sz="3600" dirty="0" err="1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zh-CN" sz="3600" dirty="0" err="1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vật</a:t>
            </a:r>
            <a:r>
              <a:rPr lang="en-US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思源黑体 CN Medium" panose="020B0600000000000000" pitchFamily="34" charset="-122"/>
              <a:cs typeface="+mn-cs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071AE340-7462-6D39-2C90-010063E5283A}"/>
              </a:ext>
            </a:extLst>
          </p:cNvPr>
          <p:cNvSpPr/>
          <p:nvPr/>
        </p:nvSpPr>
        <p:spPr>
          <a:xfrm>
            <a:off x="4673600" y="140208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矩形 26">
            <a:extLst>
              <a:ext uri="{FF2B5EF4-FFF2-40B4-BE49-F238E27FC236}">
                <a16:creationId xmlns:a16="http://schemas.microsoft.com/office/drawing/2014/main" id="{EF320F99-D0F3-F885-9747-EC5A0CCAB05D}"/>
              </a:ext>
            </a:extLst>
          </p:cNvPr>
          <p:cNvSpPr/>
          <p:nvPr/>
        </p:nvSpPr>
        <p:spPr>
          <a:xfrm>
            <a:off x="5785857" y="3434651"/>
            <a:ext cx="5369823" cy="10842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altLang="zh-CN" sz="3600" b="1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Nghĩa 1: </a:t>
            </a:r>
            <a:r>
              <a:rPr lang="vi-VN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cơ quan để nhìn của người hay động vật.</a:t>
            </a:r>
            <a:endParaRPr kumimoji="0" lang="zh-CN" altLang="en-US" sz="36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思源黑体 CN Medium" panose="020B0600000000000000" pitchFamily="34" charset="-122"/>
            </a:endParaRP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FAB0B157-C12E-5FD9-7C26-50D0E6662031}"/>
              </a:ext>
            </a:extLst>
          </p:cNvPr>
          <p:cNvSpPr/>
          <p:nvPr/>
        </p:nvSpPr>
        <p:spPr>
          <a:xfrm rot="1455283">
            <a:off x="4714240" y="334264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58E19F5-8C1D-93A9-2418-2854435587A7}"/>
              </a:ext>
            </a:extLst>
          </p:cNvPr>
          <p:cNvSpPr/>
          <p:nvPr/>
        </p:nvSpPr>
        <p:spPr>
          <a:xfrm>
            <a:off x="1016001" y="3231801"/>
            <a:ext cx="3596640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800" baseline="30000" dirty="0">
                <a:latin typeface="Cambria" panose="02040503050406030204" pitchFamily="18" charset="0"/>
                <a:ea typeface="Cambria" panose="02040503050406030204" pitchFamily="18" charset="0"/>
              </a:rPr>
              <a:t>(2) 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Mắt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chim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tròn</a:t>
            </a:r>
            <a:endParaRPr kumimoji="0" lang="en-US" sz="115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F2382AC-6ACA-DE62-EA63-1F626DC832E3}"/>
              </a:ext>
            </a:extLst>
          </p:cNvPr>
          <p:cNvSpPr/>
          <p:nvPr/>
        </p:nvSpPr>
        <p:spPr>
          <a:xfrm>
            <a:off x="995681" y="4298601"/>
            <a:ext cx="3596640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vi-VN" sz="2800" baseline="30000" dirty="0">
                <a:latin typeface="Cambria" panose="02040503050406030204" pitchFamily="18" charset="0"/>
                <a:ea typeface="Cambria" panose="02040503050406030204" pitchFamily="18" charset="0"/>
              </a:rPr>
              <a:t>(3) </a:t>
            </a:r>
            <a:r>
              <a:rPr lang="vi-VN" sz="2800" b="1" dirty="0">
                <a:latin typeface="Cambria" panose="02040503050406030204" pitchFamily="18" charset="0"/>
                <a:ea typeface="Cambria" panose="02040503050406030204" pitchFamily="18" charset="0"/>
              </a:rPr>
              <a:t>Mắt</a:t>
            </a:r>
            <a:r>
              <a:rPr lang="vi-VN" sz="2800" dirty="0">
                <a:latin typeface="Cambria" panose="02040503050406030204" pitchFamily="18" charset="0"/>
                <a:ea typeface="Cambria" panose="02040503050406030204" pitchFamily="18" charset="0"/>
              </a:rPr>
              <a:t> người, hình lá.</a:t>
            </a:r>
            <a:endParaRPr kumimoji="0" lang="en-US" sz="199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A28B733F-40B2-B357-B701-5CEF4AA36499}"/>
              </a:ext>
            </a:extLst>
          </p:cNvPr>
          <p:cNvSpPr/>
          <p:nvPr/>
        </p:nvSpPr>
        <p:spPr>
          <a:xfrm rot="19948702">
            <a:off x="4632959" y="422656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5CF2B8A3-8FF7-443A-B49D-270C41D0385F}"/>
              </a:ext>
            </a:extLst>
          </p:cNvPr>
          <p:cNvSpPr/>
          <p:nvPr/>
        </p:nvSpPr>
        <p:spPr>
          <a:xfrm>
            <a:off x="0" y="312429"/>
            <a:ext cx="12192000" cy="9880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84953" y="-133879"/>
            <a:ext cx="1710553" cy="1687729"/>
            <a:chOff x="-64270" y="61186"/>
            <a:chExt cx="1808887" cy="1687729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02BDCA54-3D71-4C72-A84C-F420417B3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20" y="61186"/>
              <a:ext cx="1740097" cy="1687729"/>
            </a:xfrm>
            <a:prstGeom prst="rect">
              <a:avLst/>
            </a:prstGeom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A4E83582-84E0-4D85-B5E2-B8C8447BBCAA}"/>
                </a:ext>
              </a:extLst>
            </p:cNvPr>
            <p:cNvSpPr txBox="1"/>
            <p:nvPr/>
          </p:nvSpPr>
          <p:spPr>
            <a:xfrm>
              <a:off x="-64270" y="173900"/>
              <a:ext cx="180888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字魂115号-刀刀体" panose="00000500000000000000" pitchFamily="2" charset="-122"/>
                  <a:ea typeface="字魂115号-刀刀体" panose="00000500000000000000" pitchFamily="2" charset="-122"/>
                  <a:cs typeface="+mn-cs"/>
                </a:rPr>
                <a:t>1</a:t>
              </a:r>
              <a:endParaRPr kumimoji="0" lang="zh-CN" alt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字魂115号-刀刀体" panose="00000500000000000000" pitchFamily="2" charset="-122"/>
                <a:ea typeface="字魂115号-刀刀体" panose="00000500000000000000" pitchFamily="2" charset="-122"/>
                <a:cs typeface="+mn-cs"/>
              </a:endParaRPr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661425"/>
            <a:ext cx="1186258" cy="1196574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0711" y="5720074"/>
            <a:ext cx="2297452" cy="127180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25133DE-CDA0-45CC-8B57-DA29957F6AEF}"/>
              </a:ext>
            </a:extLst>
          </p:cNvPr>
          <p:cNvSpPr txBox="1"/>
          <p:nvPr/>
        </p:nvSpPr>
        <p:spPr>
          <a:xfrm>
            <a:off x="1202508" y="415077"/>
            <a:ext cx="10989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Đọc đoạn thơ và các nghĩa của từ mắt rồi trả lời câu hỏi.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777548-2B43-73BF-ACD8-C649C75E67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5920" y="1391285"/>
            <a:ext cx="9547708" cy="31865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矩形 24">
            <a:extLst>
              <a:ext uri="{FF2B5EF4-FFF2-40B4-BE49-F238E27FC236}">
                <a16:creationId xmlns:a16="http://schemas.microsoft.com/office/drawing/2014/main" id="{01D9B108-6AAF-957A-7747-BE680E11C288}"/>
              </a:ext>
            </a:extLst>
          </p:cNvPr>
          <p:cNvSpPr/>
          <p:nvPr/>
        </p:nvSpPr>
        <p:spPr>
          <a:xfrm>
            <a:off x="1280160" y="4897120"/>
            <a:ext cx="9580880" cy="17068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b. Trong các nghĩa của từ mắt nêu trên, nghĩa nào là nghĩa gốc, nghĩa nào là nghĩa được phát triển từ nghĩa gốc (nghĩa chuyển)?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思源黑体 CN Medium" panose="020B0600000000000000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17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5CF2B8A3-8FF7-443A-B49D-270C41D0385F}"/>
              </a:ext>
            </a:extLst>
          </p:cNvPr>
          <p:cNvSpPr/>
          <p:nvPr/>
        </p:nvSpPr>
        <p:spPr>
          <a:xfrm>
            <a:off x="0" y="312429"/>
            <a:ext cx="12192000" cy="9880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84953" y="-133879"/>
            <a:ext cx="1710553" cy="1687729"/>
            <a:chOff x="-64270" y="61186"/>
            <a:chExt cx="1808887" cy="1687729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02BDCA54-3D71-4C72-A84C-F420417B3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20" y="61186"/>
              <a:ext cx="1740097" cy="1687729"/>
            </a:xfrm>
            <a:prstGeom prst="rect">
              <a:avLst/>
            </a:prstGeom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A4E83582-84E0-4D85-B5E2-B8C8447BBCAA}"/>
                </a:ext>
              </a:extLst>
            </p:cNvPr>
            <p:cNvSpPr txBox="1"/>
            <p:nvPr/>
          </p:nvSpPr>
          <p:spPr>
            <a:xfrm>
              <a:off x="-64270" y="173900"/>
              <a:ext cx="180888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字魂115号-刀刀体" panose="00000500000000000000" pitchFamily="2" charset="-122"/>
                  <a:ea typeface="字魂115号-刀刀体" panose="00000500000000000000" pitchFamily="2" charset="-122"/>
                  <a:cs typeface="+mn-cs"/>
                </a:rPr>
                <a:t>1</a:t>
              </a:r>
              <a:endParaRPr kumimoji="0" lang="zh-CN" alt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字魂115号-刀刀体" panose="00000500000000000000" pitchFamily="2" charset="-122"/>
                <a:ea typeface="字魂115号-刀刀体" panose="00000500000000000000" pitchFamily="2" charset="-122"/>
                <a:cs typeface="+mn-cs"/>
              </a:endParaRPr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661425"/>
            <a:ext cx="1186258" cy="1196574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0711" y="5720074"/>
            <a:ext cx="2297452" cy="127180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25133DE-CDA0-45CC-8B57-DA29957F6AEF}"/>
              </a:ext>
            </a:extLst>
          </p:cNvPr>
          <p:cNvSpPr txBox="1"/>
          <p:nvPr/>
        </p:nvSpPr>
        <p:spPr>
          <a:xfrm>
            <a:off x="1202508" y="415077"/>
            <a:ext cx="10989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Thê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́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nào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là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nghĩa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gốc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?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6" name="矩形 24">
            <a:extLst>
              <a:ext uri="{FF2B5EF4-FFF2-40B4-BE49-F238E27FC236}">
                <a16:creationId xmlns:a16="http://schemas.microsoft.com/office/drawing/2014/main" id="{01D9B108-6AAF-957A-7747-BE680E11C288}"/>
              </a:ext>
            </a:extLst>
          </p:cNvPr>
          <p:cNvSpPr/>
          <p:nvPr/>
        </p:nvSpPr>
        <p:spPr>
          <a:xfrm>
            <a:off x="1186258" y="1300480"/>
            <a:ext cx="9580880" cy="17068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600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Nghĩa</a:t>
            </a:r>
            <a:r>
              <a:rPr lang="en-US" sz="36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gốc</a:t>
            </a:r>
            <a:r>
              <a:rPr lang="en-US" sz="36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3600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là</a:t>
            </a:r>
            <a:r>
              <a:rPr lang="en-US" sz="36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nghĩa</a:t>
            </a:r>
            <a:r>
              <a:rPr lang="en-US" sz="36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có</a:t>
            </a:r>
            <a:r>
              <a:rPr lang="en-US" sz="36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trước</a:t>
            </a:r>
            <a:r>
              <a:rPr lang="en-US" sz="36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3600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nghĩa</a:t>
            </a:r>
            <a:r>
              <a:rPr lang="en-US" sz="36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đầu</a:t>
            </a:r>
            <a:r>
              <a:rPr lang="en-US" sz="36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tiên</a:t>
            </a:r>
            <a:r>
              <a:rPr lang="en-US" sz="36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được</a:t>
            </a:r>
            <a:r>
              <a:rPr lang="en-US" sz="36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nói</a:t>
            </a:r>
            <a:r>
              <a:rPr lang="en-US" sz="36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đến</a:t>
            </a:r>
            <a:r>
              <a:rPr lang="en-US" sz="36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US" sz="3600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chỉ</a:t>
            </a:r>
            <a:r>
              <a:rPr lang="en-US" sz="36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các</a:t>
            </a:r>
            <a:r>
              <a:rPr lang="en-US" sz="36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bộ</a:t>
            </a:r>
            <a:r>
              <a:rPr lang="en-US" sz="36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phận</a:t>
            </a:r>
            <a:r>
              <a:rPr lang="en-US" sz="36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cơ</a:t>
            </a:r>
            <a:r>
              <a:rPr lang="en-US" sz="36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thể</a:t>
            </a:r>
            <a:r>
              <a:rPr lang="en-US" sz="36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con </a:t>
            </a:r>
            <a:r>
              <a:rPr lang="en-US" sz="3600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người</a:t>
            </a:r>
            <a:r>
              <a:rPr lang="en-US" sz="36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con </a:t>
            </a:r>
            <a:r>
              <a:rPr lang="en-US" sz="3600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vật</a:t>
            </a:r>
            <a:r>
              <a:rPr lang="en-US" sz="36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思源黑体 CN Medium" panose="020B0600000000000000" pitchFamily="34" charset="-122"/>
              <a:cs typeface="+mn-cs"/>
            </a:endParaRPr>
          </a:p>
        </p:txBody>
      </p:sp>
      <p:sp>
        <p:nvSpPr>
          <p:cNvPr id="3" name="矩形 22">
            <a:extLst>
              <a:ext uri="{FF2B5EF4-FFF2-40B4-BE49-F238E27FC236}">
                <a16:creationId xmlns:a16="http://schemas.microsoft.com/office/drawing/2014/main" id="{A557F2F5-12CE-3D3E-1F9F-064BFD18D5DC}"/>
              </a:ext>
            </a:extLst>
          </p:cNvPr>
          <p:cNvSpPr/>
          <p:nvPr/>
        </p:nvSpPr>
        <p:spPr>
          <a:xfrm>
            <a:off x="0" y="3141239"/>
            <a:ext cx="12192000" cy="9880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F881A1-1420-4B2F-8907-026CBFA2CDBF}"/>
              </a:ext>
            </a:extLst>
          </p:cNvPr>
          <p:cNvSpPr txBox="1"/>
          <p:nvPr/>
        </p:nvSpPr>
        <p:spPr>
          <a:xfrm>
            <a:off x="244565" y="3323482"/>
            <a:ext cx="10989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Thê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́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nào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là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nghĩa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chuyển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?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7" name="矩形 24">
            <a:extLst>
              <a:ext uri="{FF2B5EF4-FFF2-40B4-BE49-F238E27FC236}">
                <a16:creationId xmlns:a16="http://schemas.microsoft.com/office/drawing/2014/main" id="{AA682116-6505-C786-1D74-FD67C3633442}"/>
              </a:ext>
            </a:extLst>
          </p:cNvPr>
          <p:cNvSpPr/>
          <p:nvPr/>
        </p:nvSpPr>
        <p:spPr>
          <a:xfrm>
            <a:off x="1202508" y="4150475"/>
            <a:ext cx="9580880" cy="17068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Nghĩa</a:t>
            </a:r>
            <a:r>
              <a:rPr lang="en-US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chuyển</a:t>
            </a:r>
            <a:r>
              <a:rPr lang="en-US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3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là</a:t>
            </a:r>
            <a:r>
              <a:rPr lang="en-US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nghĩa</a:t>
            </a:r>
            <a:r>
              <a:rPr lang="en-US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được</a:t>
            </a:r>
            <a:r>
              <a:rPr lang="en-US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chuyển</a:t>
            </a:r>
            <a:r>
              <a:rPr lang="en-US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từ</a:t>
            </a:r>
            <a:r>
              <a:rPr lang="en-US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nghĩa</a:t>
            </a:r>
            <a:r>
              <a:rPr lang="en-US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gốc</a:t>
            </a:r>
            <a:r>
              <a:rPr lang="en-US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US" sz="3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không</a:t>
            </a:r>
            <a:r>
              <a:rPr lang="en-US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dùng</a:t>
            </a:r>
            <a:r>
              <a:rPr lang="en-US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để</a:t>
            </a:r>
            <a:r>
              <a:rPr lang="en-US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chỉ</a:t>
            </a:r>
            <a:r>
              <a:rPr lang="en-US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con </a:t>
            </a:r>
            <a:r>
              <a:rPr lang="en-US" sz="3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người</a:t>
            </a:r>
            <a:r>
              <a:rPr lang="en-US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con </a:t>
            </a:r>
            <a:r>
              <a:rPr lang="en-US" sz="3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vật</a:t>
            </a:r>
            <a:r>
              <a:rPr lang="en-US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).</a:t>
            </a:r>
            <a:endParaRPr lang="en-UG" sz="36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 algn="ctr">
              <a:defRPr/>
            </a:pP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思源黑体 CN Medium" panose="020B0600000000000000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478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 animBg="1"/>
      <p:bldP spid="5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14CC708-A792-4597-9A8A-7E2F088938CE}"/>
              </a:ext>
            </a:extLst>
          </p:cNvPr>
          <p:cNvSpPr/>
          <p:nvPr/>
        </p:nvSpPr>
        <p:spPr>
          <a:xfrm>
            <a:off x="629920" y="508000"/>
            <a:ext cx="10607040" cy="54965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C9A175D-26AF-071E-9320-4D599B3970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515667"/>
              </p:ext>
            </p:extLst>
          </p:nvPr>
        </p:nvGraphicFramePr>
        <p:xfrm>
          <a:off x="1798320" y="1207346"/>
          <a:ext cx="8128000" cy="3222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10989349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768625918"/>
                    </a:ext>
                  </a:extLst>
                </a:gridCol>
              </a:tblGrid>
              <a:tr h="98179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Nghĩa</a:t>
                      </a:r>
                      <a:r>
                        <a:rPr lang="en-US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36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gốc</a:t>
                      </a:r>
                      <a:endParaRPr lang="en-US" sz="3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Nghĩa</a:t>
                      </a:r>
                      <a:r>
                        <a:rPr lang="en-US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36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chuyển</a:t>
                      </a:r>
                      <a:endParaRPr lang="en-US" sz="3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70227"/>
                  </a:ext>
                </a:extLst>
              </a:tr>
              <a:tr h="224062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47136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5288F4D-3EAF-4E82-3645-94F60BE84E0F}"/>
              </a:ext>
            </a:extLst>
          </p:cNvPr>
          <p:cNvSpPr txBox="1"/>
          <p:nvPr/>
        </p:nvSpPr>
        <p:spPr>
          <a:xfrm>
            <a:off x="1991360" y="2550160"/>
            <a:ext cx="3586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altLang="zh-CN" sz="3200" b="1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Nghĩa 1: </a:t>
            </a:r>
            <a:r>
              <a:rPr lang="vi-VN" altLang="zh-CN" sz="32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cơ quan để nhìn của người hay động vật.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思源黑体 CN Medium" panose="020B0600000000000000" pitchFamily="34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4F76CB-AF6F-85FF-075E-77DB0F4F7A0E}"/>
              </a:ext>
            </a:extLst>
          </p:cNvPr>
          <p:cNvSpPr txBox="1"/>
          <p:nvPr/>
        </p:nvSpPr>
        <p:spPr>
          <a:xfrm>
            <a:off x="6258560" y="2560320"/>
            <a:ext cx="3586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altLang="zh-CN" sz="3200" b="1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Nghĩa 2: </a:t>
            </a:r>
            <a:r>
              <a:rPr lang="vi-VN" altLang="zh-CN" sz="32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chỗ lồi ra, giống hình con mắt ở một số vật. </a:t>
            </a:r>
          </a:p>
        </p:txBody>
      </p:sp>
    </p:spTree>
    <p:extLst>
      <p:ext uri="{BB962C8B-B14F-4D97-AF65-F5344CB8AC3E}">
        <p14:creationId xmlns:p14="http://schemas.microsoft.com/office/powerpoint/2010/main" val="356278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5CF2B8A3-8FF7-443A-B49D-270C41D0385F}"/>
              </a:ext>
            </a:extLst>
          </p:cNvPr>
          <p:cNvSpPr/>
          <p:nvPr/>
        </p:nvSpPr>
        <p:spPr>
          <a:xfrm>
            <a:off x="0" y="312429"/>
            <a:ext cx="12192000" cy="9880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altLang="zh-CN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c. Các nghĩa trên của từ </a:t>
            </a:r>
            <a:r>
              <a:rPr lang="vi-VN" altLang="zh-CN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mắt</a:t>
            </a:r>
            <a:r>
              <a:rPr lang="vi-VN" altLang="zh-CN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có liên hệ với nhau như thế nào?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61425"/>
            <a:ext cx="1186258" cy="1196574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0711" y="5720074"/>
            <a:ext cx="2297452" cy="127180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777548-2B43-73BF-ACD8-C649C75E67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2809" y="1612909"/>
            <a:ext cx="12007095" cy="45157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5198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6D1BF04-33BE-5AF6-5F8D-3AC3F2B93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514" y="152400"/>
            <a:ext cx="10537372" cy="1200329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1.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Nghĩa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của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các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từ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mắt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trong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khổ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thơ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có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gì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giống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nhau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20F57A5-9145-774D-70D1-A93E5742D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513" y="3398520"/>
            <a:ext cx="10537373" cy="1200329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2.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Nghĩa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của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các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từ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mắt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trong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khổ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thơ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có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gì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khác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nhau</a:t>
            </a:r>
            <a:r>
              <a:rPr lang="en-US" altLang="en-UG" sz="3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4" name="矩形 24">
            <a:extLst>
              <a:ext uri="{FF2B5EF4-FFF2-40B4-BE49-F238E27FC236}">
                <a16:creationId xmlns:a16="http://schemas.microsoft.com/office/drawing/2014/main" id="{C406812E-6816-0C59-52CD-DC1DABA33ADE}"/>
              </a:ext>
            </a:extLst>
          </p:cNvPr>
          <p:cNvSpPr/>
          <p:nvPr/>
        </p:nvSpPr>
        <p:spPr>
          <a:xfrm>
            <a:off x="522513" y="4744720"/>
            <a:ext cx="10744202" cy="18999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    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Khác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nhau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ở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chỗ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nghĩa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gốc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nói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đến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chức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năng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để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nhìn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,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nghĩa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chuyển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thì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không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nói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đến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chức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năng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đó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mà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chỉ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nhấn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mạnh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nghĩa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về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hình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dáng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của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sự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vật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.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思源黑体 CN Medium" panose="020B0600000000000000" pitchFamily="34" charset="-122"/>
            </a:endParaRPr>
          </a:p>
        </p:txBody>
      </p:sp>
      <p:sp>
        <p:nvSpPr>
          <p:cNvPr id="5" name="矩形 24">
            <a:extLst>
              <a:ext uri="{FF2B5EF4-FFF2-40B4-BE49-F238E27FC236}">
                <a16:creationId xmlns:a16="http://schemas.microsoft.com/office/drawing/2014/main" id="{E0D167AE-C31D-B02D-E7EC-4020E09F07E6}"/>
              </a:ext>
            </a:extLst>
          </p:cNvPr>
          <p:cNvSpPr/>
          <p:nvPr/>
        </p:nvSpPr>
        <p:spPr>
          <a:xfrm>
            <a:off x="522513" y="1352729"/>
            <a:ext cx="10537373" cy="18999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      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Các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nghĩa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trên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của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từ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mắt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giống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nhau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ở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hình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dáng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của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sự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vật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mà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từ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gọi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tên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.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思源黑体 CN Medium" panose="020B06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635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3" y="31751"/>
            <a:ext cx="12192000" cy="6857999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5CF2B8A3-8FF7-443A-B49D-270C41D0385F}"/>
              </a:ext>
            </a:extLst>
          </p:cNvPr>
          <p:cNvSpPr/>
          <p:nvPr/>
        </p:nvSpPr>
        <p:spPr>
          <a:xfrm>
            <a:off x="0" y="312429"/>
            <a:ext cx="12192000" cy="9880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altLang="zh-CN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c. Các nghĩa trên của từ </a:t>
            </a:r>
            <a:r>
              <a:rPr lang="vi-VN" altLang="zh-CN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mắt</a:t>
            </a:r>
            <a:r>
              <a:rPr lang="vi-VN" altLang="zh-CN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có liên hệ với nhau như thế nào?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9743" y="5665589"/>
            <a:ext cx="1186258" cy="1196574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0711" y="5720074"/>
            <a:ext cx="2297452" cy="127180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3" name="AutoShape 25">
            <a:extLst>
              <a:ext uri="{FF2B5EF4-FFF2-40B4-BE49-F238E27FC236}">
                <a16:creationId xmlns:a16="http://schemas.microsoft.com/office/drawing/2014/main" id="{63448B43-59D8-8364-3EF0-0CADAE3D9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264" y="3776616"/>
            <a:ext cx="685800" cy="381000"/>
          </a:xfrm>
          <a:prstGeom prst="rightArrow">
            <a:avLst>
              <a:gd name="adj1" fmla="val 50000"/>
              <a:gd name="adj2" fmla="val 45000"/>
            </a:avLst>
          </a:prstGeom>
          <a:solidFill>
            <a:srgbClr val="99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G" altLang="en-UG" sz="1800">
              <a:latin typeface="Arial" panose="020B0604020202020204" pitchFamily="34" charset="0"/>
            </a:endParaRPr>
          </a:p>
        </p:txBody>
      </p:sp>
      <p:sp>
        <p:nvSpPr>
          <p:cNvPr id="4" name="矩形 24">
            <a:extLst>
              <a:ext uri="{FF2B5EF4-FFF2-40B4-BE49-F238E27FC236}">
                <a16:creationId xmlns:a16="http://schemas.microsoft.com/office/drawing/2014/main" id="{E791826D-5ECC-5449-4D18-A6603DAAC55F}"/>
              </a:ext>
            </a:extLst>
          </p:cNvPr>
          <p:cNvSpPr/>
          <p:nvPr/>
        </p:nvSpPr>
        <p:spPr>
          <a:xfrm>
            <a:off x="1080017" y="2088605"/>
            <a:ext cx="10744202" cy="33760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   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Các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nghĩa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trên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của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từ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mắt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giống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nhau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ở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hình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dáng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của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sự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vật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mà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từ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gọi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tên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.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Khác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nhau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ở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chỗ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nghĩa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gốc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nói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đến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chức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năng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để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nhìn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,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nghĩa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chuyển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thì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không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nói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đến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chức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năng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đó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mà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chỉ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nhấn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mạnh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nghĩa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về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hình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dáng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của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sự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vật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.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思源黑体 CN Medium" panose="020B06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056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5CF2B8A3-8FF7-443A-B49D-270C41D0385F}"/>
              </a:ext>
            </a:extLst>
          </p:cNvPr>
          <p:cNvSpPr/>
          <p:nvPr/>
        </p:nvSpPr>
        <p:spPr>
          <a:xfrm>
            <a:off x="0" y="0"/>
            <a:ext cx="12192000" cy="17541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84953" y="-133879"/>
            <a:ext cx="1608953" cy="1687729"/>
            <a:chOff x="-64270" y="61186"/>
            <a:chExt cx="1808887" cy="1687729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02BDCA54-3D71-4C72-A84C-F420417B3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20" y="61186"/>
              <a:ext cx="1740097" cy="1687729"/>
            </a:xfrm>
            <a:prstGeom prst="rect">
              <a:avLst/>
            </a:prstGeom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A4E83582-84E0-4D85-B5E2-B8C8447BBCAA}"/>
                </a:ext>
              </a:extLst>
            </p:cNvPr>
            <p:cNvSpPr txBox="1"/>
            <p:nvPr/>
          </p:nvSpPr>
          <p:spPr>
            <a:xfrm>
              <a:off x="-64270" y="173900"/>
              <a:ext cx="180888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字魂115号-刀刀体" panose="00000500000000000000" pitchFamily="2" charset="-122"/>
                  <a:ea typeface="字魂115号-刀刀体" panose="00000500000000000000" pitchFamily="2" charset="-122"/>
                  <a:cs typeface="+mn-cs"/>
                </a:rPr>
                <a:t>2</a:t>
              </a:r>
              <a:endParaRPr kumimoji="0" lang="zh-CN" alt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字魂115号-刀刀体" panose="00000500000000000000" pitchFamily="2" charset="-122"/>
                <a:ea typeface="字魂115号-刀刀体" panose="00000500000000000000" pitchFamily="2" charset="-122"/>
                <a:cs typeface="+mn-cs"/>
              </a:endParaRPr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661425"/>
            <a:ext cx="1186258" cy="1196574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0711" y="5720074"/>
            <a:ext cx="2297452" cy="127180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25133DE-CDA0-45CC-8B57-DA29957F6AEF}"/>
              </a:ext>
            </a:extLst>
          </p:cNvPr>
          <p:cNvSpPr txBox="1"/>
          <p:nvPr/>
        </p:nvSpPr>
        <p:spPr>
          <a:xfrm>
            <a:off x="1193073" y="23252"/>
            <a:ext cx="107964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Xác định nghĩa của từ biển trong những câu thơ, câu ca dao dưới đây và cho biết nghĩa nào là nghĩa gốc, nghĩa nào là nghĩa chuyển.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6272" y="1750926"/>
            <a:ext cx="11945222" cy="50783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i="1" dirty="0">
              <a:solidFill>
                <a:prstClr val="black">
                  <a:lumMod val="95000"/>
                  <a:lumOff val="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i="1" dirty="0">
              <a:solidFill>
                <a:prstClr val="black">
                  <a:lumMod val="95000"/>
                  <a:lumOff val="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i="1" dirty="0">
              <a:solidFill>
                <a:prstClr val="black">
                  <a:lumMod val="95000"/>
                  <a:lumOff val="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i="1" dirty="0">
              <a:solidFill>
                <a:prstClr val="black">
                  <a:lumMod val="95000"/>
                  <a:lumOff val="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B2E3A7-11FE-C655-0A9E-22508AA91262}"/>
              </a:ext>
            </a:extLst>
          </p:cNvPr>
          <p:cNvSpPr txBox="1"/>
          <p:nvPr/>
        </p:nvSpPr>
        <p:spPr>
          <a:xfrm>
            <a:off x="620486" y="1810972"/>
            <a:ext cx="111549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5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a. Việt Nam đất nước ta ơi</a:t>
            </a:r>
          </a:p>
          <a:p>
            <a:pPr algn="ctr"/>
            <a:r>
              <a:rPr lang="vi-VN" sz="35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Mênh mông </a:t>
            </a:r>
            <a:r>
              <a:rPr lang="vi-VN" sz="35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biển</a:t>
            </a:r>
            <a:r>
              <a:rPr lang="vi-VN" sz="35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lúa đâu trời đẹp hơn.</a:t>
            </a:r>
          </a:p>
          <a:p>
            <a:pPr algn="ctr"/>
            <a:r>
              <a:rPr lang="vi-VN" sz="35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                                               (Nguyễn Đình Thi)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A261D0-5DB7-8692-83EC-72A36F6F1CC7}"/>
              </a:ext>
            </a:extLst>
          </p:cNvPr>
          <p:cNvSpPr txBox="1"/>
          <p:nvPr/>
        </p:nvSpPr>
        <p:spPr>
          <a:xfrm>
            <a:off x="-270163" y="3428902"/>
            <a:ext cx="76397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5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b. Mặt trời xuống </a:t>
            </a:r>
            <a:r>
              <a:rPr lang="vi-VN" sz="35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biển</a:t>
            </a:r>
            <a:r>
              <a:rPr lang="vi-VN" sz="35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như hòn lửa</a:t>
            </a:r>
          </a:p>
          <a:p>
            <a:pPr algn="ctr"/>
            <a:r>
              <a:rPr lang="vi-VN" sz="35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Sóng đã cài then, đêm sập cửa.</a:t>
            </a:r>
          </a:p>
          <a:p>
            <a:pPr algn="ctr"/>
            <a:r>
              <a:rPr lang="vi-VN" sz="35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                                               (Huy Cận)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ED2D5B-65CC-4505-59DE-806A2E8CEAE7}"/>
              </a:ext>
            </a:extLst>
          </p:cNvPr>
          <p:cNvSpPr txBox="1"/>
          <p:nvPr/>
        </p:nvSpPr>
        <p:spPr>
          <a:xfrm>
            <a:off x="2286001" y="5115580"/>
            <a:ext cx="94894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5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c. Công cha như núi ngất trời.</a:t>
            </a:r>
          </a:p>
          <a:p>
            <a:pPr algn="ctr"/>
            <a:r>
              <a:rPr lang="vi-VN" sz="35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Nghĩa mẹ như nước ngời ngời </a:t>
            </a:r>
            <a:r>
              <a:rPr lang="en-US" sz="35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  <a:r>
              <a:rPr lang="vi-VN" sz="35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iển</a:t>
            </a:r>
            <a:r>
              <a:rPr lang="vi-VN" sz="35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Đông.</a:t>
            </a:r>
          </a:p>
          <a:p>
            <a:pPr algn="ctr"/>
            <a:r>
              <a:rPr lang="vi-VN" sz="35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vi-VN" sz="3500" b="0" i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Ca dao</a:t>
            </a:r>
            <a:r>
              <a:rPr lang="vi-VN" sz="35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9822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61425"/>
            <a:ext cx="1186258" cy="1196574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0711" y="5720074"/>
            <a:ext cx="2297452" cy="127180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420408" y="1039260"/>
            <a:ext cx="10958406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a. Việt Nam đất nước ta ơi</a:t>
            </a:r>
          </a:p>
          <a:p>
            <a:pPr lvl="0" algn="ctr">
              <a:defRPr/>
            </a:pPr>
            <a:r>
              <a:rPr lang="vi-VN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Mênh mông </a:t>
            </a:r>
            <a:r>
              <a:rPr lang="vi-V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biển</a:t>
            </a:r>
            <a:r>
              <a:rPr lang="vi-VN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lúa đâu trời đẹp hơn.</a:t>
            </a:r>
          </a:p>
          <a:p>
            <a:pPr lvl="0" algn="ctr">
              <a:defRPr/>
            </a:pPr>
            <a:r>
              <a:rPr lang="vi-VN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                                               (Nguyễn Đình Thi)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F40AE69B-8C74-EE45-7C41-963A8D2CAFBE}"/>
              </a:ext>
            </a:extLst>
          </p:cNvPr>
          <p:cNvSpPr/>
          <p:nvPr/>
        </p:nvSpPr>
        <p:spPr>
          <a:xfrm>
            <a:off x="5323840" y="2824480"/>
            <a:ext cx="1117600" cy="95504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矩形 24">
            <a:extLst>
              <a:ext uri="{FF2B5EF4-FFF2-40B4-BE49-F238E27FC236}">
                <a16:creationId xmlns:a16="http://schemas.microsoft.com/office/drawing/2014/main" id="{6C7ACD6F-DBB4-3A72-C1E9-F35DC94936F5}"/>
              </a:ext>
            </a:extLst>
          </p:cNvPr>
          <p:cNvSpPr/>
          <p:nvPr/>
        </p:nvSpPr>
        <p:spPr>
          <a:xfrm>
            <a:off x="792480" y="3860800"/>
            <a:ext cx="10281920" cy="12903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vi-VN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Từ biển chỉ khối lượng lớn trên một diện tích rộng</a:t>
            </a:r>
            <a:endParaRPr lang="en-US" altLang="zh-CN" sz="3600" dirty="0">
              <a:solidFill>
                <a:srgbClr val="002060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思源黑体 CN Medium" panose="020B0600000000000000" pitchFamily="34" charset="-122"/>
            </a:endParaRPr>
          </a:p>
          <a:p>
            <a:pPr lvl="0" algn="ctr">
              <a:defRPr/>
            </a:pP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  <a:sym typeface="Wingdings" panose="05000000000000000000" pitchFamily="2" charset="2"/>
              </a:rPr>
              <a:t>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Đây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là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nghĩa</a:t>
            </a: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chuyển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思源黑体 CN Medium" panose="020B06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6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61425"/>
            <a:ext cx="1186258" cy="1196574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0711" y="5720074"/>
            <a:ext cx="2297452" cy="127180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420408" y="1039260"/>
            <a:ext cx="10958406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b. Mặt trời xuống </a:t>
            </a:r>
            <a:r>
              <a:rPr lang="vi-V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biển</a:t>
            </a:r>
            <a:r>
              <a:rPr lang="vi-VN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như hòn lửa</a:t>
            </a:r>
          </a:p>
          <a:p>
            <a:pPr lvl="0" algn="ctr">
              <a:defRPr/>
            </a:pPr>
            <a:r>
              <a:rPr lang="vi-VN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Sóng đã cài then, đêm sập cửa.</a:t>
            </a:r>
          </a:p>
          <a:p>
            <a:pPr lvl="0" algn="ctr">
              <a:defRPr/>
            </a:pPr>
            <a:r>
              <a:rPr lang="vi-VN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                                               (Huy Cận)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F40AE69B-8C74-EE45-7C41-963A8D2CAFBE}"/>
              </a:ext>
            </a:extLst>
          </p:cNvPr>
          <p:cNvSpPr/>
          <p:nvPr/>
        </p:nvSpPr>
        <p:spPr>
          <a:xfrm>
            <a:off x="5323840" y="2824480"/>
            <a:ext cx="1117600" cy="95504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" name="矩形 24">
            <a:extLst>
              <a:ext uri="{FF2B5EF4-FFF2-40B4-BE49-F238E27FC236}">
                <a16:creationId xmlns:a16="http://schemas.microsoft.com/office/drawing/2014/main" id="{6C7ACD6F-DBB4-3A72-C1E9-F35DC94936F5}"/>
              </a:ext>
            </a:extLst>
          </p:cNvPr>
          <p:cNvSpPr/>
          <p:nvPr/>
        </p:nvSpPr>
        <p:spPr>
          <a:xfrm>
            <a:off x="386079" y="3860800"/>
            <a:ext cx="11805921" cy="195794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vi-VN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Từ biển chỉ vùng nước mặn rộng lớn trên bề mặt Trái Đất.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思源黑体 CN Medium" panose="020B0600000000000000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en-US" altLang="zh-CN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  <a:cs typeface="+mn-cs"/>
              </a:rPr>
              <a:t>Đây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  <a:cs typeface="+mn-cs"/>
              </a:rPr>
              <a:t> </a:t>
            </a:r>
            <a:r>
              <a:rPr kumimoji="0" lang="en-US" altLang="zh-CN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  <a:cs typeface="+mn-cs"/>
              </a:rPr>
              <a:t>là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  <a:cs typeface="+mn-cs"/>
              </a:rPr>
              <a:t> </a:t>
            </a:r>
            <a:r>
              <a:rPr kumimoji="0" lang="en-US" altLang="zh-CN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  <a:cs typeface="+mn-cs"/>
              </a:rPr>
              <a:t>nghĩa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  <a:cs typeface="+mn-cs"/>
              </a:rPr>
              <a:t> </a:t>
            </a:r>
            <a:r>
              <a:rPr kumimoji="0" lang="en-US" altLang="zh-CN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  <a:cs typeface="+mn-cs"/>
              </a:rPr>
              <a:t>gốc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思源黑体 CN Medium" panose="020B0600000000000000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997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61425"/>
            <a:ext cx="1186258" cy="1196574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0711" y="5720074"/>
            <a:ext cx="2297452" cy="127180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420408" y="1039260"/>
            <a:ext cx="10958406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c. Công cha như núi ngất trời.</a:t>
            </a:r>
          </a:p>
          <a:p>
            <a:pPr lvl="0" algn="ctr">
              <a:defRPr/>
            </a:pPr>
            <a:r>
              <a:rPr lang="vi-VN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Nghĩa mẹ như nước ngời ngời 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  <a:r>
              <a:rPr lang="vi-VN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iển</a:t>
            </a:r>
            <a:r>
              <a:rPr lang="vi-VN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Đông.</a:t>
            </a:r>
          </a:p>
          <a:p>
            <a:pPr lvl="0" algn="r">
              <a:defRPr/>
            </a:pPr>
            <a:r>
              <a:rPr lang="vi-VN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(Ca dao)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F40AE69B-8C74-EE45-7C41-963A8D2CAFBE}"/>
              </a:ext>
            </a:extLst>
          </p:cNvPr>
          <p:cNvSpPr/>
          <p:nvPr/>
        </p:nvSpPr>
        <p:spPr>
          <a:xfrm>
            <a:off x="5323840" y="2824480"/>
            <a:ext cx="1117600" cy="95504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" name="矩形 24">
            <a:extLst>
              <a:ext uri="{FF2B5EF4-FFF2-40B4-BE49-F238E27FC236}">
                <a16:creationId xmlns:a16="http://schemas.microsoft.com/office/drawing/2014/main" id="{6C7ACD6F-DBB4-3A72-C1E9-F35DC94936F5}"/>
              </a:ext>
            </a:extLst>
          </p:cNvPr>
          <p:cNvSpPr/>
          <p:nvPr/>
        </p:nvSpPr>
        <p:spPr>
          <a:xfrm>
            <a:off x="386080" y="3860800"/>
            <a:ext cx="11460480" cy="12903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vi-VN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  <a:cs typeface="+mn-cs"/>
              </a:rPr>
              <a:t> </a:t>
            </a:r>
            <a:r>
              <a:rPr lang="vi-VN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Từ biển 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là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vùng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nước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mặn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rộng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lớn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trên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bê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̀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mặt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trái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đất</a:t>
            </a:r>
            <a:endParaRPr lang="en-US" altLang="zh-CN" sz="3600" dirty="0">
              <a:solidFill>
                <a:srgbClr val="002060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思源黑体 CN Medium" panose="020B0600000000000000" pitchFamily="34" charset="-122"/>
            </a:endParaRPr>
          </a:p>
          <a:p>
            <a:pPr lvl="0" algn="ctr"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en-US" altLang="zh-CN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  <a:cs typeface="+mn-cs"/>
              </a:rPr>
              <a:t>Đây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  <a:cs typeface="+mn-cs"/>
              </a:rPr>
              <a:t> </a:t>
            </a:r>
            <a:r>
              <a:rPr kumimoji="0" lang="en-US" altLang="zh-CN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  <a:cs typeface="+mn-cs"/>
              </a:rPr>
              <a:t>là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  <a:cs typeface="+mn-cs"/>
              </a:rPr>
              <a:t> </a:t>
            </a:r>
            <a:r>
              <a:rPr kumimoji="0" lang="en-US" altLang="zh-CN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  <a:cs typeface="+mn-cs"/>
              </a:rPr>
              <a:t>nghĩa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  <a:cs typeface="+mn-cs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gốc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思源黑体 CN Medium" panose="020B0600000000000000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13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61425"/>
            <a:ext cx="1186258" cy="1196574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0711" y="5720074"/>
            <a:ext cx="2297452" cy="127180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420408" y="1039260"/>
            <a:ext cx="10958406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Qua </a:t>
            </a:r>
            <a:r>
              <a:rPr lang="en-US" sz="3600" dirty="0" err="1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tìm</a:t>
            </a: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hiểu</a:t>
            </a: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bài</a:t>
            </a: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tập</a:t>
            </a: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1 </a:t>
            </a:r>
            <a:r>
              <a:rPr lang="en-US" sz="3600" dirty="0" err="1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va</a:t>
            </a: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̀ </a:t>
            </a:r>
            <a:r>
              <a:rPr lang="en-US" sz="3600" dirty="0" err="1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bài</a:t>
            </a: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tập</a:t>
            </a: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2 Em </a:t>
            </a:r>
            <a:r>
              <a:rPr lang="en-US" sz="3600" dirty="0" err="1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nào</a:t>
            </a: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cho</a:t>
            </a: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cô</a:t>
            </a: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biết</a:t>
            </a: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Thê</a:t>
            </a: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́ </a:t>
            </a:r>
            <a:r>
              <a:rPr lang="en-US" sz="3600" dirty="0" err="1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nào</a:t>
            </a: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là </a:t>
            </a:r>
            <a:r>
              <a:rPr lang="en-US" sz="3600" dirty="0" err="1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tư</a:t>
            </a: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̀ </a:t>
            </a:r>
            <a:r>
              <a:rPr lang="en-US" sz="3600" dirty="0" err="1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đa</a:t>
            </a: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nghĩa</a:t>
            </a: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  <a:endParaRPr lang="vi-VN" sz="3600" dirty="0">
              <a:solidFill>
                <a:prstClr val="black">
                  <a:lumMod val="95000"/>
                  <a:lumOff val="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矩形 24">
            <a:extLst>
              <a:ext uri="{FF2B5EF4-FFF2-40B4-BE49-F238E27FC236}">
                <a16:creationId xmlns:a16="http://schemas.microsoft.com/office/drawing/2014/main" id="{6C7ACD6F-DBB4-3A72-C1E9-F35DC94936F5}"/>
              </a:ext>
            </a:extLst>
          </p:cNvPr>
          <p:cNvSpPr/>
          <p:nvPr/>
        </p:nvSpPr>
        <p:spPr>
          <a:xfrm>
            <a:off x="386080" y="3860800"/>
            <a:ext cx="11460480" cy="12903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vi-VN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  <a:cs typeface="+mn-cs"/>
              </a:rPr>
              <a:t> </a:t>
            </a:r>
            <a:r>
              <a:rPr lang="vi-VN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Các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nghĩa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của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một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tư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̀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đa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nghĩa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có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mối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liên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hê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̣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với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nhau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như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thê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́ </a:t>
            </a:r>
            <a:r>
              <a:rPr lang="en-US" altLang="zh-CN" sz="36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nào</a:t>
            </a: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?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思源黑体 CN Medium" panose="020B0600000000000000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271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pSp>
        <p:nvGrpSpPr>
          <p:cNvPr id="3" name="Group 3">
            <a:extLst>
              <a:ext uri="{FF2B5EF4-FFF2-40B4-BE49-F238E27FC236}">
                <a16:creationId xmlns:a16="http://schemas.microsoft.com/office/drawing/2014/main" id="{7995AFEB-4ABB-636D-BFD8-12AAB5C1FA88}"/>
              </a:ext>
            </a:extLst>
          </p:cNvPr>
          <p:cNvGrpSpPr/>
          <p:nvPr/>
        </p:nvGrpSpPr>
        <p:grpSpPr>
          <a:xfrm>
            <a:off x="1767840" y="820106"/>
            <a:ext cx="9943722" cy="3995734"/>
            <a:chOff x="0" y="0"/>
            <a:chExt cx="4236295" cy="1316322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A3318C8-4046-EBB7-BDA8-9C8ED1CB171F}"/>
                </a:ext>
              </a:extLst>
            </p:cNvPr>
            <p:cNvSpPr/>
            <p:nvPr/>
          </p:nvSpPr>
          <p:spPr>
            <a:xfrm>
              <a:off x="0" y="0"/>
              <a:ext cx="4236295" cy="1316322"/>
            </a:xfrm>
            <a:custGeom>
              <a:avLst/>
              <a:gdLst/>
              <a:ahLst/>
              <a:cxnLst/>
              <a:rect l="l" t="t" r="r" b="b"/>
              <a:pathLst>
                <a:path w="4236295" h="1316322">
                  <a:moveTo>
                    <a:pt x="24547" y="0"/>
                  </a:moveTo>
                  <a:lnTo>
                    <a:pt x="4211748" y="0"/>
                  </a:lnTo>
                  <a:cubicBezTo>
                    <a:pt x="4218258" y="0"/>
                    <a:pt x="4224501" y="2586"/>
                    <a:pt x="4229105" y="7190"/>
                  </a:cubicBezTo>
                  <a:cubicBezTo>
                    <a:pt x="4233709" y="11793"/>
                    <a:pt x="4236295" y="18037"/>
                    <a:pt x="4236295" y="24547"/>
                  </a:cubicBezTo>
                  <a:lnTo>
                    <a:pt x="4236295" y="1291775"/>
                  </a:lnTo>
                  <a:cubicBezTo>
                    <a:pt x="4236295" y="1298285"/>
                    <a:pt x="4233709" y="1304529"/>
                    <a:pt x="4229105" y="1309132"/>
                  </a:cubicBezTo>
                  <a:cubicBezTo>
                    <a:pt x="4224501" y="1313736"/>
                    <a:pt x="4218258" y="1316322"/>
                    <a:pt x="4211748" y="1316322"/>
                  </a:cubicBezTo>
                  <a:lnTo>
                    <a:pt x="24547" y="1316322"/>
                  </a:lnTo>
                  <a:cubicBezTo>
                    <a:pt x="18037" y="1316322"/>
                    <a:pt x="11793" y="1313736"/>
                    <a:pt x="7190" y="1309132"/>
                  </a:cubicBezTo>
                  <a:cubicBezTo>
                    <a:pt x="2586" y="1304529"/>
                    <a:pt x="0" y="1298285"/>
                    <a:pt x="0" y="1291775"/>
                  </a:cubicBezTo>
                  <a:lnTo>
                    <a:pt x="0" y="24547"/>
                  </a:lnTo>
                  <a:cubicBezTo>
                    <a:pt x="0" y="18037"/>
                    <a:pt x="2586" y="11793"/>
                    <a:pt x="7190" y="7190"/>
                  </a:cubicBezTo>
                  <a:cubicBezTo>
                    <a:pt x="11793" y="2586"/>
                    <a:pt x="18037" y="0"/>
                    <a:pt x="24547" y="0"/>
                  </a:cubicBezTo>
                  <a:close/>
                </a:path>
              </a:pathLst>
            </a:custGeom>
            <a:solidFill>
              <a:srgbClr val="E0F19C"/>
            </a:solidFill>
          </p:spPr>
          <p:txBody>
            <a:bodyPr/>
            <a:lstStyle/>
            <a:p>
              <a:pPr defTabSz="609630">
                <a:defRPr/>
              </a:pPr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DAA52F4-9537-1DAD-8F54-B27F04814C9D}"/>
                </a:ext>
              </a:extLst>
            </p:cNvPr>
            <p:cNvSpPr txBox="1"/>
            <p:nvPr/>
          </p:nvSpPr>
          <p:spPr>
            <a:xfrm>
              <a:off x="0" y="28575"/>
              <a:ext cx="4236295" cy="12877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81"/>
                </a:lnSpc>
                <a:defRPr/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TextBox 10">
            <a:extLst>
              <a:ext uri="{FF2B5EF4-FFF2-40B4-BE49-F238E27FC236}">
                <a16:creationId xmlns:a16="http://schemas.microsoft.com/office/drawing/2014/main" id="{7AFE388D-7E4C-D6AF-661D-0991E84E3877}"/>
              </a:ext>
            </a:extLst>
          </p:cNvPr>
          <p:cNvSpPr txBox="1"/>
          <p:nvPr/>
        </p:nvSpPr>
        <p:spPr>
          <a:xfrm>
            <a:off x="1873068" y="820106"/>
            <a:ext cx="9698446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just" defTabSz="609630">
              <a:buFont typeface="Arial" panose="020B0604020202020204" pitchFamily="34" charset="0"/>
              <a:buChar char="•"/>
            </a:pPr>
            <a:endParaRPr lang="en-US" sz="36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DM Sans Bold"/>
              <a:sym typeface="DM Sans Bold"/>
            </a:endParaRPr>
          </a:p>
          <a:p>
            <a:pPr algn="just" defTabSz="609630"/>
            <a:r>
              <a:rPr lang="en-US" sz="3600" b="1" u="sng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Ghi</a:t>
            </a:r>
            <a:r>
              <a:rPr lang="en-US" sz="3600" b="1" u="sng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u="sng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nhơ</a:t>
            </a:r>
            <a:r>
              <a:rPr lang="en-US" sz="3600" b="1" u="sng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́:</a:t>
            </a:r>
          </a:p>
          <a:p>
            <a:pPr marL="571500" indent="-571500" algn="just" defTabSz="609630">
              <a:buFont typeface="Arial" panose="020B0604020202020204" pitchFamily="34" charset="0"/>
              <a:buChar char="•"/>
            </a:pP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Từ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đa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nghĩa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là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từ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có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nhiều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nghĩa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,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trong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đó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có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một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nghĩa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gốc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và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một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hoặc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một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số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nghĩa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chuyển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.</a:t>
            </a:r>
          </a:p>
          <a:p>
            <a:pPr marL="571500" indent="-571500" algn="just" defTabSz="609630">
              <a:buFont typeface="Arial" panose="020B0604020202020204" pitchFamily="34" charset="0"/>
              <a:buChar char="•"/>
            </a:pP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Các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nghĩa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của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một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từ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đa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nghĩa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luôn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có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mối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liên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hệ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với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nhau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DM Sans Bold"/>
                <a:sym typeface="DM Sans Bold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478796-ED5F-0EFA-CF37-962EFC11C3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5" b="98562" l="2077" r="69649">
                        <a14:foregroundMark x1="22843" y1="37700" x2="23163" y2="40415"/>
                        <a14:foregroundMark x1="22843" y1="48403" x2="25240" y2="53355"/>
                        <a14:foregroundMark x1="25240" y1="54313" x2="25559" y2="58466"/>
                        <a14:foregroundMark x1="28754" y1="46326" x2="29233" y2="50000"/>
                        <a14:foregroundMark x1="22045" y1="65655" x2="23163" y2="70767"/>
                        <a14:foregroundMark x1="54313" y1="50319" x2="51917" y2="57668"/>
                        <a14:backgroundMark x1="5112" y1="54633" x2="5272" y2="87540"/>
                        <a14:backgroundMark x1="13898" y1="75399" x2="0" y2="99361"/>
                        <a14:backgroundMark x1="2875" y1="96326" x2="2875" y2="96326"/>
                        <a14:backgroundMark x1="47604" y1="80511" x2="49521" y2="94409"/>
                        <a14:backgroundMark x1="54792" y1="73003" x2="59904" y2="99840"/>
                        <a14:backgroundMark x1="56709" y1="62939" x2="59904" y2="86422"/>
                        <a14:backgroundMark x1="62141" y1="59265" x2="40575" y2="72684"/>
                      </a14:backgroundRemoval>
                    </a14:imgEffect>
                  </a14:imgLayer>
                </a14:imgProps>
              </a:ext>
            </a:extLst>
          </a:blip>
          <a:srcRect t="10787" r="38162"/>
          <a:stretch/>
        </p:blipFill>
        <p:spPr>
          <a:xfrm>
            <a:off x="0" y="3080962"/>
            <a:ext cx="2794000" cy="399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61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B3F2EB44-52FB-447C-8D63-39FD0B4792BE}"/>
              </a:ext>
            </a:extLst>
          </p:cNvPr>
          <p:cNvSpPr/>
          <p:nvPr/>
        </p:nvSpPr>
        <p:spPr>
          <a:xfrm>
            <a:off x="441960" y="1437480"/>
            <a:ext cx="11414760" cy="52833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1960" y="156188"/>
            <a:ext cx="11617234" cy="1200329"/>
          </a:xfrm>
          <a:prstGeom prst="rect">
            <a:avLst/>
          </a:prstGeom>
          <a:solidFill>
            <a:srgbClr val="BEEEFF"/>
          </a:solidFill>
          <a:ln w="19050">
            <a:solidFill>
              <a:schemeClr val="tx1"/>
            </a:solidFill>
            <a:prstDash val="dashDot"/>
          </a:ln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 </a:t>
            </a:r>
            <a:r>
              <a:rPr lang="vi-VN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 </a:t>
            </a:r>
            <a:r>
              <a:rPr lang="vi-VN" sz="3600" b="1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lưng</a:t>
            </a:r>
            <a:r>
              <a:rPr lang="vi-VN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trong mỗi đoạn thơ dưới đây được dùng với nghĩa gốc hay nghĩa chuyển? Nêu các nghĩa của từ đó.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83E379-9CFA-71D2-87F3-140BC0CD7C89}"/>
              </a:ext>
            </a:extLst>
          </p:cNvPr>
          <p:cNvSpPr txBox="1"/>
          <p:nvPr/>
        </p:nvSpPr>
        <p:spPr>
          <a:xfrm>
            <a:off x="538121" y="1557959"/>
            <a:ext cx="76574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a. Trăng tròn như quả bóng</a:t>
            </a:r>
          </a:p>
          <a:p>
            <a:pPr algn="ctr"/>
            <a:r>
              <a:rPr lang="vi-VN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Lơ lửng treo </a:t>
            </a:r>
            <a:r>
              <a:rPr lang="vi-VN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lưng</a:t>
            </a:r>
            <a:r>
              <a:rPr lang="vi-VN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trời.</a:t>
            </a:r>
          </a:p>
          <a:p>
            <a:pPr algn="ctr"/>
            <a:r>
              <a:rPr lang="vi-VN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(Nguyễn Ngọc Hưng)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EEA495-1EA8-9B94-4694-BD3F81010754}"/>
              </a:ext>
            </a:extLst>
          </p:cNvPr>
          <p:cNvSpPr txBox="1"/>
          <p:nvPr/>
        </p:nvSpPr>
        <p:spPr>
          <a:xfrm>
            <a:off x="3708316" y="3820160"/>
            <a:ext cx="81484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b. </a:t>
            </a:r>
            <a:r>
              <a:rPr lang="vi-VN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Lưng</a:t>
            </a:r>
            <a:r>
              <a:rPr lang="vi-VN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núi thì to mà </a:t>
            </a:r>
            <a:r>
              <a:rPr lang="vi-VN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lưng</a:t>
            </a:r>
            <a:r>
              <a:rPr lang="vi-VN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mẹ nhỏ</a:t>
            </a:r>
          </a:p>
          <a:p>
            <a:pPr algn="ctr"/>
            <a:r>
              <a:rPr lang="vi-VN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Em ngủ ngoan em đừng làm mẹ mỏi</a:t>
            </a:r>
          </a:p>
          <a:p>
            <a:pPr algn="ctr"/>
            <a:r>
              <a:rPr lang="vi-VN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Mặt trời của bắp thì nằm trên đồi</a:t>
            </a:r>
          </a:p>
          <a:p>
            <a:pPr algn="ctr"/>
            <a:r>
              <a:rPr lang="vi-VN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Mặt trời của mẹ, em nằm trên </a:t>
            </a:r>
            <a:r>
              <a:rPr lang="vi-VN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lưng</a:t>
            </a:r>
            <a:r>
              <a:rPr lang="vi-VN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algn="ctr"/>
            <a:r>
              <a:rPr lang="vi-VN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(Nguyễn Khoa Điềm)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9B4369D-07A6-F58A-6F89-44BBA4FF9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9345" y="1535519"/>
            <a:ext cx="3430695" cy="187896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FEAD2D0-502F-AB06-51AE-52B191D8E4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121" y="3663282"/>
            <a:ext cx="3170195" cy="28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4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61425"/>
            <a:ext cx="1186258" cy="1196574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0711" y="5720074"/>
            <a:ext cx="2297452" cy="127180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420408" y="1039260"/>
            <a:ext cx="10958406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3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a. Trăng tròn như quả bóng</a:t>
            </a:r>
          </a:p>
          <a:p>
            <a:pPr algn="ctr"/>
            <a:r>
              <a:rPr lang="vi-VN" sz="3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Lơ lửng treo </a:t>
            </a:r>
            <a:r>
              <a:rPr lang="vi-VN" sz="36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lưng</a:t>
            </a:r>
            <a:r>
              <a:rPr lang="vi-VN" sz="3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trời.</a:t>
            </a:r>
          </a:p>
          <a:p>
            <a:pPr algn="r"/>
            <a:r>
              <a:rPr lang="vi-VN" sz="3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(Nguyễn Ngọc Hưng)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F40AE69B-8C74-EE45-7C41-963A8D2CAFBE}"/>
              </a:ext>
            </a:extLst>
          </p:cNvPr>
          <p:cNvSpPr/>
          <p:nvPr/>
        </p:nvSpPr>
        <p:spPr>
          <a:xfrm>
            <a:off x="5323840" y="2824480"/>
            <a:ext cx="1117600" cy="95504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" name="矩形 24">
            <a:extLst>
              <a:ext uri="{FF2B5EF4-FFF2-40B4-BE49-F238E27FC236}">
                <a16:creationId xmlns:a16="http://schemas.microsoft.com/office/drawing/2014/main" id="{6C7ACD6F-DBB4-3A72-C1E9-F35DC94936F5}"/>
              </a:ext>
            </a:extLst>
          </p:cNvPr>
          <p:cNvSpPr/>
          <p:nvPr/>
        </p:nvSpPr>
        <p:spPr>
          <a:xfrm>
            <a:off x="386080" y="3860800"/>
            <a:ext cx="11460480" cy="12903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T</a:t>
            </a:r>
            <a:r>
              <a:rPr lang="vi-VN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ừ </a:t>
            </a:r>
            <a:r>
              <a:rPr lang="vi-VN" altLang="zh-CN" sz="3600" b="1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lưng</a:t>
            </a:r>
            <a:r>
              <a:rPr lang="vi-VN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mang nghĩa chuyển</a:t>
            </a:r>
            <a:endParaRPr lang="en-US" altLang="zh-CN" sz="3600" dirty="0">
              <a:solidFill>
                <a:srgbClr val="002060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思源黑体 CN Medium" panose="020B0600000000000000" pitchFamily="34" charset="-122"/>
            </a:endParaRPr>
          </a:p>
          <a:p>
            <a:pPr lvl="0" algn="ctr">
              <a:defRPr/>
            </a:pPr>
            <a:r>
              <a:rPr lang="en-US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</a:t>
            </a:r>
            <a:r>
              <a:rPr lang="vi-VN" altLang="zh-CN" sz="36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ghĩa đó là ở khoảng giữa trời.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思源黑体 CN Medium" panose="020B0600000000000000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914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61425"/>
            <a:ext cx="1186258" cy="1196574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0711" y="5720074"/>
            <a:ext cx="2297452" cy="127180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461048" y="460140"/>
            <a:ext cx="10958406" cy="22467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b. </a:t>
            </a:r>
            <a:r>
              <a:rPr lang="vi-VN" sz="28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Lưng</a:t>
            </a:r>
            <a:r>
              <a:rPr lang="vi-VN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núi thì to mà </a:t>
            </a:r>
            <a:r>
              <a:rPr lang="vi-VN" sz="28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lưng</a:t>
            </a:r>
            <a:r>
              <a:rPr lang="vi-VN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mẹ nhỏ</a:t>
            </a:r>
          </a:p>
          <a:p>
            <a:pPr algn="ctr"/>
            <a:r>
              <a:rPr lang="vi-VN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 ngủ ngoan em đừng làm mẹ mỏi</a:t>
            </a:r>
          </a:p>
          <a:p>
            <a:pPr algn="ctr"/>
            <a:r>
              <a:rPr lang="vi-VN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Mặt trời của bắp thì nằm trên đồi</a:t>
            </a:r>
          </a:p>
          <a:p>
            <a:pPr algn="ctr"/>
            <a:r>
              <a:rPr lang="vi-VN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Mặt trời của mẹ, em nằm trên </a:t>
            </a:r>
            <a:r>
              <a:rPr lang="vi-VN" sz="28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lưng</a:t>
            </a:r>
            <a:r>
              <a:rPr lang="vi-VN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algn="ctr"/>
            <a:r>
              <a:rPr lang="vi-VN" sz="2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(Nguyễn Khoa Điềm)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F40AE69B-8C74-EE45-7C41-963A8D2CAFBE}"/>
              </a:ext>
            </a:extLst>
          </p:cNvPr>
          <p:cNvSpPr/>
          <p:nvPr/>
        </p:nvSpPr>
        <p:spPr>
          <a:xfrm>
            <a:off x="5323840" y="2824480"/>
            <a:ext cx="1117600" cy="95504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" name="矩形 24">
            <a:extLst>
              <a:ext uri="{FF2B5EF4-FFF2-40B4-BE49-F238E27FC236}">
                <a16:creationId xmlns:a16="http://schemas.microsoft.com/office/drawing/2014/main" id="{6C7ACD6F-DBB4-3A72-C1E9-F35DC94936F5}"/>
              </a:ext>
            </a:extLst>
          </p:cNvPr>
          <p:cNvSpPr/>
          <p:nvPr/>
        </p:nvSpPr>
        <p:spPr>
          <a:xfrm>
            <a:off x="386080" y="3860800"/>
            <a:ext cx="11460480" cy="21945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T</a:t>
            </a:r>
            <a:r>
              <a:rPr kumimoji="0" lang="vi-VN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ừ </a:t>
            </a:r>
            <a:r>
              <a:rPr kumimoji="0" lang="vi-V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lưng</a:t>
            </a:r>
            <a:r>
              <a:rPr kumimoji="0" lang="vi-VN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(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lưng</a:t>
            </a:r>
            <a:r>
              <a:rPr kumimoji="0" lang="en-US" altLang="zh-CN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kumimoji="0" lang="en-US" altLang="zh-CN" sz="28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núi</a:t>
            </a:r>
            <a:r>
              <a:rPr kumimoji="0" lang="en-US" altLang="zh-CN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) </a:t>
            </a:r>
            <a:r>
              <a:rPr kumimoji="0" lang="vi-VN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mang nghĩa chuyển</a:t>
            </a:r>
            <a:r>
              <a:rPr lang="en-US" altLang="zh-CN" sz="28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- </a:t>
            </a:r>
            <a:r>
              <a:rPr lang="en-US" altLang="zh-CN" sz="28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Nghĩa</a:t>
            </a:r>
            <a:r>
              <a:rPr lang="en-US" altLang="zh-CN" sz="28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28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đó</a:t>
            </a:r>
            <a:r>
              <a:rPr lang="en-US" altLang="zh-CN" sz="28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28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là</a:t>
            </a:r>
            <a:r>
              <a:rPr lang="en-US" altLang="zh-CN" sz="28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ở </a:t>
            </a:r>
            <a:r>
              <a:rPr lang="en-US" altLang="zh-CN" sz="28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khoảng</a:t>
            </a:r>
            <a:r>
              <a:rPr lang="en-US" altLang="zh-CN" sz="28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28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giữa</a:t>
            </a:r>
            <a:r>
              <a:rPr lang="en-US" altLang="zh-CN" sz="28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28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từ</a:t>
            </a:r>
            <a:r>
              <a:rPr lang="en-US" altLang="zh-CN" sz="28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28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chân</a:t>
            </a:r>
            <a:r>
              <a:rPr lang="en-US" altLang="zh-CN" sz="28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28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lên</a:t>
            </a:r>
            <a:r>
              <a:rPr lang="en-US" altLang="zh-CN" sz="28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28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đỉnh</a:t>
            </a:r>
            <a:r>
              <a:rPr lang="en-US" altLang="zh-CN" sz="28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28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núi</a:t>
            </a:r>
            <a:endParaRPr lang="en-US" altLang="zh-CN" sz="2800" dirty="0">
              <a:solidFill>
                <a:srgbClr val="002060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思源黑体 CN Medium" panose="020B0600000000000000" pitchFamily="34" charset="-122"/>
            </a:endParaRPr>
          </a:p>
          <a:p>
            <a:pPr lvl="0" algn="just">
              <a:defRPr/>
            </a:pP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Từ</a:t>
            </a:r>
            <a:r>
              <a:rPr kumimoji="0" lang="en-US" altLang="zh-CN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kumimoji="0" lang="en-US" altLang="zh-CN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lưng</a:t>
            </a:r>
            <a:r>
              <a:rPr kumimoji="0" lang="en-US" altLang="zh-CN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kumimoji="0" lang="en-US" altLang="zh-CN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(</a:t>
            </a:r>
            <a:r>
              <a:rPr kumimoji="0" lang="en-US" altLang="zh-CN" sz="28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lưng</a:t>
            </a:r>
            <a:r>
              <a:rPr kumimoji="0" lang="en-US" altLang="zh-CN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kumimoji="0" lang="en-US" altLang="zh-CN" sz="28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mẹ</a:t>
            </a:r>
            <a:r>
              <a:rPr kumimoji="0" lang="en-US" altLang="zh-CN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) </a:t>
            </a:r>
            <a:r>
              <a:rPr kumimoji="0" lang="en-US" altLang="zh-CN" sz="28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và</a:t>
            </a:r>
            <a:r>
              <a:rPr kumimoji="0" lang="en-US" altLang="zh-CN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kumimoji="0" lang="en-US" altLang="zh-CN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lưng</a:t>
            </a:r>
            <a:r>
              <a:rPr kumimoji="0" lang="en-US" altLang="zh-CN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 (</a:t>
            </a:r>
            <a:r>
              <a:rPr kumimoji="0" lang="en-US" altLang="zh-CN" sz="28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trên</a:t>
            </a:r>
            <a:r>
              <a:rPr kumimoji="0" lang="en-US" altLang="zh-CN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kumimoji="0" lang="en-US" altLang="zh-CN" sz="28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lưng</a:t>
            </a:r>
            <a:r>
              <a:rPr kumimoji="0" lang="en-US" altLang="zh-CN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) </a:t>
            </a:r>
            <a:r>
              <a:rPr kumimoji="0" lang="en-US" altLang="zh-CN" sz="28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mang</a:t>
            </a:r>
            <a:r>
              <a:rPr kumimoji="0" lang="en-US" altLang="zh-CN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kumimoji="0" lang="en-US" altLang="zh-CN" sz="28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nghĩa</a:t>
            </a:r>
            <a:r>
              <a:rPr kumimoji="0" lang="en-US" altLang="zh-CN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kumimoji="0" lang="en-US" altLang="zh-CN" sz="28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gốc</a:t>
            </a:r>
            <a:r>
              <a:rPr kumimoji="0" lang="en-US" altLang="zh-CN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思源黑体 CN Medium" panose="020B0600000000000000" pitchFamily="34" charset="-122"/>
              </a:rPr>
              <a:t> - </a:t>
            </a:r>
            <a:r>
              <a:rPr lang="en-US" altLang="zh-CN" sz="2800" noProof="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</a:t>
            </a:r>
            <a:r>
              <a:rPr lang="vi-VN" altLang="zh-CN" sz="28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ghĩa đó là bộ phận</a:t>
            </a:r>
            <a:r>
              <a:rPr lang="en-US" altLang="zh-CN" sz="28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 </a:t>
            </a:r>
            <a:r>
              <a:rPr lang="en-US" altLang="zh-CN" sz="28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nằm</a:t>
            </a:r>
            <a:r>
              <a:rPr lang="en-US" altLang="zh-CN" sz="28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ở</a:t>
            </a:r>
            <a:r>
              <a:rPr lang="vi-VN" altLang="zh-CN" sz="28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phía sau</a:t>
            </a:r>
            <a:r>
              <a:rPr lang="en-US" altLang="zh-CN" sz="28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28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thân</a:t>
            </a:r>
            <a:r>
              <a:rPr lang="en-US" altLang="zh-CN" sz="28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 </a:t>
            </a:r>
            <a:r>
              <a:rPr lang="en-US" altLang="zh-CN" sz="2800" dirty="0" err="1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người</a:t>
            </a:r>
            <a:r>
              <a:rPr lang="en-US" altLang="zh-CN" sz="2800" dirty="0">
                <a:solidFill>
                  <a:srgbClr val="002060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思源黑体 CN Medium" panose="020B0600000000000000" pitchFamily="34" charset="-122"/>
              </a:rPr>
              <a:t>.</a:t>
            </a:r>
            <a:endParaRPr lang="vi-VN" altLang="zh-CN" sz="2800" dirty="0">
              <a:solidFill>
                <a:srgbClr val="002060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思源黑体 CN Medium" panose="020B06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369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5061DA6-B82E-46FE-9483-5608B8AEA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6" name="图片 8">
            <a:extLst>
              <a:ext uri="{FF2B5EF4-FFF2-40B4-BE49-F238E27FC236}">
                <a16:creationId xmlns:a16="http://schemas.microsoft.com/office/drawing/2014/main" id="{BC931DF1-8D69-43CF-9343-745949037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045" y="0"/>
            <a:ext cx="9067909" cy="575082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5C01CC4-6FDF-408A-9B7E-E06091668D27}"/>
              </a:ext>
            </a:extLst>
          </p:cNvPr>
          <p:cNvSpPr txBox="1"/>
          <p:nvPr/>
        </p:nvSpPr>
        <p:spPr>
          <a:xfrm>
            <a:off x="2144486" y="2723629"/>
            <a:ext cx="65666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altLang="zh-CN" sz="4400" dirty="0">
                <a:solidFill>
                  <a:srgbClr val="FF0000"/>
                </a:solidFill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Sử dụng từ đa nghĩa trong thơ</a:t>
            </a:r>
            <a:r>
              <a:rPr lang="en-US" altLang="zh-CN" sz="4400" dirty="0">
                <a:solidFill>
                  <a:srgbClr val="FF0000"/>
                </a:solidFill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 có </a:t>
            </a:r>
            <a:r>
              <a:rPr lang="en-US" altLang="zh-CN" sz="4400" dirty="0" err="1">
                <a:solidFill>
                  <a:srgbClr val="FF0000"/>
                </a:solidFill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tác</a:t>
            </a:r>
            <a:r>
              <a:rPr lang="en-US" altLang="zh-CN" sz="4400" dirty="0">
                <a:solidFill>
                  <a:srgbClr val="FF0000"/>
                </a:solidFill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zh-CN" sz="4400" dirty="0" err="1">
                <a:solidFill>
                  <a:srgbClr val="FF0000"/>
                </a:solidFill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dụng</a:t>
            </a:r>
            <a:r>
              <a:rPr lang="en-US" altLang="zh-CN" sz="4400" dirty="0">
                <a:solidFill>
                  <a:srgbClr val="FF0000"/>
                </a:solidFill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zh-CN" sz="4400" dirty="0" err="1">
                <a:solidFill>
                  <a:srgbClr val="FF0000"/>
                </a:solidFill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gi</a:t>
            </a:r>
            <a:r>
              <a:rPr lang="en-US" altLang="zh-CN" sz="4400" dirty="0">
                <a:solidFill>
                  <a:srgbClr val="FF0000"/>
                </a:solidFill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̀?</a:t>
            </a:r>
            <a:endParaRPr lang="vi-VN" altLang="zh-CN" sz="4400" dirty="0">
              <a:solidFill>
                <a:srgbClr val="FF0000"/>
              </a:solidFill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1" name="图片 6">
            <a:extLst>
              <a:ext uri="{FF2B5EF4-FFF2-40B4-BE49-F238E27FC236}">
                <a16:creationId xmlns:a16="http://schemas.microsoft.com/office/drawing/2014/main" id="{245EE5CF-164A-4243-BC1A-2F58699E27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404" y="2541091"/>
            <a:ext cx="4545510" cy="4545510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789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5061DA6-B82E-46FE-9483-5608B8AEA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6" name="图片 8">
            <a:extLst>
              <a:ext uri="{FF2B5EF4-FFF2-40B4-BE49-F238E27FC236}">
                <a16:creationId xmlns:a16="http://schemas.microsoft.com/office/drawing/2014/main" id="{BC931DF1-8D69-43CF-9343-745949037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331" y="-228600"/>
            <a:ext cx="9067909" cy="6672789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5C01CC4-6FDF-408A-9B7E-E06091668D27}"/>
              </a:ext>
            </a:extLst>
          </p:cNvPr>
          <p:cNvSpPr txBox="1"/>
          <p:nvPr/>
        </p:nvSpPr>
        <p:spPr>
          <a:xfrm>
            <a:off x="3002068" y="2723629"/>
            <a:ext cx="570905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altLang="zh-CN" sz="4400" dirty="0">
                <a:solidFill>
                  <a:srgbClr val="FF0000"/>
                </a:solidFill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Sử dụng từ đa nghĩa trong thơ làm cho cách diễn đạt thêm hay, gợi sự liên tưởng độc đáo.</a:t>
            </a:r>
          </a:p>
        </p:txBody>
      </p:sp>
      <p:pic>
        <p:nvPicPr>
          <p:cNvPr id="11" name="图片 6">
            <a:extLst>
              <a:ext uri="{FF2B5EF4-FFF2-40B4-BE49-F238E27FC236}">
                <a16:creationId xmlns:a16="http://schemas.microsoft.com/office/drawing/2014/main" id="{245EE5CF-164A-4243-BC1A-2F58699E27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404" y="2541091"/>
            <a:ext cx="4545510" cy="4545510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029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7283960-9722-4575-9F78-C81CE8683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B3F2EB44-52FB-447C-8D63-39FD0B4792BE}"/>
              </a:ext>
            </a:extLst>
          </p:cNvPr>
          <p:cNvSpPr/>
          <p:nvPr/>
        </p:nvSpPr>
        <p:spPr>
          <a:xfrm>
            <a:off x="666750" y="-649928"/>
            <a:ext cx="11129010" cy="77165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altLang="zh-CN">
                <a:solidFill>
                  <a:prstClr val="white"/>
                </a:solidFill>
                <a:latin typeface="等线" panose="020F0502020204030204"/>
              </a:rPr>
              <a:t>Chọn 1 trong 2 từ dưới đây và đặt câu để phân biệt các nghĩa của từ đó.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0" y="0"/>
            <a:ext cx="2778033" cy="2021477"/>
            <a:chOff x="-112938" y="-136900"/>
            <a:chExt cx="2778033" cy="2021477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B7A0E323-DE29-4FD5-8BC8-518F12A68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79" y="-136900"/>
              <a:ext cx="2021477" cy="2021477"/>
            </a:xfrm>
            <a:prstGeom prst="rect">
              <a:avLst/>
            </a:pr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1D6364E0-59CB-4101-AE19-2F2E2D506119}"/>
                </a:ext>
              </a:extLst>
            </p:cNvPr>
            <p:cNvSpPr txBox="1"/>
            <p:nvPr/>
          </p:nvSpPr>
          <p:spPr>
            <a:xfrm>
              <a:off x="-112938" y="483585"/>
              <a:ext cx="277803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25400" dist="254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#9Slide07 FS North Land Sans" panose="00000500000000000000" pitchFamily="2" charset="0"/>
                  <a:ea typeface="思源黑体 CN Medium" panose="020B0600000000000000" pitchFamily="34" charset="-122"/>
                  <a:cs typeface="+mn-cs"/>
                </a:rPr>
                <a:t>4</a:t>
              </a:r>
              <a:endPara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#9Slide07 FS North Land Sans" panose="00000500000000000000" pitchFamily="2" charset="0"/>
                <a:ea typeface="思源黑体 CN Medium" panose="020B0600000000000000" pitchFamily="34" charset="-122"/>
                <a:cs typeface="+mn-cs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053319" y="373383"/>
            <a:ext cx="94719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vi-VN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Chọn 1 trong 2 từ dưới đây và đặt câu để phân biệt các nghĩa của từ đó.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6E3086-73FB-DE69-0880-088A0E83DF2B}"/>
              </a:ext>
            </a:extLst>
          </p:cNvPr>
          <p:cNvSpPr txBox="1"/>
          <p:nvPr/>
        </p:nvSpPr>
        <p:spPr>
          <a:xfrm>
            <a:off x="1198880" y="2336800"/>
            <a:ext cx="10342880" cy="3840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8DD707A-16BB-F188-2607-1E29A237CD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640" y="1820813"/>
            <a:ext cx="10834189" cy="503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42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5061DA6-B82E-46FE-9483-5608B8AEA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96"/>
            <a:ext cx="12192000" cy="685799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B9F73B0-ABBF-4CA1-9D34-781B47115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64645"/>
            <a:ext cx="11363692" cy="84490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6C7043-B2FD-905E-318E-F28D8E3877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06" y="2377440"/>
            <a:ext cx="7860254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8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WordArt 2">
            <a:extLst>
              <a:ext uri="{FF2B5EF4-FFF2-40B4-BE49-F238E27FC236}">
                <a16:creationId xmlns:a16="http://schemas.microsoft.com/office/drawing/2014/main" id="{19011DF1-81EE-BD56-38FC-5EFF806DCB3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09800" y="685800"/>
            <a:ext cx="7696200" cy="5334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vi-VN" sz="3600" kern="10" dirty="0"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nhanh hơn</a:t>
            </a:r>
            <a:endParaRPr lang="en-UG" sz="3600" kern="10" dirty="0">
              <a:ln w="9525">
                <a:solidFill>
                  <a:srgbClr val="FFFF00"/>
                </a:solidFill>
                <a:miter lim="800000"/>
                <a:headEnd/>
                <a:tailEnd/>
              </a:ln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75" name="AutoShape 5">
            <a:hlinkClick r:id="rId2" action="ppaction://program" highlightClick="1"/>
            <a:extLst>
              <a:ext uri="{FF2B5EF4-FFF2-40B4-BE49-F238E27FC236}">
                <a16:creationId xmlns:a16="http://schemas.microsoft.com/office/drawing/2014/main" id="{73F8623E-12D5-3B6A-252E-4CFF23DCD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63285"/>
            <a:ext cx="2286000" cy="2286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G" altLang="en-UG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5" name="Text Box 5">
            <a:hlinkClick r:id="rId3" action="ppaction://hlinkfile"/>
            <a:extLst>
              <a:ext uri="{FF2B5EF4-FFF2-40B4-BE49-F238E27FC236}">
                <a16:creationId xmlns:a16="http://schemas.microsoft.com/office/drawing/2014/main" id="{79BFF875-4E15-E49F-D429-EBD697CF6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628" y="62098"/>
            <a:ext cx="1136468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G" sz="3600" b="1" dirty="0" err="1">
                <a:latin typeface="Times New Roman" panose="02020603050405020304" pitchFamily="18" charset="0"/>
              </a:rPr>
              <a:t>Một</a:t>
            </a:r>
            <a:r>
              <a:rPr lang="en-US" altLang="en-UG" sz="3600" b="1" dirty="0"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latin typeface="Times New Roman" panose="02020603050405020304" pitchFamily="18" charset="0"/>
              </a:rPr>
              <a:t>gạch</a:t>
            </a:r>
            <a:r>
              <a:rPr lang="en-US" altLang="en-UG" sz="3600" b="1" dirty="0"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latin typeface="Times New Roman" panose="02020603050405020304" pitchFamily="18" charset="0"/>
              </a:rPr>
              <a:t>dưới</a:t>
            </a:r>
            <a:r>
              <a:rPr lang="en-US" altLang="en-UG" sz="3600" b="1" dirty="0"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latin typeface="Times New Roman" panose="02020603050405020304" pitchFamily="18" charset="0"/>
              </a:rPr>
              <a:t>những</a:t>
            </a:r>
            <a:r>
              <a:rPr lang="en-US" altLang="en-UG" sz="3600" b="1" dirty="0"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latin typeface="Times New Roman" panose="02020603050405020304" pitchFamily="18" charset="0"/>
              </a:rPr>
              <a:t>tư</a:t>
            </a:r>
            <a:r>
              <a:rPr lang="en-US" altLang="en-UG" sz="3600" b="1" dirty="0">
                <a:latin typeface="Times New Roman" panose="02020603050405020304" pitchFamily="18" charset="0"/>
              </a:rPr>
              <a:t>̀ </a:t>
            </a:r>
            <a:r>
              <a:rPr lang="en-US" altLang="en-UG" sz="3600" b="1" dirty="0" err="1">
                <a:latin typeface="Times New Roman" panose="02020603050405020304" pitchFamily="18" charset="0"/>
              </a:rPr>
              <a:t>mang</a:t>
            </a:r>
            <a:r>
              <a:rPr lang="en-US" altLang="en-UG" sz="3600" b="1" dirty="0"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latin typeface="Times New Roman" panose="02020603050405020304" pitchFamily="18" charset="0"/>
              </a:rPr>
              <a:t>nghĩa</a:t>
            </a:r>
            <a:r>
              <a:rPr lang="en-US" altLang="en-UG" sz="3600" b="1" dirty="0"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latin typeface="Times New Roman" panose="02020603050405020304" pitchFamily="18" charset="0"/>
              </a:rPr>
              <a:t>gốc</a:t>
            </a:r>
            <a:r>
              <a:rPr lang="en-US" altLang="en-UG" sz="3600" b="1" dirty="0">
                <a:latin typeface="Times New Roman" panose="02020603050405020304" pitchFamily="18" charset="0"/>
              </a:rPr>
              <a:t>, </a:t>
            </a:r>
            <a:r>
              <a:rPr lang="en-US" altLang="en-UG" sz="3600" b="1" dirty="0" err="1">
                <a:latin typeface="Times New Roman" panose="02020603050405020304" pitchFamily="18" charset="0"/>
              </a:rPr>
              <a:t>hai</a:t>
            </a:r>
            <a:r>
              <a:rPr lang="en-US" altLang="en-UG" sz="3600" b="1" dirty="0"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latin typeface="Times New Roman" panose="02020603050405020304" pitchFamily="18" charset="0"/>
              </a:rPr>
              <a:t>gạch</a:t>
            </a:r>
            <a:r>
              <a:rPr lang="en-US" altLang="en-UG" sz="3600" b="1" dirty="0"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latin typeface="Times New Roman" panose="02020603050405020304" pitchFamily="18" charset="0"/>
              </a:rPr>
              <a:t>dưới</a:t>
            </a:r>
            <a:r>
              <a:rPr lang="en-US" altLang="en-UG" sz="3600" b="1" dirty="0"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latin typeface="Times New Roman" panose="02020603050405020304" pitchFamily="18" charset="0"/>
              </a:rPr>
              <a:t>những</a:t>
            </a:r>
            <a:r>
              <a:rPr lang="en-US" altLang="en-UG" sz="3600" b="1" dirty="0"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latin typeface="Times New Roman" panose="02020603050405020304" pitchFamily="18" charset="0"/>
              </a:rPr>
              <a:t>tư</a:t>
            </a:r>
            <a:r>
              <a:rPr lang="en-US" altLang="en-UG" sz="3600" b="1" dirty="0">
                <a:latin typeface="Times New Roman" panose="02020603050405020304" pitchFamily="18" charset="0"/>
              </a:rPr>
              <a:t>̀ </a:t>
            </a:r>
            <a:r>
              <a:rPr lang="en-US" altLang="en-UG" sz="3600" b="1" dirty="0" err="1">
                <a:latin typeface="Times New Roman" panose="02020603050405020304" pitchFamily="18" charset="0"/>
              </a:rPr>
              <a:t>mang</a:t>
            </a:r>
            <a:r>
              <a:rPr lang="en-US" altLang="en-UG" sz="3600" b="1" dirty="0"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latin typeface="Times New Roman" panose="02020603050405020304" pitchFamily="18" charset="0"/>
              </a:rPr>
              <a:t>nghĩa</a:t>
            </a:r>
            <a:r>
              <a:rPr lang="en-US" altLang="en-UG" sz="3600" b="1" dirty="0"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latin typeface="Times New Roman" panose="02020603050405020304" pitchFamily="18" charset="0"/>
              </a:rPr>
              <a:t>chuyển</a:t>
            </a:r>
            <a:r>
              <a:rPr lang="en-US" altLang="en-UG" sz="3600" b="1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56326" name="Text Box 6">
            <a:extLst>
              <a:ext uri="{FF2B5EF4-FFF2-40B4-BE49-F238E27FC236}">
                <a16:creationId xmlns:a16="http://schemas.microsoft.com/office/drawing/2014/main" id="{404E408E-D29B-8D82-3610-C601FD688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93" y="2242453"/>
            <a:ext cx="2046514" cy="6463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G" sz="3600" dirty="0">
                <a:solidFill>
                  <a:srgbClr val="FF0000"/>
                </a:solidFill>
                <a:latin typeface="Times New Roman" panose="02020603050405020304" pitchFamily="18" charset="0"/>
              </a:rPr>
              <a:t>a) </a:t>
            </a:r>
            <a:r>
              <a:rPr lang="en-US" altLang="en-UG" sz="36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Mắt</a:t>
            </a:r>
            <a:endParaRPr lang="en-US" altLang="en-UG" sz="36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327" name="Text Box 7">
            <a:extLst>
              <a:ext uri="{FF2B5EF4-FFF2-40B4-BE49-F238E27FC236}">
                <a16:creationId xmlns:a16="http://schemas.microsoft.com/office/drawing/2014/main" id="{9224C669-C69D-C961-B405-7A73B0EC2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1" y="3940812"/>
            <a:ext cx="2231571" cy="6463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G" sz="3600" dirty="0">
                <a:solidFill>
                  <a:srgbClr val="FF0000"/>
                </a:solidFill>
                <a:latin typeface="Times New Roman" panose="02020603050405020304" pitchFamily="18" charset="0"/>
              </a:rPr>
              <a:t>b) </a:t>
            </a:r>
            <a:r>
              <a:rPr lang="en-US" altLang="en-UG" sz="36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Chân</a:t>
            </a:r>
            <a:endParaRPr lang="en-US" altLang="en-UG" sz="36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328" name="Text Box 8">
            <a:extLst>
              <a:ext uri="{FF2B5EF4-FFF2-40B4-BE49-F238E27FC236}">
                <a16:creationId xmlns:a16="http://schemas.microsoft.com/office/drawing/2014/main" id="{66F786A4-28CE-5C43-F4E0-63050D4E0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186" y="5524610"/>
            <a:ext cx="1779814" cy="6463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G" sz="3600" dirty="0">
                <a:solidFill>
                  <a:srgbClr val="FF0000"/>
                </a:solidFill>
                <a:latin typeface="Times New Roman" panose="02020603050405020304" pitchFamily="18" charset="0"/>
              </a:rPr>
              <a:t>c) </a:t>
            </a:r>
            <a:r>
              <a:rPr lang="en-US" altLang="en-UG" sz="36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Đầu</a:t>
            </a:r>
            <a:endParaRPr lang="en-US" altLang="en-UG" sz="36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329" name="Text Box 9">
            <a:extLst>
              <a:ext uri="{FF2B5EF4-FFF2-40B4-BE49-F238E27FC236}">
                <a16:creationId xmlns:a16="http://schemas.microsoft.com/office/drawing/2014/main" id="{BF748DCC-02EA-BB03-E88F-5B408274B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080200"/>
            <a:ext cx="53775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G" sz="3600" dirty="0">
                <a:solidFill>
                  <a:srgbClr val="CCFFFF"/>
                </a:solidFill>
                <a:latin typeface="Arial" panose="020B0604020202020204" pitchFamily="34" charset="0"/>
              </a:rPr>
              <a:t> </a:t>
            </a:r>
            <a:r>
              <a:rPr lang="en-US" altLang="en-UG" sz="3600" dirty="0">
                <a:latin typeface="Times New Roman" panose="02020603050405020304" pitchFamily="18" charset="0"/>
              </a:rPr>
              <a:t>- </a:t>
            </a:r>
            <a:r>
              <a:rPr lang="en-US" altLang="en-UG" sz="3600" dirty="0" err="1">
                <a:latin typeface="Times New Roman" panose="02020603050405020304" pitchFamily="18" charset="0"/>
              </a:rPr>
              <a:t>Đôi</a:t>
            </a:r>
            <a:r>
              <a:rPr lang="en-US" altLang="en-UG" sz="3600" dirty="0"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33CC"/>
                </a:solidFill>
                <a:latin typeface="Times New Roman" panose="02020603050405020304" pitchFamily="18" charset="0"/>
              </a:rPr>
              <a:t>mắt</a:t>
            </a:r>
            <a:r>
              <a:rPr lang="en-US" altLang="en-UG" sz="3600" b="1" dirty="0">
                <a:latin typeface="Times New Roman" panose="02020603050405020304" pitchFamily="18" charset="0"/>
              </a:rPr>
              <a:t> </a:t>
            </a:r>
            <a:r>
              <a:rPr lang="en-US" altLang="en-UG" sz="3600" dirty="0" err="1">
                <a:latin typeface="Times New Roman" panose="02020603050405020304" pitchFamily="18" charset="0"/>
              </a:rPr>
              <a:t>của</a:t>
            </a:r>
            <a:r>
              <a:rPr lang="en-US" altLang="en-UG" sz="3600" dirty="0">
                <a:latin typeface="Times New Roman" panose="02020603050405020304" pitchFamily="18" charset="0"/>
              </a:rPr>
              <a:t> </a:t>
            </a:r>
            <a:r>
              <a:rPr lang="en-US" altLang="en-UG" sz="3600" dirty="0" err="1">
                <a:latin typeface="Times New Roman" panose="02020603050405020304" pitchFamily="18" charset="0"/>
              </a:rPr>
              <a:t>bé</a:t>
            </a:r>
            <a:r>
              <a:rPr lang="en-US" altLang="en-UG" sz="3600" dirty="0">
                <a:latin typeface="Times New Roman" panose="02020603050405020304" pitchFamily="18" charset="0"/>
              </a:rPr>
              <a:t> </a:t>
            </a:r>
            <a:r>
              <a:rPr lang="en-US" altLang="en-UG" sz="3600" dirty="0" err="1">
                <a:latin typeface="Times New Roman" panose="02020603050405020304" pitchFamily="18" charset="0"/>
              </a:rPr>
              <a:t>mở</a:t>
            </a:r>
            <a:r>
              <a:rPr lang="en-US" altLang="en-UG" sz="3600" dirty="0">
                <a:latin typeface="Times New Roman" panose="02020603050405020304" pitchFamily="18" charset="0"/>
              </a:rPr>
              <a:t> to.</a:t>
            </a:r>
          </a:p>
        </p:txBody>
      </p:sp>
      <p:sp>
        <p:nvSpPr>
          <p:cNvPr id="56330" name="Text Box 10">
            <a:extLst>
              <a:ext uri="{FF2B5EF4-FFF2-40B4-BE49-F238E27FC236}">
                <a16:creationId xmlns:a16="http://schemas.microsoft.com/office/drawing/2014/main" id="{00A6DA8F-A44E-8DC4-FF80-64E649936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0943" y="2636262"/>
            <a:ext cx="4267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G" sz="3600" dirty="0">
                <a:latin typeface="Times New Roman" panose="02020603050405020304" pitchFamily="18" charset="0"/>
              </a:rPr>
              <a:t>- </a:t>
            </a:r>
            <a:r>
              <a:rPr lang="en-US" altLang="en-UG" sz="3600" dirty="0" err="1">
                <a:latin typeface="Times New Roman" panose="02020603050405020304" pitchFamily="18" charset="0"/>
              </a:rPr>
              <a:t>Quả</a:t>
            </a:r>
            <a:r>
              <a:rPr lang="en-US" altLang="en-UG" sz="3600" dirty="0">
                <a:latin typeface="Times New Roman" panose="02020603050405020304" pitchFamily="18" charset="0"/>
              </a:rPr>
              <a:t> </a:t>
            </a:r>
            <a:r>
              <a:rPr lang="en-US" altLang="en-UG" sz="3600" dirty="0" err="1">
                <a:latin typeface="Times New Roman" panose="02020603050405020304" pitchFamily="18" charset="0"/>
              </a:rPr>
              <a:t>na</a:t>
            </a:r>
            <a:r>
              <a:rPr lang="en-US" altLang="en-UG" sz="3600" dirty="0">
                <a:latin typeface="Times New Roman" panose="02020603050405020304" pitchFamily="18" charset="0"/>
              </a:rPr>
              <a:t> </a:t>
            </a:r>
            <a:r>
              <a:rPr lang="en-US" altLang="en-UG" sz="3600" dirty="0" err="1">
                <a:latin typeface="Times New Roman" panose="02020603050405020304" pitchFamily="18" charset="0"/>
              </a:rPr>
              <a:t>mở</a:t>
            </a:r>
            <a:r>
              <a:rPr lang="en-US" altLang="en-UG" sz="3600" dirty="0"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33CC"/>
                </a:solidFill>
                <a:latin typeface="Times New Roman" panose="02020603050405020304" pitchFamily="18" charset="0"/>
              </a:rPr>
              <a:t>mắt</a:t>
            </a:r>
            <a:r>
              <a:rPr lang="en-US" altLang="en-UG" sz="36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56331" name="Rectangle 11">
            <a:extLst>
              <a:ext uri="{FF2B5EF4-FFF2-40B4-BE49-F238E27FC236}">
                <a16:creationId xmlns:a16="http://schemas.microsoft.com/office/drawing/2014/main" id="{79547E5E-371A-4002-42E1-85C97D7827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3857" y="3595688"/>
            <a:ext cx="78703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G" sz="3600" dirty="0">
                <a:latin typeface="Times New Roman" panose="02020603050405020304" pitchFamily="18" charset="0"/>
              </a:rPr>
              <a:t>- </a:t>
            </a:r>
            <a:r>
              <a:rPr lang="en-US" altLang="en-UG" sz="3600" dirty="0" err="1">
                <a:latin typeface="Times New Roman" panose="02020603050405020304" pitchFamily="18" charset="0"/>
              </a:rPr>
              <a:t>Lòng</a:t>
            </a:r>
            <a:r>
              <a:rPr lang="en-US" altLang="en-UG" sz="3600" dirty="0">
                <a:latin typeface="Times New Roman" panose="02020603050405020304" pitchFamily="18" charset="0"/>
              </a:rPr>
              <a:t> ta </a:t>
            </a:r>
            <a:r>
              <a:rPr lang="en-US" altLang="en-UG" sz="3600" dirty="0" err="1">
                <a:latin typeface="Times New Roman" panose="02020603050405020304" pitchFamily="18" charset="0"/>
              </a:rPr>
              <a:t>vẫn</a:t>
            </a:r>
            <a:r>
              <a:rPr lang="en-US" altLang="en-UG" sz="3600" dirty="0">
                <a:latin typeface="Times New Roman" panose="02020603050405020304" pitchFamily="18" charset="0"/>
              </a:rPr>
              <a:t> </a:t>
            </a:r>
            <a:r>
              <a:rPr lang="en-US" altLang="en-UG" sz="3600" dirty="0" err="1">
                <a:latin typeface="Times New Roman" panose="02020603050405020304" pitchFamily="18" charset="0"/>
              </a:rPr>
              <a:t>vững</a:t>
            </a:r>
            <a:r>
              <a:rPr lang="en-US" altLang="en-UG" sz="3600" dirty="0">
                <a:latin typeface="Times New Roman" panose="02020603050405020304" pitchFamily="18" charset="0"/>
              </a:rPr>
              <a:t> </a:t>
            </a:r>
            <a:r>
              <a:rPr lang="en-US" altLang="en-UG" sz="3600" dirty="0" err="1">
                <a:latin typeface="Times New Roman" panose="02020603050405020304" pitchFamily="18" charset="0"/>
              </a:rPr>
              <a:t>như</a:t>
            </a:r>
            <a:r>
              <a:rPr lang="en-US" altLang="en-UG" sz="3600" dirty="0">
                <a:latin typeface="Times New Roman" panose="02020603050405020304" pitchFamily="18" charset="0"/>
              </a:rPr>
              <a:t> </a:t>
            </a:r>
            <a:r>
              <a:rPr lang="en-US" altLang="en-UG" sz="3600" dirty="0" err="1">
                <a:latin typeface="Times New Roman" panose="02020603050405020304" pitchFamily="18" charset="0"/>
              </a:rPr>
              <a:t>kiềng</a:t>
            </a:r>
            <a:r>
              <a:rPr lang="en-US" altLang="en-UG" sz="3600" dirty="0">
                <a:latin typeface="Times New Roman" panose="02020603050405020304" pitchFamily="18" charset="0"/>
              </a:rPr>
              <a:t> </a:t>
            </a:r>
            <a:r>
              <a:rPr lang="en-US" altLang="en-UG" sz="3600" dirty="0" err="1">
                <a:latin typeface="Times New Roman" panose="02020603050405020304" pitchFamily="18" charset="0"/>
              </a:rPr>
              <a:t>ba</a:t>
            </a:r>
            <a:r>
              <a:rPr lang="en-US" altLang="en-UG" sz="3600" dirty="0"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33CC"/>
                </a:solidFill>
                <a:latin typeface="Times New Roman" panose="02020603050405020304" pitchFamily="18" charset="0"/>
              </a:rPr>
              <a:t>chân</a:t>
            </a:r>
            <a:r>
              <a:rPr lang="en-US" altLang="en-UG" sz="3600" dirty="0">
                <a:solidFill>
                  <a:srgbClr val="0033CC"/>
                </a:solidFill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56332" name="Rectangle 12">
            <a:extLst>
              <a:ext uri="{FF2B5EF4-FFF2-40B4-BE49-F238E27FC236}">
                <a16:creationId xmlns:a16="http://schemas.microsoft.com/office/drawing/2014/main" id="{BD4C7991-28D4-0B8B-2D1C-4811D10AB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285936"/>
            <a:ext cx="5562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G" sz="3600" dirty="0">
                <a:solidFill>
                  <a:srgbClr val="CCFFFF"/>
                </a:solidFill>
                <a:latin typeface="Arial" panose="020B0604020202020204" pitchFamily="34" charset="0"/>
              </a:rPr>
              <a:t> </a:t>
            </a:r>
            <a:r>
              <a:rPr lang="en-US" altLang="en-UG" sz="3600" dirty="0">
                <a:latin typeface="Times New Roman" panose="02020603050405020304" pitchFamily="18" charset="0"/>
              </a:rPr>
              <a:t>- </a:t>
            </a:r>
            <a:r>
              <a:rPr lang="en-US" altLang="en-UG" sz="3600" dirty="0" err="1">
                <a:latin typeface="Times New Roman" panose="02020603050405020304" pitchFamily="18" charset="0"/>
              </a:rPr>
              <a:t>Bé</a:t>
            </a:r>
            <a:r>
              <a:rPr lang="en-US" altLang="en-UG" sz="3600" dirty="0">
                <a:latin typeface="Times New Roman" panose="02020603050405020304" pitchFamily="18" charset="0"/>
              </a:rPr>
              <a:t> </a:t>
            </a:r>
            <a:r>
              <a:rPr lang="en-US" altLang="en-UG" sz="3600" dirty="0" err="1">
                <a:latin typeface="Times New Roman" panose="02020603050405020304" pitchFamily="18" charset="0"/>
              </a:rPr>
              <a:t>đau</a:t>
            </a:r>
            <a:r>
              <a:rPr lang="en-US" altLang="en-UG" sz="3600" dirty="0"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33CC"/>
                </a:solidFill>
                <a:latin typeface="Times New Roman" panose="02020603050405020304" pitchFamily="18" charset="0"/>
              </a:rPr>
              <a:t>chân</a:t>
            </a:r>
            <a:r>
              <a:rPr lang="en-US" altLang="en-UG" sz="36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56333" name="Rectangle 13">
            <a:extLst>
              <a:ext uri="{FF2B5EF4-FFF2-40B4-BE49-F238E27FC236}">
                <a16:creationId xmlns:a16="http://schemas.microsoft.com/office/drawing/2014/main" id="{6BCB2E75-440D-0D37-B711-0ED7D28A6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5334001"/>
            <a:ext cx="6324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G" sz="3600" dirty="0">
                <a:latin typeface="Times New Roman" panose="02020603050405020304" pitchFamily="18" charset="0"/>
              </a:rPr>
              <a:t>- Khi </a:t>
            </a:r>
            <a:r>
              <a:rPr lang="en-US" altLang="en-UG" sz="3600" dirty="0" err="1">
                <a:latin typeface="Times New Roman" panose="02020603050405020304" pitchFamily="18" charset="0"/>
              </a:rPr>
              <a:t>viết</a:t>
            </a:r>
            <a:r>
              <a:rPr lang="en-US" altLang="en-UG" sz="3600" dirty="0">
                <a:latin typeface="Times New Roman" panose="02020603050405020304" pitchFamily="18" charset="0"/>
              </a:rPr>
              <a:t> </a:t>
            </a:r>
            <a:r>
              <a:rPr lang="en-US" altLang="en-UG" sz="3600" dirty="0" err="1">
                <a:latin typeface="Times New Roman" panose="02020603050405020304" pitchFamily="18" charset="0"/>
              </a:rPr>
              <a:t>em</a:t>
            </a:r>
            <a:r>
              <a:rPr lang="en-US" altLang="en-UG" sz="3600" dirty="0">
                <a:latin typeface="Times New Roman" panose="02020603050405020304" pitchFamily="18" charset="0"/>
              </a:rPr>
              <a:t> </a:t>
            </a:r>
            <a:r>
              <a:rPr lang="en-US" altLang="en-UG" sz="3600" dirty="0" err="1">
                <a:latin typeface="Times New Roman" panose="02020603050405020304" pitchFamily="18" charset="0"/>
              </a:rPr>
              <a:t>đừng</a:t>
            </a:r>
            <a:r>
              <a:rPr lang="en-US" altLang="en-UG" sz="3600" dirty="0">
                <a:latin typeface="Times New Roman" panose="02020603050405020304" pitchFamily="18" charset="0"/>
              </a:rPr>
              <a:t> </a:t>
            </a:r>
            <a:r>
              <a:rPr lang="en-US" altLang="en-UG" sz="3600" dirty="0" err="1">
                <a:latin typeface="Times New Roman" panose="02020603050405020304" pitchFamily="18" charset="0"/>
              </a:rPr>
              <a:t>ngoẹo</a:t>
            </a:r>
            <a:r>
              <a:rPr lang="en-US" altLang="en-UG" sz="3600" dirty="0"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33CC"/>
                </a:solidFill>
                <a:latin typeface="Times New Roman" panose="02020603050405020304" pitchFamily="18" charset="0"/>
              </a:rPr>
              <a:t>đầu</a:t>
            </a:r>
            <a:r>
              <a:rPr lang="en-US" altLang="en-UG" sz="3600" dirty="0">
                <a:solidFill>
                  <a:srgbClr val="0033CC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6334" name="Rectangle 14">
            <a:extLst>
              <a:ext uri="{FF2B5EF4-FFF2-40B4-BE49-F238E27FC236}">
                <a16:creationId xmlns:a16="http://schemas.microsoft.com/office/drawing/2014/main" id="{A097EC12-C240-F700-B0E7-A8A155D1D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2086" y="6024249"/>
            <a:ext cx="65205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G" sz="3600" dirty="0">
                <a:latin typeface="Times New Roman" panose="02020603050405020304" pitchFamily="18" charset="0"/>
              </a:rPr>
              <a:t>- </a:t>
            </a:r>
            <a:r>
              <a:rPr lang="en-US" altLang="en-UG" sz="3600" dirty="0" err="1">
                <a:latin typeface="Times New Roman" panose="02020603050405020304" pitchFamily="18" charset="0"/>
              </a:rPr>
              <a:t>Nước</a:t>
            </a:r>
            <a:r>
              <a:rPr lang="en-US" altLang="en-UG" sz="3600" dirty="0">
                <a:latin typeface="Times New Roman" panose="02020603050405020304" pitchFamily="18" charset="0"/>
              </a:rPr>
              <a:t> </a:t>
            </a:r>
            <a:r>
              <a:rPr lang="en-US" altLang="en-UG" sz="3600" dirty="0" err="1">
                <a:latin typeface="Times New Roman" panose="02020603050405020304" pitchFamily="18" charset="0"/>
              </a:rPr>
              <a:t>suối</a:t>
            </a:r>
            <a:r>
              <a:rPr lang="en-US" altLang="en-UG" sz="3600" dirty="0">
                <a:latin typeface="Times New Roman" panose="02020603050405020304" pitchFamily="18" charset="0"/>
              </a:rPr>
              <a:t> </a:t>
            </a:r>
            <a:r>
              <a:rPr lang="en-US" altLang="en-UG" sz="3600" b="1" dirty="0" err="1">
                <a:solidFill>
                  <a:srgbClr val="0033CC"/>
                </a:solidFill>
                <a:latin typeface="Times New Roman" panose="02020603050405020304" pitchFamily="18" charset="0"/>
              </a:rPr>
              <a:t>đầu</a:t>
            </a:r>
            <a:r>
              <a:rPr lang="en-US" altLang="en-UG" sz="36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dirty="0" err="1">
                <a:latin typeface="Times New Roman" panose="02020603050405020304" pitchFamily="18" charset="0"/>
              </a:rPr>
              <a:t>nguồn</a:t>
            </a:r>
            <a:r>
              <a:rPr lang="en-US" altLang="en-UG" sz="3600" dirty="0">
                <a:latin typeface="Times New Roman" panose="02020603050405020304" pitchFamily="18" charset="0"/>
              </a:rPr>
              <a:t> </a:t>
            </a:r>
            <a:r>
              <a:rPr lang="en-US" altLang="en-UG" sz="3600" dirty="0" err="1">
                <a:latin typeface="Times New Roman" panose="02020603050405020304" pitchFamily="18" charset="0"/>
              </a:rPr>
              <a:t>rất</a:t>
            </a:r>
            <a:r>
              <a:rPr lang="en-US" altLang="en-UG" sz="3600" dirty="0">
                <a:latin typeface="Times New Roman" panose="02020603050405020304" pitchFamily="18" charset="0"/>
              </a:rPr>
              <a:t> </a:t>
            </a:r>
            <a:r>
              <a:rPr lang="en-US" altLang="en-UG" sz="3600" dirty="0" err="1">
                <a:latin typeface="Times New Roman" panose="02020603050405020304" pitchFamily="18" charset="0"/>
              </a:rPr>
              <a:t>trong</a:t>
            </a:r>
            <a:r>
              <a:rPr lang="en-US" altLang="en-UG" sz="3600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56335" name="Text Box 15">
            <a:extLst>
              <a:ext uri="{FF2B5EF4-FFF2-40B4-BE49-F238E27FC236}">
                <a16:creationId xmlns:a16="http://schemas.microsoft.com/office/drawing/2014/main" id="{2B938032-7BB8-D781-3C07-A86D08163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9829" y="1919288"/>
            <a:ext cx="278674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G" sz="3600" u="sng" dirty="0">
                <a:solidFill>
                  <a:srgbClr val="0033CC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G" sz="3600" u="sng" dirty="0" err="1">
                <a:solidFill>
                  <a:srgbClr val="0033CC"/>
                </a:solidFill>
                <a:latin typeface="Times New Roman" panose="02020603050405020304" pitchFamily="18" charset="0"/>
              </a:rPr>
              <a:t>Nghĩa</a:t>
            </a:r>
            <a:r>
              <a:rPr lang="en-US" altLang="en-UG" sz="3600" u="sng" dirty="0">
                <a:solidFill>
                  <a:srgbClr val="0033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u="sng" dirty="0" err="1">
                <a:solidFill>
                  <a:srgbClr val="0033CC"/>
                </a:solidFill>
                <a:latin typeface="Times New Roman" panose="02020603050405020304" pitchFamily="18" charset="0"/>
              </a:rPr>
              <a:t>gốc</a:t>
            </a:r>
            <a:r>
              <a:rPr lang="en-US" altLang="en-UG" sz="3600" u="sng" dirty="0">
                <a:solidFill>
                  <a:srgbClr val="0033CC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56336" name="Text Box 16">
            <a:extLst>
              <a:ext uri="{FF2B5EF4-FFF2-40B4-BE49-F238E27FC236}">
                <a16:creationId xmlns:a16="http://schemas.microsoft.com/office/drawing/2014/main" id="{75B747B3-3ABB-5F63-DCD0-441A9FD37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32813" y="3525045"/>
            <a:ext cx="307007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G" sz="3600" u="sng" dirty="0">
                <a:solidFill>
                  <a:srgbClr val="660033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G" sz="3600" u="sng" dirty="0" err="1">
                <a:solidFill>
                  <a:srgbClr val="660033"/>
                </a:solidFill>
                <a:latin typeface="Times New Roman" panose="02020603050405020304" pitchFamily="18" charset="0"/>
              </a:rPr>
              <a:t>Nghĩa</a:t>
            </a:r>
            <a:r>
              <a:rPr lang="en-US" altLang="en-UG" sz="3600" u="sng" dirty="0">
                <a:solidFill>
                  <a:srgbClr val="660033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u="sng" dirty="0" err="1">
                <a:solidFill>
                  <a:srgbClr val="660033"/>
                </a:solidFill>
                <a:latin typeface="Times New Roman" panose="02020603050405020304" pitchFamily="18" charset="0"/>
              </a:rPr>
              <a:t>chuyển</a:t>
            </a:r>
            <a:r>
              <a:rPr lang="en-US" altLang="en-UG" sz="3600" u="sng" dirty="0">
                <a:solidFill>
                  <a:srgbClr val="660033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56337" name="Text Box 17">
            <a:extLst>
              <a:ext uri="{FF2B5EF4-FFF2-40B4-BE49-F238E27FC236}">
                <a16:creationId xmlns:a16="http://schemas.microsoft.com/office/drawing/2014/main" id="{5D3FFC1D-4823-1975-193D-6E655185D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5515" y="4216837"/>
            <a:ext cx="2667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G" sz="3600" u="sng">
                <a:solidFill>
                  <a:srgbClr val="0033CC"/>
                </a:solidFill>
                <a:latin typeface="Times New Roman" panose="02020603050405020304" pitchFamily="18" charset="0"/>
              </a:rPr>
              <a:t>(Nghĩa gốc)</a:t>
            </a:r>
          </a:p>
        </p:txBody>
      </p:sp>
      <p:sp>
        <p:nvSpPr>
          <p:cNvPr id="56338" name="Text Box 18">
            <a:extLst>
              <a:ext uri="{FF2B5EF4-FFF2-40B4-BE49-F238E27FC236}">
                <a16:creationId xmlns:a16="http://schemas.microsoft.com/office/drawing/2014/main" id="{B75C83C2-AD80-73B6-49AF-398E60EFD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3827" y="5201445"/>
            <a:ext cx="28302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G" sz="3600" u="sng" dirty="0">
                <a:solidFill>
                  <a:srgbClr val="0033CC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G" sz="3600" u="sng" dirty="0" err="1">
                <a:solidFill>
                  <a:srgbClr val="0033CC"/>
                </a:solidFill>
                <a:latin typeface="Times New Roman" panose="02020603050405020304" pitchFamily="18" charset="0"/>
              </a:rPr>
              <a:t>Nghĩa</a:t>
            </a:r>
            <a:r>
              <a:rPr lang="en-US" altLang="en-UG" sz="3600" u="sng" dirty="0">
                <a:solidFill>
                  <a:srgbClr val="0033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u="sng" dirty="0" err="1">
                <a:solidFill>
                  <a:srgbClr val="0033CC"/>
                </a:solidFill>
                <a:latin typeface="Times New Roman" panose="02020603050405020304" pitchFamily="18" charset="0"/>
              </a:rPr>
              <a:t>gốc</a:t>
            </a:r>
            <a:r>
              <a:rPr lang="en-US" altLang="en-UG" sz="3600" u="sng" dirty="0">
                <a:solidFill>
                  <a:srgbClr val="0033CC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56339" name="Text Box 19">
            <a:extLst>
              <a:ext uri="{FF2B5EF4-FFF2-40B4-BE49-F238E27FC236}">
                <a16:creationId xmlns:a16="http://schemas.microsoft.com/office/drawing/2014/main" id="{0DB52077-AFFB-AE23-FD6C-88C83B71F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3827" y="5847776"/>
            <a:ext cx="34129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G" sz="3600" u="sng" dirty="0">
                <a:solidFill>
                  <a:srgbClr val="660033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G" sz="3600" u="sng" dirty="0" err="1">
                <a:solidFill>
                  <a:srgbClr val="660033"/>
                </a:solidFill>
                <a:latin typeface="Times New Roman" panose="02020603050405020304" pitchFamily="18" charset="0"/>
              </a:rPr>
              <a:t>Nghĩa</a:t>
            </a:r>
            <a:r>
              <a:rPr lang="en-US" altLang="en-UG" sz="3600" u="sng" dirty="0">
                <a:solidFill>
                  <a:srgbClr val="660033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u="sng" dirty="0" err="1">
                <a:solidFill>
                  <a:srgbClr val="660033"/>
                </a:solidFill>
                <a:latin typeface="Times New Roman" panose="02020603050405020304" pitchFamily="18" charset="0"/>
              </a:rPr>
              <a:t>chuyển</a:t>
            </a:r>
            <a:r>
              <a:rPr lang="en-US" altLang="en-UG" sz="3600" u="sng" dirty="0">
                <a:solidFill>
                  <a:srgbClr val="660033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56340" name="Rectangle 20">
            <a:extLst>
              <a:ext uri="{FF2B5EF4-FFF2-40B4-BE49-F238E27FC236}">
                <a16:creationId xmlns:a16="http://schemas.microsoft.com/office/drawing/2014/main" id="{D7DBB895-C74D-82FA-DC66-F954BB0D4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2528889"/>
            <a:ext cx="307007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G" sz="3600" u="sng" dirty="0">
                <a:solidFill>
                  <a:srgbClr val="660033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G" sz="3600" u="sng" dirty="0" err="1">
                <a:solidFill>
                  <a:srgbClr val="660033"/>
                </a:solidFill>
                <a:latin typeface="Times New Roman" panose="02020603050405020304" pitchFamily="18" charset="0"/>
              </a:rPr>
              <a:t>Nghĩa</a:t>
            </a:r>
            <a:r>
              <a:rPr lang="en-US" altLang="en-UG" sz="3600" u="sng" dirty="0">
                <a:solidFill>
                  <a:srgbClr val="660033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G" sz="3600" u="sng" dirty="0" err="1">
                <a:solidFill>
                  <a:srgbClr val="660033"/>
                </a:solidFill>
                <a:latin typeface="Times New Roman" panose="02020603050405020304" pitchFamily="18" charset="0"/>
              </a:rPr>
              <a:t>chuyển</a:t>
            </a:r>
            <a:r>
              <a:rPr lang="en-US" altLang="en-UG" sz="3600" u="sng" dirty="0">
                <a:solidFill>
                  <a:srgbClr val="660033"/>
                </a:solidFill>
                <a:latin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6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6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6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35" grpId="0"/>
      <p:bldP spid="56336" grpId="0"/>
      <p:bldP spid="56337" grpId="0"/>
      <p:bldP spid="56338" grpId="0"/>
      <p:bldP spid="5633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5061DA6-B82E-46FE-9483-5608B8AEA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2F1AEF5-2BFD-4979-9ECC-DCDD42767B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" t="20190" b="18095"/>
          <a:stretch>
            <a:fillRect/>
          </a:stretch>
        </p:blipFill>
        <p:spPr>
          <a:xfrm>
            <a:off x="1563188" y="427826"/>
            <a:ext cx="8752114" cy="5483117"/>
          </a:xfrm>
          <a:custGeom>
            <a:avLst/>
            <a:gdLst>
              <a:gd name="connsiteX0" fmla="*/ 0 w 6755674"/>
              <a:gd name="connsiteY0" fmla="*/ 0 h 4232366"/>
              <a:gd name="connsiteX1" fmla="*/ 6755674 w 6755674"/>
              <a:gd name="connsiteY1" fmla="*/ 0 h 4232366"/>
              <a:gd name="connsiteX2" fmla="*/ 6755674 w 6755674"/>
              <a:gd name="connsiteY2" fmla="*/ 4232366 h 4232366"/>
              <a:gd name="connsiteX3" fmla="*/ 0 w 6755674"/>
              <a:gd name="connsiteY3" fmla="*/ 4232366 h 4232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55674" h="4232366">
                <a:moveTo>
                  <a:pt x="0" y="0"/>
                </a:moveTo>
                <a:lnTo>
                  <a:pt x="6755674" y="0"/>
                </a:lnTo>
                <a:lnTo>
                  <a:pt x="6755674" y="4232366"/>
                </a:lnTo>
                <a:lnTo>
                  <a:pt x="0" y="4232366"/>
                </a:lnTo>
                <a:close/>
              </a:path>
            </a:pathLst>
          </a:cu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5C01CC4-6FDF-408A-9B7E-E06091668D27}"/>
              </a:ext>
            </a:extLst>
          </p:cNvPr>
          <p:cNvSpPr txBox="1"/>
          <p:nvPr/>
        </p:nvSpPr>
        <p:spPr>
          <a:xfrm>
            <a:off x="2856411" y="2753885"/>
            <a:ext cx="61656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#9Slide07 SVNDessert Menu Scrip" panose="00000500000000000000" pitchFamily="2" charset="0"/>
                <a:ea typeface="字魂115号-刀刀体" panose="00000500000000000000" pitchFamily="2" charset="-122"/>
                <a:cs typeface="+mn-cs"/>
              </a:rPr>
              <a:t>TẠM BIỆT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#9Slide07 SVNDessert Menu Scrip" panose="00000500000000000000" pitchFamily="2" charset="0"/>
              <a:ea typeface="字魂115号-刀刀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484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1350</Words>
  <Application>Microsoft Office PowerPoint</Application>
  <PresentationFormat>Widescreen</PresentationFormat>
  <Paragraphs>156</Paragraphs>
  <Slides>35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等线</vt:lpstr>
      <vt:lpstr>#9Slide07 FS North Land Sans</vt:lpstr>
      <vt:lpstr>#9Slide07 SVNDessert Menu Scrip</vt:lpstr>
      <vt:lpstr>.VnCommercial Script</vt:lpstr>
      <vt:lpstr>Arial</vt:lpstr>
      <vt:lpstr>Calibri</vt:lpstr>
      <vt:lpstr>Cambria</vt:lpstr>
      <vt:lpstr>SVN-Poky's</vt:lpstr>
      <vt:lpstr>Times New Roman</vt:lpstr>
      <vt:lpstr>字魂115号-刀刀体</vt:lpstr>
      <vt:lpstr>1_Office 主题​​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Nguyet Anh</cp:lastModifiedBy>
  <cp:revision>57</cp:revision>
  <dcterms:created xsi:type="dcterms:W3CDTF">2024-07-28T13:57:44Z</dcterms:created>
  <dcterms:modified xsi:type="dcterms:W3CDTF">2024-11-11T06:38:26Z</dcterms:modified>
</cp:coreProperties>
</file>