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5"/>
  </p:notesMasterIdLst>
  <p:sldIdLst>
    <p:sldId id="371" r:id="rId2"/>
    <p:sldId id="408" r:id="rId3"/>
    <p:sldId id="409" r:id="rId4"/>
    <p:sldId id="410" r:id="rId5"/>
    <p:sldId id="411" r:id="rId6"/>
    <p:sldId id="435" r:id="rId7"/>
    <p:sldId id="437" r:id="rId8"/>
    <p:sldId id="418" r:id="rId9"/>
    <p:sldId id="419" r:id="rId10"/>
    <p:sldId id="420" r:id="rId11"/>
    <p:sldId id="421" r:id="rId12"/>
    <p:sldId id="438" r:id="rId13"/>
    <p:sldId id="436" r:id="rId14"/>
    <p:sldId id="443" r:id="rId15"/>
    <p:sldId id="442" r:id="rId16"/>
    <p:sldId id="444" r:id="rId17"/>
    <p:sldId id="445" r:id="rId18"/>
    <p:sldId id="446" r:id="rId19"/>
    <p:sldId id="447" r:id="rId20"/>
    <p:sldId id="448" r:id="rId21"/>
    <p:sldId id="369" r:id="rId22"/>
    <p:sldId id="449" r:id="rId23"/>
    <p:sldId id="440" r:id="rId24"/>
    <p:sldId id="441" r:id="rId25"/>
    <p:sldId id="451" r:id="rId26"/>
    <p:sldId id="450" r:id="rId27"/>
    <p:sldId id="452" r:id="rId28"/>
    <p:sldId id="453" r:id="rId29"/>
    <p:sldId id="454" r:id="rId30"/>
    <p:sldId id="425" r:id="rId31"/>
    <p:sldId id="432" r:id="rId32"/>
    <p:sldId id="433" r:id="rId33"/>
    <p:sldId id="434" r:id="rId34"/>
  </p:sldIdLst>
  <p:sldSz cx="18288000" cy="10287000"/>
  <p:notesSz cx="6858000" cy="9144000"/>
  <p:embeddedFontLst>
    <p:embeddedFont>
      <p:font typeface="Abadi" panose="020B0604020104020204" pitchFamily="34" charset="0"/>
      <p:regular r:id="rId36"/>
    </p:embeddedFont>
    <p:embeddedFont>
      <p:font typeface="Fredoka One" panose="02000000000000000000" pitchFamily="2" charset="0"/>
      <p:regular r:id="rId37"/>
    </p:embeddedFont>
    <p:embeddedFont>
      <p:font typeface="Jumble" panose="02000503000000020004" pitchFamily="2" charset="0"/>
      <p:regular r:id="rId38"/>
    </p:embeddedFont>
    <p:embeddedFont>
      <p:font typeface="Nunito Sans Regular" panose="020B0604020202020204" charset="0"/>
      <p:regular r:id="rId39"/>
    </p:embeddedFont>
    <p:embeddedFont>
      <p:font typeface="Sniglet" panose="020B0604020202020204" charset="0"/>
      <p:regular r:id="rId40"/>
    </p:embeddedFont>
    <p:embeddedFont>
      <p:font typeface="Tenor Sans" panose="020B0604020202020204" charset="0"/>
      <p:regular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8000"/>
    <a:srgbClr val="FFFF00"/>
    <a:srgbClr val="66FF33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21" autoAdjust="0"/>
    <p:restoredTop sz="70157" autoAdjust="0"/>
  </p:normalViewPr>
  <p:slideViewPr>
    <p:cSldViewPr>
      <p:cViewPr varScale="1">
        <p:scale>
          <a:sx n="40" d="100"/>
          <a:sy n="40" d="100"/>
        </p:scale>
        <p:origin x="1603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9358E-2277-4146-9E67-D24BFF36385B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F774B-2D99-4A84-BE05-FB7CB2702A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466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Game: Listen, point and say.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Place lesson flashcards around the classroom.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Call out a word. The children point to the correct flashcard.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Alternatively, play the chant from this unit. Children point to the correct flashcard when they hear the word.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 point to the flashcard. The children say the word.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F774B-2D99-4A84-BE05-FB7CB2702A1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44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Lead-in: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 books closed, ask children to remember the beach activities Leo does in the story (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surfing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swimming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Ask about the story, e.g.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Who does Amy phone? What does Max / Holly do? 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Hold up your book to encourage ideas.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F774B-2D99-4A84-BE05-FB7CB2702A1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9948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b="1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Story Action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rgbClr val="6D6E7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Picture 1: </a:t>
            </a:r>
            <a:r>
              <a:rPr lang="en-US" sz="1800" dirty="0">
                <a:solidFill>
                  <a:srgbClr val="2420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Max reads a book. Amy and Mom talk on the phone. </a:t>
            </a:r>
            <a:endParaRPr lang="en-US" sz="1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F774B-2D99-4A84-BE05-FB7CB2702A1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654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000" b="1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Story Action</a:t>
            </a:r>
          </a:p>
          <a:p>
            <a:pPr marL="0" marR="0" lvl="0" indent="0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None/>
            </a:pPr>
            <a:r>
              <a:rPr lang="en-US" sz="1800" b="1" dirty="0">
                <a:solidFill>
                  <a:srgbClr val="6D6E7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Picture 2: </a:t>
            </a:r>
            <a:r>
              <a:rPr lang="en-US" sz="1800" dirty="0">
                <a:solidFill>
                  <a:srgbClr val="2420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Amy and Mom talk on the phone. Leo surfs. Holly plays with a ball.</a:t>
            </a:r>
            <a:endParaRPr lang="en-US" sz="1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F774B-2D99-4A84-BE05-FB7CB2702A1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2436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000" b="1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Story Action</a:t>
            </a:r>
          </a:p>
          <a:p>
            <a:pPr marL="0" marR="0" lvl="0" indent="0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None/>
            </a:pPr>
            <a:r>
              <a:rPr lang="en-US" sz="1800" b="1" dirty="0">
                <a:solidFill>
                  <a:srgbClr val="6D6E7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Picture 3: </a:t>
            </a:r>
            <a:r>
              <a:rPr lang="en-US" sz="1800" dirty="0">
                <a:solidFill>
                  <a:srgbClr val="2420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Leo stands on his hands (children touch their toes). Amy and Mom talk on the phone. Amy, Max, and Holly point at Leo.</a:t>
            </a:r>
            <a:endParaRPr lang="en-US" sz="1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F774B-2D99-4A84-BE05-FB7CB2702A1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7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000" b="1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Story Action</a:t>
            </a:r>
          </a:p>
          <a:p>
            <a:pPr marL="0" marR="0" lvl="0" indent="0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None/>
            </a:pPr>
            <a:r>
              <a:rPr lang="en-US" sz="1800" b="1" dirty="0">
                <a:solidFill>
                  <a:srgbClr val="6D6E7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Picture 4: </a:t>
            </a:r>
            <a:r>
              <a:rPr lang="en-US" sz="1800" dirty="0">
                <a:solidFill>
                  <a:srgbClr val="2420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Leo swims. Amy and her mom talk on the phone. Mom is concerned. Holly and Max laugh and point.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1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F774B-2D99-4A84-BE05-FB7CB2702A1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4821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800" b="1" dirty="0">
                <a:solidFill>
                  <a:srgbClr val="6D6E7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Picture 1: </a:t>
            </a:r>
            <a:r>
              <a:rPr lang="en-US" sz="1800" dirty="0">
                <a:solidFill>
                  <a:srgbClr val="2420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Max reads a book. Amy and Mom talk on the phone. </a:t>
            </a:r>
            <a:endParaRPr lang="en-US" sz="1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marR="0" lvl="0" indent="-342900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800" b="1" dirty="0">
                <a:solidFill>
                  <a:srgbClr val="6D6E7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Picture 2: </a:t>
            </a:r>
            <a:r>
              <a:rPr lang="en-US" sz="1800" dirty="0">
                <a:solidFill>
                  <a:srgbClr val="2420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Amy and Mom talk on the phone. Leo surfs. Holly plays with a ball.</a:t>
            </a:r>
            <a:endParaRPr lang="en-US" sz="1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marR="0" lvl="0" indent="-342900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800" b="1" dirty="0">
                <a:solidFill>
                  <a:srgbClr val="6D6E7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Picture 3: </a:t>
            </a:r>
            <a:r>
              <a:rPr lang="en-US" sz="1800" dirty="0">
                <a:solidFill>
                  <a:srgbClr val="2420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Leo stands on his hands (children touch their toes). Amy and Mom talk on the phone. Amy, Max, and Holly point at Leo.</a:t>
            </a:r>
            <a:endParaRPr lang="en-US" sz="1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marR="0" lvl="0" indent="-342900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800" b="1" dirty="0">
                <a:solidFill>
                  <a:srgbClr val="6D6E7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Picture 4: </a:t>
            </a:r>
            <a:r>
              <a:rPr lang="en-US" sz="1800" dirty="0">
                <a:solidFill>
                  <a:srgbClr val="2420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Leo swims. Amy and her mom talk on the phone. Mom is concerned. Holly and Max laugh and point.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1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F774B-2D99-4A84-BE05-FB7CB2702A1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4276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Listen and say.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(Track 61)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Mime surfing and elicit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You’re surfing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F774B-2D99-4A84-BE05-FB7CB2702A1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2404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 mime playing with a ball and say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I’m playing</a:t>
            </a:r>
            <a:r>
              <a:rPr lang="en-US" sz="1200" i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with a ball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F774B-2D99-4A84-BE05-FB7CB2702A1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1763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Play Track 61 Write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I’m …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board. Then hold up the flashcards and elicit new sentences.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F774B-2D99-4A84-BE05-FB7CB2702A1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5586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 the children to look at the picture and say the sentence with present progressive.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F774B-2D99-4A84-BE05-FB7CB2702A1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2480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 the children to look at the picture and say the sentence with present progressive.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F774B-2D99-4A84-BE05-FB7CB2702A1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6049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 the children to look at the picture and say the sentence with present progressive.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F774B-2D99-4A84-BE05-FB7CB2702A1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72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 the children to look at the picture and say the sentence with present progressive.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F774B-2D99-4A84-BE05-FB7CB2702A1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6524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 the children to look at the picture and say the sentence with present progressive.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F774B-2D99-4A84-BE05-FB7CB2702A1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0231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93345" lvl="0" indent="0" algn="just">
              <a:spcBef>
                <a:spcPts val="600"/>
              </a:spcBef>
              <a:spcAft>
                <a:spcPts val="600"/>
              </a:spcAft>
              <a:buFont typeface="Times New Roman" panose="02020603050405020304" pitchFamily="18" charset="0"/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Ask two students to work in pairs, look at the Exercise 3 on page 39, make sentences with present progressive in affirmative.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F774B-2D99-4A84-BE05-FB7CB2702A1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5103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F774B-2D99-4A84-BE05-FB7CB2702A1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6065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 Read and match. Write.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Read out the first sentence and ask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 picture is it?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Elicit and point to the example.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Children read the rest of the sentences and write a letter with their pencils. </a:t>
            </a:r>
          </a:p>
          <a:p>
            <a:r>
              <a:rPr lang="en-US" sz="12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Answer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F774B-2D99-4A84-BE05-FB7CB2702A1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6488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 Let’s talk.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 the picture and elicit the sentence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I’m eating an ice cream. / He’s eating an ice cream. / ….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pairs, children take turns saying sentences, using other vocabulary words on the page.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F774B-2D99-4A84-BE05-FB7CB2702A1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2426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93345" lvl="0" indent="0" algn="just">
              <a:spcBef>
                <a:spcPts val="600"/>
              </a:spcBef>
              <a:spcAft>
                <a:spcPts val="600"/>
              </a:spcAft>
              <a:buFont typeface="Times New Roman" panose="02020603050405020304" pitchFamily="18" charset="0"/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Ask two students to work in pairs, look at the Exercise 4 on page 39, make sentences with present progressive in affirmative.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F774B-2D99-4A84-BE05-FB7CB2702A1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8364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Invite some volunteers to talk in the front. </a:t>
            </a:r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F774B-2D99-4A84-BE05-FB7CB2702A1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3944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Invite some volunteers to talk in the front. </a:t>
            </a:r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F774B-2D99-4A84-BE05-FB7CB2702A1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7031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Invite some volunteers to talk in the front. </a:t>
            </a:r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F774B-2D99-4A84-BE05-FB7CB2702A1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8507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Invite some volunteers to talk in the front. </a:t>
            </a:r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F774B-2D99-4A84-BE05-FB7CB2702A1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0629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F774B-2D99-4A84-BE05-FB7CB2702A1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5097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F774B-2D99-4A84-BE05-FB7CB2702A1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1192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F774B-2D99-4A84-BE05-FB7CB2702A1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9256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F774B-2D99-4A84-BE05-FB7CB2702A11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415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gif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6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8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21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1.png"/><Relationship Id="rId5" Type="http://schemas.openxmlformats.org/officeDocument/2006/relationships/image" Target="../media/image34.png"/><Relationship Id="rId4" Type="http://schemas.openxmlformats.org/officeDocument/2006/relationships/notesSlide" Target="../notesSlides/notesSlide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1.png"/><Relationship Id="rId5" Type="http://schemas.openxmlformats.org/officeDocument/2006/relationships/image" Target="../media/image34.png"/><Relationship Id="rId4" Type="http://schemas.openxmlformats.org/officeDocument/2006/relationships/notesSlide" Target="../notesSlides/notesSlide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1.jpe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10" Type="http://schemas.openxmlformats.org/officeDocument/2006/relationships/image" Target="../media/image48.svg"/><Relationship Id="rId4" Type="http://schemas.openxmlformats.org/officeDocument/2006/relationships/image" Target="../media/image42.jpeg"/><Relationship Id="rId9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svg"/><Relationship Id="rId3" Type="http://schemas.openxmlformats.org/officeDocument/2006/relationships/image" Target="../media/image1.jpeg"/><Relationship Id="rId7" Type="http://schemas.openxmlformats.org/officeDocument/2006/relationships/image" Target="../media/image52.svg"/><Relationship Id="rId12" Type="http://schemas.openxmlformats.org/officeDocument/2006/relationships/image" Target="../media/image5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56.svg"/><Relationship Id="rId5" Type="http://schemas.openxmlformats.org/officeDocument/2006/relationships/image" Target="../media/image50.sv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Bộ sưu tập hình nền Background PowerPoint pastel đầy tính sáng tạ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52" y="291327"/>
            <a:ext cx="20472431" cy="98051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0756" y="1427735"/>
            <a:ext cx="1235400" cy="1655435"/>
          </a:xfrm>
          <a:prstGeom prst="rect">
            <a:avLst/>
          </a:prstGeom>
        </p:spPr>
      </p:pic>
      <p:sp>
        <p:nvSpPr>
          <p:cNvPr id="28" name="TextBox 13"/>
          <p:cNvSpPr txBox="1"/>
          <p:nvPr/>
        </p:nvSpPr>
        <p:spPr>
          <a:xfrm>
            <a:off x="1500852" y="2660098"/>
            <a:ext cx="16078200" cy="2026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786"/>
              </a:lnSpc>
              <a:spcBef>
                <a:spcPct val="0"/>
              </a:spcBef>
            </a:pPr>
            <a:r>
              <a:rPr lang="en-US" sz="8000" b="1" dirty="0">
                <a:solidFill>
                  <a:srgbClr val="FF0000"/>
                </a:solidFill>
                <a:latin typeface="KG Primary Penmanship Bold"/>
              </a:rPr>
              <a:t>We’re having fun at the beach!</a:t>
            </a:r>
          </a:p>
        </p:txBody>
      </p:sp>
      <p:sp>
        <p:nvSpPr>
          <p:cNvPr id="29" name="TextBox 14"/>
          <p:cNvSpPr txBox="1"/>
          <p:nvPr/>
        </p:nvSpPr>
        <p:spPr>
          <a:xfrm>
            <a:off x="6934200" y="1574174"/>
            <a:ext cx="4041396" cy="14538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287"/>
              </a:lnSpc>
              <a:spcBef>
                <a:spcPct val="0"/>
              </a:spcBef>
            </a:pPr>
            <a:r>
              <a:rPr lang="en-US" sz="8000" dirty="0">
                <a:latin typeface="KG Primary Penmanship Bold"/>
              </a:rPr>
              <a:t>Unit 5 </a:t>
            </a:r>
          </a:p>
        </p:txBody>
      </p:sp>
      <p:sp>
        <p:nvSpPr>
          <p:cNvPr id="30" name="TextBox 15"/>
          <p:cNvSpPr txBox="1"/>
          <p:nvPr/>
        </p:nvSpPr>
        <p:spPr>
          <a:xfrm>
            <a:off x="4929852" y="4423566"/>
            <a:ext cx="9220200" cy="1106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28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02060"/>
                </a:solidFill>
                <a:latin typeface="KG Primary Penmanship Bold"/>
              </a:rPr>
              <a:t>Lesson 2 – Grammar – Period 1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843" y="5997808"/>
            <a:ext cx="3815644" cy="2795881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756" y="6904518"/>
            <a:ext cx="3834459" cy="2762015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44" y="6250809"/>
            <a:ext cx="3793066" cy="276201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0830" y="7207318"/>
            <a:ext cx="3838222" cy="2788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17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Bộ sưu tập hình nền Background PowerPoint pastel đầy tính sáng tạ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52" y="1574174"/>
            <a:ext cx="17793947" cy="8522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6"/>
          <p:cNvSpPr txBox="1"/>
          <p:nvPr/>
        </p:nvSpPr>
        <p:spPr>
          <a:xfrm>
            <a:off x="2409526" y="1329784"/>
            <a:ext cx="13198198" cy="21181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096"/>
              </a:lnSpc>
              <a:spcBef>
                <a:spcPct val="0"/>
              </a:spcBef>
            </a:pPr>
            <a:r>
              <a:rPr lang="en-US" sz="12926" dirty="0">
                <a:solidFill>
                  <a:srgbClr val="FF0000"/>
                </a:solidFill>
                <a:latin typeface="KG Primary Penmanship Bold"/>
              </a:rPr>
              <a:t> </a:t>
            </a:r>
            <a:r>
              <a:rPr lang="en-US" sz="9600" b="1" dirty="0">
                <a:solidFill>
                  <a:srgbClr val="FF0000"/>
                </a:solidFill>
                <a:latin typeface="KG Primary Penmanship Bold"/>
              </a:rPr>
              <a:t>HELLO SONG</a:t>
            </a:r>
            <a:endParaRPr lang="en-US" sz="12000" b="1" dirty="0">
              <a:solidFill>
                <a:srgbClr val="FF0000"/>
              </a:solidFill>
              <a:latin typeface="KG Primary Penmanship Bold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FF1CF97A-21D8-95D1-9127-35AC63BDF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1765" y="3390900"/>
            <a:ext cx="12189635" cy="59579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0082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Bộ sưu tập hình nền Background PowerPoint pastel đầy tính sáng tạ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52" y="1574174"/>
            <a:ext cx="17793947" cy="8522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872229" y="4287805"/>
            <a:ext cx="3107859" cy="4826916"/>
          </a:xfrm>
          <a:prstGeom prst="rect">
            <a:avLst/>
          </a:prstGeom>
        </p:spPr>
      </p:pic>
      <p:pic>
        <p:nvPicPr>
          <p:cNvPr id="21" name="Picture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706777" y="4287805"/>
            <a:ext cx="2402868" cy="1838194"/>
          </a:xfrm>
          <a:prstGeom prst="rect">
            <a:avLst/>
          </a:prstGeom>
        </p:spPr>
      </p:pic>
      <p:pic>
        <p:nvPicPr>
          <p:cNvPr id="26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382000" y="2171813"/>
            <a:ext cx="1809055" cy="1906093"/>
          </a:xfrm>
          <a:prstGeom prst="rect">
            <a:avLst/>
          </a:prstGeom>
        </p:spPr>
      </p:pic>
      <p:pic>
        <p:nvPicPr>
          <p:cNvPr id="28" name="Picture 9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1742672" y="3848100"/>
            <a:ext cx="2153256" cy="2405873"/>
          </a:xfrm>
          <a:prstGeom prst="rect">
            <a:avLst/>
          </a:prstGeom>
        </p:spPr>
      </p:pic>
      <p:pic>
        <p:nvPicPr>
          <p:cNvPr id="29" name="Pictur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20872341">
            <a:off x="799159" y="6118188"/>
            <a:ext cx="4548853" cy="327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03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Bộ sưu tập hình nền Background PowerPoint pastel đầy tính sáng tạ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52" y="1574174"/>
            <a:ext cx="17793947" cy="8522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705786" y="1563025"/>
            <a:ext cx="1365432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3345" marR="93345" algn="ctr">
              <a:spcBef>
                <a:spcPts val="600"/>
              </a:spcBef>
              <a:spcAft>
                <a:spcPts val="600"/>
              </a:spcAft>
            </a:pPr>
            <a:r>
              <a:rPr lang="en-US" sz="8000" dirty="0">
                <a:latin typeface="Times New Roman" panose="02020603050405020304" pitchFamily="18" charset="0"/>
                <a:ea typeface="mn-ea"/>
              </a:rPr>
              <a:t>Game: </a:t>
            </a:r>
            <a:r>
              <a:rPr lang="en-US" sz="8000" b="1" dirty="0">
                <a:solidFill>
                  <a:srgbClr val="FF0000"/>
                </a:solidFill>
                <a:latin typeface="Times New Roman" panose="02020603050405020304" pitchFamily="18" charset="0"/>
                <a:ea typeface="mn-ea"/>
              </a:rPr>
              <a:t>Listen, Point and Say.</a:t>
            </a:r>
            <a:endParaRPr lang="en-US" sz="80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3717" y="6720491"/>
            <a:ext cx="4632793" cy="31474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3490" y="3281752"/>
            <a:ext cx="4618710" cy="31569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24" y="3304537"/>
            <a:ext cx="4646076" cy="31186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6719454"/>
            <a:ext cx="4737868" cy="31484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607" y="6702408"/>
            <a:ext cx="4632793" cy="31650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56" y="3320221"/>
            <a:ext cx="4682129" cy="31186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7736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Bộ sưu tập hình nền Background PowerPoint pastel đầy tính sáng tạ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52" y="1574174"/>
            <a:ext cx="17793947" cy="8522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8" descr="Clapping GIFs | Tenor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0" y="5067300"/>
            <a:ext cx="434340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Clapping GIFs | Tenor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16089" y="5372100"/>
            <a:ext cx="4032929" cy="4032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Great Job PNG, Vector, PSD, and Clipart With Transparent Background for  Free Download | Pngtre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1" t="10797" r="5564" b="12044"/>
          <a:stretch/>
        </p:blipFill>
        <p:spPr bwMode="auto">
          <a:xfrm>
            <a:off x="5215888" y="2247900"/>
            <a:ext cx="7495110" cy="670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93678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Bộ sưu tập hình nền Background PowerPoint pastel đầy tính sáng tạ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52" y="1574174"/>
            <a:ext cx="17793947" cy="8522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324330" y="4076700"/>
            <a:ext cx="166116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71600" marR="125730" lvl="0" indent="-1371600" algn="just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en-US" sz="8000" dirty="0">
                <a:solidFill>
                  <a:srgbClr val="242021"/>
                </a:solidFill>
                <a:latin typeface="Abadi" panose="020B0604020104020204" pitchFamily="34" charset="0"/>
                <a:ea typeface="Times New Roman" panose="02020603050405020304" pitchFamily="18" charset="0"/>
              </a:rPr>
              <a:t>Who does Amy phone? </a:t>
            </a:r>
          </a:p>
          <a:p>
            <a:pPr marL="1371600" marR="125730" lvl="0" indent="-1371600" algn="just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en-US" sz="8000" dirty="0">
                <a:solidFill>
                  <a:srgbClr val="242021"/>
                </a:solidFill>
                <a:latin typeface="Abadi" panose="020B0604020104020204" pitchFamily="34" charset="0"/>
                <a:ea typeface="Times New Roman" panose="02020603050405020304" pitchFamily="18" charset="0"/>
              </a:rPr>
              <a:t>What does Max / Holly do? </a:t>
            </a:r>
          </a:p>
          <a:p>
            <a:pPr marL="1371600" marR="125730" lvl="0" indent="-13716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8000" dirty="0">
                <a:latin typeface="Abadi" panose="020B0604020104020204" pitchFamily="34" charset="0"/>
                <a:ea typeface="Times New Roman" panose="02020603050405020304" pitchFamily="18" charset="0"/>
              </a:rPr>
              <a:t>Can Leo stand on his hand?</a:t>
            </a:r>
            <a:endParaRPr lang="en-US" sz="8000" dirty="0">
              <a:effectLst/>
              <a:latin typeface="Abadi" panose="020B0604020104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0" name="TextBox 6">
            <a:extLst>
              <a:ext uri="{FF2B5EF4-FFF2-40B4-BE49-F238E27FC236}">
                <a16:creationId xmlns:a16="http://schemas.microsoft.com/office/drawing/2014/main" id="{B0452A37-DBF6-3328-459D-E4303689424C}"/>
              </a:ext>
            </a:extLst>
          </p:cNvPr>
          <p:cNvSpPr txBox="1"/>
          <p:nvPr/>
        </p:nvSpPr>
        <p:spPr>
          <a:xfrm>
            <a:off x="2442183" y="1299746"/>
            <a:ext cx="13865086" cy="20794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096"/>
              </a:lnSpc>
              <a:spcBef>
                <a:spcPct val="0"/>
              </a:spcBef>
            </a:pPr>
            <a:r>
              <a:rPr lang="en-US" sz="10000" b="1" dirty="0">
                <a:solidFill>
                  <a:srgbClr val="C00000"/>
                </a:solidFill>
                <a:latin typeface="KG Primary Penmanship Bold"/>
              </a:rPr>
              <a:t>Answer the questions.</a:t>
            </a:r>
          </a:p>
        </p:txBody>
      </p:sp>
    </p:spTree>
    <p:extLst>
      <p:ext uri="{BB962C8B-B14F-4D97-AF65-F5344CB8AC3E}">
        <p14:creationId xmlns:p14="http://schemas.microsoft.com/office/powerpoint/2010/main" val="16950712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Bộ sưu tập hình nền Background PowerPoint pastel đầy tính sáng tạ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3831"/>
            <a:ext cx="18200388" cy="90031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755116" y="1611271"/>
            <a:ext cx="416595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Listen </a:t>
            </a:r>
          </a:p>
          <a:p>
            <a:r>
              <a:rPr lang="en-US" sz="8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</a:p>
          <a:p>
            <a:r>
              <a:rPr lang="en-US" sz="8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Repeat.</a:t>
            </a:r>
            <a:endParaRPr lang="en-US" sz="8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Track 060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0.9062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86971" y="5980757"/>
            <a:ext cx="2717800" cy="27178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8140" y="1513600"/>
            <a:ext cx="12695696" cy="854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1212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21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Bộ sưu tập hình nền Background PowerPoint pastel đầy tính sáng tạ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52" y="1608898"/>
            <a:ext cx="17793947" cy="8522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6">
            <a:extLst>
              <a:ext uri="{FF2B5EF4-FFF2-40B4-BE49-F238E27FC236}">
                <a16:creationId xmlns:a16="http://schemas.microsoft.com/office/drawing/2014/main" id="{B0452A37-DBF6-3328-459D-E4303689424C}"/>
              </a:ext>
            </a:extLst>
          </p:cNvPr>
          <p:cNvSpPr txBox="1"/>
          <p:nvPr/>
        </p:nvSpPr>
        <p:spPr>
          <a:xfrm>
            <a:off x="762000" y="1790700"/>
            <a:ext cx="7679209" cy="39241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8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 </a:t>
            </a:r>
          </a:p>
          <a:p>
            <a:pPr>
              <a:spcBef>
                <a:spcPct val="0"/>
              </a:spcBef>
            </a:pPr>
            <a:r>
              <a:rPr lang="en-US" sz="8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</a:p>
          <a:p>
            <a:pPr>
              <a:spcBef>
                <a:spcPct val="0"/>
              </a:spcBef>
            </a:pPr>
            <a:r>
              <a:rPr lang="en-US" sz="8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the actions.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2957" y="1627319"/>
            <a:ext cx="9426442" cy="8416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47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Bộ sưu tập hình nền Background PowerPoint pastel đầy tính sáng tạ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52" y="1574174"/>
            <a:ext cx="17793947" cy="8522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1603" y="1680464"/>
            <a:ext cx="9647795" cy="8416036"/>
          </a:xfrm>
          <a:prstGeom prst="rect">
            <a:avLst/>
          </a:prstGeom>
        </p:spPr>
      </p:pic>
      <p:sp>
        <p:nvSpPr>
          <p:cNvPr id="2" name="TextBox 6">
            <a:extLst>
              <a:ext uri="{FF2B5EF4-FFF2-40B4-BE49-F238E27FC236}">
                <a16:creationId xmlns:a16="http://schemas.microsoft.com/office/drawing/2014/main" id="{6B9295E9-F440-E802-3BBD-F7D3CE2A63B1}"/>
              </a:ext>
            </a:extLst>
          </p:cNvPr>
          <p:cNvSpPr txBox="1"/>
          <p:nvPr/>
        </p:nvSpPr>
        <p:spPr>
          <a:xfrm>
            <a:off x="762000" y="1790700"/>
            <a:ext cx="7679209" cy="39241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8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 </a:t>
            </a:r>
          </a:p>
          <a:p>
            <a:pPr>
              <a:spcBef>
                <a:spcPct val="0"/>
              </a:spcBef>
            </a:pPr>
            <a:r>
              <a:rPr lang="en-US" sz="8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</a:p>
          <a:p>
            <a:pPr>
              <a:spcBef>
                <a:spcPct val="0"/>
              </a:spcBef>
            </a:pPr>
            <a:r>
              <a:rPr lang="en-US" sz="8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the actions.</a:t>
            </a:r>
          </a:p>
        </p:txBody>
      </p:sp>
    </p:spTree>
    <p:extLst>
      <p:ext uri="{BB962C8B-B14F-4D97-AF65-F5344CB8AC3E}">
        <p14:creationId xmlns:p14="http://schemas.microsoft.com/office/powerpoint/2010/main" val="265798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Bộ sưu tập hình nền Background PowerPoint pastel đầy tính sáng tạ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52" y="1574174"/>
            <a:ext cx="17793947" cy="8522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8809" y="1680464"/>
            <a:ext cx="9770590" cy="8416036"/>
          </a:xfrm>
          <a:prstGeom prst="rect">
            <a:avLst/>
          </a:prstGeom>
        </p:spPr>
      </p:pic>
      <p:sp>
        <p:nvSpPr>
          <p:cNvPr id="2" name="TextBox 6">
            <a:extLst>
              <a:ext uri="{FF2B5EF4-FFF2-40B4-BE49-F238E27FC236}">
                <a16:creationId xmlns:a16="http://schemas.microsoft.com/office/drawing/2014/main" id="{53EF681B-8177-8B23-D6D7-9A63D585E7CB}"/>
              </a:ext>
            </a:extLst>
          </p:cNvPr>
          <p:cNvSpPr txBox="1"/>
          <p:nvPr/>
        </p:nvSpPr>
        <p:spPr>
          <a:xfrm>
            <a:off x="762000" y="1790700"/>
            <a:ext cx="7679209" cy="39241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8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 </a:t>
            </a:r>
          </a:p>
          <a:p>
            <a:pPr>
              <a:spcBef>
                <a:spcPct val="0"/>
              </a:spcBef>
            </a:pPr>
            <a:r>
              <a:rPr lang="en-US" sz="8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</a:p>
          <a:p>
            <a:pPr>
              <a:spcBef>
                <a:spcPct val="0"/>
              </a:spcBef>
            </a:pPr>
            <a:r>
              <a:rPr lang="en-US" sz="8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the actions.</a:t>
            </a:r>
          </a:p>
        </p:txBody>
      </p:sp>
    </p:spTree>
    <p:extLst>
      <p:ext uri="{BB962C8B-B14F-4D97-AF65-F5344CB8AC3E}">
        <p14:creationId xmlns:p14="http://schemas.microsoft.com/office/powerpoint/2010/main" val="340031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Bộ sưu tập hình nền Background PowerPoint pastel đầy tính sáng tạ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52" y="1574174"/>
            <a:ext cx="17793947" cy="8522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2958" y="1648217"/>
            <a:ext cx="9255618" cy="8374239"/>
          </a:xfrm>
          <a:prstGeom prst="rect">
            <a:avLst/>
          </a:prstGeom>
        </p:spPr>
      </p:pic>
      <p:sp>
        <p:nvSpPr>
          <p:cNvPr id="2" name="TextBox 6">
            <a:extLst>
              <a:ext uri="{FF2B5EF4-FFF2-40B4-BE49-F238E27FC236}">
                <a16:creationId xmlns:a16="http://schemas.microsoft.com/office/drawing/2014/main" id="{AC55F1D0-A8FE-758C-5DE3-8888BF634F20}"/>
              </a:ext>
            </a:extLst>
          </p:cNvPr>
          <p:cNvSpPr txBox="1"/>
          <p:nvPr/>
        </p:nvSpPr>
        <p:spPr>
          <a:xfrm>
            <a:off x="762000" y="1790700"/>
            <a:ext cx="7679209" cy="39241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8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 </a:t>
            </a:r>
          </a:p>
          <a:p>
            <a:pPr>
              <a:spcBef>
                <a:spcPct val="0"/>
              </a:spcBef>
            </a:pPr>
            <a:r>
              <a:rPr lang="en-US" sz="8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</a:p>
          <a:p>
            <a:pPr>
              <a:spcBef>
                <a:spcPct val="0"/>
              </a:spcBef>
            </a:pPr>
            <a:r>
              <a:rPr lang="en-US" sz="8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the actions</a:t>
            </a:r>
          </a:p>
        </p:txBody>
      </p:sp>
    </p:spTree>
    <p:extLst>
      <p:ext uri="{BB962C8B-B14F-4D97-AF65-F5344CB8AC3E}">
        <p14:creationId xmlns:p14="http://schemas.microsoft.com/office/powerpoint/2010/main" val="360653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Bộ sưu tập hình nền Background PowerPoint pastel đầy tính sáng tạ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52" y="1574174"/>
            <a:ext cx="17793947" cy="8522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6">
            <a:extLst>
              <a:ext uri="{FF2B5EF4-FFF2-40B4-BE49-F238E27FC236}">
                <a16:creationId xmlns:a16="http://schemas.microsoft.com/office/drawing/2014/main" id="{C6249DAA-3EEA-569E-D09C-872FC9C9EBB1}"/>
              </a:ext>
            </a:extLst>
          </p:cNvPr>
          <p:cNvSpPr txBox="1"/>
          <p:nvPr/>
        </p:nvSpPr>
        <p:spPr>
          <a:xfrm>
            <a:off x="609600" y="1154695"/>
            <a:ext cx="6870844" cy="16558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8000" b="1" dirty="0">
                <a:solidFill>
                  <a:srgbClr val="C00000"/>
                </a:solidFill>
                <a:latin typeface="KG Primary Penmanship Bold"/>
              </a:rPr>
              <a:t>Story Actions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5D4DDC7-7FA7-A1F8-2EBF-E3F5E0E4E4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933700"/>
            <a:ext cx="10744200" cy="6934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172202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Bộ sưu tập hình nền Background PowerPoint pastel đầy tính sáng tạ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52" y="1574174"/>
            <a:ext cx="17793947" cy="8522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898591" y="1866900"/>
            <a:ext cx="128174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 at the teacher and Say.</a:t>
            </a:r>
            <a:endParaRPr lang="en-US" sz="8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661A3A1-FF0A-383A-40B1-116842306F4C}"/>
              </a:ext>
            </a:extLst>
          </p:cNvPr>
          <p:cNvSpPr txBox="1"/>
          <p:nvPr/>
        </p:nvSpPr>
        <p:spPr>
          <a:xfrm>
            <a:off x="3226289" y="4762500"/>
            <a:ext cx="12344400" cy="176971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1500" dirty="0">
                <a:solidFill>
                  <a:srgbClr val="FFFFFF"/>
                </a:solidFill>
                <a:latin typeface="KG Primary Penmanship Bold"/>
              </a:rPr>
              <a:t>You</a:t>
            </a:r>
            <a:r>
              <a:rPr lang="en-US" sz="11500" dirty="0">
                <a:solidFill>
                  <a:srgbClr val="FFFF00"/>
                </a:solidFill>
                <a:latin typeface="KG Primary Penmanship Bold"/>
              </a:rPr>
              <a:t>’re surfing</a:t>
            </a:r>
            <a:r>
              <a:rPr lang="en-US" sz="11500" dirty="0">
                <a:solidFill>
                  <a:srgbClr val="FFFFFF"/>
                </a:solidFill>
                <a:latin typeface="KG Primary Penmanship Bold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3474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Bộ sưu tập hình nền Background PowerPoint pastel đầy tính sáng tạ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52" y="1574174"/>
            <a:ext cx="17793947" cy="8522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898591" y="1866900"/>
            <a:ext cx="144176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 at the teacher and Listen.</a:t>
            </a:r>
            <a:endParaRPr lang="en-US" sz="8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661A3A1-FF0A-383A-40B1-116842306F4C}"/>
              </a:ext>
            </a:extLst>
          </p:cNvPr>
          <p:cNvSpPr txBox="1"/>
          <p:nvPr/>
        </p:nvSpPr>
        <p:spPr>
          <a:xfrm>
            <a:off x="2286000" y="4873704"/>
            <a:ext cx="13994911" cy="176971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1500" dirty="0">
                <a:solidFill>
                  <a:srgbClr val="FFFFFF"/>
                </a:solidFill>
                <a:latin typeface="KG Primary Penmanship Bold"/>
              </a:rPr>
              <a:t>I</a:t>
            </a:r>
            <a:r>
              <a:rPr lang="en-US" sz="11500" dirty="0">
                <a:solidFill>
                  <a:srgbClr val="FFFF00"/>
                </a:solidFill>
                <a:latin typeface="KG Primary Penmanship Bold"/>
              </a:rPr>
              <a:t>’m playing </a:t>
            </a:r>
            <a:r>
              <a:rPr lang="en-US" sz="11500" dirty="0">
                <a:solidFill>
                  <a:srgbClr val="FFFFFF"/>
                </a:solidFill>
                <a:latin typeface="KG Primary Penmanship Bold"/>
              </a:rPr>
              <a:t>with a ball. </a:t>
            </a:r>
          </a:p>
        </p:txBody>
      </p:sp>
    </p:spTree>
    <p:extLst>
      <p:ext uri="{BB962C8B-B14F-4D97-AF65-F5344CB8AC3E}">
        <p14:creationId xmlns:p14="http://schemas.microsoft.com/office/powerpoint/2010/main" val="3247379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Bộ sưu tập hình nền Background PowerPoint pastel đầy tính sáng tạ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52" y="1574174"/>
            <a:ext cx="17793947" cy="8522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898591" y="1866900"/>
            <a:ext cx="359720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Listen </a:t>
            </a:r>
          </a:p>
          <a:p>
            <a:r>
              <a:rPr lang="en-US" sz="8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</a:p>
          <a:p>
            <a:r>
              <a:rPr lang="en-US" sz="8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Say. </a:t>
            </a:r>
            <a:endParaRPr lang="en-US" sz="8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Track 06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701" end="30572.062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50560" y="6438900"/>
            <a:ext cx="1693270" cy="169327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CE57754-6CB1-5608-8150-DCF0D1C76A75}"/>
              </a:ext>
            </a:extLst>
          </p:cNvPr>
          <p:cNvGrpSpPr/>
          <p:nvPr/>
        </p:nvGrpSpPr>
        <p:grpSpPr>
          <a:xfrm>
            <a:off x="5791200" y="1574174"/>
            <a:ext cx="11717049" cy="6611765"/>
            <a:chOff x="4813310" y="2009322"/>
            <a:chExt cx="12888066" cy="765203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7"/>
            <a:srcRect l="48379" t="7019" r="3846" b="25519"/>
            <a:stretch/>
          </p:blipFill>
          <p:spPr>
            <a:xfrm>
              <a:off x="4813310" y="2009322"/>
              <a:ext cx="12888066" cy="765203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6E4EC20-9A9F-13BA-3DCD-2327E9F9EB03}"/>
                </a:ext>
              </a:extLst>
            </p:cNvPr>
            <p:cNvSpPr/>
            <p:nvPr/>
          </p:nvSpPr>
          <p:spPr>
            <a:xfrm>
              <a:off x="7848600" y="2781300"/>
              <a:ext cx="7620000" cy="9349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E6C8633D-3C7D-7B94-97A9-8A9E2A408B6F}"/>
              </a:ext>
            </a:extLst>
          </p:cNvPr>
          <p:cNvSpPr/>
          <p:nvPr/>
        </p:nvSpPr>
        <p:spPr>
          <a:xfrm>
            <a:off x="9296400" y="1941097"/>
            <a:ext cx="403732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I’m surfing.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3089F0-82AC-727B-D4F7-FE6CB7BE7E1B}"/>
              </a:ext>
            </a:extLst>
          </p:cNvPr>
          <p:cNvSpPr txBox="1"/>
          <p:nvPr/>
        </p:nvSpPr>
        <p:spPr>
          <a:xfrm>
            <a:off x="7569767" y="8416819"/>
            <a:ext cx="8889511" cy="135421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8800" dirty="0">
                <a:solidFill>
                  <a:srgbClr val="FFFFFF"/>
                </a:solidFill>
                <a:latin typeface="KG Primary Penmanship Bold"/>
              </a:rPr>
              <a:t>I’m = I am </a:t>
            </a:r>
          </a:p>
        </p:txBody>
      </p:sp>
    </p:spTree>
    <p:extLst>
      <p:ext uri="{BB962C8B-B14F-4D97-AF65-F5344CB8AC3E}">
        <p14:creationId xmlns:p14="http://schemas.microsoft.com/office/powerpoint/2010/main" val="87365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9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Bộ sưu tập hình nền Background PowerPoint pastel đầy tính sáng tạ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89" y="1550228"/>
            <a:ext cx="17793947" cy="8522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85800" y="1790700"/>
            <a:ext cx="7162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 and Say.</a:t>
            </a:r>
            <a:endParaRPr lang="en-US" sz="8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3089F0-82AC-727B-D4F7-FE6CB7BE7E1B}"/>
              </a:ext>
            </a:extLst>
          </p:cNvPr>
          <p:cNvSpPr txBox="1"/>
          <p:nvPr/>
        </p:nvSpPr>
        <p:spPr>
          <a:xfrm>
            <a:off x="9672667" y="5524500"/>
            <a:ext cx="7848600" cy="110799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7200" dirty="0">
                <a:solidFill>
                  <a:srgbClr val="FFFFFF"/>
                </a:solidFill>
                <a:latin typeface="KG Primary Penmanship Bold"/>
              </a:rPr>
              <a:t>They</a:t>
            </a:r>
            <a:r>
              <a:rPr lang="en-US" sz="7200" b="1" dirty="0">
                <a:solidFill>
                  <a:srgbClr val="FFFF00"/>
                </a:solidFill>
                <a:latin typeface="KG Primary Penmanship Bold"/>
              </a:rPr>
              <a:t>’re snorkeling</a:t>
            </a:r>
            <a:r>
              <a:rPr lang="en-US" sz="7200" dirty="0">
                <a:solidFill>
                  <a:srgbClr val="FFFFFF"/>
                </a:solidFill>
                <a:latin typeface="KG Primary Penmanship Bold"/>
              </a:rPr>
              <a:t>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211239A-1620-29A5-FDD1-6CED52537A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356" y="3848100"/>
            <a:ext cx="7162800" cy="50569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0491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Bộ sưu tập hình nền Background PowerPoint pastel đầy tính sáng tạ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89" y="1550228"/>
            <a:ext cx="17793947" cy="8522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85800" y="1790700"/>
            <a:ext cx="6934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 and Say.</a:t>
            </a:r>
            <a:endParaRPr lang="en-US" sz="8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3089F0-82AC-727B-D4F7-FE6CB7BE7E1B}"/>
              </a:ext>
            </a:extLst>
          </p:cNvPr>
          <p:cNvSpPr txBox="1"/>
          <p:nvPr/>
        </p:nvSpPr>
        <p:spPr>
          <a:xfrm>
            <a:off x="9672667" y="5524500"/>
            <a:ext cx="7848600" cy="221599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7200" dirty="0">
                <a:solidFill>
                  <a:srgbClr val="FFFFFF"/>
                </a:solidFill>
                <a:latin typeface="KG Primary Penmanship Bold"/>
              </a:rPr>
              <a:t>She</a:t>
            </a:r>
            <a:r>
              <a:rPr lang="en-US" sz="7200" b="1" dirty="0">
                <a:solidFill>
                  <a:srgbClr val="FFFF00"/>
                </a:solidFill>
                <a:latin typeface="KG Primary Penmanship Bold"/>
              </a:rPr>
              <a:t>’s collecting </a:t>
            </a:r>
            <a:r>
              <a:rPr lang="en-US" sz="7200" dirty="0">
                <a:solidFill>
                  <a:srgbClr val="FFFFFF"/>
                </a:solidFill>
                <a:latin typeface="KG Primary Penmanship Bold"/>
              </a:rPr>
              <a:t>shells.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937CC1-164D-236A-48C4-EAF7D5C610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0021" y="3695700"/>
            <a:ext cx="7548615" cy="53668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44199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Bộ sưu tập hình nền Background PowerPoint pastel đầy tính sáng tạ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89" y="1550228"/>
            <a:ext cx="17793947" cy="8522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85800" y="1790700"/>
            <a:ext cx="687622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 and Say.</a:t>
            </a:r>
            <a:endParaRPr lang="en-US" sz="8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3089F0-82AC-727B-D4F7-FE6CB7BE7E1B}"/>
              </a:ext>
            </a:extLst>
          </p:cNvPr>
          <p:cNvSpPr txBox="1"/>
          <p:nvPr/>
        </p:nvSpPr>
        <p:spPr>
          <a:xfrm>
            <a:off x="9672667" y="5524500"/>
            <a:ext cx="7848600" cy="110799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7200" dirty="0">
                <a:solidFill>
                  <a:srgbClr val="FFFFFF"/>
                </a:solidFill>
                <a:latin typeface="KG Primary Penmanship Bold"/>
              </a:rPr>
              <a:t>They</a:t>
            </a:r>
            <a:r>
              <a:rPr lang="en-US" sz="7200" b="1" dirty="0">
                <a:solidFill>
                  <a:srgbClr val="FFFF00"/>
                </a:solidFill>
                <a:latin typeface="KG Primary Penmanship Bold"/>
              </a:rPr>
              <a:t>’re surfing</a:t>
            </a:r>
            <a:r>
              <a:rPr lang="en-US" sz="7200" dirty="0">
                <a:solidFill>
                  <a:srgbClr val="FFFFFF"/>
                </a:solidFill>
                <a:latin typeface="KG Primary Penmanship Bold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B511F7-415A-0F3A-0B43-3C8089C0DE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3645" y="3805072"/>
            <a:ext cx="6876222" cy="49752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59098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Bộ sưu tập hình nền Background PowerPoint pastel đầy tính sáng tạ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89" y="1550228"/>
            <a:ext cx="17793947" cy="8522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85800" y="1790700"/>
            <a:ext cx="7086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 and Say.</a:t>
            </a:r>
            <a:endParaRPr lang="en-US" sz="8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3089F0-82AC-727B-D4F7-FE6CB7BE7E1B}"/>
              </a:ext>
            </a:extLst>
          </p:cNvPr>
          <p:cNvSpPr txBox="1"/>
          <p:nvPr/>
        </p:nvSpPr>
        <p:spPr>
          <a:xfrm>
            <a:off x="9672667" y="5524500"/>
            <a:ext cx="7848600" cy="221599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7200" dirty="0">
                <a:solidFill>
                  <a:srgbClr val="FFFFFF"/>
                </a:solidFill>
                <a:latin typeface="KG Primary Penmanship Bold"/>
              </a:rPr>
              <a:t>He</a:t>
            </a:r>
            <a:r>
              <a:rPr lang="en-US" sz="7200" b="1" dirty="0">
                <a:solidFill>
                  <a:srgbClr val="FFFF00"/>
                </a:solidFill>
                <a:latin typeface="KG Primary Penmanship Bold"/>
              </a:rPr>
              <a:t>’s playing </a:t>
            </a:r>
            <a:r>
              <a:rPr lang="en-US" sz="7200" dirty="0">
                <a:solidFill>
                  <a:srgbClr val="FFFFFF"/>
                </a:solidFill>
                <a:latin typeface="KG Primary Penmanship Bold"/>
              </a:rPr>
              <a:t>with </a:t>
            </a:r>
          </a:p>
          <a:p>
            <a:pPr algn="ctr">
              <a:spcBef>
                <a:spcPct val="0"/>
              </a:spcBef>
            </a:pPr>
            <a:r>
              <a:rPr lang="en-US" sz="7200" dirty="0">
                <a:solidFill>
                  <a:srgbClr val="FFFFFF"/>
                </a:solidFill>
                <a:latin typeface="KG Primary Penmanship Bold"/>
              </a:rPr>
              <a:t>a ball.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01885E-1E45-F970-2FE7-BEC19C6199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2631" y="3780826"/>
            <a:ext cx="6878250" cy="49559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6051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Bộ sưu tập hình nền Background PowerPoint pastel đầy tính sáng tạ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89" y="1550228"/>
            <a:ext cx="17793947" cy="8522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85800" y="1790700"/>
            <a:ext cx="6781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 and Say.</a:t>
            </a:r>
            <a:endParaRPr lang="en-US" sz="8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3089F0-82AC-727B-D4F7-FE6CB7BE7E1B}"/>
              </a:ext>
            </a:extLst>
          </p:cNvPr>
          <p:cNvSpPr txBox="1"/>
          <p:nvPr/>
        </p:nvSpPr>
        <p:spPr>
          <a:xfrm>
            <a:off x="9601200" y="4703395"/>
            <a:ext cx="7848600" cy="221599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7200" dirty="0">
                <a:solidFill>
                  <a:srgbClr val="FFFFFF"/>
                </a:solidFill>
                <a:latin typeface="KG Primary Penmanship Bold"/>
              </a:rPr>
              <a:t>She</a:t>
            </a:r>
            <a:r>
              <a:rPr lang="en-US" sz="7200" b="1" dirty="0">
                <a:solidFill>
                  <a:srgbClr val="FFFF00"/>
                </a:solidFill>
                <a:latin typeface="KG Primary Penmanship Bold"/>
              </a:rPr>
              <a:t>’s going </a:t>
            </a:r>
            <a:r>
              <a:rPr lang="en-US" sz="7200" dirty="0">
                <a:solidFill>
                  <a:srgbClr val="FFFFFF"/>
                </a:solidFill>
                <a:latin typeface="KG Primary Penmanship Bold"/>
              </a:rPr>
              <a:t>on </a:t>
            </a:r>
          </a:p>
          <a:p>
            <a:pPr algn="ctr">
              <a:spcBef>
                <a:spcPct val="0"/>
              </a:spcBef>
            </a:pPr>
            <a:r>
              <a:rPr lang="en-US" sz="7200" dirty="0">
                <a:solidFill>
                  <a:srgbClr val="FFFFFF"/>
                </a:solidFill>
                <a:latin typeface="KG Primary Penmanship Bold"/>
              </a:rPr>
              <a:t>a boat.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AC1A51-87F5-BA23-1B0E-67D9BBA39B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6556" y="3816269"/>
            <a:ext cx="7010400" cy="49132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2025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52400" y="1104900"/>
            <a:ext cx="17830800" cy="8991600"/>
          </a:xfrm>
          <a:custGeom>
            <a:avLst/>
            <a:gdLst/>
            <a:ahLst/>
            <a:cxnLst/>
            <a:rect l="l" t="t" r="r" b="b"/>
            <a:pathLst>
              <a:path w="4274726" h="2167467">
                <a:moveTo>
                  <a:pt x="24327" y="0"/>
                </a:moveTo>
                <a:lnTo>
                  <a:pt x="4250399" y="0"/>
                </a:lnTo>
                <a:cubicBezTo>
                  <a:pt x="4263834" y="0"/>
                  <a:pt x="4274726" y="10891"/>
                  <a:pt x="4274726" y="24327"/>
                </a:cubicBezTo>
                <a:lnTo>
                  <a:pt x="4274726" y="2143140"/>
                </a:lnTo>
                <a:cubicBezTo>
                  <a:pt x="4274726" y="2156575"/>
                  <a:pt x="4263834" y="2167467"/>
                  <a:pt x="4250399" y="2167467"/>
                </a:cubicBezTo>
                <a:lnTo>
                  <a:pt x="24327" y="2167467"/>
                </a:lnTo>
                <a:cubicBezTo>
                  <a:pt x="10891" y="2167467"/>
                  <a:pt x="0" y="2156575"/>
                  <a:pt x="0" y="2143140"/>
                </a:cubicBezTo>
                <a:lnTo>
                  <a:pt x="0" y="24327"/>
                </a:lnTo>
                <a:cubicBezTo>
                  <a:pt x="0" y="10891"/>
                  <a:pt x="10891" y="0"/>
                  <a:pt x="24327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0978FD-5842-7AAA-EFA3-14E3332C52CE}"/>
              </a:ext>
            </a:extLst>
          </p:cNvPr>
          <p:cNvSpPr txBox="1"/>
          <p:nvPr/>
        </p:nvSpPr>
        <p:spPr>
          <a:xfrm>
            <a:off x="10155053" y="3491753"/>
            <a:ext cx="7383325" cy="1423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  <a:spcBef>
                <a:spcPct val="0"/>
              </a:spcBef>
            </a:pPr>
            <a:r>
              <a:rPr lang="en-US" sz="8000" dirty="0">
                <a:solidFill>
                  <a:schemeClr val="accent3">
                    <a:lumMod val="50000"/>
                  </a:schemeClr>
                </a:solidFill>
                <a:latin typeface="Fredoka One"/>
              </a:rPr>
              <a:t>Work in Pairs.</a:t>
            </a:r>
          </a:p>
        </p:txBody>
      </p:sp>
      <p:pic>
        <p:nvPicPr>
          <p:cNvPr id="5" name="Picture 4" descr="A picture containing toy, doll, vector graphics&#10;&#10;Description automatically generated">
            <a:extLst>
              <a:ext uri="{FF2B5EF4-FFF2-40B4-BE49-F238E27FC236}">
                <a16:creationId xmlns:a16="http://schemas.microsoft.com/office/drawing/2014/main" id="{2B773937-DFB7-C081-BA47-EC3C64CE9F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2628900"/>
            <a:ext cx="9012053" cy="6398099"/>
          </a:xfrm>
          <a:prstGeom prst="rect">
            <a:avLst/>
          </a:prstGeom>
        </p:spPr>
      </p:pic>
      <p:pic>
        <p:nvPicPr>
          <p:cNvPr id="6" name="noisesoul-smile-music-by-sound-gallery-by-dmitry-taras-9629">
            <a:hlinkClick r:id="" action="ppaction://media"/>
            <a:extLst>
              <a:ext uri="{FF2B5EF4-FFF2-40B4-BE49-F238E27FC236}">
                <a16:creationId xmlns:a16="http://schemas.microsoft.com/office/drawing/2014/main" id="{5D73A354-F157-A08B-937B-D3CBCD887E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2420600" y="5676900"/>
            <a:ext cx="2352508" cy="2352508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1425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Bộ sưu tập hình nền Background PowerPoint pastel đầy tính sáng tạ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52" y="1574174"/>
            <a:ext cx="17793947" cy="8522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Google Shape;7545;p47">
            <a:extLst>
              <a:ext uri="{FF2B5EF4-FFF2-40B4-BE49-F238E27FC236}">
                <a16:creationId xmlns:a16="http://schemas.microsoft.com/office/drawing/2014/main" id="{D9F69290-4971-3549-7F95-490CF21B35AB}"/>
              </a:ext>
            </a:extLst>
          </p:cNvPr>
          <p:cNvSpPr/>
          <p:nvPr/>
        </p:nvSpPr>
        <p:spPr>
          <a:xfrm rot="-4372744">
            <a:off x="10302345" y="2120905"/>
            <a:ext cx="4110613" cy="6575363"/>
          </a:xfrm>
          <a:custGeom>
            <a:avLst/>
            <a:gdLst/>
            <a:ahLst/>
            <a:cxnLst/>
            <a:rect l="l" t="t" r="r" b="b"/>
            <a:pathLst>
              <a:path w="174168" h="114693" extrusionOk="0">
                <a:moveTo>
                  <a:pt x="103200" y="1578"/>
                </a:moveTo>
                <a:cubicBezTo>
                  <a:pt x="79310" y="297"/>
                  <a:pt x="41705" y="-1888"/>
                  <a:pt x="24522" y="3387"/>
                </a:cubicBezTo>
                <a:cubicBezTo>
                  <a:pt x="7339" y="8663"/>
                  <a:pt x="933" y="17405"/>
                  <a:pt x="104" y="33231"/>
                </a:cubicBezTo>
                <a:cubicBezTo>
                  <a:pt x="-725" y="49057"/>
                  <a:pt x="9525" y="84854"/>
                  <a:pt x="19548" y="98344"/>
                </a:cubicBezTo>
                <a:cubicBezTo>
                  <a:pt x="29571" y="111834"/>
                  <a:pt x="41026" y="112663"/>
                  <a:pt x="60243" y="114170"/>
                </a:cubicBezTo>
                <a:cubicBezTo>
                  <a:pt x="79460" y="115677"/>
                  <a:pt x="116916" y="113492"/>
                  <a:pt x="134852" y="107388"/>
                </a:cubicBezTo>
                <a:cubicBezTo>
                  <a:pt x="152788" y="101284"/>
                  <a:pt x="162360" y="93596"/>
                  <a:pt x="167861" y="77544"/>
                </a:cubicBezTo>
                <a:cubicBezTo>
                  <a:pt x="173363" y="61492"/>
                  <a:pt x="178638" y="23735"/>
                  <a:pt x="167861" y="11074"/>
                </a:cubicBezTo>
                <a:cubicBezTo>
                  <a:pt x="157084" y="-1587"/>
                  <a:pt x="127090" y="2859"/>
                  <a:pt x="103200" y="157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5" name="Google Shape;3251;p48">
            <a:extLst>
              <a:ext uri="{FF2B5EF4-FFF2-40B4-BE49-F238E27FC236}">
                <a16:creationId xmlns:a16="http://schemas.microsoft.com/office/drawing/2014/main" id="{0DB976B3-C772-450C-32BB-CD82B5BEB06D}"/>
              </a:ext>
            </a:extLst>
          </p:cNvPr>
          <p:cNvSpPr txBox="1">
            <a:spLocks/>
          </p:cNvSpPr>
          <p:nvPr/>
        </p:nvSpPr>
        <p:spPr>
          <a:xfrm>
            <a:off x="9372600" y="4771404"/>
            <a:ext cx="5288120" cy="155875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r>
              <a:rPr lang="en-US" sz="8000" dirty="0">
                <a:solidFill>
                  <a:schemeClr val="accent2">
                    <a:lumMod val="50000"/>
                  </a:schemeClr>
                </a:solidFill>
                <a:latin typeface="Jumble" panose="02000503000000020004" pitchFamily="2" charset="0"/>
              </a:rPr>
              <a:t>Good job!</a:t>
            </a:r>
          </a:p>
        </p:txBody>
      </p:sp>
      <p:pic>
        <p:nvPicPr>
          <p:cNvPr id="21" name="Picture 20" descr="A picture containing text, toy, doll&#10;&#10;Description automatically generated">
            <a:extLst>
              <a:ext uri="{FF2B5EF4-FFF2-40B4-BE49-F238E27FC236}">
                <a16:creationId xmlns:a16="http://schemas.microsoft.com/office/drawing/2014/main" id="{F165D194-0600-10B9-DB3B-0363DCFD2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6400" y="1783889"/>
            <a:ext cx="7924800" cy="792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0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isInverted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Bộ sưu tập hình nền Background PowerPoint pastel đầy tính sáng tạ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52" y="1574174"/>
            <a:ext cx="17793947" cy="8522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85800" y="1660996"/>
            <a:ext cx="11582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and Match. Write. </a:t>
            </a:r>
            <a:endParaRPr lang="en-US" sz="8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t="18098" r="62656"/>
          <a:stretch/>
        </p:blipFill>
        <p:spPr>
          <a:xfrm>
            <a:off x="470256" y="3329470"/>
            <a:ext cx="8763000" cy="609924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4"/>
          <a:srcRect l="39302" t="2454" r="2747" b="1840"/>
          <a:stretch/>
        </p:blipFill>
        <p:spPr>
          <a:xfrm>
            <a:off x="9372601" y="3287909"/>
            <a:ext cx="8458199" cy="60403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781800" y="4686300"/>
            <a:ext cx="132853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439438" y="5800237"/>
            <a:ext cx="1366631" cy="101800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sz="60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054864" y="6906695"/>
            <a:ext cx="142706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  <a:endParaRPr lang="en-US" sz="60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733650" y="8087181"/>
            <a:ext cx="1505350" cy="101871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en-US" sz="60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99845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4" grpId="0"/>
      <p:bldP spid="25" grpId="0"/>
      <p:bldP spid="2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Bộ sưu tập hình nền Background PowerPoint pastel đầy tính sáng tạ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317" y="1533968"/>
            <a:ext cx="17793947" cy="8522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85800" y="1660996"/>
            <a:ext cx="11582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Let’s talk!</a:t>
            </a:r>
            <a:endParaRPr lang="en-US" sz="8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234" y="3422363"/>
            <a:ext cx="5438724" cy="415060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4455" y="5923598"/>
            <a:ext cx="5186095" cy="395615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3136" y="1749039"/>
            <a:ext cx="5186095" cy="395780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1CF6F0-5D03-BA66-D928-9AD3F2D3F0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64934" y="3426704"/>
            <a:ext cx="5224727" cy="395780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3857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52400" y="1104900"/>
            <a:ext cx="17830800" cy="8991600"/>
          </a:xfrm>
          <a:custGeom>
            <a:avLst/>
            <a:gdLst/>
            <a:ahLst/>
            <a:cxnLst/>
            <a:rect l="l" t="t" r="r" b="b"/>
            <a:pathLst>
              <a:path w="4274726" h="2167467">
                <a:moveTo>
                  <a:pt x="24327" y="0"/>
                </a:moveTo>
                <a:lnTo>
                  <a:pt x="4250399" y="0"/>
                </a:lnTo>
                <a:cubicBezTo>
                  <a:pt x="4263834" y="0"/>
                  <a:pt x="4274726" y="10891"/>
                  <a:pt x="4274726" y="24327"/>
                </a:cubicBezTo>
                <a:lnTo>
                  <a:pt x="4274726" y="2143140"/>
                </a:lnTo>
                <a:cubicBezTo>
                  <a:pt x="4274726" y="2156575"/>
                  <a:pt x="4263834" y="2167467"/>
                  <a:pt x="4250399" y="2167467"/>
                </a:cubicBezTo>
                <a:lnTo>
                  <a:pt x="24327" y="2167467"/>
                </a:lnTo>
                <a:cubicBezTo>
                  <a:pt x="10891" y="2167467"/>
                  <a:pt x="0" y="2156575"/>
                  <a:pt x="0" y="2143140"/>
                </a:cubicBezTo>
                <a:lnTo>
                  <a:pt x="0" y="24327"/>
                </a:lnTo>
                <a:cubicBezTo>
                  <a:pt x="0" y="10891"/>
                  <a:pt x="10891" y="0"/>
                  <a:pt x="24327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0978FD-5842-7AAA-EFA3-14E3332C52CE}"/>
              </a:ext>
            </a:extLst>
          </p:cNvPr>
          <p:cNvSpPr txBox="1"/>
          <p:nvPr/>
        </p:nvSpPr>
        <p:spPr>
          <a:xfrm>
            <a:off x="9842664" y="3521199"/>
            <a:ext cx="7383325" cy="1423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  <a:spcBef>
                <a:spcPct val="0"/>
              </a:spcBef>
            </a:pPr>
            <a:r>
              <a:rPr lang="en-US" sz="8000" dirty="0">
                <a:solidFill>
                  <a:schemeClr val="accent3">
                    <a:lumMod val="50000"/>
                  </a:schemeClr>
                </a:solidFill>
                <a:latin typeface="Fredoka One"/>
              </a:rPr>
              <a:t>Work in Pairs.</a:t>
            </a:r>
          </a:p>
        </p:txBody>
      </p:sp>
      <p:pic>
        <p:nvPicPr>
          <p:cNvPr id="5" name="Picture 4" descr="A picture containing toy, doll, vector graphics&#10;&#10;Description automatically generated">
            <a:extLst>
              <a:ext uri="{FF2B5EF4-FFF2-40B4-BE49-F238E27FC236}">
                <a16:creationId xmlns:a16="http://schemas.microsoft.com/office/drawing/2014/main" id="{2B773937-DFB7-C081-BA47-EC3C64CE9F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2628900"/>
            <a:ext cx="9012053" cy="6398099"/>
          </a:xfrm>
          <a:prstGeom prst="rect">
            <a:avLst/>
          </a:prstGeom>
        </p:spPr>
      </p:pic>
      <p:pic>
        <p:nvPicPr>
          <p:cNvPr id="6" name="noisesoul-smile-music-by-sound-gallery-by-dmitry-taras-9629">
            <a:hlinkClick r:id="" action="ppaction://media"/>
            <a:extLst>
              <a:ext uri="{FF2B5EF4-FFF2-40B4-BE49-F238E27FC236}">
                <a16:creationId xmlns:a16="http://schemas.microsoft.com/office/drawing/2014/main" id="{5D73A354-F157-A08B-937B-D3CBCD887E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2420600" y="5676900"/>
            <a:ext cx="2352508" cy="2352508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30541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Bộ sưu tập hình nền Background PowerPoint pastel đầy tính sáng tạ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52" y="1574174"/>
            <a:ext cx="17793947" cy="8522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85800" y="1660996"/>
            <a:ext cx="11582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Let’s talk!</a:t>
            </a:r>
            <a:endParaRPr lang="en-US" sz="8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8800" y="1585266"/>
            <a:ext cx="7924800" cy="60478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E79DE3C-5C5F-B24A-7279-FCB730A10FE4}"/>
              </a:ext>
            </a:extLst>
          </p:cNvPr>
          <p:cNvSpPr txBox="1"/>
          <p:nvPr/>
        </p:nvSpPr>
        <p:spPr>
          <a:xfrm>
            <a:off x="3261013" y="8158828"/>
            <a:ext cx="11963400" cy="1107996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7200" dirty="0">
                <a:solidFill>
                  <a:srgbClr val="FFFFFF"/>
                </a:solidFill>
                <a:latin typeface="KG Primary Penmanship Bold"/>
              </a:rPr>
              <a:t>He</a:t>
            </a:r>
            <a:r>
              <a:rPr lang="en-US" sz="7200" b="1" dirty="0">
                <a:solidFill>
                  <a:srgbClr val="FFFF00"/>
                </a:solidFill>
                <a:latin typeface="KG Primary Penmanship Bold"/>
              </a:rPr>
              <a:t>’s eating </a:t>
            </a:r>
            <a:r>
              <a:rPr lang="en-US" sz="7200" dirty="0">
                <a:solidFill>
                  <a:srgbClr val="FFFFFF"/>
                </a:solidFill>
                <a:latin typeface="KG Primary Penmanship Bold"/>
              </a:rPr>
              <a:t>an ice cream.</a:t>
            </a:r>
          </a:p>
        </p:txBody>
      </p:sp>
    </p:spTree>
    <p:extLst>
      <p:ext uri="{BB962C8B-B14F-4D97-AF65-F5344CB8AC3E}">
        <p14:creationId xmlns:p14="http://schemas.microsoft.com/office/powerpoint/2010/main" val="243284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Bộ sưu tập hình nền Background PowerPoint pastel đầy tính sáng tạ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52" y="1574174"/>
            <a:ext cx="17793947" cy="8522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85800" y="1660996"/>
            <a:ext cx="11582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Let’s talk!</a:t>
            </a:r>
            <a:endParaRPr lang="en-US" sz="8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0" y="1866900"/>
            <a:ext cx="7613378" cy="58102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97EB2A-E490-586B-9629-96CF6BAF1A8B}"/>
              </a:ext>
            </a:extLst>
          </p:cNvPr>
          <p:cNvSpPr txBox="1"/>
          <p:nvPr/>
        </p:nvSpPr>
        <p:spPr>
          <a:xfrm>
            <a:off x="3505200" y="8420100"/>
            <a:ext cx="11963400" cy="1107996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7200" dirty="0">
                <a:solidFill>
                  <a:srgbClr val="FFFFFF"/>
                </a:solidFill>
                <a:latin typeface="KG Primary Penmanship Bold"/>
              </a:rPr>
              <a:t>They</a:t>
            </a:r>
            <a:r>
              <a:rPr lang="en-US" sz="7200" b="1" dirty="0">
                <a:solidFill>
                  <a:srgbClr val="FFFF00"/>
                </a:solidFill>
                <a:latin typeface="KG Primary Penmanship Bold"/>
              </a:rPr>
              <a:t>’re going </a:t>
            </a:r>
            <a:r>
              <a:rPr lang="en-US" sz="7200" dirty="0">
                <a:solidFill>
                  <a:srgbClr val="FFFFFF"/>
                </a:solidFill>
                <a:latin typeface="KG Primary Penmanship Bold"/>
              </a:rPr>
              <a:t>on a boat.</a:t>
            </a:r>
          </a:p>
        </p:txBody>
      </p:sp>
    </p:spTree>
    <p:extLst>
      <p:ext uri="{BB962C8B-B14F-4D97-AF65-F5344CB8AC3E}">
        <p14:creationId xmlns:p14="http://schemas.microsoft.com/office/powerpoint/2010/main" val="64642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Bộ sưu tập hình nền Background PowerPoint pastel đầy tính sáng tạ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52" y="1574174"/>
            <a:ext cx="17793947" cy="8522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85800" y="1660996"/>
            <a:ext cx="11582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Let’s talk</a:t>
            </a:r>
            <a:endParaRPr lang="en-US" sz="8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7400" y="1943100"/>
            <a:ext cx="7960841" cy="60728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367475-A1E3-3595-D825-B20F66D830F4}"/>
              </a:ext>
            </a:extLst>
          </p:cNvPr>
          <p:cNvSpPr txBox="1"/>
          <p:nvPr/>
        </p:nvSpPr>
        <p:spPr>
          <a:xfrm>
            <a:off x="3505200" y="8420100"/>
            <a:ext cx="11963400" cy="1107996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7200" dirty="0">
                <a:solidFill>
                  <a:srgbClr val="FFFFFF"/>
                </a:solidFill>
                <a:latin typeface="KG Primary Penmanship Bold"/>
              </a:rPr>
              <a:t>They</a:t>
            </a:r>
            <a:r>
              <a:rPr lang="en-US" sz="7200" b="1" dirty="0">
                <a:solidFill>
                  <a:srgbClr val="FFFF00"/>
                </a:solidFill>
                <a:latin typeface="KG Primary Penmanship Bold"/>
              </a:rPr>
              <a:t>’re taking </a:t>
            </a:r>
            <a:r>
              <a:rPr lang="en-US" sz="7200" dirty="0">
                <a:solidFill>
                  <a:srgbClr val="FFFFFF"/>
                </a:solidFill>
                <a:latin typeface="KG Primary Penmanship Bold"/>
              </a:rPr>
              <a:t>photos. </a:t>
            </a:r>
          </a:p>
        </p:txBody>
      </p:sp>
    </p:spTree>
    <p:extLst>
      <p:ext uri="{BB962C8B-B14F-4D97-AF65-F5344CB8AC3E}">
        <p14:creationId xmlns:p14="http://schemas.microsoft.com/office/powerpoint/2010/main" val="266829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Bộ sưu tập hình nền Background PowerPoint pastel đầy tính sáng tạ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52" y="1574174"/>
            <a:ext cx="17793947" cy="8522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85800" y="1660996"/>
            <a:ext cx="11582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Let’s talk</a:t>
            </a:r>
            <a:endParaRPr lang="en-US" sz="8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367475-A1E3-3595-D825-B20F66D830F4}"/>
              </a:ext>
            </a:extLst>
          </p:cNvPr>
          <p:cNvSpPr txBox="1"/>
          <p:nvPr/>
        </p:nvSpPr>
        <p:spPr>
          <a:xfrm>
            <a:off x="3505200" y="8420100"/>
            <a:ext cx="11963400" cy="1107996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7200" dirty="0">
                <a:solidFill>
                  <a:srgbClr val="FFFFFF"/>
                </a:solidFill>
                <a:latin typeface="KG Primary Penmanship Bold"/>
              </a:rPr>
              <a:t>She</a:t>
            </a:r>
            <a:r>
              <a:rPr lang="en-US" sz="7200" b="1" dirty="0">
                <a:solidFill>
                  <a:srgbClr val="FFFF00"/>
                </a:solidFill>
                <a:latin typeface="KG Primary Penmanship Bold"/>
              </a:rPr>
              <a:t>’s reading </a:t>
            </a:r>
            <a:r>
              <a:rPr lang="en-US" sz="7200" dirty="0">
                <a:solidFill>
                  <a:srgbClr val="FFFFFF"/>
                </a:solidFill>
                <a:latin typeface="KG Primary Penmanship Bold"/>
              </a:rPr>
              <a:t>a book.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2F543A-1A96-04F4-E663-2A793BCEBA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2171700"/>
            <a:ext cx="7290945" cy="5523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271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Bộ sưu tập hình nền Background PowerPoint pastel đầy tính sáng tạ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52" y="1574174"/>
            <a:ext cx="17793947" cy="8522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Google Shape;7545;p47">
            <a:extLst>
              <a:ext uri="{FF2B5EF4-FFF2-40B4-BE49-F238E27FC236}">
                <a16:creationId xmlns:a16="http://schemas.microsoft.com/office/drawing/2014/main" id="{D9F69290-4971-3549-7F95-490CF21B35AB}"/>
              </a:ext>
            </a:extLst>
          </p:cNvPr>
          <p:cNvSpPr/>
          <p:nvPr/>
        </p:nvSpPr>
        <p:spPr>
          <a:xfrm rot="-4372744">
            <a:off x="10302345" y="2120905"/>
            <a:ext cx="4110613" cy="6575363"/>
          </a:xfrm>
          <a:custGeom>
            <a:avLst/>
            <a:gdLst/>
            <a:ahLst/>
            <a:cxnLst/>
            <a:rect l="l" t="t" r="r" b="b"/>
            <a:pathLst>
              <a:path w="174168" h="114693" extrusionOk="0">
                <a:moveTo>
                  <a:pt x="103200" y="1578"/>
                </a:moveTo>
                <a:cubicBezTo>
                  <a:pt x="79310" y="297"/>
                  <a:pt x="41705" y="-1888"/>
                  <a:pt x="24522" y="3387"/>
                </a:cubicBezTo>
                <a:cubicBezTo>
                  <a:pt x="7339" y="8663"/>
                  <a:pt x="933" y="17405"/>
                  <a:pt x="104" y="33231"/>
                </a:cubicBezTo>
                <a:cubicBezTo>
                  <a:pt x="-725" y="49057"/>
                  <a:pt x="9525" y="84854"/>
                  <a:pt x="19548" y="98344"/>
                </a:cubicBezTo>
                <a:cubicBezTo>
                  <a:pt x="29571" y="111834"/>
                  <a:pt x="41026" y="112663"/>
                  <a:pt x="60243" y="114170"/>
                </a:cubicBezTo>
                <a:cubicBezTo>
                  <a:pt x="79460" y="115677"/>
                  <a:pt x="116916" y="113492"/>
                  <a:pt x="134852" y="107388"/>
                </a:cubicBezTo>
                <a:cubicBezTo>
                  <a:pt x="152788" y="101284"/>
                  <a:pt x="162360" y="93596"/>
                  <a:pt x="167861" y="77544"/>
                </a:cubicBezTo>
                <a:cubicBezTo>
                  <a:pt x="173363" y="61492"/>
                  <a:pt x="178638" y="23735"/>
                  <a:pt x="167861" y="11074"/>
                </a:cubicBezTo>
                <a:cubicBezTo>
                  <a:pt x="157084" y="-1587"/>
                  <a:pt x="127090" y="2859"/>
                  <a:pt x="103200" y="157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5" name="Google Shape;3251;p48">
            <a:extLst>
              <a:ext uri="{FF2B5EF4-FFF2-40B4-BE49-F238E27FC236}">
                <a16:creationId xmlns:a16="http://schemas.microsoft.com/office/drawing/2014/main" id="{0DB976B3-C772-450C-32BB-CD82B5BEB06D}"/>
              </a:ext>
            </a:extLst>
          </p:cNvPr>
          <p:cNvSpPr txBox="1">
            <a:spLocks/>
          </p:cNvSpPr>
          <p:nvPr/>
        </p:nvSpPr>
        <p:spPr>
          <a:xfrm>
            <a:off x="9372600" y="4771404"/>
            <a:ext cx="5288120" cy="155875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r>
              <a:rPr lang="en-US" sz="8000" dirty="0">
                <a:solidFill>
                  <a:schemeClr val="accent2">
                    <a:lumMod val="50000"/>
                  </a:schemeClr>
                </a:solidFill>
                <a:latin typeface="Jumble" panose="02000503000000020004" pitchFamily="2" charset="0"/>
              </a:rPr>
              <a:t>Good job!</a:t>
            </a:r>
          </a:p>
        </p:txBody>
      </p:sp>
      <p:pic>
        <p:nvPicPr>
          <p:cNvPr id="21" name="Picture 20" descr="A picture containing text, toy, doll&#10;&#10;Description automatically generated">
            <a:extLst>
              <a:ext uri="{FF2B5EF4-FFF2-40B4-BE49-F238E27FC236}">
                <a16:creationId xmlns:a16="http://schemas.microsoft.com/office/drawing/2014/main" id="{F165D194-0600-10B9-DB3B-0363DCFD2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6400" y="1783889"/>
            <a:ext cx="7924800" cy="792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439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isInverted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Bộ sưu tập hình nền Background PowerPoint pastel đầy tính sáng tạ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52" y="1574174"/>
            <a:ext cx="17793947" cy="8522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6"/>
          <p:cNvSpPr txBox="1"/>
          <p:nvPr/>
        </p:nvSpPr>
        <p:spPr>
          <a:xfrm>
            <a:off x="1524000" y="2121402"/>
            <a:ext cx="5790402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8000" b="1" dirty="0">
                <a:solidFill>
                  <a:srgbClr val="FF0000"/>
                </a:solidFill>
                <a:latin typeface="KG Primary Penmanship Bold"/>
              </a:rPr>
              <a:t>Homework</a:t>
            </a:r>
          </a:p>
        </p:txBody>
      </p:sp>
      <p:pic>
        <p:nvPicPr>
          <p:cNvPr id="15" name="Picture 2" descr="Student doing homework Vectors &amp; Illustrations for Free Download | Freepik">
            <a:extLst>
              <a:ext uri="{FF2B5EF4-FFF2-40B4-BE49-F238E27FC236}">
                <a16:creationId xmlns:a16="http://schemas.microsoft.com/office/drawing/2014/main" id="{7261A57E-9E9D-5422-CD22-F5966DF63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5833" y="2451371"/>
            <a:ext cx="6629398" cy="640716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72633" y="3973289"/>
            <a:ext cx="1036320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4400" dirty="0">
                <a:latin typeface="Abadi" panose="020B0604020104020204" pitchFamily="34" charset="0"/>
                <a:cs typeface="Times New Roman" panose="02020603050405020304" pitchFamily="18" charset="0"/>
              </a:rPr>
              <a:t>Do the exercises in Workbook page 39.</a:t>
            </a:r>
          </a:p>
          <a:p>
            <a:pPr marL="571500" lvl="0" indent="-5715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4400" dirty="0">
                <a:latin typeface="Abadi" panose="020B0604020104020204" pitchFamily="34" charset="0"/>
                <a:cs typeface="Times New Roman" panose="02020603050405020304" pitchFamily="18" charset="0"/>
              </a:rPr>
              <a:t>Prepare for the next lesson </a:t>
            </a:r>
          </a:p>
          <a:p>
            <a:pPr lvl="0">
              <a:spcBef>
                <a:spcPts val="1200"/>
              </a:spcBef>
              <a:spcAft>
                <a:spcPts val="1200"/>
              </a:spcAft>
            </a:pPr>
            <a:r>
              <a:rPr lang="en-US" sz="4400" dirty="0">
                <a:latin typeface="Abadi" panose="020B0604020104020204" pitchFamily="34" charset="0"/>
                <a:cs typeface="Times New Roman" panose="02020603050405020304" pitchFamily="18" charset="0"/>
              </a:rPr>
              <a:t>    (Unit 5 Lesson 2 Period 2).</a:t>
            </a:r>
          </a:p>
        </p:txBody>
      </p:sp>
    </p:spTree>
    <p:extLst>
      <p:ext uri="{BB962C8B-B14F-4D97-AF65-F5344CB8AC3E}">
        <p14:creationId xmlns:p14="http://schemas.microsoft.com/office/powerpoint/2010/main" val="1214094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isInverted="1"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Bộ sưu tập hình nền Background PowerPoint pastel đầy tính sáng tạ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52" y="1574174"/>
            <a:ext cx="17793947" cy="8522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 4">
            <a:extLst>
              <a:ext uri="{FF2B5EF4-FFF2-40B4-BE49-F238E27FC236}">
                <a16:creationId xmlns:a16="http://schemas.microsoft.com/office/drawing/2014/main" id="{B6A1540B-741D-6FDE-778A-10B956DFAD89}"/>
              </a:ext>
            </a:extLst>
          </p:cNvPr>
          <p:cNvGrpSpPr>
            <a:grpSpLocks noChangeAspect="1"/>
          </p:cNvGrpSpPr>
          <p:nvPr/>
        </p:nvGrpSpPr>
        <p:grpSpPr>
          <a:xfrm>
            <a:off x="1877764" y="4402880"/>
            <a:ext cx="3608636" cy="3608622"/>
            <a:chOff x="0" y="0"/>
            <a:chExt cx="6350000" cy="6349975"/>
          </a:xfrm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B0DF7270-BD72-DF9F-C5A1-62561B46FEA0}"/>
                </a:ext>
              </a:extLst>
            </p:cNvPr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3920" b="-60014"/>
              </a:stretch>
            </a:blipFill>
            <a:ln w="57150">
              <a:solidFill>
                <a:srgbClr val="FFFF00"/>
              </a:solidFill>
            </a:ln>
          </p:spPr>
        </p:sp>
      </p:grpSp>
      <p:grpSp>
        <p:nvGrpSpPr>
          <p:cNvPr id="25" name="Group 6">
            <a:extLst>
              <a:ext uri="{FF2B5EF4-FFF2-40B4-BE49-F238E27FC236}">
                <a16:creationId xmlns:a16="http://schemas.microsoft.com/office/drawing/2014/main" id="{502B52D5-5AC6-8CA2-56BC-C360D3685523}"/>
              </a:ext>
            </a:extLst>
          </p:cNvPr>
          <p:cNvGrpSpPr>
            <a:grpSpLocks noChangeAspect="1"/>
          </p:cNvGrpSpPr>
          <p:nvPr/>
        </p:nvGrpSpPr>
        <p:grpSpPr>
          <a:xfrm>
            <a:off x="7104373" y="4295490"/>
            <a:ext cx="3716027" cy="3716012"/>
            <a:chOff x="0" y="0"/>
            <a:chExt cx="6350000" cy="6349975"/>
          </a:xfrm>
        </p:grpSpPr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215B7223-D8EB-3525-EC96-DBA4F56AB4EF}"/>
                </a:ext>
              </a:extLst>
            </p:cNvPr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t="-2342" b="-47752"/>
              </a:stretch>
            </a:blipFill>
            <a:ln w="57150">
              <a:solidFill>
                <a:srgbClr val="FFFF00"/>
              </a:solidFill>
            </a:ln>
          </p:spPr>
        </p:sp>
      </p:grpSp>
      <p:grpSp>
        <p:nvGrpSpPr>
          <p:cNvPr id="27" name="Group 8">
            <a:extLst>
              <a:ext uri="{FF2B5EF4-FFF2-40B4-BE49-F238E27FC236}">
                <a16:creationId xmlns:a16="http://schemas.microsoft.com/office/drawing/2014/main" id="{FEC27949-4E7A-8D57-76BD-C49C5F743BE9}"/>
              </a:ext>
            </a:extLst>
          </p:cNvPr>
          <p:cNvGrpSpPr>
            <a:grpSpLocks noChangeAspect="1"/>
          </p:cNvGrpSpPr>
          <p:nvPr/>
        </p:nvGrpSpPr>
        <p:grpSpPr>
          <a:xfrm>
            <a:off x="12660856" y="4295490"/>
            <a:ext cx="3716027" cy="3716012"/>
            <a:chOff x="0" y="0"/>
            <a:chExt cx="6350000" cy="6349975"/>
          </a:xfrm>
        </p:grpSpPr>
        <p:sp>
          <p:nvSpPr>
            <p:cNvPr id="28" name="Freeform 9">
              <a:extLst>
                <a:ext uri="{FF2B5EF4-FFF2-40B4-BE49-F238E27FC236}">
                  <a16:creationId xmlns:a16="http://schemas.microsoft.com/office/drawing/2014/main" id="{D8AB7930-5B80-DE6A-7084-74EF31576081}"/>
                </a:ext>
              </a:extLst>
            </p:cNvPr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6"/>
              <a:stretch>
                <a:fillRect l="-24906" r="-24906"/>
              </a:stretch>
            </a:blipFill>
            <a:ln w="57150">
              <a:solidFill>
                <a:srgbClr val="FFFF00"/>
              </a:solidFill>
            </a:ln>
          </p:spPr>
        </p:sp>
      </p:grpSp>
      <p:sp>
        <p:nvSpPr>
          <p:cNvPr id="29" name="TextBox 13">
            <a:extLst>
              <a:ext uri="{FF2B5EF4-FFF2-40B4-BE49-F238E27FC236}">
                <a16:creationId xmlns:a16="http://schemas.microsoft.com/office/drawing/2014/main" id="{08B11F03-4B30-DA90-AF02-3C75B29FBF61}"/>
              </a:ext>
            </a:extLst>
          </p:cNvPr>
          <p:cNvSpPr txBox="1"/>
          <p:nvPr/>
        </p:nvSpPr>
        <p:spPr>
          <a:xfrm>
            <a:off x="1371600" y="8146604"/>
            <a:ext cx="4489113" cy="936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002060"/>
                </a:solidFill>
                <a:latin typeface="Sniglet"/>
              </a:rPr>
              <a:t>Peter</a:t>
            </a:r>
          </a:p>
        </p:txBody>
      </p:sp>
      <p:sp>
        <p:nvSpPr>
          <p:cNvPr id="30" name="TextBox 14">
            <a:extLst>
              <a:ext uri="{FF2B5EF4-FFF2-40B4-BE49-F238E27FC236}">
                <a16:creationId xmlns:a16="http://schemas.microsoft.com/office/drawing/2014/main" id="{59820D04-66CB-3A95-E262-D33551A83D46}"/>
              </a:ext>
            </a:extLst>
          </p:cNvPr>
          <p:cNvSpPr txBox="1"/>
          <p:nvPr/>
        </p:nvSpPr>
        <p:spPr>
          <a:xfrm>
            <a:off x="6629400" y="8198845"/>
            <a:ext cx="4489113" cy="936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002060"/>
                </a:solidFill>
                <a:latin typeface="Sniglet"/>
              </a:rPr>
              <a:t>Eric</a:t>
            </a:r>
          </a:p>
        </p:txBody>
      </p:sp>
      <p:sp>
        <p:nvSpPr>
          <p:cNvPr id="31" name="TextBox 15">
            <a:extLst>
              <a:ext uri="{FF2B5EF4-FFF2-40B4-BE49-F238E27FC236}">
                <a16:creationId xmlns:a16="http://schemas.microsoft.com/office/drawing/2014/main" id="{F916C72C-9537-9D34-7929-650BA12285D6}"/>
              </a:ext>
            </a:extLst>
          </p:cNvPr>
          <p:cNvSpPr txBox="1"/>
          <p:nvPr/>
        </p:nvSpPr>
        <p:spPr>
          <a:xfrm>
            <a:off x="12274312" y="8272453"/>
            <a:ext cx="4489113" cy="936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002060"/>
                </a:solidFill>
                <a:latin typeface="Sniglet"/>
              </a:rPr>
              <a:t>Julie</a:t>
            </a:r>
          </a:p>
        </p:txBody>
      </p:sp>
      <p:sp>
        <p:nvSpPr>
          <p:cNvPr id="32" name="TextBox 11">
            <a:extLst>
              <a:ext uri="{FF2B5EF4-FFF2-40B4-BE49-F238E27FC236}">
                <a16:creationId xmlns:a16="http://schemas.microsoft.com/office/drawing/2014/main" id="{A9B19134-F88B-54D5-68C1-95F6CEB0D599}"/>
              </a:ext>
            </a:extLst>
          </p:cNvPr>
          <p:cNvSpPr txBox="1"/>
          <p:nvPr/>
        </p:nvSpPr>
        <p:spPr>
          <a:xfrm>
            <a:off x="2663241" y="1954912"/>
            <a:ext cx="13181135" cy="1551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61"/>
              </a:lnSpc>
              <a:spcBef>
                <a:spcPct val="0"/>
              </a:spcBef>
            </a:pPr>
            <a:r>
              <a:rPr lang="en-US" sz="8615" dirty="0">
                <a:solidFill>
                  <a:srgbClr val="002060"/>
                </a:solidFill>
                <a:latin typeface="Fredoka One"/>
              </a:rPr>
              <a:t>Our Winners!</a:t>
            </a:r>
          </a:p>
        </p:txBody>
      </p:sp>
      <p:pic>
        <p:nvPicPr>
          <p:cNvPr id="33" name="Picture 10">
            <a:extLst>
              <a:ext uri="{FF2B5EF4-FFF2-40B4-BE49-F238E27FC236}">
                <a16:creationId xmlns:a16="http://schemas.microsoft.com/office/drawing/2014/main" id="{B86DF469-1A5C-ECB0-344C-319B0D2583E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899823">
            <a:off x="3301378" y="1851664"/>
            <a:ext cx="2446068" cy="2139198"/>
          </a:xfrm>
          <a:prstGeom prst="rect">
            <a:avLst/>
          </a:prstGeom>
        </p:spPr>
      </p:pic>
      <p:pic>
        <p:nvPicPr>
          <p:cNvPr id="34" name="Picture 11">
            <a:extLst>
              <a:ext uri="{FF2B5EF4-FFF2-40B4-BE49-F238E27FC236}">
                <a16:creationId xmlns:a16="http://schemas.microsoft.com/office/drawing/2014/main" id="{274B2BBC-8C67-6606-A031-E540E21331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flipH="1">
            <a:off x="13139059" y="1123813"/>
            <a:ext cx="2676872" cy="267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30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isInverted="1"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Bộ sưu tập hình nền Background PowerPoint pastel đầy tính sáng tạ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52" y="1574174"/>
            <a:ext cx="17793947" cy="8522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4261271">
            <a:off x="1405486" y="5807088"/>
            <a:ext cx="2968161" cy="4017815"/>
          </a:xfrm>
          <a:prstGeom prst="rect">
            <a:avLst/>
          </a:prstGeom>
        </p:spPr>
      </p:pic>
      <p:pic>
        <p:nvPicPr>
          <p:cNvPr id="2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2363836" flipH="1">
            <a:off x="222240" y="6570538"/>
            <a:ext cx="2684556" cy="3633917"/>
          </a:xfrm>
          <a:prstGeom prst="rect">
            <a:avLst/>
          </a:prstGeom>
        </p:spPr>
      </p:pic>
      <p:pic>
        <p:nvPicPr>
          <p:cNvPr id="25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79655" flipH="1">
            <a:off x="13372788" y="6409573"/>
            <a:ext cx="3308589" cy="3300318"/>
          </a:xfrm>
          <a:prstGeom prst="rect">
            <a:avLst/>
          </a:prstGeom>
        </p:spPr>
      </p:pic>
      <p:grpSp>
        <p:nvGrpSpPr>
          <p:cNvPr id="26" name="Group 7"/>
          <p:cNvGrpSpPr/>
          <p:nvPr/>
        </p:nvGrpSpPr>
        <p:grpSpPr>
          <a:xfrm>
            <a:off x="1713957" y="2831768"/>
            <a:ext cx="10556366" cy="3106472"/>
            <a:chOff x="0" y="0"/>
            <a:chExt cx="6503752" cy="1913890"/>
          </a:xfrm>
        </p:grpSpPr>
        <p:sp>
          <p:nvSpPr>
            <p:cNvPr id="27" name="Freeform 8"/>
            <p:cNvSpPr/>
            <p:nvPr/>
          </p:nvSpPr>
          <p:spPr>
            <a:xfrm>
              <a:off x="0" y="0"/>
              <a:ext cx="6503752" cy="1913890"/>
            </a:xfrm>
            <a:custGeom>
              <a:avLst/>
              <a:gdLst/>
              <a:ahLst/>
              <a:cxnLst/>
              <a:rect l="l" t="t" r="r" b="b"/>
              <a:pathLst>
                <a:path w="6503752" h="1913890">
                  <a:moveTo>
                    <a:pt x="6503752" y="956945"/>
                  </a:moveTo>
                  <a:lnTo>
                    <a:pt x="6503752" y="956945"/>
                  </a:lnTo>
                  <a:cubicBezTo>
                    <a:pt x="6503752" y="1485392"/>
                    <a:pt x="6075381" y="1913890"/>
                    <a:pt x="5546807" y="1913890"/>
                  </a:cubicBezTo>
                  <a:lnTo>
                    <a:pt x="956945" y="1913890"/>
                  </a:lnTo>
                  <a:cubicBezTo>
                    <a:pt x="428371" y="1913890"/>
                    <a:pt x="0" y="1485392"/>
                    <a:pt x="0" y="956945"/>
                  </a:cubicBezTo>
                  <a:lnTo>
                    <a:pt x="0" y="956945"/>
                  </a:lnTo>
                  <a:cubicBezTo>
                    <a:pt x="0" y="428371"/>
                    <a:pt x="428371" y="0"/>
                    <a:pt x="956945" y="0"/>
                  </a:cubicBezTo>
                  <a:lnTo>
                    <a:pt x="5546807" y="0"/>
                  </a:lnTo>
                  <a:cubicBezTo>
                    <a:pt x="6075254" y="0"/>
                    <a:pt x="6503752" y="428371"/>
                    <a:pt x="6503752" y="956945"/>
                  </a:cubicBezTo>
                  <a:close/>
                </a:path>
              </a:pathLst>
            </a:custGeom>
            <a:solidFill>
              <a:srgbClr val="FFC07A"/>
            </a:solidFill>
          </p:spPr>
        </p:sp>
      </p:grpSp>
      <p:sp>
        <p:nvSpPr>
          <p:cNvPr id="28" name="TextBox 9"/>
          <p:cNvSpPr txBox="1"/>
          <p:nvPr/>
        </p:nvSpPr>
        <p:spPr>
          <a:xfrm>
            <a:off x="2633720" y="3377603"/>
            <a:ext cx="8783442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999"/>
              </a:lnSpc>
            </a:pPr>
            <a:r>
              <a:rPr lang="en-US" sz="9999" b="1" dirty="0">
                <a:solidFill>
                  <a:srgbClr val="000000"/>
                </a:solidFill>
                <a:latin typeface="Tenor Sans"/>
              </a:rPr>
              <a:t>Thank You!</a:t>
            </a:r>
          </a:p>
        </p:txBody>
      </p:sp>
      <p:sp>
        <p:nvSpPr>
          <p:cNvPr id="29" name="TextBox 10"/>
          <p:cNvSpPr txBox="1"/>
          <p:nvPr/>
        </p:nvSpPr>
        <p:spPr>
          <a:xfrm>
            <a:off x="3617844" y="4969565"/>
            <a:ext cx="7303226" cy="6877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279"/>
              </a:lnSpc>
            </a:pPr>
            <a:r>
              <a:rPr lang="en-US" sz="4399" b="1" spc="219" dirty="0">
                <a:solidFill>
                  <a:srgbClr val="000000"/>
                </a:solidFill>
                <a:latin typeface="Nunito Sans Regular"/>
              </a:rPr>
              <a:t>See You Next Time.</a:t>
            </a:r>
          </a:p>
        </p:txBody>
      </p:sp>
      <p:pic>
        <p:nvPicPr>
          <p:cNvPr id="30" name="Pictur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6791010">
            <a:off x="2357987" y="6296233"/>
            <a:ext cx="3657261" cy="3373824"/>
          </a:xfrm>
          <a:prstGeom prst="rect">
            <a:avLst/>
          </a:prstGeom>
        </p:spPr>
      </p:pic>
      <p:pic>
        <p:nvPicPr>
          <p:cNvPr id="31" name="Picture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3136113" y="1994439"/>
            <a:ext cx="4923286" cy="4377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700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isInverted="1"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1499</TotalTime>
  <Words>898</Words>
  <Application>Microsoft Office PowerPoint</Application>
  <PresentationFormat>Custom</PresentationFormat>
  <Paragraphs>145</Paragraphs>
  <Slides>33</Slides>
  <Notes>28</Notes>
  <HiddenSlides>0</HiddenSlides>
  <MMClips>4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6" baseType="lpstr">
      <vt:lpstr>Wingdings</vt:lpstr>
      <vt:lpstr>KG Primary Penmanship Bold</vt:lpstr>
      <vt:lpstr>Tenor Sans</vt:lpstr>
      <vt:lpstr>Jumble</vt:lpstr>
      <vt:lpstr>Fredoka One</vt:lpstr>
      <vt:lpstr>Times New Roman</vt:lpstr>
      <vt:lpstr>Sniglet</vt:lpstr>
      <vt:lpstr>Calibri</vt:lpstr>
      <vt:lpstr>Abadi</vt:lpstr>
      <vt:lpstr>Symbol</vt:lpstr>
      <vt:lpstr>Arial</vt:lpstr>
      <vt:lpstr>Nunito Sans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White English Community Helpers Presentation</dc:title>
  <dc:creator>Trang Nguyen</dc:creator>
  <cp:lastModifiedBy>ASUS VIVOBOOK</cp:lastModifiedBy>
  <cp:revision>74</cp:revision>
  <dcterms:created xsi:type="dcterms:W3CDTF">2006-08-16T00:00:00Z</dcterms:created>
  <dcterms:modified xsi:type="dcterms:W3CDTF">2024-11-28T15:14:05Z</dcterms:modified>
  <dc:identifier>DAFV1pFi9-g</dc:identifier>
</cp:coreProperties>
</file>