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8" r:id="rId2"/>
    <p:sldId id="271" r:id="rId3"/>
    <p:sldId id="260" r:id="rId4"/>
    <p:sldId id="261" r:id="rId5"/>
    <p:sldId id="262" r:id="rId6"/>
    <p:sldId id="263" r:id="rId7"/>
    <p:sldId id="264" r:id="rId8"/>
    <p:sldId id="266" r:id="rId9"/>
    <p:sldId id="268" r:id="rId10"/>
    <p:sldId id="267" r:id="rId11"/>
    <p:sldId id="269" r:id="rId12"/>
    <p:sldId id="270" r:id="rId13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FC3"/>
    <a:srgbClr val="3D77A8"/>
    <a:srgbClr val="4A8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23E994F-4FCF-4A9F-BB15-DF78F9F6B7A0}"/>
              </a:ext>
            </a:extLst>
          </p:cNvPr>
          <p:cNvSpPr txBox="1"/>
          <p:nvPr userDrawn="1"/>
        </p:nvSpPr>
        <p:spPr>
          <a:xfrm>
            <a:off x="3684663" y="6634701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4051885" y="5025030"/>
            <a:ext cx="7976326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 smtClean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KÍNH TRỌNG</a:t>
            </a:r>
            <a:r>
              <a:rPr kumimoji="0" lang="en-US" sz="4800" b="1" i="0" u="none" strike="noStrike" kern="0" cap="none" spc="0" normalizeH="0" baseline="0" noProof="0" dirty="0" smtClean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</a:t>
            </a:r>
            <a:r>
              <a:rPr kumimoji="0" lang="vi-VN" sz="4800" b="1" i="0" u="none" strike="noStrike" kern="0" cap="none" spc="0" normalizeH="0" baseline="0" noProof="0" dirty="0" smtClean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THẦY GIÁO, CÔ GIÁO VÀ YÊU QUÝ BẠN BÈ</a:t>
            </a:r>
            <a:endParaRPr kumimoji="0" lang="vi-VN" sz="4800" b="1" i="0" u="none" strike="noStrike" kern="0" cap="none" spc="0" normalizeH="0" baseline="0" noProof="0" dirty="0">
              <a:ln w="19050">
                <a:solidFill>
                  <a:srgbClr val="D43733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678923" y="569070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0659454" y="5555748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010573" y="3125451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178295" y="6266196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2</a:t>
            </a:r>
          </a:p>
        </p:txBody>
      </p:sp>
      <p:pic>
        <p:nvPicPr>
          <p:cNvPr id="4" name="Picture 3" descr="A picture containing text, vector graphics&#10;&#10;Description automatically generated">
            <a:extLst>
              <a:ext uri="{FF2B5EF4-FFF2-40B4-BE49-F238E27FC236}">
                <a16:creationId xmlns="" xmlns:a16="http://schemas.microsoft.com/office/drawing/2014/main" id="{1615A6E5-55AE-4AF3-8171-CF240090A2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16288" y="471706"/>
            <a:ext cx="5501158" cy="550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62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bg>
      <p:bgPr>
        <a:solidFill>
          <a:schemeClr val="accent3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2C03D41-29FD-4C24-93B7-ACF0440DE4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FCC409D7-DEED-4CFC-8307-14A64DE36C48}"/>
              </a:ext>
            </a:extLst>
          </p:cNvPr>
          <p:cNvGrpSpPr/>
          <p:nvPr userDrawn="1"/>
        </p:nvGrpSpPr>
        <p:grpSpPr>
          <a:xfrm>
            <a:off x="340636" y="254000"/>
            <a:ext cx="2816950" cy="1489289"/>
            <a:chOff x="569798" y="1124402"/>
            <a:chExt cx="2816950" cy="1489289"/>
          </a:xfrm>
        </p:grpSpPr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F8BC5D2D-D039-4AB6-AA00-D3310D94C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9798" y="1124402"/>
              <a:ext cx="2816950" cy="148928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527F1D03-CF96-43A1-94DF-E7D051B287F9}"/>
                </a:ext>
              </a:extLst>
            </p:cNvPr>
            <p:cNvSpPr txBox="1"/>
            <p:nvPr/>
          </p:nvSpPr>
          <p:spPr>
            <a:xfrm>
              <a:off x="1442468" y="1610762"/>
              <a:ext cx="17844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chemeClr val="accent2"/>
                  </a:solidFill>
                  <a:latin typeface="+mj-lt"/>
                </a:rPr>
                <a:t>KHÁM PHÁ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437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chemeClr val="accent3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2C03D41-29FD-4C24-93B7-ACF0440DE4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90E6472D-54EF-4287-864C-0208D6E93C5C}"/>
              </a:ext>
            </a:extLst>
          </p:cNvPr>
          <p:cNvGrpSpPr/>
          <p:nvPr userDrawn="1"/>
        </p:nvGrpSpPr>
        <p:grpSpPr>
          <a:xfrm>
            <a:off x="433342" y="358589"/>
            <a:ext cx="2816950" cy="1288726"/>
            <a:chOff x="500062" y="2851475"/>
            <a:chExt cx="2816950" cy="1288726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6F5792B0-5237-4921-9333-2D63473E0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2851475"/>
              <a:ext cx="2816950" cy="128872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3EA80D1D-39F5-4C85-B473-87262938D567}"/>
                </a:ext>
              </a:extLst>
            </p:cNvPr>
            <p:cNvSpPr txBox="1"/>
            <p:nvPr/>
          </p:nvSpPr>
          <p:spPr>
            <a:xfrm>
              <a:off x="1237849" y="3294564"/>
              <a:ext cx="19625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7030A0"/>
                  </a:solidFill>
                  <a:latin typeface="+mj-lt"/>
                </a:rPr>
                <a:t>LUYỆN TẬP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3844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chemeClr val="accent3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2C03D41-29FD-4C24-93B7-ACF0440DE4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28A1BE0-E469-4869-8417-DE9B9EC6F2B4}"/>
              </a:ext>
            </a:extLst>
          </p:cNvPr>
          <p:cNvGrpSpPr/>
          <p:nvPr userDrawn="1"/>
        </p:nvGrpSpPr>
        <p:grpSpPr>
          <a:xfrm>
            <a:off x="309388" y="254280"/>
            <a:ext cx="2677424" cy="1274454"/>
            <a:chOff x="479771" y="4186500"/>
            <a:chExt cx="2677424" cy="1274454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8A137115-0E6C-4EB8-9AFF-E91DFB9C9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9771" y="4186500"/>
              <a:ext cx="2677424" cy="127445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99733AAB-E5E3-46A1-9F4E-0452DF37F2DF}"/>
                </a:ext>
              </a:extLst>
            </p:cNvPr>
            <p:cNvSpPr txBox="1"/>
            <p:nvPr/>
          </p:nvSpPr>
          <p:spPr>
            <a:xfrm>
              <a:off x="1148949" y="4550361"/>
              <a:ext cx="17972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chemeClr val="accent2"/>
                  </a:solidFill>
                  <a:latin typeface="+mj-lt"/>
                </a:rPr>
                <a:t>VẬN DỤNG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207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08074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5377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6" r:id="rId3"/>
    <p:sldLayoutId id="2147483657" r:id="rId4"/>
    <p:sldLayoutId id="2147483655" r:id="rId5"/>
  </p:sldLayoutIdLst>
  <p:transition spd="slow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8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0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microsoft.com/office/2007/relationships/hdphoto" Target="../media/hdphoto8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8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5576" y="195944"/>
            <a:ext cx="16498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n>
                  <a:solidFill>
                    <a:srgbClr val="4A88BC"/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Bài</a:t>
            </a:r>
            <a:r>
              <a:rPr lang="en-US" sz="4800" dirty="0" smtClean="0">
                <a:ln>
                  <a:solidFill>
                    <a:srgbClr val="4A88BC"/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 3</a:t>
            </a:r>
            <a:endParaRPr lang="en-US" sz="4800" dirty="0">
              <a:ln>
                <a:solidFill>
                  <a:srgbClr val="4A88BC"/>
                </a:solidFill>
              </a:ln>
              <a:solidFill>
                <a:schemeClr val="accent2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789" y="2595156"/>
            <a:ext cx="69932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n>
                  <a:solidFill>
                    <a:srgbClr val="3D77A8"/>
                  </a:solidFill>
                </a:ln>
                <a:solidFill>
                  <a:srgbClr val="4A88BC"/>
                </a:solidFill>
                <a:effectLst/>
                <a:latin typeface="+mj-lt"/>
              </a:rPr>
              <a:t>KÍNH TRỌNG THẦY GIÁO, CÔ GIÁO</a:t>
            </a:r>
            <a:endParaRPr lang="en-US" sz="4800" dirty="0">
              <a:ln>
                <a:solidFill>
                  <a:srgbClr val="3D77A8"/>
                </a:solidFill>
              </a:ln>
              <a:solidFill>
                <a:srgbClr val="4A88BC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748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playback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26672" y="212271"/>
            <a:ext cx="8482149" cy="63616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8011" y="280765"/>
            <a:ext cx="2756263" cy="159040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C89C4AD2-46DF-4322-9806-A3ACA214062A}"/>
              </a:ext>
            </a:extLst>
          </p:cNvPr>
          <p:cNvGrpSpPr/>
          <p:nvPr/>
        </p:nvGrpSpPr>
        <p:grpSpPr>
          <a:xfrm>
            <a:off x="287588" y="280765"/>
            <a:ext cx="2886686" cy="975278"/>
            <a:chOff x="500062" y="381715"/>
            <a:chExt cx="2886686" cy="975278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7B184F5B-7CAC-4B80-B156-8C694C9E3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0062" y="381715"/>
              <a:ext cx="1170334" cy="97527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E9414956-4A62-4264-A537-DD96800310E3}"/>
                </a:ext>
              </a:extLst>
            </p:cNvPr>
            <p:cNvSpPr txBox="1"/>
            <p:nvPr/>
          </p:nvSpPr>
          <p:spPr>
            <a:xfrm>
              <a:off x="1493281" y="639505"/>
              <a:ext cx="18934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rgbClr val="F78609"/>
                  </a:solidFill>
                  <a:latin typeface="+mj-lt"/>
                </a:rPr>
                <a:t>KHỞI ĐỘNG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117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32194" y="624344"/>
            <a:ext cx="6613143" cy="523220"/>
            <a:chOff x="569825" y="2199885"/>
            <a:chExt cx="6613143" cy="523220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FF42F663-F3A2-4AB3-B9A5-6F4D44B3BC5B}"/>
                </a:ext>
              </a:extLst>
            </p:cNvPr>
            <p:cNvSpPr/>
            <p:nvPr/>
          </p:nvSpPr>
          <p:spPr>
            <a:xfrm>
              <a:off x="569825" y="2213113"/>
              <a:ext cx="463826" cy="4638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accent2"/>
                  </a:solidFill>
                  <a:latin typeface="+mj-lt"/>
                </a:rPr>
                <a:t>1</a:t>
              </a:r>
              <a:endParaRPr lang="vi-VN" sz="32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C025334-9B63-44D3-957B-00AB8843D486}"/>
                </a:ext>
              </a:extLst>
            </p:cNvPr>
            <p:cNvSpPr txBox="1"/>
            <p:nvPr/>
          </p:nvSpPr>
          <p:spPr>
            <a:xfrm>
              <a:off x="1095960" y="2199885"/>
              <a:ext cx="6087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B050"/>
                  </a:solidFill>
                </a:rPr>
                <a:t>Quan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sát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tranh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và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trả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lời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câu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hỏi</a:t>
              </a:r>
              <a:r>
                <a:rPr lang="en-US" sz="2800" b="1" dirty="0">
                  <a:solidFill>
                    <a:srgbClr val="00B050"/>
                  </a:solidFill>
                </a:rPr>
                <a:t>:</a:t>
              </a:r>
              <a:endParaRPr lang="vi-VN" sz="28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180" y="1610655"/>
            <a:ext cx="7874026" cy="3905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7805" y="5563574"/>
            <a:ext cx="8268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hỏi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thăm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học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sinh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khi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thấy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các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bạn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mệt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hoặc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buồn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6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32194" y="624344"/>
            <a:ext cx="6613143" cy="523220"/>
            <a:chOff x="569825" y="2199885"/>
            <a:chExt cx="6613143" cy="523220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FF42F663-F3A2-4AB3-B9A5-6F4D44B3BC5B}"/>
                </a:ext>
              </a:extLst>
            </p:cNvPr>
            <p:cNvSpPr/>
            <p:nvPr/>
          </p:nvSpPr>
          <p:spPr>
            <a:xfrm>
              <a:off x="569825" y="2213113"/>
              <a:ext cx="463826" cy="4638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accent2"/>
                  </a:solidFill>
                  <a:latin typeface="+mj-lt"/>
                </a:rPr>
                <a:t>1</a:t>
              </a:r>
              <a:endParaRPr lang="vi-VN" sz="32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C025334-9B63-44D3-957B-00AB8843D486}"/>
                </a:ext>
              </a:extLst>
            </p:cNvPr>
            <p:cNvSpPr txBox="1"/>
            <p:nvPr/>
          </p:nvSpPr>
          <p:spPr>
            <a:xfrm>
              <a:off x="1095960" y="2199885"/>
              <a:ext cx="6087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B050"/>
                  </a:solidFill>
                </a:rPr>
                <a:t>Quan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sát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tranh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và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trả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lời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câu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hỏi</a:t>
              </a:r>
              <a:r>
                <a:rPr lang="en-US" sz="2800" b="1" dirty="0">
                  <a:solidFill>
                    <a:srgbClr val="00B050"/>
                  </a:solidFill>
                </a:rPr>
                <a:t>:</a:t>
              </a:r>
              <a:endParaRPr lang="vi-VN" sz="28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1" t="5075" r="2269"/>
          <a:stretch/>
        </p:blipFill>
        <p:spPr>
          <a:xfrm>
            <a:off x="888274" y="1724298"/>
            <a:ext cx="10162903" cy="39607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97701" y="5685084"/>
            <a:ext cx="4532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dạy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em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tập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múa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 err="1" smtClean="0">
                <a:solidFill>
                  <a:schemeClr val="accent4"/>
                </a:solidFill>
              </a:rPr>
              <a:t>tập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hát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8365" y="5685084"/>
            <a:ext cx="4532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giảng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bài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cho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học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sinh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82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32194" y="624344"/>
            <a:ext cx="8285189" cy="954107"/>
            <a:chOff x="569825" y="2199885"/>
            <a:chExt cx="8285189" cy="954107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FF42F663-F3A2-4AB3-B9A5-6F4D44B3BC5B}"/>
                </a:ext>
              </a:extLst>
            </p:cNvPr>
            <p:cNvSpPr/>
            <p:nvPr/>
          </p:nvSpPr>
          <p:spPr>
            <a:xfrm>
              <a:off x="569825" y="2213113"/>
              <a:ext cx="463826" cy="4638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accent2"/>
                  </a:solidFill>
                  <a:latin typeface="+mj-lt"/>
                </a:rPr>
                <a:t>2</a:t>
              </a:r>
              <a:endParaRPr lang="vi-VN" sz="32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C025334-9B63-44D3-957B-00AB8843D486}"/>
                </a:ext>
              </a:extLst>
            </p:cNvPr>
            <p:cNvSpPr txBox="1"/>
            <p:nvPr/>
          </p:nvSpPr>
          <p:spPr>
            <a:xfrm>
              <a:off x="1095960" y="2199885"/>
              <a:ext cx="77590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B050"/>
                  </a:solidFill>
                </a:rPr>
                <a:t>Tìm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hiểu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những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việc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cần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làm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để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thể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hiện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sự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kính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trọng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với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thầy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giáo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,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cô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giáo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.</a:t>
              </a:r>
              <a:endParaRPr lang="vi-VN" sz="28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58"/>
          <a:stretch/>
        </p:blipFill>
        <p:spPr>
          <a:xfrm>
            <a:off x="927966" y="1776548"/>
            <a:ext cx="10336067" cy="3984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5616" y="5623556"/>
            <a:ext cx="3807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Lễ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phép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chào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hỏi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4958" y="5623556"/>
            <a:ext cx="451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Tập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trung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 err="1" smtClean="0">
                <a:solidFill>
                  <a:schemeClr val="accent4"/>
                </a:solidFill>
              </a:rPr>
              <a:t>hăng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hái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học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bài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53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32194" y="624344"/>
            <a:ext cx="8285189" cy="954107"/>
            <a:chOff x="569825" y="2199885"/>
            <a:chExt cx="8285189" cy="954107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FF42F663-F3A2-4AB3-B9A5-6F4D44B3BC5B}"/>
                </a:ext>
              </a:extLst>
            </p:cNvPr>
            <p:cNvSpPr/>
            <p:nvPr/>
          </p:nvSpPr>
          <p:spPr>
            <a:xfrm>
              <a:off x="569825" y="2213113"/>
              <a:ext cx="463826" cy="4638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accent2"/>
                  </a:solidFill>
                  <a:latin typeface="+mj-lt"/>
                </a:rPr>
                <a:t>2</a:t>
              </a:r>
              <a:endParaRPr lang="vi-VN" sz="32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C025334-9B63-44D3-957B-00AB8843D486}"/>
                </a:ext>
              </a:extLst>
            </p:cNvPr>
            <p:cNvSpPr txBox="1"/>
            <p:nvPr/>
          </p:nvSpPr>
          <p:spPr>
            <a:xfrm>
              <a:off x="1095960" y="2199885"/>
              <a:ext cx="77590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B050"/>
                  </a:solidFill>
                </a:rPr>
                <a:t>Tìm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hiểu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những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việc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cần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làm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để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thể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hiện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sự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kính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trọng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với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thầy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giáo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,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cô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giáo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.</a:t>
              </a:r>
              <a:endParaRPr lang="vi-VN" sz="28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835615" y="5711112"/>
            <a:ext cx="8993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Tặng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hoa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 err="1" smtClean="0">
                <a:solidFill>
                  <a:schemeClr val="accent4"/>
                </a:solidFill>
              </a:rPr>
              <a:t>chúc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mừng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nhân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ngày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nhà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giáo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Việt</a:t>
            </a:r>
            <a:r>
              <a:rPr lang="en-US" sz="2400" dirty="0" smtClean="0">
                <a:solidFill>
                  <a:schemeClr val="accent4"/>
                </a:solidFill>
              </a:rPr>
              <a:t> Nam</a:t>
            </a:r>
            <a:endParaRPr lang="en-US" sz="2400" dirty="0">
              <a:solidFill>
                <a:schemeClr val="accent4"/>
              </a:solidFill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" t="2937"/>
          <a:stretch/>
        </p:blipFill>
        <p:spPr>
          <a:xfrm>
            <a:off x="1835615" y="1666007"/>
            <a:ext cx="7833647" cy="395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6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32194" y="624344"/>
            <a:ext cx="8285189" cy="954107"/>
            <a:chOff x="569825" y="2199885"/>
            <a:chExt cx="8285189" cy="954107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FF42F663-F3A2-4AB3-B9A5-6F4D44B3BC5B}"/>
                </a:ext>
              </a:extLst>
            </p:cNvPr>
            <p:cNvSpPr/>
            <p:nvPr/>
          </p:nvSpPr>
          <p:spPr>
            <a:xfrm>
              <a:off x="569825" y="2213113"/>
              <a:ext cx="463826" cy="4638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accent2"/>
                  </a:solidFill>
                  <a:latin typeface="+mj-lt"/>
                </a:rPr>
                <a:t>2</a:t>
              </a:r>
              <a:endParaRPr lang="vi-VN" sz="32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C025334-9B63-44D3-957B-00AB8843D486}"/>
                </a:ext>
              </a:extLst>
            </p:cNvPr>
            <p:cNvSpPr txBox="1"/>
            <p:nvPr/>
          </p:nvSpPr>
          <p:spPr>
            <a:xfrm>
              <a:off x="1095960" y="2199885"/>
              <a:ext cx="77590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B050"/>
                  </a:solidFill>
                </a:rPr>
                <a:t>Tìm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hiểu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những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việc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cần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làm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để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thể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hiện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sự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kính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trọng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với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thầy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giáo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,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cô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giáo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.</a:t>
              </a:r>
              <a:endParaRPr lang="vi-VN" sz="28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972656" y="5778186"/>
            <a:ext cx="3846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Giúp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bê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chồng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vở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nặng</a:t>
            </a:r>
            <a:endParaRPr lang="en-US" sz="2400" dirty="0">
              <a:solidFill>
                <a:schemeClr val="accent4"/>
              </a:solidFill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26" y="1511377"/>
            <a:ext cx="10172643" cy="42668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70782" y="5778186"/>
            <a:ext cx="462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Hỏi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những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bài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chưa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hiểu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06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32194" y="624344"/>
            <a:ext cx="8285189" cy="954107"/>
            <a:chOff x="569825" y="2199885"/>
            <a:chExt cx="8285189" cy="954107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FF42F663-F3A2-4AB3-B9A5-6F4D44B3BC5B}"/>
                </a:ext>
              </a:extLst>
            </p:cNvPr>
            <p:cNvSpPr/>
            <p:nvPr/>
          </p:nvSpPr>
          <p:spPr>
            <a:xfrm>
              <a:off x="569825" y="2213113"/>
              <a:ext cx="463826" cy="4638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accent2"/>
                  </a:solidFill>
                  <a:latin typeface="+mj-lt"/>
                </a:rPr>
                <a:t>1</a:t>
              </a:r>
              <a:endParaRPr lang="vi-VN" sz="32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C025334-9B63-44D3-957B-00AB8843D486}"/>
                </a:ext>
              </a:extLst>
            </p:cNvPr>
            <p:cNvSpPr txBox="1"/>
            <p:nvPr/>
          </p:nvSpPr>
          <p:spPr>
            <a:xfrm>
              <a:off x="1095960" y="2199885"/>
              <a:ext cx="77590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B050"/>
                  </a:solidFill>
                </a:rPr>
                <a:t>Em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đồng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tình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hoặc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không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đồng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tình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với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việc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làm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nào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?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Vì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sao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?</a:t>
              </a:r>
              <a:endParaRPr lang="vi-VN" sz="28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8" y="1838039"/>
            <a:ext cx="7220958" cy="40963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88838" y="5934361"/>
            <a:ext cx="5421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Các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bạn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đồng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thanh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chào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  <a:endParaRPr lang="en-US" sz="2400" dirty="0">
              <a:solidFill>
                <a:schemeClr val="accent4"/>
              </a:solidFill>
            </a:endParaRPr>
          </a:p>
        </p:txBody>
      </p:sp>
      <p:pic>
        <p:nvPicPr>
          <p:cNvPr id="7" name="Picture 6" descr="Tick cross wrong vector icon design. Download a Free Preview or High  Quality Adobe Illustrator Ai, EPS, … | Kids cartoon characters, Vector icon  design, Icon desig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487" b="69744" l="53400" r="93000">
                        <a14:foregroundMark x1="82400" y1="36923" x2="69400" y2="5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67" t="18504" r="5833" b="28675"/>
          <a:stretch/>
        </p:blipFill>
        <p:spPr bwMode="auto">
          <a:xfrm>
            <a:off x="10089554" y="1838039"/>
            <a:ext cx="1101790" cy="108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56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50" y="1653076"/>
            <a:ext cx="11460174" cy="4505954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432194" y="624344"/>
            <a:ext cx="8285189" cy="954107"/>
            <a:chOff x="569825" y="2199885"/>
            <a:chExt cx="8285189" cy="954107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FF42F663-F3A2-4AB3-B9A5-6F4D44B3BC5B}"/>
                </a:ext>
              </a:extLst>
            </p:cNvPr>
            <p:cNvSpPr/>
            <p:nvPr/>
          </p:nvSpPr>
          <p:spPr>
            <a:xfrm>
              <a:off x="569825" y="2213113"/>
              <a:ext cx="463826" cy="4638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accent2"/>
                  </a:solidFill>
                  <a:latin typeface="+mj-lt"/>
                </a:rPr>
                <a:t>1</a:t>
              </a:r>
              <a:endParaRPr lang="vi-VN" sz="32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C025334-9B63-44D3-957B-00AB8843D486}"/>
                </a:ext>
              </a:extLst>
            </p:cNvPr>
            <p:cNvSpPr txBox="1"/>
            <p:nvPr/>
          </p:nvSpPr>
          <p:spPr>
            <a:xfrm>
              <a:off x="1095960" y="2199885"/>
              <a:ext cx="77590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B050"/>
                  </a:solidFill>
                </a:rPr>
                <a:t>Em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đồng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tình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hoặc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không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đồng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tình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với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việc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làm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nào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?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Vì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sao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?</a:t>
              </a:r>
              <a:endParaRPr lang="vi-VN" sz="28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85171" y="6002822"/>
            <a:ext cx="5421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Các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bạn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không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tập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trung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học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bài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  <a:endParaRPr lang="en-US" sz="2400" dirty="0">
              <a:solidFill>
                <a:schemeClr val="accent4"/>
              </a:solidFill>
            </a:endParaRPr>
          </a:p>
        </p:txBody>
      </p:sp>
      <p:pic>
        <p:nvPicPr>
          <p:cNvPr id="7" name="Picture 6" descr="Tick cross wrong vector icon design. Download a Free Preview or High  Quality Adobe Illustrator Ai, EPS, … | Kids cartoon characters, Vector icon  design, Icon desig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487" b="69744" l="53400" r="93000">
                        <a14:foregroundMark x1="82400" y1="36923" x2="69400" y2="5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67" t="18504" r="5833" b="28675"/>
          <a:stretch/>
        </p:blipFill>
        <p:spPr bwMode="auto">
          <a:xfrm>
            <a:off x="6337400" y="4922019"/>
            <a:ext cx="1101790" cy="108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Tick cross wrong vector icon design. Download a Free Preview or High  Quality Adobe Illustrator Ai, EPS, … | Kids cartoon characters, Vector icon  design, Icon desig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436" b="70256" l="7200" r="47200">
                        <a14:foregroundMark x1="35000" y1="35385" x2="23600" y2="51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7" t="16929" r="51805" b="29151"/>
          <a:stretch/>
        </p:blipFill>
        <p:spPr bwMode="auto">
          <a:xfrm>
            <a:off x="4751238" y="4862840"/>
            <a:ext cx="1049917" cy="106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99098" y="6002822"/>
            <a:ext cx="5421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4"/>
                </a:solidFill>
              </a:rPr>
              <a:t>Bạn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học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sinh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hỏi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thăm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giáo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63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ick cross wrong vector icon design. Download a Free Preview or High  Quality Adobe Illustrator Ai, EPS, … | Kids cartoon characters, Vector icon  design, Icon desig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436" b="70256" l="7200" r="47200">
                        <a14:foregroundMark x1="35000" y1="35385" x2="23600" y2="51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7" t="16929" r="51805" b="29151"/>
          <a:stretch/>
        </p:blipFill>
        <p:spPr bwMode="auto">
          <a:xfrm>
            <a:off x="2373798" y="1811611"/>
            <a:ext cx="1049917" cy="106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ick cross wrong vector icon design. Download a Free Preview or High  Quality Adobe Illustrator Ai, EPS, … | Kids cartoon characters, Vector icon  design, Icon desig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487" b="69744" l="53400" r="93000">
                        <a14:foregroundMark x1="82400" y1="36923" x2="69400" y2="5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67" t="18504" r="5833" b="28675"/>
          <a:stretch/>
        </p:blipFill>
        <p:spPr bwMode="auto">
          <a:xfrm>
            <a:off x="8482823" y="1815737"/>
            <a:ext cx="1101790" cy="108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2778" y="2876968"/>
            <a:ext cx="4648200" cy="334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Không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chào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hỏi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Nói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trống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không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Cãi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lời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Không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vâng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lời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Không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học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bài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và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làm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bài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tập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Nói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chuyện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trong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giờ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học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34" y="2876968"/>
            <a:ext cx="58361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Chào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hỏi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giáo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Chú</a:t>
            </a:r>
            <a:r>
              <a:rPr lang="en-US" sz="2400" dirty="0" smtClean="0">
                <a:solidFill>
                  <a:schemeClr val="accent4"/>
                </a:solidFill>
              </a:rPr>
              <a:t> ý </a:t>
            </a:r>
            <a:r>
              <a:rPr lang="en-US" sz="2400" dirty="0" err="1" smtClean="0">
                <a:solidFill>
                  <a:schemeClr val="accent4"/>
                </a:solidFill>
              </a:rPr>
              <a:t>nghe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giảng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Học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hành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chăm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chỉ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Quan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tâm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 err="1" smtClean="0">
                <a:solidFill>
                  <a:schemeClr val="accent4"/>
                </a:solidFill>
              </a:rPr>
              <a:t>thăm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hỏi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 err="1" smtClean="0">
                <a:solidFill>
                  <a:schemeClr val="accent4"/>
                </a:solidFill>
              </a:rPr>
              <a:t>giúp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đỡ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solidFill>
                  <a:schemeClr val="accent4"/>
                </a:solidFill>
              </a:rPr>
              <a:t>Lễ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phép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với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C025334-9B63-44D3-957B-00AB8843D486}"/>
              </a:ext>
            </a:extLst>
          </p:cNvPr>
          <p:cNvSpPr txBox="1"/>
          <p:nvPr/>
        </p:nvSpPr>
        <p:spPr>
          <a:xfrm>
            <a:off x="3316878" y="898664"/>
            <a:ext cx="817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</a:rPr>
              <a:t>Thể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hiện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sự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kính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trọng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với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thầy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giáo</a:t>
            </a:r>
            <a:r>
              <a:rPr lang="en-US" sz="2800" b="1" dirty="0" smtClean="0">
                <a:solidFill>
                  <a:srgbClr val="00B050"/>
                </a:solidFill>
              </a:rPr>
              <a:t>, </a:t>
            </a:r>
            <a:r>
              <a:rPr lang="en-US" sz="2800" b="1" dirty="0" err="1" smtClean="0">
                <a:solidFill>
                  <a:srgbClr val="00B050"/>
                </a:solidFill>
              </a:rPr>
              <a:t>cô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giáo</a:t>
            </a:r>
            <a:r>
              <a:rPr lang="en-US" sz="2800" b="1" dirty="0" smtClean="0">
                <a:solidFill>
                  <a:srgbClr val="00B050"/>
                </a:solidFill>
              </a:rPr>
              <a:t>.</a:t>
            </a:r>
            <a:endParaRPr lang="vi-VN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20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uild="p"/>
          <p:bldP spid="5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uild="p"/>
          <p:bldP spid="5" grpId="0" build="p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32194" y="624344"/>
            <a:ext cx="8285189" cy="523220"/>
            <a:chOff x="569825" y="2199885"/>
            <a:chExt cx="8285189" cy="523220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FF42F663-F3A2-4AB3-B9A5-6F4D44B3BC5B}"/>
                </a:ext>
              </a:extLst>
            </p:cNvPr>
            <p:cNvSpPr/>
            <p:nvPr/>
          </p:nvSpPr>
          <p:spPr>
            <a:xfrm>
              <a:off x="569825" y="2213113"/>
              <a:ext cx="463826" cy="4638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accent2"/>
                  </a:solidFill>
                  <a:latin typeface="+mj-lt"/>
                </a:rPr>
                <a:t>2</a:t>
              </a:r>
              <a:endParaRPr lang="vi-VN" sz="32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C025334-9B63-44D3-957B-00AB8843D486}"/>
                </a:ext>
              </a:extLst>
            </p:cNvPr>
            <p:cNvSpPr txBox="1"/>
            <p:nvPr/>
          </p:nvSpPr>
          <p:spPr>
            <a:xfrm>
              <a:off x="1095960" y="2199885"/>
              <a:ext cx="7759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B050"/>
                  </a:solidFill>
                </a:rPr>
                <a:t>Em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sẽ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làm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gì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trong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các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tình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huống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00B050"/>
                  </a:solidFill>
                </a:rPr>
                <a:t>sau</a:t>
              </a:r>
              <a:r>
                <a:rPr lang="en-US" sz="2800" b="1" dirty="0" smtClean="0">
                  <a:solidFill>
                    <a:srgbClr val="00B050"/>
                  </a:solidFill>
                </a:rPr>
                <a:t>?</a:t>
              </a:r>
              <a:endParaRPr lang="vi-VN" sz="28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54" y="2774663"/>
            <a:ext cx="10659963" cy="34771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4432" y="1574334"/>
            <a:ext cx="5421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/>
                </a:solidFill>
              </a:rPr>
              <a:t>1.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giáo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em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mới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ốm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dậy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nhưng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vẫn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cố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gắng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lên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lớp</a:t>
            </a:r>
            <a:r>
              <a:rPr lang="en-US" sz="2400" dirty="0" smtClean="0">
                <a:solidFill>
                  <a:schemeClr val="accent4"/>
                </a:solidFill>
              </a:rPr>
              <a:t>. </a:t>
            </a:r>
            <a:r>
              <a:rPr lang="en-US" sz="2400" dirty="0" err="1" smtClean="0">
                <a:solidFill>
                  <a:schemeClr val="accent4"/>
                </a:solidFill>
              </a:rPr>
              <a:t>Em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thấy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một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số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bạn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nói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chuyện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 err="1" smtClean="0">
                <a:solidFill>
                  <a:schemeClr val="accent4"/>
                </a:solidFill>
              </a:rPr>
              <a:t>không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nghe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giảng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bài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35340" y="1574334"/>
            <a:ext cx="5421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/>
                </a:solidFill>
              </a:rPr>
              <a:t>2. </a:t>
            </a:r>
            <a:r>
              <a:rPr lang="en-US" sz="2400" dirty="0" err="1" smtClean="0">
                <a:solidFill>
                  <a:schemeClr val="accent4"/>
                </a:solidFill>
              </a:rPr>
              <a:t>Em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và</a:t>
            </a:r>
            <a:r>
              <a:rPr lang="en-US" sz="2400" dirty="0" smtClean="0">
                <a:solidFill>
                  <a:schemeClr val="accent4"/>
                </a:solidFill>
              </a:rPr>
              <a:t> Lan </a:t>
            </a:r>
            <a:r>
              <a:rPr lang="en-US" sz="2400" dirty="0" err="1" smtClean="0">
                <a:solidFill>
                  <a:schemeClr val="accent4"/>
                </a:solidFill>
              </a:rPr>
              <a:t>đi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dưới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sân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trường</a:t>
            </a:r>
            <a:r>
              <a:rPr lang="en-US" sz="2400" dirty="0">
                <a:solidFill>
                  <a:schemeClr val="accent4"/>
                </a:solidFill>
              </a:rPr>
              <a:t>.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>
                <a:solidFill>
                  <a:schemeClr val="accent4"/>
                </a:solidFill>
              </a:rPr>
              <a:t>G</a:t>
            </a:r>
            <a:r>
              <a:rPr lang="en-US" sz="2400" dirty="0" err="1" smtClean="0">
                <a:solidFill>
                  <a:schemeClr val="accent4"/>
                </a:solidFill>
              </a:rPr>
              <a:t>ặp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Hiệu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trưởng</a:t>
            </a:r>
            <a:r>
              <a:rPr lang="en-US" sz="2400" dirty="0" smtClean="0">
                <a:solidFill>
                  <a:schemeClr val="accent4"/>
                </a:solidFill>
              </a:rPr>
              <a:t>, Lan </a:t>
            </a:r>
            <a:r>
              <a:rPr lang="en-US" sz="2400" dirty="0" err="1" smtClean="0">
                <a:solidFill>
                  <a:schemeClr val="accent4"/>
                </a:solidFill>
              </a:rPr>
              <a:t>kéo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em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đi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hướng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khác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để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không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phải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chào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6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59"/>
          <a:stretch/>
        </p:blipFill>
        <p:spPr>
          <a:xfrm>
            <a:off x="350030" y="3108960"/>
            <a:ext cx="11480138" cy="3508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1324" y="816688"/>
            <a:ext cx="8099304" cy="1845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accent4"/>
                </a:solidFill>
              </a:rPr>
              <a:t>Làm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thiệp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gửi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tới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giáo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giáo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để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thể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hiện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tình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cảm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của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em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</a:p>
          <a:p>
            <a:pPr marL="342900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accent4"/>
                </a:solidFill>
              </a:rPr>
              <a:t>Hãy</a:t>
            </a:r>
            <a:r>
              <a:rPr lang="en-US" sz="2400" dirty="0" smtClean="0">
                <a:solidFill>
                  <a:schemeClr val="accent4"/>
                </a:solidFill>
              </a:rPr>
              <a:t> chia </a:t>
            </a:r>
            <a:r>
              <a:rPr lang="en-US" sz="2400" dirty="0" err="1" smtClean="0">
                <a:solidFill>
                  <a:schemeClr val="accent4"/>
                </a:solidFill>
              </a:rPr>
              <a:t>sẻ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những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việc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em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đã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và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sẽ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làm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để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thể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hiện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sự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kính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trọng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với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thầy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giáo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 err="1" smtClean="0">
                <a:solidFill>
                  <a:schemeClr val="accent4"/>
                </a:solidFill>
              </a:rPr>
              <a:t>cô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giáo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1064240" y="5852160"/>
            <a:ext cx="391886" cy="339634"/>
          </a:xfrm>
          <a:prstGeom prst="ellipse">
            <a:avLst/>
          </a:prstGeom>
          <a:solidFill>
            <a:srgbClr val="FFEF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7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ute Sticker by Slidesgo">
  <a:themeElements>
    <a:clrScheme name="Simple Light">
      <a:dk1>
        <a:srgbClr val="EA4F46"/>
      </a:dk1>
      <a:lt1>
        <a:srgbClr val="F7D538"/>
      </a:lt1>
      <a:dk2>
        <a:srgbClr val="472C18"/>
      </a:dk2>
      <a:lt2>
        <a:srgbClr val="B2DEEE"/>
      </a:lt2>
      <a:accent1>
        <a:srgbClr val="A2CF9D"/>
      </a:accent1>
      <a:accent2>
        <a:srgbClr val="FFFFFF"/>
      </a:accent2>
      <a:accent3>
        <a:srgbClr val="EF786D"/>
      </a:accent3>
      <a:accent4>
        <a:srgbClr val="7A4934"/>
      </a:accent4>
      <a:accent5>
        <a:srgbClr val="D43733"/>
      </a:accent5>
      <a:accent6>
        <a:srgbClr val="D3AC09"/>
      </a:accent6>
      <a:hlink>
        <a:srgbClr val="F7D538"/>
      </a:hlink>
      <a:folHlink>
        <a:srgbClr val="0097A7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383</Words>
  <Application>Microsoft Office PowerPoint</Application>
  <PresentationFormat>Custom</PresentationFormat>
  <Paragraphs>46</Paragraphs>
  <Slides>12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Cute Sticker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Administrator</cp:lastModifiedBy>
  <cp:revision>14</cp:revision>
  <dcterms:created xsi:type="dcterms:W3CDTF">2021-06-11T02:39:36Z</dcterms:created>
  <dcterms:modified xsi:type="dcterms:W3CDTF">2024-11-28T08:03:30Z</dcterms:modified>
</cp:coreProperties>
</file>